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4F34D7-ECFA-48DA-8DC4-0A395977F538}">
  <a:tblStyle styleId="{294F34D7-ECFA-48DA-8DC4-0A395977F5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16e8325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16e8325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16e8325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16e8325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6e8325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6e8325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6e8325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6e8325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6e8325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6e8325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6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STR - ALIEXPRESS WEBSITE</a:t>
            </a:r>
            <a:br>
              <a:rPr b="1" lang="iw" u="sng"/>
            </a:br>
            <a:r>
              <a:rPr b="1" lang="iw" u="sng"/>
              <a:t> </a:t>
            </a:r>
            <a:r>
              <a:rPr b="1" lang="iw" u="sng"/>
              <a:t> </a:t>
            </a:r>
            <a:endParaRPr b="1" u="sng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308"/>
              <a:buFont typeface="Arial"/>
              <a:buNone/>
            </a:pPr>
            <a:r>
              <a:rPr b="1" lang="iw" sz="2427">
                <a:solidFill>
                  <a:srgbClr val="202122"/>
                </a:solidFill>
                <a:highlight>
                  <a:srgbClr val="FFFFFF"/>
                </a:highlight>
              </a:rPr>
              <a:t>מטרת האתר</a:t>
            </a:r>
            <a:br>
              <a:rPr lang="iw" sz="1200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חנות רכישה מקוונת.</a:t>
            </a:r>
            <a:endParaRPr sz="1533"/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האתר משמש שוק דיגיטלי המתווך בין חברות ויצרנים לבין לקוחות.</a:t>
            </a:r>
            <a:endParaRPr sz="1533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lang="iw" sz="1533">
                <a:solidFill>
                  <a:srgbClr val="202122"/>
                </a:solidFill>
                <a:highlight>
                  <a:srgbClr val="FFFFFF"/>
                </a:highlight>
              </a:rPr>
              <a:t>המוצרים מוצעים לקונים מכל העולם בעזרת תמיכה במגוון שפות ומנגנון שילוח ואספקה עשיר.</a:t>
            </a:r>
            <a:endParaRPr sz="1533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סוגי הבדיקות שהתחייבנו להן: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980150" y="1152475"/>
            <a:ext cx="38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לוקליזציה 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שימושיות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GUI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פונקציונליות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התממשקות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400">
                <a:solidFill>
                  <a:schemeClr val="dk1"/>
                </a:solidFill>
              </a:rPr>
              <a:t>נגישות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>
                <a:solidFill>
                  <a:schemeClr val="dk1"/>
                </a:solidFill>
              </a:rPr>
              <a:t>תאימות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00">
                <a:solidFill>
                  <a:schemeClr val="dk1"/>
                </a:solidFill>
              </a:rPr>
              <a:t>כולן בוצעו.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-94800" y="446675"/>
            <a:ext cx="466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500">
                <a:solidFill>
                  <a:schemeClr val="dk1"/>
                </a:solidFill>
              </a:rPr>
              <a:t>רשימת בדיקות שהתחייבנו להן: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60200" y="1152475"/>
            <a:ext cx="321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חיפוש לפי טקסט ותמונה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הרשמה לאתר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הוספה לסל והסרה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הוספת אמצעי תשלום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שינוי שפה ושינוי מטבע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פילטרים למיון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קופונים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צור קשר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רכישה וביטול רכישה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chemeClr val="dk1"/>
                </a:solidFill>
              </a:rPr>
              <a:t>לא בוצעו:</a:t>
            </a:r>
            <a:endParaRPr sz="20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</a:rPr>
              <a:t>ארנק</a:t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solidFill>
                  <a:schemeClr val="dk1"/>
                </a:solidFill>
              </a:rPr>
              <a:t>רכישה וביטול רכישה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39938" y="10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רשימת פיצ'רים</a:t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68188" y="6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{294F34D7-ECFA-48DA-8DC4-0A395977F538}</a:tableStyleId>
              </a:tblPr>
              <a:tblGrid>
                <a:gridCol w="1692825"/>
                <a:gridCol w="1692825"/>
                <a:gridCol w="1692825"/>
                <a:gridCol w="1692825"/>
                <a:gridCol w="1692825"/>
              </a:tblGrid>
              <a:tr h="3810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שלא יכולנו להריץ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שנכשלו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מס' טסטים שעברו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מספר טסטים</a:t>
                      </a:r>
                      <a:endParaRPr b="1" u="sng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u="sng"/>
                        <a:t>שם הפיצ'ר</a:t>
                      </a:r>
                      <a:endParaRPr b="1" u="sng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הוספה לסל והסרה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שינוי מטבע</a:t>
                      </a:r>
                      <a:br>
                        <a:rPr lang="iw"/>
                      </a:br>
                      <a:r>
                        <a:rPr lang="iw"/>
                        <a:t>שינוי</a:t>
                      </a:r>
                      <a:r>
                        <a:rPr lang="iw"/>
                        <a:t> שפה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הרשמה לאתר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פילטרים למיון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קופונים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חיפוש לפי טקסט ותמונה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הוספה והסרת</a:t>
                      </a:r>
                      <a:br>
                        <a:rPr lang="iw"/>
                      </a:br>
                      <a:r>
                        <a:rPr lang="iw"/>
                        <a:t>אמצעי תשלום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סה"כ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סיכום באגים ורמות חומרה</a:t>
            </a:r>
            <a:endParaRPr/>
          </a:p>
        </p:txBody>
      </p:sp>
      <p:pic>
        <p:nvPicPr>
          <p:cNvPr id="74" name="Google Shape;74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67242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631350" y="1185425"/>
            <a:ext cx="32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2"/>
                </a:solidFill>
              </a:rPr>
              <a:t>סה"כ באגים: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סיכום והמלצות</a:t>
            </a:r>
            <a:endParaRPr b="1" u="sng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ראשית </a:t>
            </a:r>
            <a:r>
              <a:rPr lang="iw" sz="5878">
                <a:solidFill>
                  <a:schemeClr val="dk1"/>
                </a:solidFill>
              </a:rPr>
              <a:t>אנחנו מאשרים את העלאת האתר לאוויר למרות הבאגים שנמצאו, וממליצים לתקן בעדכון הבא לשיפור חווית המשתמש.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התחייבנו לבדוק 9 פיצ'רים, אך שניים מהם לא הספקנו עקב עזיבת חבר צוות.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האתר מתפקד כמצופה, נוח לשימוש וניתן להתמצא בו בקלות, אך ישנם באגים שעלולים להפריע: </a:t>
            </a:r>
            <a:endParaRPr sz="5878">
              <a:solidFill>
                <a:schemeClr val="dk1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5878">
                <a:solidFill>
                  <a:schemeClr val="dk1"/>
                </a:solidFill>
              </a:rPr>
              <a:t>תרגום האתר - האתר לא מתורגם במלואו, דבר שיכול להפריע למיקוד החיפוש באתר.</a:t>
            </a:r>
            <a:endParaRPr sz="5878">
              <a:solidFill>
                <a:schemeClr val="dk1"/>
              </a:solidFill>
            </a:endParaRPr>
          </a:p>
          <a:p>
            <a:pPr indent="-321924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w" sz="5878">
                <a:solidFill>
                  <a:schemeClr val="dk1"/>
                </a:solidFill>
              </a:rPr>
              <a:t>הכנסת שם לא תקין בפרטי האשראי -  יכול לגרום </a:t>
            </a:r>
            <a:r>
              <a:rPr lang="iw" sz="5878">
                <a:solidFill>
                  <a:schemeClr val="dk1"/>
                </a:solidFill>
              </a:rPr>
              <a:t>לפריצת</a:t>
            </a:r>
            <a:r>
              <a:rPr lang="iw" sz="5878">
                <a:solidFill>
                  <a:schemeClr val="dk1"/>
                </a:solidFill>
              </a:rPr>
              <a:t> אבטחה בגניבת כרטיסי אשראי.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878" u="sng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iw" sz="5878" u="sng">
                <a:solidFill>
                  <a:schemeClr val="dk1"/>
                </a:solidFill>
              </a:rPr>
              <a:t>לקריטריון סיום נקבעו הנתונים הבאים:</a:t>
            </a:r>
            <a:endParaRPr b="1" sz="5878" u="sng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בדיקות עשן 100% תקינות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קריטית: 0 ובפועל: 0 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גבוהה:3 בפועל: 0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באגים ברמה בינונית: 6 בפועל: 1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5878">
                <a:solidFill>
                  <a:schemeClr val="dk1"/>
                </a:solidFill>
              </a:rPr>
              <a:t>באגים ברמה נמוכה: 10 בפועל: 3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w" sz="5878">
                <a:solidFill>
                  <a:schemeClr val="dk1"/>
                </a:solidFill>
              </a:rPr>
              <a:t>לסיכום, לא נתקלנו בבעיות </a:t>
            </a:r>
            <a:r>
              <a:rPr b="1" lang="iw" sz="5878">
                <a:solidFill>
                  <a:schemeClr val="dk1"/>
                </a:solidFill>
              </a:rPr>
              <a:t>חמורות</a:t>
            </a:r>
            <a:r>
              <a:rPr lang="iw" sz="5878">
                <a:solidFill>
                  <a:schemeClr val="dk1"/>
                </a:solidFill>
              </a:rPr>
              <a:t> שמונעות מהאתר לפעול כראוי וניתן להעלותו וממליצים עליו כאתר איכותי שניתן להשתמש בו ללא חשש ועם שביעות רצון.</a:t>
            </a:r>
            <a:endParaRPr sz="5878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