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0F6688-74E6-44E3-BEE1-AFD2BC673E34}">
  <a:tblStyle styleId="{070F6688-74E6-44E3-BEE1-AFD2BC673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7f09ef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d7f09ef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7f09ef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7f09ef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7f09ef8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d7f09ef8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7f09ef8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7f09ef8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7f09ef8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7f09ef8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6414" l="228" r="78833" t="9171"/>
          <a:stretch/>
        </p:blipFill>
        <p:spPr>
          <a:xfrm>
            <a:off x="0" y="970897"/>
            <a:ext cx="2651573" cy="23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571200" y="1822650"/>
            <a:ext cx="55728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500">
                <a:solidFill>
                  <a:schemeClr val="dk1"/>
                </a:solidFill>
              </a:rPr>
              <a:t> LUPA </a:t>
            </a:r>
            <a:r>
              <a:rPr b="1" lang="iw" sz="1600">
                <a:solidFill>
                  <a:schemeClr val="dk1"/>
                </a:solidFill>
              </a:rPr>
              <a:t>אפליקציית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אפליקציה לעיצוב אלבומים, לוחות שנה וריבועי תמונות מודפסים ישירות מהתמונות בטלפון או בענן.</a:t>
            </a:r>
            <a:endParaRPr sz="15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500">
                <a:solidFill>
                  <a:schemeClr val="dk1"/>
                </a:solidFill>
              </a:rPr>
              <a:t>האפליקציה מאפשרת לבחור תמונות ישירות מהנייד, לעצב אותן ולהוסיף מילים לתיאור התמונות באלבום ולשלוח אותן להדפסת ספר תמונות פיזי.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61860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00000"/>
                </a:solidFill>
              </a:rPr>
              <a:t>סוגי הבדיקות שהתחייב</a:t>
            </a:r>
            <a:r>
              <a:rPr lang="iw" sz="2800"/>
              <a:t>תי </a:t>
            </a:r>
            <a:r>
              <a:rPr lang="iw" sz="2800">
                <a:solidFill>
                  <a:srgbClr val="000000"/>
                </a:solidFill>
              </a:rPr>
              <a:t>להן: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22600" y="1152475"/>
            <a:ext cx="385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1F1F1F"/>
                </a:solidFill>
                <a:highlight>
                  <a:srgbClr val="FFFFFF"/>
                </a:highlight>
              </a:rPr>
              <a:t>פונקציונליות חיוביות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1F1F1F"/>
                </a:solidFill>
                <a:highlight>
                  <a:srgbClr val="FFFFFF"/>
                </a:highlight>
              </a:rPr>
              <a:t>פונקציונליות שליליות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1F1F1F"/>
                </a:solidFill>
                <a:highlight>
                  <a:srgbClr val="FFFFFF"/>
                </a:highlight>
              </a:rPr>
              <a:t>אינטגרציה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00000"/>
                </a:solidFill>
              </a:rPr>
              <a:t>כולן בוצעו.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-48200" y="446675"/>
            <a:ext cx="466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>
                <a:solidFill>
                  <a:srgbClr val="000000"/>
                </a:solidFill>
              </a:rPr>
              <a:t>רשימת בדיקות שהתחייב</a:t>
            </a:r>
            <a:r>
              <a:rPr lang="iw" sz="2500"/>
              <a:t>תי</a:t>
            </a:r>
            <a:r>
              <a:rPr lang="iw" sz="2500">
                <a:solidFill>
                  <a:srgbClr val="000000"/>
                </a:solidFill>
              </a:rPr>
              <a:t> להן: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79300" y="1152475"/>
            <a:ext cx="321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1F1F1F"/>
                </a:solidFill>
                <a:highlight>
                  <a:srgbClr val="FFFFFF"/>
                </a:highlight>
              </a:rPr>
              <a:t>הרשמה והתחברות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1F1F1F"/>
                </a:solidFill>
                <a:highlight>
                  <a:srgbClr val="FFFFFF"/>
                </a:highlight>
              </a:rPr>
              <a:t>יצירת ספר תמונות ומחיקה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1F1F1F"/>
                </a:solidFill>
                <a:highlight>
                  <a:srgbClr val="FFFFFF"/>
                </a:highlight>
              </a:rPr>
              <a:t>מחירון ספרים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solidFill>
                  <a:schemeClr val="dk1"/>
                </a:solidFill>
              </a:rPr>
              <a:t>כולן בוצעו.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13" y="79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00000"/>
                </a:solidFill>
              </a:rPr>
              <a:t>רשימת פיצ'רים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25813" y="13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{070F6688-74E6-44E3-BEE1-AFD2BC673E34}</a:tableStyleId>
              </a:tblPr>
              <a:tblGrid>
                <a:gridCol w="1721075"/>
                <a:gridCol w="1692825"/>
                <a:gridCol w="1692825"/>
                <a:gridCol w="1692825"/>
                <a:gridCol w="1692825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מס' טסטים שלא יכולתי להריץ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מס' טסטים שנכשלו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מס' טסטים שעברו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מספר טסטים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שם הפיצ'ר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הרשמה והתחברות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יצירת ספר תמונות ומחיקה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מחירון ספרים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/>
                        <a:t>סה"כ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00000"/>
                </a:solidFill>
              </a:rPr>
              <a:t>סיכום באגים ורמות חומרה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5" name="Google Shape;75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850"/>
            <a:ext cx="5921076" cy="38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11700" y="35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800" u="sng">
                <a:solidFill>
                  <a:srgbClr val="000000"/>
                </a:solidFill>
              </a:rPr>
              <a:t>סיכום והמלצות</a:t>
            </a:r>
            <a:endParaRPr b="1" sz="2800" u="sng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508800"/>
            <a:ext cx="8520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ראשית א</a:t>
            </a:r>
            <a:r>
              <a:rPr lang="iw" sz="5878"/>
              <a:t>ני מאשרת </a:t>
            </a:r>
            <a:r>
              <a:rPr lang="iw" sz="5878">
                <a:solidFill>
                  <a:srgbClr val="000000"/>
                </a:solidFill>
              </a:rPr>
              <a:t>את העלאת ה</a:t>
            </a:r>
            <a:r>
              <a:rPr lang="iw" sz="5878"/>
              <a:t>אפליקציה</a:t>
            </a:r>
            <a:r>
              <a:rPr lang="iw" sz="5878">
                <a:solidFill>
                  <a:srgbClr val="000000"/>
                </a:solidFill>
              </a:rPr>
              <a:t> לאוויר למרות הבאגים שנמצאו, וממליצ</a:t>
            </a:r>
            <a:r>
              <a:rPr lang="iw" sz="5878"/>
              <a:t>ה</a:t>
            </a:r>
            <a:r>
              <a:rPr lang="iw" sz="5878">
                <a:solidFill>
                  <a:srgbClr val="000000"/>
                </a:solidFill>
              </a:rPr>
              <a:t> לתקן אותם בעדכון הבא לשיפור חווית המשתמש.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הא</a:t>
            </a:r>
            <a:r>
              <a:rPr lang="iw" sz="5878"/>
              <a:t>פליקציה </a:t>
            </a:r>
            <a:r>
              <a:rPr lang="iw" sz="5878">
                <a:solidFill>
                  <a:srgbClr val="000000"/>
                </a:solidFill>
              </a:rPr>
              <a:t>מתפקדת כמצופה, נוחה לשימוש וניתן להתמצא ב</a:t>
            </a:r>
            <a:r>
              <a:rPr lang="iw" sz="5878"/>
              <a:t>ה</a:t>
            </a:r>
            <a:r>
              <a:rPr lang="iw" sz="5878">
                <a:solidFill>
                  <a:srgbClr val="000000"/>
                </a:solidFill>
              </a:rPr>
              <a:t> בקלות, אך ישנם באגים שעלולים להפריע: </a:t>
            </a:r>
            <a:endParaRPr sz="5878">
              <a:solidFill>
                <a:srgbClr val="000000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iw" sz="5878"/>
              <a:t>מחיקת אלבום - לא ניתן למחוק אלבום קיים, דבר שיכול לתפוס מקום אחסון מיותר </a:t>
            </a:r>
            <a:r>
              <a:rPr lang="iw" sz="5878"/>
              <a:t>באפליקציה</a:t>
            </a:r>
            <a:r>
              <a:rPr lang="iw" sz="5878"/>
              <a:t>, יכול לגרום </a:t>
            </a:r>
            <a:endParaRPr sz="5878"/>
          </a:p>
          <a:p>
            <a:pPr indent="0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/>
              <a:t>להגבלות על העלאת קבצים חדשים או אפילו לגרום לבלבול של המשתמש.</a:t>
            </a:r>
            <a:endParaRPr sz="5878">
              <a:solidFill>
                <a:srgbClr val="000000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iw" sz="5878"/>
              <a:t>שגיאות כתיב - עשויות ליצור רושם של חוסר מקצועיות וחוסר תשומת לב לפרטים.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878" u="sng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 sz="5878">
                <a:solidFill>
                  <a:srgbClr val="000000"/>
                </a:solidFill>
              </a:rPr>
              <a:t>לקריטריון הסיום נקבעו הנתונים הבאים:</a:t>
            </a:r>
            <a:endParaRPr b="1"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78" u="sng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בדיקות עשן 100% תקינות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באגים ברמה קריטית: 0 ובפועל: 0 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באגים ברמה גבוהה:3 בפועל: 0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באגים ברמה בינונית: 6 בפועל: 1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באגים ברמה נמוכה: 10 בפועל: </a:t>
            </a:r>
            <a:r>
              <a:rPr lang="iw" sz="5878"/>
              <a:t>2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rgbClr val="000000"/>
                </a:solidFill>
              </a:rPr>
              <a:t>לסיכום, לא נתקל</a:t>
            </a:r>
            <a:r>
              <a:rPr lang="iw" sz="5878"/>
              <a:t>תי</a:t>
            </a:r>
            <a:r>
              <a:rPr lang="iw" sz="5878">
                <a:solidFill>
                  <a:srgbClr val="000000"/>
                </a:solidFill>
              </a:rPr>
              <a:t> בבעיות </a:t>
            </a:r>
            <a:r>
              <a:rPr b="1" lang="iw" sz="5878">
                <a:solidFill>
                  <a:srgbClr val="000000"/>
                </a:solidFill>
              </a:rPr>
              <a:t>חמורות</a:t>
            </a:r>
            <a:r>
              <a:rPr lang="iw" sz="5878">
                <a:solidFill>
                  <a:srgbClr val="000000"/>
                </a:solidFill>
              </a:rPr>
              <a:t> שמונעות מהא</a:t>
            </a:r>
            <a:r>
              <a:rPr lang="iw" sz="5878"/>
              <a:t>פליקציה</a:t>
            </a:r>
            <a:r>
              <a:rPr lang="iw" sz="5878">
                <a:solidFill>
                  <a:srgbClr val="000000"/>
                </a:solidFill>
              </a:rPr>
              <a:t> לפעול כראוי וניתן להעלות</a:t>
            </a:r>
            <a:r>
              <a:rPr lang="iw" sz="5878"/>
              <a:t>ה.</a:t>
            </a:r>
            <a:r>
              <a:rPr lang="iw" sz="5878">
                <a:solidFill>
                  <a:srgbClr val="000000"/>
                </a:solidFill>
              </a:rPr>
              <a:t> ממליצ</a:t>
            </a:r>
            <a:r>
              <a:rPr lang="iw" sz="5878"/>
              <a:t>ה </a:t>
            </a:r>
            <a:r>
              <a:rPr lang="iw" sz="5878">
                <a:solidFill>
                  <a:srgbClr val="000000"/>
                </a:solidFill>
              </a:rPr>
              <a:t>עלי</a:t>
            </a:r>
            <a:r>
              <a:rPr lang="iw" sz="5878"/>
              <a:t>ה</a:t>
            </a:r>
            <a:r>
              <a:rPr lang="iw" sz="5878">
                <a:solidFill>
                  <a:srgbClr val="000000"/>
                </a:solidFill>
              </a:rPr>
              <a:t> כאפליקציה איכותית שניתן להשתמש ב</a:t>
            </a:r>
            <a:r>
              <a:rPr lang="iw" sz="5878"/>
              <a:t>ה</a:t>
            </a:r>
            <a:r>
              <a:rPr lang="iw" sz="5878">
                <a:solidFill>
                  <a:srgbClr val="000000"/>
                </a:solidFill>
              </a:rPr>
              <a:t> ללא חשש </a:t>
            </a:r>
            <a:r>
              <a:rPr lang="iw" sz="5878"/>
              <a:t>ובהנאה רבה. </a:t>
            </a:r>
            <a:endParaRPr sz="5878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