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pt-P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pt-PT"/>
          </a:p>
        </p:txBody>
      </p:sp>
      <p:sp>
        <p:nvSpPr>
          <p:cNvPr id="4" name="Marcador de Posição da Data 3"/>
          <p:cNvSpPr>
            <a:spLocks noGrp="1"/>
          </p:cNvSpPr>
          <p:nvPr>
            <p:ph type="dt" sz="half" idx="10"/>
          </p:nvPr>
        </p:nvSpPr>
        <p:spPr/>
        <p:txBody>
          <a:bodyPr/>
          <a:lstStyle/>
          <a:p>
            <a:fld id="{730E5356-7B81-47C8-BC9D-7726656FE47A}" type="datetimeFigureOut">
              <a:rPr lang="pt-PT" smtClean="0"/>
              <a:t>04/11/2016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112366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de título do Modelo Global</a:t>
            </a:r>
            <a:endParaRPr lang="pt-PT"/>
          </a:p>
        </p:txBody>
      </p:sp>
      <p:sp>
        <p:nvSpPr>
          <p:cNvPr id="3" name="Marcador de Posição de Texto Vertical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4" name="Marcador de Posição da Data 3"/>
          <p:cNvSpPr>
            <a:spLocks noGrp="1"/>
          </p:cNvSpPr>
          <p:nvPr>
            <p:ph type="dt" sz="half" idx="10"/>
          </p:nvPr>
        </p:nvSpPr>
        <p:spPr/>
        <p:txBody>
          <a:bodyPr/>
          <a:lstStyle/>
          <a:p>
            <a:fld id="{730E5356-7B81-47C8-BC9D-7726656FE47A}" type="datetimeFigureOut">
              <a:rPr lang="pt-PT" smtClean="0"/>
              <a:t>04/11/2016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268400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pt-PT"/>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4" name="Marcador de Posição da Data 3"/>
          <p:cNvSpPr>
            <a:spLocks noGrp="1"/>
          </p:cNvSpPr>
          <p:nvPr>
            <p:ph type="dt" sz="half" idx="10"/>
          </p:nvPr>
        </p:nvSpPr>
        <p:spPr/>
        <p:txBody>
          <a:bodyPr/>
          <a:lstStyle/>
          <a:p>
            <a:fld id="{730E5356-7B81-47C8-BC9D-7726656FE47A}" type="datetimeFigureOut">
              <a:rPr lang="pt-PT" smtClean="0"/>
              <a:t>04/11/2016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186920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de título do Modelo Global</a:t>
            </a:r>
            <a:endParaRPr lang="pt-PT"/>
          </a:p>
        </p:txBody>
      </p:sp>
      <p:sp>
        <p:nvSpPr>
          <p:cNvPr id="3" name="Marcador de Posição de Conteúdo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4" name="Marcador de Posição da Data 3"/>
          <p:cNvSpPr>
            <a:spLocks noGrp="1"/>
          </p:cNvSpPr>
          <p:nvPr>
            <p:ph type="dt" sz="half" idx="10"/>
          </p:nvPr>
        </p:nvSpPr>
        <p:spPr/>
        <p:txBody>
          <a:bodyPr/>
          <a:lstStyle/>
          <a:p>
            <a:fld id="{730E5356-7B81-47C8-BC9D-7726656FE47A}" type="datetimeFigureOut">
              <a:rPr lang="pt-PT" smtClean="0"/>
              <a:t>04/11/2016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89210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pt-PT"/>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p:cNvSpPr>
            <a:spLocks noGrp="1"/>
          </p:cNvSpPr>
          <p:nvPr>
            <p:ph type="dt" sz="half" idx="10"/>
          </p:nvPr>
        </p:nvSpPr>
        <p:spPr/>
        <p:txBody>
          <a:bodyPr/>
          <a:lstStyle/>
          <a:p>
            <a:fld id="{730E5356-7B81-47C8-BC9D-7726656FE47A}" type="datetimeFigureOut">
              <a:rPr lang="pt-PT" smtClean="0"/>
              <a:t>04/11/2016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343476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de título do Modelo Global</a:t>
            </a:r>
            <a:endParaRPr lang="pt-PT"/>
          </a:p>
        </p:txBody>
      </p:sp>
      <p:sp>
        <p:nvSpPr>
          <p:cNvPr id="3" name="Marcador de Posição de Conteúdo 2"/>
          <p:cNvSpPr>
            <a:spLocks noGrp="1"/>
          </p:cNvSpPr>
          <p:nvPr>
            <p:ph sz="half" idx="1"/>
          </p:nvPr>
        </p:nvSpPr>
        <p:spPr>
          <a:xfrm>
            <a:off x="838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4" name="Marcador de Posição de Conteúdo 3"/>
          <p:cNvSpPr>
            <a:spLocks noGrp="1"/>
          </p:cNvSpPr>
          <p:nvPr>
            <p:ph sz="half" idx="2"/>
          </p:nvPr>
        </p:nvSpPr>
        <p:spPr>
          <a:xfrm>
            <a:off x="6172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5" name="Marcador de Posição da Data 4"/>
          <p:cNvSpPr>
            <a:spLocks noGrp="1"/>
          </p:cNvSpPr>
          <p:nvPr>
            <p:ph type="dt" sz="half" idx="10"/>
          </p:nvPr>
        </p:nvSpPr>
        <p:spPr/>
        <p:txBody>
          <a:bodyPr/>
          <a:lstStyle/>
          <a:p>
            <a:fld id="{730E5356-7B81-47C8-BC9D-7726656FE47A}" type="datetimeFigureOut">
              <a:rPr lang="pt-PT" smtClean="0"/>
              <a:t>04/11/2016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145469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a:t>Clique para editar o estilo de título do Modelo Global</a:t>
            </a:r>
            <a:endParaRPr lang="pt-PT"/>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7" name="Marcador de Posição da Data 6"/>
          <p:cNvSpPr>
            <a:spLocks noGrp="1"/>
          </p:cNvSpPr>
          <p:nvPr>
            <p:ph type="dt" sz="half" idx="10"/>
          </p:nvPr>
        </p:nvSpPr>
        <p:spPr/>
        <p:txBody>
          <a:bodyPr/>
          <a:lstStyle/>
          <a:p>
            <a:fld id="{730E5356-7B81-47C8-BC9D-7726656FE47A}" type="datetimeFigureOut">
              <a:rPr lang="pt-PT" smtClean="0"/>
              <a:t>04/11/2016</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373413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de título do Modelo Global</a:t>
            </a:r>
            <a:endParaRPr lang="pt-PT"/>
          </a:p>
        </p:txBody>
      </p:sp>
      <p:sp>
        <p:nvSpPr>
          <p:cNvPr id="3" name="Marcador de Posição da Data 2"/>
          <p:cNvSpPr>
            <a:spLocks noGrp="1"/>
          </p:cNvSpPr>
          <p:nvPr>
            <p:ph type="dt" sz="half" idx="10"/>
          </p:nvPr>
        </p:nvSpPr>
        <p:spPr/>
        <p:txBody>
          <a:bodyPr/>
          <a:lstStyle/>
          <a:p>
            <a:fld id="{730E5356-7B81-47C8-BC9D-7726656FE47A}" type="datetimeFigureOut">
              <a:rPr lang="pt-PT" smtClean="0"/>
              <a:t>04/11/2016</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358672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730E5356-7B81-47C8-BC9D-7726656FE47A}" type="datetimeFigureOut">
              <a:rPr lang="pt-PT" smtClean="0"/>
              <a:t>04/11/2016</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13142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PT"/>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730E5356-7B81-47C8-BC9D-7726656FE47A}" type="datetimeFigureOut">
              <a:rPr lang="pt-PT" smtClean="0"/>
              <a:t>04/11/2016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337457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PT"/>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730E5356-7B81-47C8-BC9D-7726656FE47A}" type="datetimeFigureOut">
              <a:rPr lang="pt-PT" smtClean="0"/>
              <a:t>04/11/2016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54C3F5B5-5FA4-4206-9951-12B79DD0E9F8}" type="slidenum">
              <a:rPr lang="pt-PT" smtClean="0"/>
              <a:t>‹nº›</a:t>
            </a:fld>
            <a:endParaRPr lang="pt-PT"/>
          </a:p>
        </p:txBody>
      </p:sp>
    </p:spTree>
    <p:extLst>
      <p:ext uri="{BB962C8B-B14F-4D97-AF65-F5344CB8AC3E}">
        <p14:creationId xmlns:p14="http://schemas.microsoft.com/office/powerpoint/2010/main" val="27963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pt-PT"/>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E5356-7B81-47C8-BC9D-7726656FE47A}" type="datetimeFigureOut">
              <a:rPr lang="pt-PT" smtClean="0"/>
              <a:t>04/11/2016</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3F5B5-5FA4-4206-9951-12B79DD0E9F8}" type="slidenum">
              <a:rPr lang="pt-PT" smtClean="0"/>
              <a:t>‹nº›</a:t>
            </a:fld>
            <a:endParaRPr lang="pt-PT"/>
          </a:p>
        </p:txBody>
      </p:sp>
    </p:spTree>
    <p:extLst>
      <p:ext uri="{BB962C8B-B14F-4D97-AF65-F5344CB8AC3E}">
        <p14:creationId xmlns:p14="http://schemas.microsoft.com/office/powerpoint/2010/main" val="4163353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Pointcut"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tackoverflow.com/questions/6550700/inversion-of-control-vs-dependency-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PT" dirty="0" err="1"/>
              <a:t>OptaPlanner</a:t>
            </a:r>
            <a:endParaRPr lang="pt-PT" dirty="0"/>
          </a:p>
        </p:txBody>
      </p:sp>
      <p:sp>
        <p:nvSpPr>
          <p:cNvPr id="3" name="Subtítulo 2"/>
          <p:cNvSpPr>
            <a:spLocks noGrp="1"/>
          </p:cNvSpPr>
          <p:nvPr>
            <p:ph type="subTitle" idx="1"/>
          </p:nvPr>
        </p:nvSpPr>
        <p:spPr/>
        <p:txBody>
          <a:bodyPr/>
          <a:lstStyle/>
          <a:p>
            <a:r>
              <a:rPr lang="pt-PT" dirty="0" err="1"/>
              <a:t>Architecture</a:t>
            </a:r>
            <a:r>
              <a:rPr lang="pt-PT" dirty="0"/>
              <a:t> </a:t>
            </a:r>
            <a:r>
              <a:rPr lang="pt-PT" dirty="0" err="1"/>
              <a:t>Patterns</a:t>
            </a:r>
            <a:endParaRPr lang="pt-PT" dirty="0"/>
          </a:p>
        </p:txBody>
      </p:sp>
    </p:spTree>
    <p:extLst>
      <p:ext uri="{BB962C8B-B14F-4D97-AF65-F5344CB8AC3E}">
        <p14:creationId xmlns:p14="http://schemas.microsoft.com/office/powerpoint/2010/main" val="341706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Instruction</a:t>
            </a:r>
            <a:r>
              <a:rPr lang="pt-PT" dirty="0"/>
              <a:t> for the </a:t>
            </a:r>
            <a:r>
              <a:rPr lang="pt-PT" dirty="0" err="1"/>
              <a:t>User</a:t>
            </a:r>
            <a:endParaRPr lang="pt-PT" dirty="0"/>
          </a:p>
        </p:txBody>
      </p:sp>
      <p:sp>
        <p:nvSpPr>
          <p:cNvPr id="3" name="Marcador de Posição de Conteúdo 2"/>
          <p:cNvSpPr>
            <a:spLocks noGrp="1"/>
          </p:cNvSpPr>
          <p:nvPr>
            <p:ph idx="1"/>
          </p:nvPr>
        </p:nvSpPr>
        <p:spPr/>
        <p:txBody>
          <a:bodyPr>
            <a:normAutofit fontScale="92500"/>
          </a:bodyPr>
          <a:lstStyle/>
          <a:p>
            <a:pPr marL="514350" indent="-514350">
              <a:buFont typeface="+mj-lt"/>
              <a:buAutoNum type="arabicPeriod"/>
            </a:pPr>
            <a:r>
              <a:rPr lang="en-GB" dirty="0"/>
              <a:t>Build the Solver File – specify the domain classes, the score method and select optimization algorithms (setting a time limit);</a:t>
            </a:r>
          </a:p>
          <a:p>
            <a:pPr marL="514350" indent="-514350">
              <a:buFont typeface="+mj-lt"/>
              <a:buAutoNum type="arabicPeriod"/>
            </a:pPr>
            <a:r>
              <a:rPr lang="en-GB" dirty="0"/>
              <a:t>Write the Domain Classes related to the problem using annotations (@planning entity, @planning variable);</a:t>
            </a:r>
          </a:p>
          <a:p>
            <a:pPr marL="514350" indent="-514350">
              <a:buFont typeface="+mj-lt"/>
              <a:buAutoNum type="arabicPeriod"/>
            </a:pPr>
            <a:r>
              <a:rPr lang="en-GB" dirty="0"/>
              <a:t>Create Solution Class, which is the class to be presented to the user when the best solution is found, using annotations (@</a:t>
            </a:r>
            <a:r>
              <a:rPr lang="en-GB" dirty="0" err="1"/>
              <a:t>planningScore</a:t>
            </a:r>
            <a:r>
              <a:rPr lang="en-GB" dirty="0"/>
              <a:t>, @</a:t>
            </a:r>
            <a:r>
              <a:rPr lang="en-GB" dirty="0" err="1"/>
              <a:t>planningSolution</a:t>
            </a:r>
            <a:r>
              <a:rPr lang="en-GB" dirty="0"/>
              <a:t>, @</a:t>
            </a:r>
            <a:r>
              <a:rPr lang="en-GB" dirty="0" err="1"/>
              <a:t>planningentitycollectionproperty</a:t>
            </a:r>
            <a:r>
              <a:rPr lang="en-GB" dirty="0"/>
              <a:t>);</a:t>
            </a:r>
          </a:p>
          <a:p>
            <a:pPr marL="514350" indent="-514350">
              <a:buFont typeface="+mj-lt"/>
              <a:buAutoNum type="arabicPeriod"/>
            </a:pPr>
            <a:r>
              <a:rPr lang="en-GB" dirty="0"/>
              <a:t>Implement interface score – override </a:t>
            </a:r>
            <a:r>
              <a:rPr lang="en-GB" dirty="0" err="1"/>
              <a:t>calculateScore</a:t>
            </a:r>
            <a:r>
              <a:rPr lang="en-GB" dirty="0"/>
              <a:t> method. This defines the score to a solution class.</a:t>
            </a:r>
          </a:p>
          <a:p>
            <a:pPr marL="514350" indent="-514350">
              <a:buFont typeface="+mj-lt"/>
              <a:buAutoNum type="arabicPeriod"/>
            </a:pPr>
            <a:r>
              <a:rPr lang="en-GB" dirty="0"/>
              <a:t>Define constrains using classes or using Drools rules.</a:t>
            </a:r>
          </a:p>
        </p:txBody>
      </p:sp>
    </p:spTree>
    <p:extLst>
      <p:ext uri="{BB962C8B-B14F-4D97-AF65-F5344CB8AC3E}">
        <p14:creationId xmlns:p14="http://schemas.microsoft.com/office/powerpoint/2010/main" val="51505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Inversion Of Control – Proofs </a:t>
            </a:r>
          </a:p>
        </p:txBody>
      </p:sp>
      <p:pic>
        <p:nvPicPr>
          <p:cNvPr id="4" name="Marcador de Posição de Conteúdo 3"/>
          <p:cNvPicPr>
            <a:picLocks noGrp="1" noChangeAspect="1"/>
          </p:cNvPicPr>
          <p:nvPr>
            <p:ph idx="1"/>
          </p:nvPr>
        </p:nvPicPr>
        <p:blipFill>
          <a:blip r:embed="rId2"/>
          <a:stretch>
            <a:fillRect/>
          </a:stretch>
        </p:blipFill>
        <p:spPr>
          <a:xfrm>
            <a:off x="838200" y="1851750"/>
            <a:ext cx="8596173" cy="4351338"/>
          </a:xfrm>
          <a:prstGeom prst="rect">
            <a:avLst/>
          </a:prstGeom>
        </p:spPr>
      </p:pic>
      <p:sp>
        <p:nvSpPr>
          <p:cNvPr id="5" name="Retângulo 4"/>
          <p:cNvSpPr/>
          <p:nvPr/>
        </p:nvSpPr>
        <p:spPr>
          <a:xfrm>
            <a:off x="9518468" y="1851750"/>
            <a:ext cx="1994263" cy="2302188"/>
          </a:xfrm>
          <a:prstGeom prst="rect">
            <a:avLst/>
          </a:prstGeom>
        </p:spPr>
        <p:txBody>
          <a:bodyPr wrap="square">
            <a:spAutoFit/>
          </a:bodyPr>
          <a:lstStyle/>
          <a:p>
            <a:r>
              <a:rPr lang="en-GB" dirty="0"/>
              <a:t>o </a:t>
            </a:r>
            <a:r>
              <a:rPr lang="en-GB" dirty="0" err="1"/>
              <a:t>optaplanner</a:t>
            </a:r>
            <a:r>
              <a:rPr lang="en-GB" dirty="0"/>
              <a:t> </a:t>
            </a:r>
            <a:r>
              <a:rPr lang="en-GB" dirty="0" err="1"/>
              <a:t>concentra</a:t>
            </a:r>
            <a:r>
              <a:rPr lang="en-GB" dirty="0"/>
              <a:t> </a:t>
            </a:r>
            <a:r>
              <a:rPr lang="en-GB" dirty="0" err="1"/>
              <a:t>em</a:t>
            </a:r>
            <a:r>
              <a:rPr lang="en-GB" dirty="0"/>
              <a:t> </a:t>
            </a:r>
            <a:r>
              <a:rPr lang="en-GB" dirty="0" err="1"/>
              <a:t>si</a:t>
            </a:r>
            <a:r>
              <a:rPr lang="en-GB" dirty="0"/>
              <a:t> o </a:t>
            </a:r>
            <a:r>
              <a:rPr lang="en-GB" dirty="0" err="1"/>
              <a:t>controlo</a:t>
            </a:r>
            <a:r>
              <a:rPr lang="en-GB" dirty="0"/>
              <a:t> do </a:t>
            </a:r>
            <a:r>
              <a:rPr lang="en-GB" dirty="0" err="1"/>
              <a:t>programa</a:t>
            </a:r>
            <a:r>
              <a:rPr lang="en-GB" dirty="0"/>
              <a:t>, </a:t>
            </a:r>
            <a:r>
              <a:rPr lang="en-GB" dirty="0" err="1"/>
              <a:t>apesar</a:t>
            </a:r>
            <a:r>
              <a:rPr lang="en-GB" dirty="0"/>
              <a:t> do </a:t>
            </a:r>
            <a:r>
              <a:rPr lang="en-GB" dirty="0" err="1"/>
              <a:t>utilizador</a:t>
            </a:r>
            <a:r>
              <a:rPr lang="en-GB" dirty="0"/>
              <a:t> </a:t>
            </a:r>
            <a:r>
              <a:rPr lang="en-GB" dirty="0" err="1"/>
              <a:t>definir</a:t>
            </a:r>
            <a:r>
              <a:rPr lang="en-GB" dirty="0"/>
              <a:t> as </a:t>
            </a:r>
            <a:r>
              <a:rPr lang="en-GB" dirty="0" err="1"/>
              <a:t>instruções</a:t>
            </a:r>
            <a:r>
              <a:rPr lang="en-GB" dirty="0"/>
              <a:t> e </a:t>
            </a:r>
            <a:r>
              <a:rPr lang="en-GB" dirty="0" err="1"/>
              <a:t>algoritmos</a:t>
            </a:r>
            <a:r>
              <a:rPr lang="en-GB" dirty="0"/>
              <a:t>.</a:t>
            </a:r>
            <a:endParaRPr lang="en-GB" dirty="0"/>
          </a:p>
        </p:txBody>
      </p:sp>
    </p:spTree>
    <p:extLst>
      <p:ext uri="{BB962C8B-B14F-4D97-AF65-F5344CB8AC3E}">
        <p14:creationId xmlns:p14="http://schemas.microsoft.com/office/powerpoint/2010/main" val="280242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Inversion Of Control – Proofs  </a:t>
            </a:r>
            <a:endParaRPr lang="en-GB" dirty="0"/>
          </a:p>
        </p:txBody>
      </p:sp>
      <p:pic>
        <p:nvPicPr>
          <p:cNvPr id="4" name="Marcador de Posição de Conteúdo 3"/>
          <p:cNvPicPr>
            <a:picLocks noGrp="1" noChangeAspect="1"/>
          </p:cNvPicPr>
          <p:nvPr>
            <p:ph idx="1"/>
          </p:nvPr>
        </p:nvPicPr>
        <p:blipFill>
          <a:blip r:embed="rId2"/>
          <a:stretch>
            <a:fillRect/>
          </a:stretch>
        </p:blipFill>
        <p:spPr>
          <a:xfrm>
            <a:off x="838200" y="1860459"/>
            <a:ext cx="6712808" cy="4351338"/>
          </a:xfrm>
          <a:prstGeom prst="rect">
            <a:avLst/>
          </a:prstGeom>
        </p:spPr>
      </p:pic>
      <p:sp>
        <p:nvSpPr>
          <p:cNvPr id="5" name="Retângulo 4"/>
          <p:cNvSpPr/>
          <p:nvPr/>
        </p:nvSpPr>
        <p:spPr>
          <a:xfrm>
            <a:off x="7707086" y="2254070"/>
            <a:ext cx="4371703" cy="2031325"/>
          </a:xfrm>
          <a:prstGeom prst="rect">
            <a:avLst/>
          </a:prstGeom>
        </p:spPr>
        <p:txBody>
          <a:bodyPr wrap="square">
            <a:spAutoFit/>
          </a:bodyPr>
          <a:lstStyle/>
          <a:p>
            <a:r>
              <a:rPr lang="en-GB" dirty="0"/>
              <a:t>o </a:t>
            </a:r>
            <a:r>
              <a:rPr lang="en-GB" dirty="0" err="1"/>
              <a:t>utilizador</a:t>
            </a:r>
            <a:r>
              <a:rPr lang="en-GB" dirty="0"/>
              <a:t> </a:t>
            </a:r>
            <a:r>
              <a:rPr lang="en-GB" dirty="0" err="1"/>
              <a:t>tem</a:t>
            </a:r>
            <a:r>
              <a:rPr lang="en-GB" dirty="0"/>
              <a:t> de </a:t>
            </a:r>
            <a:r>
              <a:rPr lang="en-GB" dirty="0" err="1"/>
              <a:t>definir</a:t>
            </a:r>
            <a:r>
              <a:rPr lang="en-GB" dirty="0"/>
              <a:t> as classes de </a:t>
            </a:r>
            <a:r>
              <a:rPr lang="en-GB" dirty="0" err="1"/>
              <a:t>modelo</a:t>
            </a:r>
            <a:r>
              <a:rPr lang="en-GB" dirty="0"/>
              <a:t>, </a:t>
            </a:r>
            <a:r>
              <a:rPr lang="en-GB" dirty="0" err="1"/>
              <a:t>utilizando</a:t>
            </a:r>
            <a:r>
              <a:rPr lang="en-GB" dirty="0"/>
              <a:t> as </a:t>
            </a:r>
            <a:r>
              <a:rPr lang="en-GB" dirty="0" err="1"/>
              <a:t>anotações</a:t>
            </a:r>
            <a:r>
              <a:rPr lang="en-GB" dirty="0"/>
              <a:t> do </a:t>
            </a:r>
            <a:r>
              <a:rPr lang="en-GB" dirty="0" err="1"/>
              <a:t>optaplanner</a:t>
            </a:r>
            <a:r>
              <a:rPr lang="en-GB" dirty="0"/>
              <a:t>. </a:t>
            </a:r>
            <a:r>
              <a:rPr lang="en-GB" dirty="0" err="1"/>
              <a:t>ainda</a:t>
            </a:r>
            <a:r>
              <a:rPr lang="en-GB" dirty="0"/>
              <a:t> </a:t>
            </a:r>
            <a:r>
              <a:rPr lang="en-GB" dirty="0" err="1"/>
              <a:t>tem</a:t>
            </a:r>
            <a:r>
              <a:rPr lang="en-GB" dirty="0"/>
              <a:t> de </a:t>
            </a:r>
            <a:r>
              <a:rPr lang="en-GB" dirty="0" err="1"/>
              <a:t>definir</a:t>
            </a:r>
            <a:r>
              <a:rPr lang="en-GB" dirty="0"/>
              <a:t> as </a:t>
            </a:r>
            <a:r>
              <a:rPr lang="en-GB" dirty="0" err="1"/>
              <a:t>condições</a:t>
            </a:r>
            <a:r>
              <a:rPr lang="en-GB" dirty="0"/>
              <a:t>, a </a:t>
            </a:r>
            <a:r>
              <a:rPr lang="en-GB" dirty="0" err="1"/>
              <a:t>classe</a:t>
            </a:r>
            <a:r>
              <a:rPr lang="en-GB" dirty="0"/>
              <a:t> de </a:t>
            </a:r>
            <a:r>
              <a:rPr lang="en-GB" dirty="0" err="1"/>
              <a:t>solução</a:t>
            </a:r>
            <a:r>
              <a:rPr lang="en-GB" dirty="0"/>
              <a:t>, o </a:t>
            </a:r>
            <a:r>
              <a:rPr lang="en-GB" dirty="0" err="1"/>
              <a:t>método</a:t>
            </a:r>
            <a:r>
              <a:rPr lang="en-GB" dirty="0"/>
              <a:t> de </a:t>
            </a:r>
            <a:r>
              <a:rPr lang="en-GB" dirty="0" err="1"/>
              <a:t>cáculo</a:t>
            </a:r>
            <a:r>
              <a:rPr lang="en-GB" dirty="0"/>
              <a:t> do score (</a:t>
            </a:r>
            <a:r>
              <a:rPr lang="en-GB" dirty="0" err="1"/>
              <a:t>quanto</a:t>
            </a:r>
            <a:r>
              <a:rPr lang="en-GB" dirty="0"/>
              <a:t> </a:t>
            </a:r>
            <a:r>
              <a:rPr lang="en-GB" dirty="0" err="1"/>
              <a:t>maior</a:t>
            </a:r>
            <a:r>
              <a:rPr lang="en-GB" dirty="0"/>
              <a:t> o score, </a:t>
            </a:r>
            <a:r>
              <a:rPr lang="en-GB" dirty="0" err="1"/>
              <a:t>melhor</a:t>
            </a:r>
            <a:r>
              <a:rPr lang="en-GB" dirty="0"/>
              <a:t> é a </a:t>
            </a:r>
            <a:r>
              <a:rPr lang="en-GB" dirty="0" err="1"/>
              <a:t>solução</a:t>
            </a:r>
            <a:r>
              <a:rPr lang="en-GB" dirty="0"/>
              <a:t>) </a:t>
            </a:r>
            <a:r>
              <a:rPr lang="en-GB" dirty="0" err="1"/>
              <a:t>implementando</a:t>
            </a:r>
            <a:r>
              <a:rPr lang="en-GB" dirty="0"/>
              <a:t> </a:t>
            </a:r>
            <a:r>
              <a:rPr lang="en-GB" dirty="0" err="1"/>
              <a:t>uma</a:t>
            </a:r>
            <a:r>
              <a:rPr lang="en-GB" dirty="0"/>
              <a:t> interface.</a:t>
            </a:r>
            <a:endParaRPr lang="en-GB" dirty="0"/>
          </a:p>
        </p:txBody>
      </p:sp>
    </p:spTree>
    <p:extLst>
      <p:ext uri="{BB962C8B-B14F-4D97-AF65-F5344CB8AC3E}">
        <p14:creationId xmlns:p14="http://schemas.microsoft.com/office/powerpoint/2010/main" val="330787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Inversion Of Control – Proofs </a:t>
            </a:r>
            <a:endParaRPr lang="en-GB" dirty="0"/>
          </a:p>
        </p:txBody>
      </p:sp>
      <p:pic>
        <p:nvPicPr>
          <p:cNvPr id="4" name="Marcador de Posição de Conteúdo 3"/>
          <p:cNvPicPr>
            <a:picLocks noGrp="1" noChangeAspect="1"/>
          </p:cNvPicPr>
          <p:nvPr>
            <p:ph idx="1"/>
          </p:nvPr>
        </p:nvPicPr>
        <p:blipFill>
          <a:blip r:embed="rId2"/>
          <a:stretch>
            <a:fillRect/>
          </a:stretch>
        </p:blipFill>
        <p:spPr>
          <a:xfrm>
            <a:off x="216982" y="1337945"/>
            <a:ext cx="7811589" cy="4392330"/>
          </a:xfrm>
          <a:prstGeom prst="rect">
            <a:avLst/>
          </a:prstGeom>
        </p:spPr>
      </p:pic>
      <p:sp>
        <p:nvSpPr>
          <p:cNvPr id="5" name="Retângulo 4"/>
          <p:cNvSpPr/>
          <p:nvPr/>
        </p:nvSpPr>
        <p:spPr>
          <a:xfrm>
            <a:off x="8708571" y="2217511"/>
            <a:ext cx="3300549" cy="3046988"/>
          </a:xfrm>
          <a:prstGeom prst="rect">
            <a:avLst/>
          </a:prstGeom>
        </p:spPr>
        <p:txBody>
          <a:bodyPr wrap="square">
            <a:spAutoFit/>
          </a:bodyPr>
          <a:lstStyle/>
          <a:p>
            <a:r>
              <a:rPr lang="en-US" sz="1200" b="1" i="1" dirty="0" err="1">
                <a:solidFill>
                  <a:srgbClr val="242729"/>
                </a:solidFill>
                <a:effectLst/>
                <a:latin typeface="Arial" panose="020B0604020202020204" pitchFamily="34" charset="0"/>
              </a:rPr>
              <a:t>Dependecy</a:t>
            </a:r>
            <a:r>
              <a:rPr lang="en-US" sz="1200" b="1" i="1" dirty="0">
                <a:solidFill>
                  <a:srgbClr val="242729"/>
                </a:solidFill>
                <a:effectLst/>
                <a:latin typeface="Arial" panose="020B0604020202020204" pitchFamily="34" charset="0"/>
              </a:rPr>
              <a:t> Injection Frameworks</a:t>
            </a:r>
            <a:r>
              <a:rPr lang="en-US" sz="1200" b="0" i="1" dirty="0">
                <a:solidFill>
                  <a:srgbClr val="242729"/>
                </a:solidFill>
                <a:effectLst/>
                <a:latin typeface="Arial" panose="020B0604020202020204" pitchFamily="34" charset="0"/>
              </a:rPr>
              <a:t> are designed to make use of DI and can define interfaces (or Annotations in Java) to make it easy to pass in implementations.</a:t>
            </a:r>
          </a:p>
          <a:p>
            <a:r>
              <a:rPr lang="en-US" sz="1200" b="1" i="1" dirty="0">
                <a:solidFill>
                  <a:srgbClr val="242729"/>
                </a:solidFill>
                <a:effectLst/>
                <a:latin typeface="Arial" panose="020B0604020202020204" pitchFamily="34" charset="0"/>
              </a:rPr>
              <a:t>Inversion of Control Containers</a:t>
            </a:r>
            <a:r>
              <a:rPr lang="en-US" sz="1200" b="0" i="1" dirty="0">
                <a:solidFill>
                  <a:srgbClr val="242729"/>
                </a:solidFill>
                <a:effectLst/>
                <a:latin typeface="Arial" panose="020B0604020202020204" pitchFamily="34" charset="0"/>
              </a:rPr>
              <a:t> are DI frameworks that can work outside of the programming language. In some you can configure which implementations to use in metadata files (e.g. XML) which are less invasive. With some you can do </a:t>
            </a:r>
            <a:r>
              <a:rPr lang="en-US" sz="1200" b="0" i="1" dirty="0" err="1">
                <a:solidFill>
                  <a:srgbClr val="242729"/>
                </a:solidFill>
                <a:effectLst/>
                <a:latin typeface="Arial" panose="020B0604020202020204" pitchFamily="34" charset="0"/>
              </a:rPr>
              <a:t>IoC</a:t>
            </a:r>
            <a:r>
              <a:rPr lang="en-US" sz="1200" b="0" i="1" dirty="0">
                <a:solidFill>
                  <a:srgbClr val="242729"/>
                </a:solidFill>
                <a:effectLst/>
                <a:latin typeface="Arial" panose="020B0604020202020204" pitchFamily="34" charset="0"/>
              </a:rPr>
              <a:t> that would normally be impossible like inject implementation at </a:t>
            </a:r>
            <a:r>
              <a:rPr lang="en-US" sz="1200" b="0" i="1" u="none" strike="noStrike" dirty="0">
                <a:solidFill>
                  <a:srgbClr val="005999"/>
                </a:solidFill>
                <a:effectLst/>
                <a:latin typeface="Arial" panose="020B0604020202020204" pitchFamily="34" charset="0"/>
                <a:hlinkClick r:id="rId3"/>
              </a:rPr>
              <a:t>pointcuts</a:t>
            </a:r>
            <a:r>
              <a:rPr lang="en-US" sz="1200" b="0" i="1" dirty="0">
                <a:solidFill>
                  <a:srgbClr val="242729"/>
                </a:solidFill>
                <a:effectLst/>
                <a:latin typeface="Arial" panose="020B0604020202020204" pitchFamily="34" charset="0"/>
              </a:rPr>
              <a:t>.</a:t>
            </a:r>
          </a:p>
          <a:p>
            <a:endParaRPr lang="en-US" sz="1200" dirty="0">
              <a:solidFill>
                <a:srgbClr val="242729"/>
              </a:solidFill>
              <a:latin typeface="Arial" panose="020B0604020202020204" pitchFamily="34" charset="0"/>
            </a:endParaRPr>
          </a:p>
          <a:p>
            <a:r>
              <a:rPr lang="en-US" sz="1200" b="0" i="0" dirty="0">
                <a:solidFill>
                  <a:srgbClr val="242729"/>
                </a:solidFill>
                <a:effectLst/>
                <a:latin typeface="Arial" panose="020B0604020202020204" pitchFamily="34" charset="0"/>
              </a:rPr>
              <a:t>Reference: </a:t>
            </a:r>
            <a:r>
              <a:rPr lang="en-US" sz="1200" b="0" i="0" dirty="0">
                <a:solidFill>
                  <a:srgbClr val="242729"/>
                </a:solidFill>
                <a:effectLst/>
                <a:latin typeface="Arial" panose="020B0604020202020204" pitchFamily="34" charset="0"/>
                <a:hlinkClick r:id="rId4"/>
              </a:rPr>
              <a:t>http://stackoverflow.com/questions/6550700/inversion-of-control-vs-dependency-injection</a:t>
            </a:r>
            <a:r>
              <a:rPr lang="en-US" sz="1200" b="0" i="0" dirty="0">
                <a:solidFill>
                  <a:srgbClr val="242729"/>
                </a:solidFill>
                <a:effectLst/>
                <a:latin typeface="Arial" panose="020B0604020202020204" pitchFamily="34" charset="0"/>
              </a:rPr>
              <a:t> </a:t>
            </a:r>
          </a:p>
        </p:txBody>
      </p:sp>
      <p:pic>
        <p:nvPicPr>
          <p:cNvPr id="6" name="Imagem 5"/>
          <p:cNvPicPr>
            <a:picLocks noChangeAspect="1"/>
          </p:cNvPicPr>
          <p:nvPr/>
        </p:nvPicPr>
        <p:blipFill>
          <a:blip r:embed="rId5"/>
          <a:stretch>
            <a:fillRect/>
          </a:stretch>
        </p:blipFill>
        <p:spPr>
          <a:xfrm>
            <a:off x="123016" y="3741005"/>
            <a:ext cx="8245555" cy="2941575"/>
          </a:xfrm>
          <a:prstGeom prst="rect">
            <a:avLst/>
          </a:prstGeom>
        </p:spPr>
      </p:pic>
    </p:spTree>
    <p:extLst>
      <p:ext uri="{BB962C8B-B14F-4D97-AF65-F5344CB8AC3E}">
        <p14:creationId xmlns:p14="http://schemas.microsoft.com/office/powerpoint/2010/main" val="302729463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192</Words>
  <Application>Microsoft Office PowerPoint</Application>
  <PresentationFormat>Ecrã Panorâmico</PresentationFormat>
  <Paragraphs>17</Paragraphs>
  <Slides>5</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5</vt:i4>
      </vt:variant>
    </vt:vector>
  </HeadingPairs>
  <TitlesOfParts>
    <vt:vector size="9" baseType="lpstr">
      <vt:lpstr>Arial</vt:lpstr>
      <vt:lpstr>Calibri</vt:lpstr>
      <vt:lpstr>Calibri Light</vt:lpstr>
      <vt:lpstr>Tema do Office</vt:lpstr>
      <vt:lpstr>OptaPlanner</vt:lpstr>
      <vt:lpstr>Instruction for the User</vt:lpstr>
      <vt:lpstr>Inversion Of Control – Proofs </vt:lpstr>
      <vt:lpstr>Inversion Of Control – Proofs  </vt:lpstr>
      <vt:lpstr>Inversion Of Control – Proofs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OptaPlanner</dc:title>
  <dc:creator>Paulo Barbosa</dc:creator>
  <cp:lastModifiedBy>Paulo Barbosa</cp:lastModifiedBy>
  <cp:revision>4</cp:revision>
  <dcterms:created xsi:type="dcterms:W3CDTF">2016-11-04T22:17:14Z</dcterms:created>
  <dcterms:modified xsi:type="dcterms:W3CDTF">2016-11-04T22:28:39Z</dcterms:modified>
</cp:coreProperties>
</file>