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D27EB-5E9D-45F5-AC87-6D5F0CB676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646506-4A96-4F32-9934-F629E093DC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Objective:</a:t>
          </a:r>
          <a:r>
            <a:rPr lang="en-US" dirty="0"/>
            <a:t> Analyze motor vehicle accident data to predict the severity of accidents (non-severe vs. severe) based on weather-related conditions.</a:t>
          </a:r>
        </a:p>
      </dgm:t>
    </dgm:pt>
    <dgm:pt modelId="{6966E69B-155E-4186-8A5F-CD8BBA378024}" type="parTrans" cxnId="{AFCDC954-42E5-48C0-971E-70865A854493}">
      <dgm:prSet/>
      <dgm:spPr/>
      <dgm:t>
        <a:bodyPr/>
        <a:lstStyle/>
        <a:p>
          <a:endParaRPr lang="en-US"/>
        </a:p>
      </dgm:t>
    </dgm:pt>
    <dgm:pt modelId="{B206EDEC-E907-46A8-B86E-577BC659D186}" type="sibTrans" cxnId="{AFCDC954-42E5-48C0-971E-70865A854493}">
      <dgm:prSet/>
      <dgm:spPr/>
      <dgm:t>
        <a:bodyPr/>
        <a:lstStyle/>
        <a:p>
          <a:endParaRPr lang="en-US"/>
        </a:p>
      </dgm:t>
    </dgm:pt>
    <dgm:pt modelId="{2476E313-5533-4C62-8E81-C776185993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Dataset: </a:t>
          </a:r>
          <a:r>
            <a:rPr lang="en-US" dirty="0"/>
            <a:t>US Accidents (2016-2023)</a:t>
          </a:r>
        </a:p>
      </dgm:t>
    </dgm:pt>
    <dgm:pt modelId="{07F420AC-BA27-4DC1-A55B-F217A39276B2}" type="parTrans" cxnId="{FF6A2D9A-AC20-42BD-BFB3-3E39980017E2}">
      <dgm:prSet/>
      <dgm:spPr/>
      <dgm:t>
        <a:bodyPr/>
        <a:lstStyle/>
        <a:p>
          <a:endParaRPr lang="en-US"/>
        </a:p>
      </dgm:t>
    </dgm:pt>
    <dgm:pt modelId="{380662DE-A2D1-4566-A334-0EFB4EFE4DFF}" type="sibTrans" cxnId="{FF6A2D9A-AC20-42BD-BFB3-3E39980017E2}">
      <dgm:prSet/>
      <dgm:spPr/>
      <dgm:t>
        <a:bodyPr/>
        <a:lstStyle/>
        <a:p>
          <a:endParaRPr lang="en-US"/>
        </a:p>
      </dgm:t>
    </dgm:pt>
    <dgm:pt modelId="{3664ABD5-1B9E-4814-91D6-7D907A3D81C5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46 columns and 7,728,394 rows</a:t>
          </a:r>
        </a:p>
      </dgm:t>
    </dgm:pt>
    <dgm:pt modelId="{1A428939-CEB1-4C0D-A557-9F49CDE1240D}" type="parTrans" cxnId="{01E7DD60-330E-41B5-BF18-2E57790895BC}">
      <dgm:prSet/>
      <dgm:spPr/>
      <dgm:t>
        <a:bodyPr/>
        <a:lstStyle/>
        <a:p>
          <a:endParaRPr lang="en-US"/>
        </a:p>
      </dgm:t>
    </dgm:pt>
    <dgm:pt modelId="{3BE795A0-D664-49FA-BC04-830900F67D19}" type="sibTrans" cxnId="{01E7DD60-330E-41B5-BF18-2E57790895BC}">
      <dgm:prSet/>
      <dgm:spPr/>
      <dgm:t>
        <a:bodyPr/>
        <a:lstStyle/>
        <a:p>
          <a:endParaRPr lang="en-US"/>
        </a:p>
      </dgm:t>
    </dgm:pt>
    <dgm:pt modelId="{A6045B8F-0460-414C-AF1F-F83A8DAD112B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Contains columns relevant to accident severity, weather conditions, road structures, time of day, etc.</a:t>
          </a:r>
        </a:p>
      </dgm:t>
    </dgm:pt>
    <dgm:pt modelId="{737DF930-82C8-4DCD-A475-5BCC057B40BC}" type="parTrans" cxnId="{5C191B18-FF07-46DD-85EC-27ED225A5363}">
      <dgm:prSet/>
      <dgm:spPr/>
      <dgm:t>
        <a:bodyPr/>
        <a:lstStyle/>
        <a:p>
          <a:endParaRPr lang="en-US"/>
        </a:p>
      </dgm:t>
    </dgm:pt>
    <dgm:pt modelId="{9A39D53D-1406-43E2-97E0-0824DA2202E4}" type="sibTrans" cxnId="{5C191B18-FF07-46DD-85EC-27ED225A5363}">
      <dgm:prSet/>
      <dgm:spPr/>
      <dgm:t>
        <a:bodyPr/>
        <a:lstStyle/>
        <a:p>
          <a:endParaRPr lang="en-US"/>
        </a:p>
      </dgm:t>
    </dgm:pt>
    <dgm:pt modelId="{1B923B46-A208-4484-A57D-A7C962EB8E22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Available as CSV download from Kaggle</a:t>
          </a:r>
        </a:p>
      </dgm:t>
    </dgm:pt>
    <dgm:pt modelId="{09C62F27-0BB2-4411-87B9-ACA9D4480D73}" type="parTrans" cxnId="{347DFB8B-A3BF-4002-B2B7-3ED43E4702CB}">
      <dgm:prSet/>
      <dgm:spPr/>
      <dgm:t>
        <a:bodyPr/>
        <a:lstStyle/>
        <a:p>
          <a:endParaRPr lang="en-US"/>
        </a:p>
      </dgm:t>
    </dgm:pt>
    <dgm:pt modelId="{094883C7-2B31-47A0-8B17-86D1A604C0A8}" type="sibTrans" cxnId="{347DFB8B-A3BF-4002-B2B7-3ED43E4702CB}">
      <dgm:prSet/>
      <dgm:spPr/>
      <dgm:t>
        <a:bodyPr/>
        <a:lstStyle/>
        <a:p>
          <a:endParaRPr lang="en-US"/>
        </a:p>
      </dgm:t>
    </dgm:pt>
    <dgm:pt modelId="{BCA643AC-3AF6-4147-93E5-2A8B6C26DEDD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Sampled dataset used for project contains 10,000 rows</a:t>
          </a:r>
        </a:p>
      </dgm:t>
    </dgm:pt>
    <dgm:pt modelId="{FF69A4FD-A810-4B2D-BD89-1C6428ACB013}" type="parTrans" cxnId="{238ED05C-21A1-46F8-ACD6-7159605AED2D}">
      <dgm:prSet/>
      <dgm:spPr/>
      <dgm:t>
        <a:bodyPr/>
        <a:lstStyle/>
        <a:p>
          <a:endParaRPr lang="en-US"/>
        </a:p>
      </dgm:t>
    </dgm:pt>
    <dgm:pt modelId="{C5E4C2D0-F939-49A6-96C3-A7E3C02AC6E6}" type="sibTrans" cxnId="{238ED05C-21A1-46F8-ACD6-7159605AED2D}">
      <dgm:prSet/>
      <dgm:spPr/>
      <dgm:t>
        <a:bodyPr/>
        <a:lstStyle/>
        <a:p>
          <a:endParaRPr lang="en-US"/>
        </a:p>
      </dgm:t>
    </dgm:pt>
    <dgm:pt modelId="{9F098447-DE37-4FBA-8024-F3707DEAEA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 </a:t>
          </a:r>
          <a:r>
            <a:rPr lang="en-US" dirty="0"/>
            <a:t>Create a classification model with at least 70% accuracy that produces less false negatives than false positives. </a:t>
          </a:r>
        </a:p>
      </dgm:t>
    </dgm:pt>
    <dgm:pt modelId="{76FAA195-0255-4FA3-B767-794DA7D724D6}" type="parTrans" cxnId="{7D2A111E-2929-40B8-A685-9D28CD7F669C}">
      <dgm:prSet/>
      <dgm:spPr/>
      <dgm:t>
        <a:bodyPr/>
        <a:lstStyle/>
        <a:p>
          <a:endParaRPr lang="en-US"/>
        </a:p>
      </dgm:t>
    </dgm:pt>
    <dgm:pt modelId="{CF3E4BBF-B1CC-4FFF-934E-059CAE7F0830}" type="sibTrans" cxnId="{7D2A111E-2929-40B8-A685-9D28CD7F669C}">
      <dgm:prSet/>
      <dgm:spPr/>
      <dgm:t>
        <a:bodyPr/>
        <a:lstStyle/>
        <a:p>
          <a:endParaRPr lang="en-US"/>
        </a:p>
      </dgm:t>
    </dgm:pt>
    <dgm:pt modelId="{F102B77F-6E2F-4396-ADB4-CAFD7ECB81BF}" type="pres">
      <dgm:prSet presAssocID="{DC1D27EB-5E9D-45F5-AC87-6D5F0CB6767C}" presName="root" presStyleCnt="0">
        <dgm:presLayoutVars>
          <dgm:dir/>
          <dgm:resizeHandles val="exact"/>
        </dgm:presLayoutVars>
      </dgm:prSet>
      <dgm:spPr/>
    </dgm:pt>
    <dgm:pt modelId="{44B31062-D35D-4BA4-81AB-013935EBD663}" type="pres">
      <dgm:prSet presAssocID="{28646506-4A96-4F32-9934-F629E093DCB3}" presName="compNode" presStyleCnt="0"/>
      <dgm:spPr/>
    </dgm:pt>
    <dgm:pt modelId="{0300D1B0-8E01-4A6A-ADD0-2BB716B81978}" type="pres">
      <dgm:prSet presAssocID="{28646506-4A96-4F32-9934-F629E093DCB3}" presName="bgRect" presStyleLbl="bgShp" presStyleIdx="0" presStyleCnt="3"/>
      <dgm:spPr/>
    </dgm:pt>
    <dgm:pt modelId="{1C629F99-54F5-46A6-B0F3-4805177F1228}" type="pres">
      <dgm:prSet presAssocID="{28646506-4A96-4F32-9934-F629E093DC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97AF5ADA-58FA-4BB4-A222-B0CD4A17E3D0}" type="pres">
      <dgm:prSet presAssocID="{28646506-4A96-4F32-9934-F629E093DCB3}" presName="spaceRect" presStyleCnt="0"/>
      <dgm:spPr/>
    </dgm:pt>
    <dgm:pt modelId="{D6ED311E-B535-4CA4-8C5F-38C9D916E15B}" type="pres">
      <dgm:prSet presAssocID="{28646506-4A96-4F32-9934-F629E093DCB3}" presName="parTx" presStyleLbl="revTx" presStyleIdx="0" presStyleCnt="4">
        <dgm:presLayoutVars>
          <dgm:chMax val="0"/>
          <dgm:chPref val="0"/>
        </dgm:presLayoutVars>
      </dgm:prSet>
      <dgm:spPr/>
    </dgm:pt>
    <dgm:pt modelId="{4C4ED46A-F4A0-4380-96CA-1C023078CE1B}" type="pres">
      <dgm:prSet presAssocID="{B206EDEC-E907-46A8-B86E-577BC659D186}" presName="sibTrans" presStyleCnt="0"/>
      <dgm:spPr/>
    </dgm:pt>
    <dgm:pt modelId="{2D014C36-79E3-42D8-B0ED-836CB3CF14D3}" type="pres">
      <dgm:prSet presAssocID="{2476E313-5533-4C62-8E81-C77618599360}" presName="compNode" presStyleCnt="0"/>
      <dgm:spPr/>
    </dgm:pt>
    <dgm:pt modelId="{BDA35243-23F0-4C1F-93B2-7AB609DDC7CD}" type="pres">
      <dgm:prSet presAssocID="{2476E313-5533-4C62-8E81-C77618599360}" presName="bgRect" presStyleLbl="bgShp" presStyleIdx="1" presStyleCnt="3"/>
      <dgm:spPr/>
    </dgm:pt>
    <dgm:pt modelId="{465D0A66-5AD5-4F79-9B6C-FEC3DC3CF811}" type="pres">
      <dgm:prSet presAssocID="{2476E313-5533-4C62-8E81-C776185993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AAF75B5-C55D-495B-A66C-A37512F52AA6}" type="pres">
      <dgm:prSet presAssocID="{2476E313-5533-4C62-8E81-C77618599360}" presName="spaceRect" presStyleCnt="0"/>
      <dgm:spPr/>
    </dgm:pt>
    <dgm:pt modelId="{B0E17112-3946-43B1-A466-10CD06F212C5}" type="pres">
      <dgm:prSet presAssocID="{2476E313-5533-4C62-8E81-C77618599360}" presName="parTx" presStyleLbl="revTx" presStyleIdx="1" presStyleCnt="4">
        <dgm:presLayoutVars>
          <dgm:chMax val="0"/>
          <dgm:chPref val="0"/>
        </dgm:presLayoutVars>
      </dgm:prSet>
      <dgm:spPr/>
    </dgm:pt>
    <dgm:pt modelId="{CC5EE51A-F215-425F-914A-9DC03F483384}" type="pres">
      <dgm:prSet presAssocID="{2476E313-5533-4C62-8E81-C77618599360}" presName="desTx" presStyleLbl="revTx" presStyleIdx="2" presStyleCnt="4">
        <dgm:presLayoutVars/>
      </dgm:prSet>
      <dgm:spPr/>
    </dgm:pt>
    <dgm:pt modelId="{B428BAAF-3BB6-44CE-866C-9C4BFBA122B1}" type="pres">
      <dgm:prSet presAssocID="{380662DE-A2D1-4566-A334-0EFB4EFE4DFF}" presName="sibTrans" presStyleCnt="0"/>
      <dgm:spPr/>
    </dgm:pt>
    <dgm:pt modelId="{E7253EA0-F2AB-4733-972D-CDB9B562751B}" type="pres">
      <dgm:prSet presAssocID="{9F098447-DE37-4FBA-8024-F3707DEAEA5B}" presName="compNode" presStyleCnt="0"/>
      <dgm:spPr/>
    </dgm:pt>
    <dgm:pt modelId="{A20E8661-2567-4D3C-A66E-301B03B23349}" type="pres">
      <dgm:prSet presAssocID="{9F098447-DE37-4FBA-8024-F3707DEAEA5B}" presName="bgRect" presStyleLbl="bgShp" presStyleIdx="2" presStyleCnt="3"/>
      <dgm:spPr/>
    </dgm:pt>
    <dgm:pt modelId="{1369B3F9-71CE-4BCA-B4EB-D00FE49402F4}" type="pres">
      <dgm:prSet presAssocID="{9F098447-DE37-4FBA-8024-F3707DEAEA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35D18C6-5412-480F-98AA-055B423C21D3}" type="pres">
      <dgm:prSet presAssocID="{9F098447-DE37-4FBA-8024-F3707DEAEA5B}" presName="spaceRect" presStyleCnt="0"/>
      <dgm:spPr/>
    </dgm:pt>
    <dgm:pt modelId="{7B38BDF5-17B0-45FB-ADB9-A4269C1D4645}" type="pres">
      <dgm:prSet presAssocID="{9F098447-DE37-4FBA-8024-F3707DEAEA5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C191B18-FF07-46DD-85EC-27ED225A5363}" srcId="{2476E313-5533-4C62-8E81-C77618599360}" destId="{A6045B8F-0460-414C-AF1F-F83A8DAD112B}" srcOrd="1" destOrd="0" parTransId="{737DF930-82C8-4DCD-A475-5BCC057B40BC}" sibTransId="{9A39D53D-1406-43E2-97E0-0824DA2202E4}"/>
    <dgm:cxn modelId="{7D2A111E-2929-40B8-A685-9D28CD7F669C}" srcId="{DC1D27EB-5E9D-45F5-AC87-6D5F0CB6767C}" destId="{9F098447-DE37-4FBA-8024-F3707DEAEA5B}" srcOrd="2" destOrd="0" parTransId="{76FAA195-0255-4FA3-B767-794DA7D724D6}" sibTransId="{CF3E4BBF-B1CC-4FFF-934E-059CAE7F0830}"/>
    <dgm:cxn modelId="{F4774B35-D9F4-4456-8B7B-C0AF57C33836}" type="presOf" srcId="{A6045B8F-0460-414C-AF1F-F83A8DAD112B}" destId="{CC5EE51A-F215-425F-914A-9DC03F483384}" srcOrd="0" destOrd="1" presId="urn:microsoft.com/office/officeart/2018/2/layout/IconVerticalSolidList"/>
    <dgm:cxn modelId="{238ED05C-21A1-46F8-ACD6-7159605AED2D}" srcId="{2476E313-5533-4C62-8E81-C77618599360}" destId="{BCA643AC-3AF6-4147-93E5-2A8B6C26DEDD}" srcOrd="3" destOrd="0" parTransId="{FF69A4FD-A810-4B2D-BD89-1C6428ACB013}" sibTransId="{C5E4C2D0-F939-49A6-96C3-A7E3C02AC6E6}"/>
    <dgm:cxn modelId="{01E7DD60-330E-41B5-BF18-2E57790895BC}" srcId="{2476E313-5533-4C62-8E81-C77618599360}" destId="{3664ABD5-1B9E-4814-91D6-7D907A3D81C5}" srcOrd="0" destOrd="0" parTransId="{1A428939-CEB1-4C0D-A557-9F49CDE1240D}" sibTransId="{3BE795A0-D664-49FA-BC04-830900F67D19}"/>
    <dgm:cxn modelId="{2B83AB65-E532-45D4-B5DC-24A60013ECC3}" type="presOf" srcId="{BCA643AC-3AF6-4147-93E5-2A8B6C26DEDD}" destId="{CC5EE51A-F215-425F-914A-9DC03F483384}" srcOrd="0" destOrd="3" presId="urn:microsoft.com/office/officeart/2018/2/layout/IconVerticalSolidList"/>
    <dgm:cxn modelId="{E7C80352-C178-46A0-A604-DE62DD9B940E}" type="presOf" srcId="{3664ABD5-1B9E-4814-91D6-7D907A3D81C5}" destId="{CC5EE51A-F215-425F-914A-9DC03F483384}" srcOrd="0" destOrd="0" presId="urn:microsoft.com/office/officeart/2018/2/layout/IconVerticalSolidList"/>
    <dgm:cxn modelId="{AFCDC954-42E5-48C0-971E-70865A854493}" srcId="{DC1D27EB-5E9D-45F5-AC87-6D5F0CB6767C}" destId="{28646506-4A96-4F32-9934-F629E093DCB3}" srcOrd="0" destOrd="0" parTransId="{6966E69B-155E-4186-8A5F-CD8BBA378024}" sibTransId="{B206EDEC-E907-46A8-B86E-577BC659D186}"/>
    <dgm:cxn modelId="{D50F1D8A-5B4E-49D2-8371-717718B76231}" type="presOf" srcId="{2476E313-5533-4C62-8E81-C77618599360}" destId="{B0E17112-3946-43B1-A466-10CD06F212C5}" srcOrd="0" destOrd="0" presId="urn:microsoft.com/office/officeart/2018/2/layout/IconVerticalSolidList"/>
    <dgm:cxn modelId="{347DFB8B-A3BF-4002-B2B7-3ED43E4702CB}" srcId="{2476E313-5533-4C62-8E81-C77618599360}" destId="{1B923B46-A208-4484-A57D-A7C962EB8E22}" srcOrd="2" destOrd="0" parTransId="{09C62F27-0BB2-4411-87B9-ACA9D4480D73}" sibTransId="{094883C7-2B31-47A0-8B17-86D1A604C0A8}"/>
    <dgm:cxn modelId="{FF6A2D9A-AC20-42BD-BFB3-3E39980017E2}" srcId="{DC1D27EB-5E9D-45F5-AC87-6D5F0CB6767C}" destId="{2476E313-5533-4C62-8E81-C77618599360}" srcOrd="1" destOrd="0" parTransId="{07F420AC-BA27-4DC1-A55B-F217A39276B2}" sibTransId="{380662DE-A2D1-4566-A334-0EFB4EFE4DFF}"/>
    <dgm:cxn modelId="{55FA23A5-3ABA-493A-9A21-D253376DDCA4}" type="presOf" srcId="{DC1D27EB-5E9D-45F5-AC87-6D5F0CB6767C}" destId="{F102B77F-6E2F-4396-ADB4-CAFD7ECB81BF}" srcOrd="0" destOrd="0" presId="urn:microsoft.com/office/officeart/2018/2/layout/IconVerticalSolidList"/>
    <dgm:cxn modelId="{556F43B3-8328-429D-A587-0E3565F0ECFC}" type="presOf" srcId="{28646506-4A96-4F32-9934-F629E093DCB3}" destId="{D6ED311E-B535-4CA4-8C5F-38C9D916E15B}" srcOrd="0" destOrd="0" presId="urn:microsoft.com/office/officeart/2018/2/layout/IconVerticalSolidList"/>
    <dgm:cxn modelId="{E9D23AC8-CE2A-4305-82DA-41B370841883}" type="presOf" srcId="{9F098447-DE37-4FBA-8024-F3707DEAEA5B}" destId="{7B38BDF5-17B0-45FB-ADB9-A4269C1D4645}" srcOrd="0" destOrd="0" presId="urn:microsoft.com/office/officeart/2018/2/layout/IconVerticalSolidList"/>
    <dgm:cxn modelId="{A5D583D2-E5EF-4E41-854D-E82313CE2B03}" type="presOf" srcId="{1B923B46-A208-4484-A57D-A7C962EB8E22}" destId="{CC5EE51A-F215-425F-914A-9DC03F483384}" srcOrd="0" destOrd="2" presId="urn:microsoft.com/office/officeart/2018/2/layout/IconVerticalSolidList"/>
    <dgm:cxn modelId="{5ECB8532-3AE0-4CC1-98A2-298D137912F3}" type="presParOf" srcId="{F102B77F-6E2F-4396-ADB4-CAFD7ECB81BF}" destId="{44B31062-D35D-4BA4-81AB-013935EBD663}" srcOrd="0" destOrd="0" presId="urn:microsoft.com/office/officeart/2018/2/layout/IconVerticalSolidList"/>
    <dgm:cxn modelId="{DDFB53D4-62F9-42D6-909B-634F1F7F3C44}" type="presParOf" srcId="{44B31062-D35D-4BA4-81AB-013935EBD663}" destId="{0300D1B0-8E01-4A6A-ADD0-2BB716B81978}" srcOrd="0" destOrd="0" presId="urn:microsoft.com/office/officeart/2018/2/layout/IconVerticalSolidList"/>
    <dgm:cxn modelId="{E76EA5AB-DFDD-4AB2-9634-B79A0AE2E292}" type="presParOf" srcId="{44B31062-D35D-4BA4-81AB-013935EBD663}" destId="{1C629F99-54F5-46A6-B0F3-4805177F1228}" srcOrd="1" destOrd="0" presId="urn:microsoft.com/office/officeart/2018/2/layout/IconVerticalSolidList"/>
    <dgm:cxn modelId="{D9D8D81E-BAA7-408D-95F2-973845BB15BF}" type="presParOf" srcId="{44B31062-D35D-4BA4-81AB-013935EBD663}" destId="{97AF5ADA-58FA-4BB4-A222-B0CD4A17E3D0}" srcOrd="2" destOrd="0" presId="urn:microsoft.com/office/officeart/2018/2/layout/IconVerticalSolidList"/>
    <dgm:cxn modelId="{EF7D901F-18E0-402E-B96F-75A147FB8D7B}" type="presParOf" srcId="{44B31062-D35D-4BA4-81AB-013935EBD663}" destId="{D6ED311E-B535-4CA4-8C5F-38C9D916E15B}" srcOrd="3" destOrd="0" presId="urn:microsoft.com/office/officeart/2018/2/layout/IconVerticalSolidList"/>
    <dgm:cxn modelId="{F932D394-5F0B-4287-A523-024DFED6C717}" type="presParOf" srcId="{F102B77F-6E2F-4396-ADB4-CAFD7ECB81BF}" destId="{4C4ED46A-F4A0-4380-96CA-1C023078CE1B}" srcOrd="1" destOrd="0" presId="urn:microsoft.com/office/officeart/2018/2/layout/IconVerticalSolidList"/>
    <dgm:cxn modelId="{94688223-6E65-4B50-ADE2-7D205D9A0B9B}" type="presParOf" srcId="{F102B77F-6E2F-4396-ADB4-CAFD7ECB81BF}" destId="{2D014C36-79E3-42D8-B0ED-836CB3CF14D3}" srcOrd="2" destOrd="0" presId="urn:microsoft.com/office/officeart/2018/2/layout/IconVerticalSolidList"/>
    <dgm:cxn modelId="{D37DC64C-78D3-4C05-BCB7-DEE1683DEB88}" type="presParOf" srcId="{2D014C36-79E3-42D8-B0ED-836CB3CF14D3}" destId="{BDA35243-23F0-4C1F-93B2-7AB609DDC7CD}" srcOrd="0" destOrd="0" presId="urn:microsoft.com/office/officeart/2018/2/layout/IconVerticalSolidList"/>
    <dgm:cxn modelId="{6A5A073A-4258-49D4-A46B-400D10C0DF14}" type="presParOf" srcId="{2D014C36-79E3-42D8-B0ED-836CB3CF14D3}" destId="{465D0A66-5AD5-4F79-9B6C-FEC3DC3CF811}" srcOrd="1" destOrd="0" presId="urn:microsoft.com/office/officeart/2018/2/layout/IconVerticalSolidList"/>
    <dgm:cxn modelId="{8184DFAA-BA3B-40C6-9109-82D2925370F9}" type="presParOf" srcId="{2D014C36-79E3-42D8-B0ED-836CB3CF14D3}" destId="{2AAF75B5-C55D-495B-A66C-A37512F52AA6}" srcOrd="2" destOrd="0" presId="urn:microsoft.com/office/officeart/2018/2/layout/IconVerticalSolidList"/>
    <dgm:cxn modelId="{E870CEF7-0B40-40B0-BB59-70B1A0F5A1CA}" type="presParOf" srcId="{2D014C36-79E3-42D8-B0ED-836CB3CF14D3}" destId="{B0E17112-3946-43B1-A466-10CD06F212C5}" srcOrd="3" destOrd="0" presId="urn:microsoft.com/office/officeart/2018/2/layout/IconVerticalSolidList"/>
    <dgm:cxn modelId="{E4D0CB79-A59F-4704-A1D2-0C1761458E44}" type="presParOf" srcId="{2D014C36-79E3-42D8-B0ED-836CB3CF14D3}" destId="{CC5EE51A-F215-425F-914A-9DC03F483384}" srcOrd="4" destOrd="0" presId="urn:microsoft.com/office/officeart/2018/2/layout/IconVerticalSolidList"/>
    <dgm:cxn modelId="{DB5CA9C6-7046-4478-8AA7-7B246117434C}" type="presParOf" srcId="{F102B77F-6E2F-4396-ADB4-CAFD7ECB81BF}" destId="{B428BAAF-3BB6-44CE-866C-9C4BFBA122B1}" srcOrd="3" destOrd="0" presId="urn:microsoft.com/office/officeart/2018/2/layout/IconVerticalSolidList"/>
    <dgm:cxn modelId="{A2D932E8-D25F-4FA4-BFCC-D58D06AA8A93}" type="presParOf" srcId="{F102B77F-6E2F-4396-ADB4-CAFD7ECB81BF}" destId="{E7253EA0-F2AB-4733-972D-CDB9B562751B}" srcOrd="4" destOrd="0" presId="urn:microsoft.com/office/officeart/2018/2/layout/IconVerticalSolidList"/>
    <dgm:cxn modelId="{CF8B984B-30D0-4C92-B8A1-6823A9674CDA}" type="presParOf" srcId="{E7253EA0-F2AB-4733-972D-CDB9B562751B}" destId="{A20E8661-2567-4D3C-A66E-301B03B23349}" srcOrd="0" destOrd="0" presId="urn:microsoft.com/office/officeart/2018/2/layout/IconVerticalSolidList"/>
    <dgm:cxn modelId="{D2171A73-D6C4-4D94-9B7D-F6B0A45A0645}" type="presParOf" srcId="{E7253EA0-F2AB-4733-972D-CDB9B562751B}" destId="{1369B3F9-71CE-4BCA-B4EB-D00FE49402F4}" srcOrd="1" destOrd="0" presId="urn:microsoft.com/office/officeart/2018/2/layout/IconVerticalSolidList"/>
    <dgm:cxn modelId="{BBAA1FA8-395C-4C14-B96D-B9CEDB5A8504}" type="presParOf" srcId="{E7253EA0-F2AB-4733-972D-CDB9B562751B}" destId="{635D18C6-5412-480F-98AA-055B423C21D3}" srcOrd="2" destOrd="0" presId="urn:microsoft.com/office/officeart/2018/2/layout/IconVerticalSolidList"/>
    <dgm:cxn modelId="{04F86BAE-2C1F-4DF9-984F-B551F684E8EB}" type="presParOf" srcId="{E7253EA0-F2AB-4733-972D-CDB9B562751B}" destId="{7B38BDF5-17B0-45FB-ADB9-A4269C1D46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C686E-3019-42EF-A107-82FF127D51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B4D604-64F9-4299-95C4-B6DF1FFA5F70}">
      <dgm:prSet/>
      <dgm:spPr/>
      <dgm:t>
        <a:bodyPr/>
        <a:lstStyle/>
        <a:p>
          <a:r>
            <a:rPr lang="en-US" dirty="0"/>
            <a:t>Encoded categorical variables (Weather_Condition) using StringIndexer() and OneHotEncoder ()</a:t>
          </a:r>
        </a:p>
      </dgm:t>
    </dgm:pt>
    <dgm:pt modelId="{6CAD4FFD-5701-40A9-8432-930EFB1258C5}" type="parTrans" cxnId="{15407BDB-4AD8-4FD7-B572-F5D195ABCFB4}">
      <dgm:prSet/>
      <dgm:spPr/>
      <dgm:t>
        <a:bodyPr/>
        <a:lstStyle/>
        <a:p>
          <a:endParaRPr lang="en-US"/>
        </a:p>
      </dgm:t>
    </dgm:pt>
    <dgm:pt modelId="{2C4DEDC2-FE93-4E6B-87CA-901C7771233F}" type="sibTrans" cxnId="{15407BDB-4AD8-4FD7-B572-F5D195ABCFB4}">
      <dgm:prSet/>
      <dgm:spPr/>
      <dgm:t>
        <a:bodyPr/>
        <a:lstStyle/>
        <a:p>
          <a:endParaRPr lang="en-US"/>
        </a:p>
      </dgm:t>
    </dgm:pt>
    <dgm:pt modelId="{FA2D3A89-4356-4E97-8B17-DFAAFD8B4C01}">
      <dgm:prSet/>
      <dgm:spPr/>
      <dgm:t>
        <a:bodyPr/>
        <a:lstStyle/>
        <a:p>
          <a:r>
            <a:rPr lang="en-US" dirty="0"/>
            <a:t>Standardized numerical features using StandardScaler()</a:t>
          </a:r>
        </a:p>
      </dgm:t>
    </dgm:pt>
    <dgm:pt modelId="{E1D1B0D2-2574-42ED-B4D9-A919C09E3B1A}" type="parTrans" cxnId="{E6419A79-9B3B-49B2-86B3-723A66DE745D}">
      <dgm:prSet/>
      <dgm:spPr/>
      <dgm:t>
        <a:bodyPr/>
        <a:lstStyle/>
        <a:p>
          <a:endParaRPr lang="en-US"/>
        </a:p>
      </dgm:t>
    </dgm:pt>
    <dgm:pt modelId="{163FEDE8-547F-45CD-865B-2067644A39E6}" type="sibTrans" cxnId="{E6419A79-9B3B-49B2-86B3-723A66DE745D}">
      <dgm:prSet/>
      <dgm:spPr/>
      <dgm:t>
        <a:bodyPr/>
        <a:lstStyle/>
        <a:p>
          <a:endParaRPr lang="en-US"/>
        </a:p>
      </dgm:t>
    </dgm:pt>
    <dgm:pt modelId="{9D67EE4B-AE79-4287-B330-9753414BE4B8}" type="pres">
      <dgm:prSet presAssocID="{C0AC686E-3019-42EF-A107-82FF127D5155}" presName="root" presStyleCnt="0">
        <dgm:presLayoutVars>
          <dgm:dir/>
          <dgm:resizeHandles val="exact"/>
        </dgm:presLayoutVars>
      </dgm:prSet>
      <dgm:spPr/>
    </dgm:pt>
    <dgm:pt modelId="{7D20044A-30CF-4B66-A711-D6F06019AA29}" type="pres">
      <dgm:prSet presAssocID="{C2B4D604-64F9-4299-95C4-B6DF1FFA5F70}" presName="compNode" presStyleCnt="0"/>
      <dgm:spPr/>
    </dgm:pt>
    <dgm:pt modelId="{1D8040F6-7C78-45F7-B72D-BBFEA2B6B87D}" type="pres">
      <dgm:prSet presAssocID="{C2B4D604-64F9-4299-95C4-B6DF1FFA5F70}" presName="bgRect" presStyleLbl="bgShp" presStyleIdx="0" presStyleCnt="2"/>
      <dgm:spPr/>
    </dgm:pt>
    <dgm:pt modelId="{288EB7AA-6F88-458C-BCBF-E237626A09CE}" type="pres">
      <dgm:prSet presAssocID="{C2B4D604-64F9-4299-95C4-B6DF1FFA5F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CEF54B3-46CA-46A0-8E8E-1FFC59005AE5}" type="pres">
      <dgm:prSet presAssocID="{C2B4D604-64F9-4299-95C4-B6DF1FFA5F70}" presName="spaceRect" presStyleCnt="0"/>
      <dgm:spPr/>
    </dgm:pt>
    <dgm:pt modelId="{46221186-9AAE-4204-986A-BE2029E5ABC3}" type="pres">
      <dgm:prSet presAssocID="{C2B4D604-64F9-4299-95C4-B6DF1FFA5F70}" presName="parTx" presStyleLbl="revTx" presStyleIdx="0" presStyleCnt="2">
        <dgm:presLayoutVars>
          <dgm:chMax val="0"/>
          <dgm:chPref val="0"/>
        </dgm:presLayoutVars>
      </dgm:prSet>
      <dgm:spPr/>
    </dgm:pt>
    <dgm:pt modelId="{B1E60874-1A0E-45B0-A054-2FEE1CD4CEC1}" type="pres">
      <dgm:prSet presAssocID="{2C4DEDC2-FE93-4E6B-87CA-901C7771233F}" presName="sibTrans" presStyleCnt="0"/>
      <dgm:spPr/>
    </dgm:pt>
    <dgm:pt modelId="{609D43CD-95D3-42C2-A9DF-72BAB1BEB583}" type="pres">
      <dgm:prSet presAssocID="{FA2D3A89-4356-4E97-8B17-DFAAFD8B4C01}" presName="compNode" presStyleCnt="0"/>
      <dgm:spPr/>
    </dgm:pt>
    <dgm:pt modelId="{FE635510-E3E2-4BF2-8B7F-57FDE78EBF7B}" type="pres">
      <dgm:prSet presAssocID="{FA2D3A89-4356-4E97-8B17-DFAAFD8B4C01}" presName="bgRect" presStyleLbl="bgShp" presStyleIdx="1" presStyleCnt="2"/>
      <dgm:spPr/>
    </dgm:pt>
    <dgm:pt modelId="{CDFA2991-A954-4E1E-82CC-CFD2B78BE977}" type="pres">
      <dgm:prSet presAssocID="{FA2D3A89-4356-4E97-8B17-DFAAFD8B4C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A79A631C-1BCF-4CCF-A6E3-D2B44F98B407}" type="pres">
      <dgm:prSet presAssocID="{FA2D3A89-4356-4E97-8B17-DFAAFD8B4C01}" presName="spaceRect" presStyleCnt="0"/>
      <dgm:spPr/>
    </dgm:pt>
    <dgm:pt modelId="{C7615A3F-C391-4B33-B9EF-55E95DD25642}" type="pres">
      <dgm:prSet presAssocID="{FA2D3A89-4356-4E97-8B17-DFAAFD8B4C0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6419A79-9B3B-49B2-86B3-723A66DE745D}" srcId="{C0AC686E-3019-42EF-A107-82FF127D5155}" destId="{FA2D3A89-4356-4E97-8B17-DFAAFD8B4C01}" srcOrd="1" destOrd="0" parTransId="{E1D1B0D2-2574-42ED-B4D9-A919C09E3B1A}" sibTransId="{163FEDE8-547F-45CD-865B-2067644A39E6}"/>
    <dgm:cxn modelId="{BC96318B-E409-4D6E-8BE4-A5C6A1AC07C2}" type="presOf" srcId="{C2B4D604-64F9-4299-95C4-B6DF1FFA5F70}" destId="{46221186-9AAE-4204-986A-BE2029E5ABC3}" srcOrd="0" destOrd="0" presId="urn:microsoft.com/office/officeart/2018/2/layout/IconVerticalSolidList"/>
    <dgm:cxn modelId="{BB21AD9C-7007-451B-B4B0-709AD3AF8E21}" type="presOf" srcId="{FA2D3A89-4356-4E97-8B17-DFAAFD8B4C01}" destId="{C7615A3F-C391-4B33-B9EF-55E95DD25642}" srcOrd="0" destOrd="0" presId="urn:microsoft.com/office/officeart/2018/2/layout/IconVerticalSolidList"/>
    <dgm:cxn modelId="{F8E9C4D5-5795-480B-87BB-47DBC2C89A4E}" type="presOf" srcId="{C0AC686E-3019-42EF-A107-82FF127D5155}" destId="{9D67EE4B-AE79-4287-B330-9753414BE4B8}" srcOrd="0" destOrd="0" presId="urn:microsoft.com/office/officeart/2018/2/layout/IconVerticalSolidList"/>
    <dgm:cxn modelId="{15407BDB-4AD8-4FD7-B572-F5D195ABCFB4}" srcId="{C0AC686E-3019-42EF-A107-82FF127D5155}" destId="{C2B4D604-64F9-4299-95C4-B6DF1FFA5F70}" srcOrd="0" destOrd="0" parTransId="{6CAD4FFD-5701-40A9-8432-930EFB1258C5}" sibTransId="{2C4DEDC2-FE93-4E6B-87CA-901C7771233F}"/>
    <dgm:cxn modelId="{8BD9D8BD-9095-4847-86D2-8D1598B9D7BC}" type="presParOf" srcId="{9D67EE4B-AE79-4287-B330-9753414BE4B8}" destId="{7D20044A-30CF-4B66-A711-D6F06019AA29}" srcOrd="0" destOrd="0" presId="urn:microsoft.com/office/officeart/2018/2/layout/IconVerticalSolidList"/>
    <dgm:cxn modelId="{0E6005C9-F51B-457C-9ABA-4B6B9EF509A9}" type="presParOf" srcId="{7D20044A-30CF-4B66-A711-D6F06019AA29}" destId="{1D8040F6-7C78-45F7-B72D-BBFEA2B6B87D}" srcOrd="0" destOrd="0" presId="urn:microsoft.com/office/officeart/2018/2/layout/IconVerticalSolidList"/>
    <dgm:cxn modelId="{3E806236-33AF-4516-A3F7-15548C7898D3}" type="presParOf" srcId="{7D20044A-30CF-4B66-A711-D6F06019AA29}" destId="{288EB7AA-6F88-458C-BCBF-E237626A09CE}" srcOrd="1" destOrd="0" presId="urn:microsoft.com/office/officeart/2018/2/layout/IconVerticalSolidList"/>
    <dgm:cxn modelId="{CBE7A233-DAAF-4C81-9A0C-8108F6EF2893}" type="presParOf" srcId="{7D20044A-30CF-4B66-A711-D6F06019AA29}" destId="{BCEF54B3-46CA-46A0-8E8E-1FFC59005AE5}" srcOrd="2" destOrd="0" presId="urn:microsoft.com/office/officeart/2018/2/layout/IconVerticalSolidList"/>
    <dgm:cxn modelId="{C6F30DA7-4D30-4D02-BF94-96EA4E1D320F}" type="presParOf" srcId="{7D20044A-30CF-4B66-A711-D6F06019AA29}" destId="{46221186-9AAE-4204-986A-BE2029E5ABC3}" srcOrd="3" destOrd="0" presId="urn:microsoft.com/office/officeart/2018/2/layout/IconVerticalSolidList"/>
    <dgm:cxn modelId="{F25DE835-2B99-4797-BFE5-D290C7D581D5}" type="presParOf" srcId="{9D67EE4B-AE79-4287-B330-9753414BE4B8}" destId="{B1E60874-1A0E-45B0-A054-2FEE1CD4CEC1}" srcOrd="1" destOrd="0" presId="urn:microsoft.com/office/officeart/2018/2/layout/IconVerticalSolidList"/>
    <dgm:cxn modelId="{6AC407A0-EB76-4411-AEA5-BAB2940439C0}" type="presParOf" srcId="{9D67EE4B-AE79-4287-B330-9753414BE4B8}" destId="{609D43CD-95D3-42C2-A9DF-72BAB1BEB583}" srcOrd="2" destOrd="0" presId="urn:microsoft.com/office/officeart/2018/2/layout/IconVerticalSolidList"/>
    <dgm:cxn modelId="{56ADA468-B0AA-41EB-94E9-04805C629FC6}" type="presParOf" srcId="{609D43CD-95D3-42C2-A9DF-72BAB1BEB583}" destId="{FE635510-E3E2-4BF2-8B7F-57FDE78EBF7B}" srcOrd="0" destOrd="0" presId="urn:microsoft.com/office/officeart/2018/2/layout/IconVerticalSolidList"/>
    <dgm:cxn modelId="{6C24C843-A57A-41BD-850D-230D51B2FCAA}" type="presParOf" srcId="{609D43CD-95D3-42C2-A9DF-72BAB1BEB583}" destId="{CDFA2991-A954-4E1E-82CC-CFD2B78BE977}" srcOrd="1" destOrd="0" presId="urn:microsoft.com/office/officeart/2018/2/layout/IconVerticalSolidList"/>
    <dgm:cxn modelId="{186F0F92-8317-4703-9780-D9A0E0FF89EF}" type="presParOf" srcId="{609D43CD-95D3-42C2-A9DF-72BAB1BEB583}" destId="{A79A631C-1BCF-4CCF-A6E3-D2B44F98B407}" srcOrd="2" destOrd="0" presId="urn:microsoft.com/office/officeart/2018/2/layout/IconVerticalSolidList"/>
    <dgm:cxn modelId="{8658EA8C-DF90-4C3D-85B8-F650A016E6EE}" type="presParOf" srcId="{609D43CD-95D3-42C2-A9DF-72BAB1BEB583}" destId="{C7615A3F-C391-4B33-B9EF-55E95DD256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0D1B0-8E01-4A6A-ADD0-2BB716B81978}">
      <dsp:nvSpPr>
        <dsp:cNvPr id="0" name=""/>
        <dsp:cNvSpPr/>
      </dsp:nvSpPr>
      <dsp:spPr>
        <a:xfrm>
          <a:off x="0" y="2712"/>
          <a:ext cx="10671048" cy="1268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29F99-54F5-46A6-B0F3-4805177F1228}">
      <dsp:nvSpPr>
        <dsp:cNvPr id="0" name=""/>
        <dsp:cNvSpPr/>
      </dsp:nvSpPr>
      <dsp:spPr>
        <a:xfrm>
          <a:off x="383752" y="288148"/>
          <a:ext cx="697732" cy="697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D311E-B535-4CA4-8C5F-38C9D916E15B}">
      <dsp:nvSpPr>
        <dsp:cNvPr id="0" name=""/>
        <dsp:cNvSpPr/>
      </dsp:nvSpPr>
      <dsp:spPr>
        <a:xfrm>
          <a:off x="1465237" y="2712"/>
          <a:ext cx="9204377" cy="1268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61" tIns="134261" rIns="134261" bIns="13426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Objective:</a:t>
          </a:r>
          <a:r>
            <a:rPr lang="en-US" sz="2100" kern="1200" dirty="0"/>
            <a:t> Analyze motor vehicle accident data to predict the severity of accidents (non-severe vs. severe) based on weather-related conditions.</a:t>
          </a:r>
        </a:p>
      </dsp:txBody>
      <dsp:txXfrm>
        <a:off x="1465237" y="2712"/>
        <a:ext cx="9204377" cy="1268604"/>
      </dsp:txXfrm>
    </dsp:sp>
    <dsp:sp modelId="{BDA35243-23F0-4C1F-93B2-7AB609DDC7CD}">
      <dsp:nvSpPr>
        <dsp:cNvPr id="0" name=""/>
        <dsp:cNvSpPr/>
      </dsp:nvSpPr>
      <dsp:spPr>
        <a:xfrm>
          <a:off x="0" y="1588467"/>
          <a:ext cx="10671048" cy="1268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D0A66-5AD5-4F79-9B6C-FEC3DC3CF811}">
      <dsp:nvSpPr>
        <dsp:cNvPr id="0" name=""/>
        <dsp:cNvSpPr/>
      </dsp:nvSpPr>
      <dsp:spPr>
        <a:xfrm>
          <a:off x="383752" y="1873903"/>
          <a:ext cx="697732" cy="697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17112-3946-43B1-A466-10CD06F212C5}">
      <dsp:nvSpPr>
        <dsp:cNvPr id="0" name=""/>
        <dsp:cNvSpPr/>
      </dsp:nvSpPr>
      <dsp:spPr>
        <a:xfrm>
          <a:off x="1465237" y="1588467"/>
          <a:ext cx="4801971" cy="1268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61" tIns="134261" rIns="134261" bIns="13426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Dataset: </a:t>
          </a:r>
          <a:r>
            <a:rPr lang="en-US" sz="2100" kern="1200" dirty="0"/>
            <a:t>US Accidents (2016-2023)</a:t>
          </a:r>
        </a:p>
      </dsp:txBody>
      <dsp:txXfrm>
        <a:off x="1465237" y="1588467"/>
        <a:ext cx="4801971" cy="1268604"/>
      </dsp:txXfrm>
    </dsp:sp>
    <dsp:sp modelId="{CC5EE51A-F215-425F-914A-9DC03F483384}">
      <dsp:nvSpPr>
        <dsp:cNvPr id="0" name=""/>
        <dsp:cNvSpPr/>
      </dsp:nvSpPr>
      <dsp:spPr>
        <a:xfrm>
          <a:off x="6267209" y="1588467"/>
          <a:ext cx="4402406" cy="1268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61" tIns="134261" rIns="134261" bIns="13426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46 columns and 7,728,394 rows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Contains columns relevant to accident severity, weather conditions, road structures, time of day, etc.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Available as CSV download from Kaggle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Sampled dataset used for project contains 10,000 rows</a:t>
          </a:r>
        </a:p>
      </dsp:txBody>
      <dsp:txXfrm>
        <a:off x="6267209" y="1588467"/>
        <a:ext cx="4402406" cy="1268604"/>
      </dsp:txXfrm>
    </dsp:sp>
    <dsp:sp modelId="{A20E8661-2567-4D3C-A66E-301B03B23349}">
      <dsp:nvSpPr>
        <dsp:cNvPr id="0" name=""/>
        <dsp:cNvSpPr/>
      </dsp:nvSpPr>
      <dsp:spPr>
        <a:xfrm>
          <a:off x="0" y="3174223"/>
          <a:ext cx="10671048" cy="1268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9B3F9-71CE-4BCA-B4EB-D00FE49402F4}">
      <dsp:nvSpPr>
        <dsp:cNvPr id="0" name=""/>
        <dsp:cNvSpPr/>
      </dsp:nvSpPr>
      <dsp:spPr>
        <a:xfrm>
          <a:off x="383752" y="3459659"/>
          <a:ext cx="697732" cy="6977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8BDF5-17B0-45FB-ADB9-A4269C1D4645}">
      <dsp:nvSpPr>
        <dsp:cNvPr id="0" name=""/>
        <dsp:cNvSpPr/>
      </dsp:nvSpPr>
      <dsp:spPr>
        <a:xfrm>
          <a:off x="1465237" y="3174223"/>
          <a:ext cx="9204377" cy="1268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61" tIns="134261" rIns="134261" bIns="13426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Goal: </a:t>
          </a:r>
          <a:r>
            <a:rPr lang="en-US" sz="2100" kern="1200" dirty="0"/>
            <a:t>Create a classification model with at least 70% accuracy that produces less false negatives than false positives. </a:t>
          </a:r>
        </a:p>
      </dsp:txBody>
      <dsp:txXfrm>
        <a:off x="1465237" y="3174223"/>
        <a:ext cx="9204377" cy="1268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040F6-7C78-45F7-B72D-BBFEA2B6B87D}">
      <dsp:nvSpPr>
        <dsp:cNvPr id="0" name=""/>
        <dsp:cNvSpPr/>
      </dsp:nvSpPr>
      <dsp:spPr>
        <a:xfrm>
          <a:off x="0" y="818181"/>
          <a:ext cx="6132236" cy="1510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EB7AA-6F88-458C-BCBF-E237626A09CE}">
      <dsp:nvSpPr>
        <dsp:cNvPr id="0" name=""/>
        <dsp:cNvSpPr/>
      </dsp:nvSpPr>
      <dsp:spPr>
        <a:xfrm>
          <a:off x="456923" y="1158042"/>
          <a:ext cx="830769" cy="830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21186-9AAE-4204-986A-BE2029E5ABC3}">
      <dsp:nvSpPr>
        <dsp:cNvPr id="0" name=""/>
        <dsp:cNvSpPr/>
      </dsp:nvSpPr>
      <dsp:spPr>
        <a:xfrm>
          <a:off x="1744615" y="818181"/>
          <a:ext cx="4387621" cy="151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60" tIns="159860" rIns="159860" bIns="15986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Encoded categorical variables (Weather_Condition) using StringIndexer() and OneHotEncoder ()</a:t>
          </a:r>
        </a:p>
      </dsp:txBody>
      <dsp:txXfrm>
        <a:off x="1744615" y="818181"/>
        <a:ext cx="4387621" cy="1510489"/>
      </dsp:txXfrm>
    </dsp:sp>
    <dsp:sp modelId="{FE635510-E3E2-4BF2-8B7F-57FDE78EBF7B}">
      <dsp:nvSpPr>
        <dsp:cNvPr id="0" name=""/>
        <dsp:cNvSpPr/>
      </dsp:nvSpPr>
      <dsp:spPr>
        <a:xfrm>
          <a:off x="0" y="2706294"/>
          <a:ext cx="6132236" cy="1510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A2991-A954-4E1E-82CC-CFD2B78BE977}">
      <dsp:nvSpPr>
        <dsp:cNvPr id="0" name=""/>
        <dsp:cNvSpPr/>
      </dsp:nvSpPr>
      <dsp:spPr>
        <a:xfrm>
          <a:off x="456923" y="3046154"/>
          <a:ext cx="830769" cy="830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15A3F-C391-4B33-B9EF-55E95DD25642}">
      <dsp:nvSpPr>
        <dsp:cNvPr id="0" name=""/>
        <dsp:cNvSpPr/>
      </dsp:nvSpPr>
      <dsp:spPr>
        <a:xfrm>
          <a:off x="1744615" y="2706294"/>
          <a:ext cx="4387621" cy="151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60" tIns="159860" rIns="159860" bIns="15986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Standardized numerical features using StandardScaler()</a:t>
          </a:r>
        </a:p>
      </dsp:txBody>
      <dsp:txXfrm>
        <a:off x="1744615" y="2706294"/>
        <a:ext cx="4387621" cy="1510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6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6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1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6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03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9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8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3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8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2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8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E7CF0-71DC-BDF2-91EF-583849505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532" y="1063255"/>
            <a:ext cx="5312254" cy="18067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Predicting Motor Vehicle Accident Severity with Classification Models</a:t>
            </a:r>
          </a:p>
        </p:txBody>
      </p:sp>
      <p:pic>
        <p:nvPicPr>
          <p:cNvPr id="4" name="Picture 3" descr="Cars parked in a line">
            <a:extLst>
              <a:ext uri="{FF2B5EF4-FFF2-40B4-BE49-F238E27FC236}">
                <a16:creationId xmlns:a16="http://schemas.microsoft.com/office/drawing/2014/main" id="{059D845E-0483-6F33-08C7-DFAF8BB3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06" r="1266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9E1EBE3-B61F-B9CC-92F7-8ED598DEE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</a:pPr>
            <a:r>
              <a:rPr lang="en-US" dirty="0"/>
              <a:t>Melissa Mullen</a:t>
            </a:r>
          </a:p>
          <a:p>
            <a:pPr marL="182880">
              <a:lnSpc>
                <a:spcPct val="110000"/>
              </a:lnSpc>
            </a:pPr>
            <a:r>
              <a:rPr lang="en-US" dirty="0"/>
              <a:t>MET CS 777</a:t>
            </a:r>
          </a:p>
          <a:p>
            <a:pPr marL="182880">
              <a:lnSpc>
                <a:spcPct val="110000"/>
              </a:lnSpc>
            </a:pPr>
            <a:r>
              <a:rPr lang="en-US" dirty="0"/>
              <a:t>10/15/2024</a:t>
            </a:r>
          </a:p>
          <a:p>
            <a:pPr marL="182880">
              <a:lnSpc>
                <a:spcPct val="110000"/>
              </a:lnSpc>
            </a:pPr>
            <a:r>
              <a:rPr lang="en-US" dirty="0"/>
              <a:t>Final Project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64C19-78AB-14E8-FA92-AA9BFADC9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8048-EF44-2703-447D-266CAD12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0671048" cy="1128214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A165-09A7-29D3-523B-E960317B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887166"/>
            <a:ext cx="10671048" cy="4445540"/>
          </a:xfrm>
        </p:spPr>
        <p:txBody>
          <a:bodyPr>
            <a:normAutofit/>
          </a:bodyPr>
          <a:lstStyle/>
          <a:p>
            <a:r>
              <a:rPr lang="en-US" dirty="0"/>
              <a:t>Unable to reach goal accuracy of at least 70% with just weather-related features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Severity is gauged by impact on traffic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While severe weather is associated with motor vehicle accidents, it may not be strongly associated with traffic impact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	For example, there are typically less drivers on the road during severe weather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Beneficial features would’ve included speed limit, driver impairment, and number of vehicles involved in the accident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Please note: adding columns relevant to road structures did not change model accuracy</a:t>
            </a:r>
          </a:p>
          <a:p>
            <a:r>
              <a:rPr lang="en-US" dirty="0"/>
              <a:t>Random Forest with Cross Validation produced an accuracy of 78.17% with Duration_Minutes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Also produces more false positives than false negatives, as hoped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DA21B-4655-18BF-84C2-719888061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8EBF-3578-167B-B6D5-B4453627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0671048" cy="112821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99FD-E484-C6AE-D096-BE8574EA5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887166"/>
            <a:ext cx="10671048" cy="444554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b="1" dirty="0"/>
              <a:t>Objective: </a:t>
            </a:r>
            <a:r>
              <a:rPr lang="en-US" dirty="0"/>
              <a:t>Analyze motor vehicle accident data to predict the severity of accidents (non-severe vs. severe) based on weather-related conditions</a:t>
            </a:r>
          </a:p>
          <a:p>
            <a:r>
              <a:rPr lang="en-US" b="1" dirty="0"/>
              <a:t>Outcome: </a:t>
            </a:r>
            <a:r>
              <a:rPr lang="en-US" dirty="0"/>
              <a:t>Able to apply machine learning algorithms using PySpark to predict accident severity from weather-related conditions using the US Accidents (2016-2023) dataset.</a:t>
            </a:r>
            <a:endParaRPr lang="en-US" b="1" dirty="0"/>
          </a:p>
          <a:p>
            <a:r>
              <a:rPr lang="en-US" b="1" dirty="0"/>
              <a:t>Goal: </a:t>
            </a:r>
            <a:r>
              <a:rPr lang="en-US" dirty="0"/>
              <a:t>Create a classification model with at least 70% accuracy that produces less false negatives than false positives. </a:t>
            </a:r>
          </a:p>
          <a:p>
            <a:r>
              <a:rPr lang="en-US" b="1" dirty="0"/>
              <a:t>Results: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Unable to reach goal accuracy with just weather-related conditions, but able to reach goal accuracy with accident duration included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Best performing model (Random Forest with Cross-Validation) produced less false negatives than false positives</a:t>
            </a:r>
          </a:p>
          <a:p>
            <a:pPr marL="468630" lvl="3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Random Forest models typically manage complex relationships between features and non-linear patterns in data better than Logistic Regression 	or SVM models</a:t>
            </a:r>
            <a:endParaRPr lang="en-US" i="0" dirty="0"/>
          </a:p>
          <a:p>
            <a:r>
              <a:rPr lang="en-US" b="1" dirty="0"/>
              <a:t>Implications: </a:t>
            </a:r>
            <a:r>
              <a:rPr lang="en-US" dirty="0"/>
              <a:t>By identifying high-risk weather conditions, emergency personnel could best prepare for accident response by having an appropriate number of staff and resources available before inclement weather.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86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olourful envelopes">
            <a:extLst>
              <a:ext uri="{FF2B5EF4-FFF2-40B4-BE49-F238E27FC236}">
                <a16:creationId xmlns:a16="http://schemas.microsoft.com/office/drawing/2014/main" id="{E556B87B-F353-19B9-BE5F-D8FC71B5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11" b="271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D3989-9C27-903C-C42F-8A49F479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F637-4242-1B3B-5CFA-D11960E4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</a:rPr>
              <a:t>Please feel free to contact me! MDMullen@bu.edu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2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4542-0C88-A8A4-05EE-49CE6840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0671048" cy="112821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6E1DF9E-8104-1448-9215-13B9EE58D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068183"/>
              </p:ext>
            </p:extLst>
          </p:nvPr>
        </p:nvGraphicFramePr>
        <p:xfrm>
          <a:off x="758952" y="1887166"/>
          <a:ext cx="10671048" cy="444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41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B4A5B-F9C5-9A86-1AE8-3E684C734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9CCF0-FDC8-4563-ADE4-F400B6BD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79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65B82-F321-5E1D-F433-4C66A63C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Dictionary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6CE08A-8958-70E8-7C1A-2A1981955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239424"/>
              </p:ext>
            </p:extLst>
          </p:nvPr>
        </p:nvGraphicFramePr>
        <p:xfrm>
          <a:off x="5179317" y="0"/>
          <a:ext cx="7012680" cy="685800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46518">
                  <a:extLst>
                    <a:ext uri="{9D8B030D-6E8A-4147-A177-3AD203B41FA5}">
                      <a16:colId xmlns:a16="http://schemas.microsoft.com/office/drawing/2014/main" val="1339835698"/>
                    </a:ext>
                  </a:extLst>
                </a:gridCol>
                <a:gridCol w="1399469">
                  <a:extLst>
                    <a:ext uri="{9D8B030D-6E8A-4147-A177-3AD203B41FA5}">
                      <a16:colId xmlns:a16="http://schemas.microsoft.com/office/drawing/2014/main" val="3131049324"/>
                    </a:ext>
                  </a:extLst>
                </a:gridCol>
                <a:gridCol w="767169">
                  <a:extLst>
                    <a:ext uri="{9D8B030D-6E8A-4147-A177-3AD203B41FA5}">
                      <a16:colId xmlns:a16="http://schemas.microsoft.com/office/drawing/2014/main" val="3933387805"/>
                    </a:ext>
                  </a:extLst>
                </a:gridCol>
                <a:gridCol w="4499524">
                  <a:extLst>
                    <a:ext uri="{9D8B030D-6E8A-4147-A177-3AD203B41FA5}">
                      <a16:colId xmlns:a16="http://schemas.microsoft.com/office/drawing/2014/main" val="693454162"/>
                    </a:ext>
                  </a:extLst>
                </a:gridCol>
              </a:tblGrid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Column Name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Data Type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Description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60511206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ID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A unique identifier of the accident record.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88847658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Source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Source of the raw accident data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500697722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Severity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The severity of </a:t>
                      </a:r>
                      <a:r>
                        <a:rPr lang="en-US" sz="700" kern="100">
                          <a:effectLst/>
                        </a:rPr>
                        <a:t>the accident, </a:t>
                      </a:r>
                      <a:r>
                        <a:rPr lang="en-US" sz="700" kern="100" dirty="0">
                          <a:effectLst/>
                        </a:rPr>
                        <a:t>ranging from 1 (least impact on traffic) to 4 (significant impact on traffic).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577022263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Start_Time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Date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Start time of the accident (in local time zone)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413002857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End_Time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Date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End time of the accident (in local time zone). Indicative of when the impact on traffic has resolved.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112844964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Start_Lat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Latitude in GPS coordinates of accident starting point.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22806278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Start_Lng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Longitude in GPS coordinates of accident starting point.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519439452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8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End_Lat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Latitude in GPS coordinates of accident ending point.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31980142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9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End_Lng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Longitude in GPS coordinates of accident ending point.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189738751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10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Distance(mi)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Length of road (in miles) affected by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87872397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11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Description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Description of the accident (reported by human source).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20894112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12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Street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Street name of address of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886503982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13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City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City of address of accident.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74447748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14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County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County of address of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67172772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15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State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State of address of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422548345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16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Zipcode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Zip code of address of accident.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28938080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17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Country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Country of address of accident.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4009064833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18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Timezone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Time zone of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1089699802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19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Airport_Code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An airport-based weather station that is closest to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29117295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20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Weather_Timestamp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Date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A timestamp of the weather observed during the accident (in local time).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89578210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21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Temperature(F)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Temperature at time of accident (in Fahrenheit).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185312086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22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Wind_Chill(F)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Wind chill at time of accident (in Fahrenheit).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93089371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23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Humidity(%)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Humidity at time of accident (in percentage).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186669662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24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Pressure(in)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Air pressure at time of accident (in inches).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37305283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25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Visibility(mi)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Visibility at time of accident (in miles).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081986887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26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Wind_Direction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Wind direction at time of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120909627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27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Wind_Speed(mph)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Wind speed at time of accident (in miles per hour).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59042573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28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Precipitation(in)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Precipitation (in inches) at time of accident (if any).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41578340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29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Weather_Condition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Weather conditions at time of accident (rain, snow, thunderstorm, fog, etc.).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26795348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30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Amenity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amenity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77041439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31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Bump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speed bump near the accident.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85871638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32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Crossing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cross walk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01219379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33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Give_Way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give_way near the accident.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96964914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34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Junction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junction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7637044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35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No_Exit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no_exit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58463711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36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Railway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railway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06648095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37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Roundabout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roundabout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170798256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38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Station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station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70856167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39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Stop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stop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423500631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40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Traffic_Calming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traffic_calming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644074352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41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Traffic_Signal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traffic signal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345786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42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Turning_Loop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turning_loop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53458145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43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Sunrise_Sunset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Period of day (day or night) based on sunrise/sunset at time of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242223533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44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Civil_Twilight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Period of day (day or night) based on civil twilight at time of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32741655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45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Nautical_Twilight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Period of day (day or night) based on nautical twilight at time of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903139152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46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Astronomical_Twilight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Period of day (day or night) based on astronomical twilight at time of accident.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133064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4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7727AC51-7D68-CCA9-8753-16047F18DB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7A1DA-FC3E-FEB9-CE9A-684A845B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Preparation – Data Sampling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27361A-7965-6CB0-174B-C1288E9AC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2992" y="1201002"/>
            <a:ext cx="6197007" cy="431282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The data used in this project was a 10,000-row sample derived from the 500,000-row sampled dataset available on Kaggle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i="0" dirty="0"/>
              <a:t>Had to be small enough to run on local machine</a:t>
            </a:r>
          </a:p>
          <a:p>
            <a:pPr marL="0" indent="0">
              <a:buNone/>
            </a:pPr>
            <a:r>
              <a:rPr lang="en-US" b="1" dirty="0"/>
              <a:t>Required some preparation:</a:t>
            </a:r>
          </a:p>
          <a:p>
            <a:r>
              <a:rPr lang="en-US" dirty="0"/>
              <a:t>Removed rows containing any missing data</a:t>
            </a:r>
          </a:p>
          <a:p>
            <a:r>
              <a:rPr lang="en-US" dirty="0"/>
              <a:t>Data was imbalanced, required oversampling to ensure severity data was equally distributed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i="0" dirty="0"/>
              <a:t>Oversampled minority class (severe accidents) as there   were significantly more non-severe accidents</a:t>
            </a:r>
          </a:p>
          <a:p>
            <a:r>
              <a:rPr lang="en-US" dirty="0"/>
              <a:t>5,049 non-severe accidents, and 4,951 severe accidents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37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21ABDD-1B54-1B68-6F40-7E5F79377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9CD40-E8BE-E892-4330-1DB0684D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sz="5100" dirty="0"/>
              <a:t>Data Preparation – Data Preprocessing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mputer code with many text&#10;&#10;Description automatically generated with medium confidence">
            <a:extLst>
              <a:ext uri="{FF2B5EF4-FFF2-40B4-BE49-F238E27FC236}">
                <a16:creationId xmlns:a16="http://schemas.microsoft.com/office/drawing/2014/main" id="{8F344BD9-6869-E77D-8538-611B6A84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2592062"/>
            <a:ext cx="6775703" cy="29643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C0DF-B120-AEF6-10A4-40C1DEC29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Transformed Severity into a binary target variable (non-severe: 0, severe: 1)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i="0" dirty="0"/>
              <a:t>Severity 1 and 2 became non-severe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i="0" dirty="0"/>
              <a:t>Severity 3 and 4 became severe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Organized Weather_Condition into grouped categories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i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Clear/Fair, Cloudy, Rain, Fog/Haze/Smoke, Thunderstorm, Snow/Ice/Freezing, and Unknown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Calculated accident duration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Renamed columns as needed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0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EBB605-F41B-BE52-E11E-B51285469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A37A6-B049-B648-D8DD-42F1EDC7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US" sz="5600" dirty="0"/>
              <a:t>Data Preparation – Feature Engineering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3FEE67-5BD9-7BCF-54ED-4355DEF0B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0375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34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2564E6-B152-A9A3-C784-0E50E1B94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DBADF-FD40-7DB2-D961-EC52CC53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Definitions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17A7-1414-59E7-A805-71E1B07D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00" b="1" dirty="0"/>
              <a:t>StringIndexer(): </a:t>
            </a:r>
            <a:r>
              <a:rPr lang="en-US" sz="800" dirty="0"/>
              <a:t>A tool used for feature transformation, encodes categorical string columns into unique numerical values.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OneHotEncoder(): </a:t>
            </a:r>
            <a:r>
              <a:rPr lang="en-US" sz="800" dirty="0"/>
              <a:t>A tool used for feature transformation, converts the numerical values into unique binary vectors.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StandardScaler(): </a:t>
            </a:r>
            <a:r>
              <a:rPr lang="en-US" sz="800" dirty="0"/>
              <a:t>A tool used for data normalization, </a:t>
            </a:r>
            <a:r>
              <a:rPr lang="en-US" sz="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standardizes values by scaling them to have a consistent range where the average value is zero.</a:t>
            </a:r>
            <a:endParaRPr lang="en-US" sz="800" b="1" dirty="0"/>
          </a:p>
          <a:p>
            <a:pPr>
              <a:lnSpc>
                <a:spcPct val="100000"/>
              </a:lnSpc>
            </a:pPr>
            <a:r>
              <a:rPr lang="en-US" sz="800" b="1" dirty="0"/>
              <a:t>Logistic Regression: </a:t>
            </a:r>
            <a:r>
              <a:rPr lang="en-US" sz="800" dirty="0"/>
              <a:t>A linear machine learning algorithm used for predicting the probability of an outcome of an event, typically used for prediction and classification.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Support Vector Machine (SVM): </a:t>
            </a:r>
            <a:r>
              <a:rPr lang="en-US" sz="800" dirty="0"/>
              <a:t>A machine learning algorithm used for classifying data, works by locating the optimal hyperplane for separating data into different classes.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Random Forest: </a:t>
            </a:r>
            <a:r>
              <a:rPr lang="en-US" sz="800" dirty="0"/>
              <a:t>A machine learning algorithm used for classifying data, works by combining several decision trees and reaching one singular outcome.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Accuracy: </a:t>
            </a:r>
            <a:r>
              <a:rPr lang="en-US" sz="800" dirty="0"/>
              <a:t>Measures the number of correct predictions.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Precision: </a:t>
            </a:r>
            <a:r>
              <a:rPr lang="en-US" sz="800" dirty="0"/>
              <a:t>Measures how many positive predictions were correct.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Recall: </a:t>
            </a:r>
            <a:r>
              <a:rPr lang="en-US" sz="800" dirty="0"/>
              <a:t>Measures how many actual positive cases were correctly identified.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F1 score: </a:t>
            </a:r>
            <a:r>
              <a:rPr lang="en-US" sz="800" dirty="0"/>
              <a:t>A balance of precision and recall values.</a:t>
            </a:r>
            <a:endParaRPr lang="en-US" sz="800" b="1" dirty="0"/>
          </a:p>
          <a:p>
            <a:pPr>
              <a:lnSpc>
                <a:spcPct val="100000"/>
              </a:lnSpc>
            </a:pPr>
            <a:endParaRPr lang="en-US" sz="800" b="1" dirty="0"/>
          </a:p>
        </p:txBody>
      </p:sp>
      <p:pic>
        <p:nvPicPr>
          <p:cNvPr id="16" name="Graphic 15" descr="Barcode">
            <a:extLst>
              <a:ext uri="{FF2B5EF4-FFF2-40B4-BE49-F238E27FC236}">
                <a16:creationId xmlns:a16="http://schemas.microsoft.com/office/drawing/2014/main" id="{077B41C3-7893-9A18-44A8-E5902A639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5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2D4AEB-3D2D-D153-D940-2211D4A71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7425" y="1421939"/>
            <a:ext cx="5337049" cy="247383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Logistic Regression: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55.93%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0.5163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0.5734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Score: 0.5433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DB4EFA-D00B-0CFF-BC05-7D73538F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49" y="530377"/>
            <a:ext cx="10671047" cy="951315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20A4B2-D8A6-E70E-9532-293471843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95781"/>
              </p:ext>
            </p:extLst>
          </p:nvPr>
        </p:nvGraphicFramePr>
        <p:xfrm>
          <a:off x="758951" y="3429000"/>
          <a:ext cx="3954780" cy="5168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04695">
                  <a:extLst>
                    <a:ext uri="{9D8B030D-6E8A-4147-A177-3AD203B41FA5}">
                      <a16:colId xmlns:a16="http://schemas.microsoft.com/office/drawing/2014/main" val="1109150584"/>
                    </a:ext>
                  </a:extLst>
                </a:gridCol>
                <a:gridCol w="1950085">
                  <a:extLst>
                    <a:ext uri="{9D8B030D-6E8A-4147-A177-3AD203B41FA5}">
                      <a16:colId xmlns:a16="http://schemas.microsoft.com/office/drawing/2014/main" val="1514144144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Confusion Matrix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5145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TN: 576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FP: 476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071369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FN: 378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TP: 508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021640"/>
                  </a:ext>
                </a:extLst>
              </a:tr>
            </a:tbl>
          </a:graphicData>
        </a:graphic>
      </p:graphicFrame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6387F5E-8B7C-D0B5-712A-1B206FDC77EE}"/>
              </a:ext>
            </a:extLst>
          </p:cNvPr>
          <p:cNvSpPr txBox="1">
            <a:spLocks/>
          </p:cNvSpPr>
          <p:nvPr/>
        </p:nvSpPr>
        <p:spPr>
          <a:xfrm>
            <a:off x="6094472" y="1451815"/>
            <a:ext cx="5337049" cy="247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Support Vector Machine (SVM):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54.64%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0.5762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0.551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Score: 0.5633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EFC70A-3672-FCA9-6234-A432A8598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54313"/>
              </p:ext>
            </p:extLst>
          </p:nvPr>
        </p:nvGraphicFramePr>
        <p:xfrm>
          <a:off x="6329680" y="3438701"/>
          <a:ext cx="3955415" cy="5168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04695">
                  <a:extLst>
                    <a:ext uri="{9D8B030D-6E8A-4147-A177-3AD203B41FA5}">
                      <a16:colId xmlns:a16="http://schemas.microsoft.com/office/drawing/2014/main" val="735604897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3231174397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Confusion Matrix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4759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TN: 492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FP: 417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32175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FN: 462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TP: 567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8137305"/>
                  </a:ext>
                </a:extLst>
              </a:tr>
            </a:tbl>
          </a:graphicData>
        </a:graphic>
      </p:graphicFrame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146FCB30-8282-54F3-5421-7F573A21ED26}"/>
              </a:ext>
            </a:extLst>
          </p:cNvPr>
          <p:cNvSpPr txBox="1">
            <a:spLocks/>
          </p:cNvSpPr>
          <p:nvPr/>
        </p:nvSpPr>
        <p:spPr>
          <a:xfrm>
            <a:off x="757423" y="4169266"/>
            <a:ext cx="5337049" cy="247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Random Forest: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61.61%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0.6514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0.6152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Score: 0.6328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F3AA3C1-67BD-42A3-1CC9-0A508F18D5C4}"/>
              </a:ext>
            </a:extLst>
          </p:cNvPr>
          <p:cNvSpPr txBox="1">
            <a:spLocks/>
          </p:cNvSpPr>
          <p:nvPr/>
        </p:nvSpPr>
        <p:spPr>
          <a:xfrm>
            <a:off x="6094472" y="4169265"/>
            <a:ext cx="5337049" cy="247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Random Forest (Cross-Validation):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68.27%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0.6941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0.6851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Score: 0.6896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DE9C045-A1A3-E260-7864-2C98732E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73166"/>
              </p:ext>
            </p:extLst>
          </p:nvPr>
        </p:nvGraphicFramePr>
        <p:xfrm>
          <a:off x="758633" y="5810795"/>
          <a:ext cx="3955415" cy="5168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04695">
                  <a:extLst>
                    <a:ext uri="{9D8B030D-6E8A-4147-A177-3AD203B41FA5}">
                      <a16:colId xmlns:a16="http://schemas.microsoft.com/office/drawing/2014/main" val="2096838486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4154391103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Confusion Matrix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09228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TN: 553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FP: 343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314803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FN: 401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TP: 641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551418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31BDDB7-2D6D-102F-FD9D-9C389A897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73300"/>
              </p:ext>
            </p:extLst>
          </p:nvPr>
        </p:nvGraphicFramePr>
        <p:xfrm>
          <a:off x="6329680" y="5810795"/>
          <a:ext cx="3955415" cy="5168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04695">
                  <a:extLst>
                    <a:ext uri="{9D8B030D-6E8A-4147-A177-3AD203B41FA5}">
                      <a16:colId xmlns:a16="http://schemas.microsoft.com/office/drawing/2014/main" val="1344595518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905596494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Confusion Matrix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76419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TN: 640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FP: 301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97204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FN: 314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TP: 683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897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5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FC4F7-D8E4-725D-E0A0-11423B2BA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F12347-2F57-2BDB-3C28-86EC3A754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7425" y="1421939"/>
            <a:ext cx="5337049" cy="247383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Logistic Regression: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55.88%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0.5112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0.5735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Score: 0.5406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A03D21-9309-088B-E320-F19D5BC2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49" y="530377"/>
            <a:ext cx="10671047" cy="951315"/>
          </a:xfrm>
        </p:spPr>
        <p:txBody>
          <a:bodyPr/>
          <a:lstStyle/>
          <a:p>
            <a:r>
              <a:rPr lang="en-US" dirty="0"/>
              <a:t>Model results (Duration_Minutes)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EFD6022-BD77-E3C7-BDFD-E3958F4B1179}"/>
              </a:ext>
            </a:extLst>
          </p:cNvPr>
          <p:cNvSpPr txBox="1">
            <a:spLocks/>
          </p:cNvSpPr>
          <p:nvPr/>
        </p:nvSpPr>
        <p:spPr>
          <a:xfrm>
            <a:off x="6094472" y="1451815"/>
            <a:ext cx="5337049" cy="247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Support Vector Machine (SVM):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54.95%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0.5732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0.5546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Score: 0.5637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59E89C1-FB33-2DF5-166D-8D956B68810D}"/>
              </a:ext>
            </a:extLst>
          </p:cNvPr>
          <p:cNvSpPr txBox="1">
            <a:spLocks/>
          </p:cNvSpPr>
          <p:nvPr/>
        </p:nvSpPr>
        <p:spPr>
          <a:xfrm>
            <a:off x="757423" y="4169266"/>
            <a:ext cx="5337049" cy="247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Random Forest: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70.12%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0.5518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0.7974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Score: 0.6523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B835588C-B86A-F0C4-3B14-40EF2F9EDF7F}"/>
              </a:ext>
            </a:extLst>
          </p:cNvPr>
          <p:cNvSpPr txBox="1">
            <a:spLocks/>
          </p:cNvSpPr>
          <p:nvPr/>
        </p:nvSpPr>
        <p:spPr>
          <a:xfrm>
            <a:off x="6094472" y="4169265"/>
            <a:ext cx="5337049" cy="247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Random Forest (Cross-Validation):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78.17%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0.7602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0.800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Score: 0.7796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48A5B5-3269-0DE6-45D1-3EAC88602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09422"/>
              </p:ext>
            </p:extLst>
          </p:nvPr>
        </p:nvGraphicFramePr>
        <p:xfrm>
          <a:off x="759268" y="3438701"/>
          <a:ext cx="3954780" cy="5168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04695">
                  <a:extLst>
                    <a:ext uri="{9D8B030D-6E8A-4147-A177-3AD203B41FA5}">
                      <a16:colId xmlns:a16="http://schemas.microsoft.com/office/drawing/2014/main" val="828491831"/>
                    </a:ext>
                  </a:extLst>
                </a:gridCol>
                <a:gridCol w="1950085">
                  <a:extLst>
                    <a:ext uri="{9D8B030D-6E8A-4147-A177-3AD203B41FA5}">
                      <a16:colId xmlns:a16="http://schemas.microsoft.com/office/drawing/2014/main" val="752800262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Confusion Matrix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6077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TN: 580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FP: 481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48038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FN: 374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TP: 503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9873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55C107-9111-631C-5A4D-3892A670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73342"/>
              </p:ext>
            </p:extLst>
          </p:nvPr>
        </p:nvGraphicFramePr>
        <p:xfrm>
          <a:off x="6329680" y="3438701"/>
          <a:ext cx="3955415" cy="5168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04695">
                  <a:extLst>
                    <a:ext uri="{9D8B030D-6E8A-4147-A177-3AD203B41FA5}">
                      <a16:colId xmlns:a16="http://schemas.microsoft.com/office/drawing/2014/main" val="236098699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3978282495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Confusion Matrix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441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TN: 501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FP: 420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99214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FN: 453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TP: 564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4450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59D153-1B89-31ED-1F9F-9101C527D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2742"/>
              </p:ext>
            </p:extLst>
          </p:nvPr>
        </p:nvGraphicFramePr>
        <p:xfrm>
          <a:off x="734563" y="5810795"/>
          <a:ext cx="3955415" cy="5168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04695">
                  <a:extLst>
                    <a:ext uri="{9D8B030D-6E8A-4147-A177-3AD203B41FA5}">
                      <a16:colId xmlns:a16="http://schemas.microsoft.com/office/drawing/2014/main" val="2618569596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259440570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Confusion Matrix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44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TN: 816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FP: 441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89581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FN: 138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TP: 543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8811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680239-F5EE-E8CA-54BE-9D941DFBA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64398"/>
              </p:ext>
            </p:extLst>
          </p:nvPr>
        </p:nvGraphicFramePr>
        <p:xfrm>
          <a:off x="6329680" y="5810795"/>
          <a:ext cx="3955415" cy="5168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04695">
                  <a:extLst>
                    <a:ext uri="{9D8B030D-6E8A-4147-A177-3AD203B41FA5}">
                      <a16:colId xmlns:a16="http://schemas.microsoft.com/office/drawing/2014/main" val="552854064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111889694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Confusion Matrix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3498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TN: 767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FP: 236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95899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FN: 187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TP: 748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27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39031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1B2430"/>
      </a:dk2>
      <a:lt2>
        <a:srgbClr val="F3F0F1"/>
      </a:lt2>
      <a:accent1>
        <a:srgbClr val="46B290"/>
      </a:accent1>
      <a:accent2>
        <a:srgbClr val="3BA5B1"/>
      </a:accent2>
      <a:accent3>
        <a:srgbClr val="4D86C3"/>
      </a:accent3>
      <a:accent4>
        <a:srgbClr val="3E46B3"/>
      </a:accent4>
      <a:accent5>
        <a:srgbClr val="764DC3"/>
      </a:accent5>
      <a:accent6>
        <a:srgbClr val="963BB1"/>
      </a:accent6>
      <a:hlink>
        <a:srgbClr val="BF3F67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1705</Words>
  <Application>Microsoft Office PowerPoint</Application>
  <PresentationFormat>Widescreen</PresentationFormat>
  <Paragraphs>338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Avenir Next LT Pro</vt:lpstr>
      <vt:lpstr>Sitka Banner</vt:lpstr>
      <vt:lpstr>Symbol</vt:lpstr>
      <vt:lpstr>HeadlinesVTI</vt:lpstr>
      <vt:lpstr>Predicting Motor Vehicle Accident Severity with Classification Models</vt:lpstr>
      <vt:lpstr>Introduction</vt:lpstr>
      <vt:lpstr>Data Dictionary</vt:lpstr>
      <vt:lpstr>Data Preparation – Data Sampling</vt:lpstr>
      <vt:lpstr>Data Preparation – Data Preprocessing</vt:lpstr>
      <vt:lpstr>Data Preparation – Feature Engineering</vt:lpstr>
      <vt:lpstr>Definitions</vt:lpstr>
      <vt:lpstr>Model results</vt:lpstr>
      <vt:lpstr>Model results (Duration_Minutes)</vt:lpstr>
      <vt:lpstr>Discussion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Melissa</dc:creator>
  <cp:lastModifiedBy>Melissa</cp:lastModifiedBy>
  <cp:revision>22</cp:revision>
  <dcterms:created xsi:type="dcterms:W3CDTF">2024-10-14T06:49:41Z</dcterms:created>
  <dcterms:modified xsi:type="dcterms:W3CDTF">2024-10-15T05:43:17Z</dcterms:modified>
</cp:coreProperties>
</file>