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652" r:id="rId4"/>
    <p:sldId id="653" r:id="rId5"/>
    <p:sldId id="654" r:id="rId6"/>
    <p:sldId id="655" r:id="rId7"/>
    <p:sldId id="656" r:id="rId8"/>
    <p:sldId id="665" r:id="rId9"/>
    <p:sldId id="666" r:id="rId10"/>
    <p:sldId id="667" r:id="rId11"/>
    <p:sldId id="668" r:id="rId12"/>
    <p:sldId id="657" r:id="rId13"/>
    <p:sldId id="658" r:id="rId14"/>
    <p:sldId id="659" r:id="rId15"/>
    <p:sldId id="660" r:id="rId16"/>
    <p:sldId id="661" r:id="rId17"/>
    <p:sldId id="662" r:id="rId18"/>
    <p:sldId id="663" r:id="rId19"/>
    <p:sldId id="664" r:id="rId20"/>
    <p:sldId id="592" r:id="rId21"/>
    <p:sldId id="6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59" d="100"/>
          <a:sy n="59" d="100"/>
        </p:scale>
        <p:origin x="94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B602-0281-4E26-868E-272C676A9F93}"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7FC9D-62F8-482F-975A-53A19786B0AB}" type="slidenum">
              <a:rPr lang="en-US" smtClean="0"/>
              <a:t>‹#›</a:t>
            </a:fld>
            <a:endParaRPr lang="en-US"/>
          </a:p>
        </p:txBody>
      </p:sp>
    </p:spTree>
    <p:extLst>
      <p:ext uri="{BB962C8B-B14F-4D97-AF65-F5344CB8AC3E}">
        <p14:creationId xmlns:p14="http://schemas.microsoft.com/office/powerpoint/2010/main" val="204244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57CEE93-4FAA-21BD-083E-42CF0F190CD6}"/>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6E6829F-D524-82B6-7A2F-711C1AD885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a-IR" altLang="fa-IR"/>
          </a:p>
        </p:txBody>
      </p:sp>
      <p:sp>
        <p:nvSpPr>
          <p:cNvPr id="24580" name="Slide Number Placeholder 3">
            <a:extLst>
              <a:ext uri="{FF2B5EF4-FFF2-40B4-BE49-F238E27FC236}">
                <a16:creationId xmlns:a16="http://schemas.microsoft.com/office/drawing/2014/main" id="{996BFE6B-3DC5-6AF8-7BEB-93347A3FBA1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E468A1F-A3D5-416C-856E-854BE4E7180D}" type="slidenum">
              <a:rPr lang="en-US" altLang="fa-IR" smtClean="0"/>
              <a:pPr>
                <a:spcBef>
                  <a:spcPct val="0"/>
                </a:spcBef>
              </a:pPr>
              <a:t>20</a:t>
            </a:fld>
            <a:endParaRPr lang="en-US" alt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57CEE93-4FAA-21BD-083E-42CF0F190CD6}"/>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6E6829F-D524-82B6-7A2F-711C1AD885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a-IR" altLang="fa-IR"/>
          </a:p>
        </p:txBody>
      </p:sp>
      <p:sp>
        <p:nvSpPr>
          <p:cNvPr id="24580" name="Slide Number Placeholder 3">
            <a:extLst>
              <a:ext uri="{FF2B5EF4-FFF2-40B4-BE49-F238E27FC236}">
                <a16:creationId xmlns:a16="http://schemas.microsoft.com/office/drawing/2014/main" id="{996BFE6B-3DC5-6AF8-7BEB-93347A3FBA1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E468A1F-A3D5-416C-856E-854BE4E7180D}" type="slidenum">
              <a:rPr lang="en-US" altLang="fa-IR" smtClean="0"/>
              <a:pPr>
                <a:spcBef>
                  <a:spcPct val="0"/>
                </a:spcBef>
              </a:pPr>
              <a:t>21</a:t>
            </a:fld>
            <a:endParaRPr lang="en-US" altLang="fa-IR"/>
          </a:p>
        </p:txBody>
      </p:sp>
    </p:spTree>
    <p:extLst>
      <p:ext uri="{BB962C8B-B14F-4D97-AF65-F5344CB8AC3E}">
        <p14:creationId xmlns:p14="http://schemas.microsoft.com/office/powerpoint/2010/main" val="38297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FCC7-A40D-ECD1-B950-222596CF1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A5AA2-6711-7834-F6F8-E2452F35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15EF1-B6C7-48AE-1C8C-AB5449225229}"/>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5" name="Footer Placeholder 4">
            <a:extLst>
              <a:ext uri="{FF2B5EF4-FFF2-40B4-BE49-F238E27FC236}">
                <a16:creationId xmlns:a16="http://schemas.microsoft.com/office/drawing/2014/main" id="{7EBAF4DF-0B73-BC74-6A80-FF8B0EFB0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AF8F8-E822-E49A-D6A0-0898320FE7F1}"/>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53993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873F-AFBE-AF96-6DB1-4FDCD3E359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5671C-F36F-A803-B4A9-F88ED7B63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4ABB5-4423-A76B-86D2-48F417EF9831}"/>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5" name="Footer Placeholder 4">
            <a:extLst>
              <a:ext uri="{FF2B5EF4-FFF2-40B4-BE49-F238E27FC236}">
                <a16:creationId xmlns:a16="http://schemas.microsoft.com/office/drawing/2014/main" id="{3587B8F0-C178-ECEC-8E87-41A908DC3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60492-7274-51D6-83EC-54A9A5A3C1EE}"/>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174052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5B95E-EDB9-3B80-7DDC-15FE5C717B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EBA9CF-A7F7-7E0A-C35B-9BC5C8B86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48BA2-EE7B-512B-9CD1-C24496C80A72}"/>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5" name="Footer Placeholder 4">
            <a:extLst>
              <a:ext uri="{FF2B5EF4-FFF2-40B4-BE49-F238E27FC236}">
                <a16:creationId xmlns:a16="http://schemas.microsoft.com/office/drawing/2014/main" id="{B7F69DD4-3591-A1C5-176C-7E59D0E74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B23D8-1634-738D-B0DE-DEF70A2D1FF0}"/>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41901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E60-5346-24FB-3814-F5185E1D9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485FA-23EC-B83A-43C3-031F93FECB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C58E9-A392-77DC-84CA-0922DD1D46D5}"/>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5" name="Footer Placeholder 4">
            <a:extLst>
              <a:ext uri="{FF2B5EF4-FFF2-40B4-BE49-F238E27FC236}">
                <a16:creationId xmlns:a16="http://schemas.microsoft.com/office/drawing/2014/main" id="{83A04222-D78A-52F5-4475-8BC4AA977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8749B-8EAA-0E4A-BB7A-4353D9A5BF43}"/>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327324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47D2-6238-88ED-B236-630B04715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62E545-428F-8FB4-EB95-5DEEFAA39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92D6C-FD78-9496-B5C0-0982CBF3FA5A}"/>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5" name="Footer Placeholder 4">
            <a:extLst>
              <a:ext uri="{FF2B5EF4-FFF2-40B4-BE49-F238E27FC236}">
                <a16:creationId xmlns:a16="http://schemas.microsoft.com/office/drawing/2014/main" id="{6B14F33C-3285-E643-38E9-B1C14BA46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4229C-0A80-575B-E329-6B25312E8247}"/>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218379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0071-ECC1-F190-3BCA-4353CC8FE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FDD25-1183-62D7-FB58-1035FA30D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B0252-C109-F9C2-080B-8EA3E151D8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FB7D72-61C5-9723-AE2C-A3F65F98138B}"/>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6" name="Footer Placeholder 5">
            <a:extLst>
              <a:ext uri="{FF2B5EF4-FFF2-40B4-BE49-F238E27FC236}">
                <a16:creationId xmlns:a16="http://schemas.microsoft.com/office/drawing/2014/main" id="{B193FBD4-9D64-FA5E-0673-1874AA6F4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31387-E182-32F9-3B30-61F2D19BDDF1}"/>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314229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EDEF-1056-40AB-4117-9E745C471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CD91D6-69AA-F782-75A6-640C3C449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1D7B4-FBD5-90C2-16AD-0AE9238A22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B0E73E-B210-5E69-B24E-E7DEEFA07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58E4B9-FE4B-1BFA-1B2B-8F0F031C3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5F57C-4FA7-1877-98BD-5CC6EDE9DA27}"/>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8" name="Footer Placeholder 7">
            <a:extLst>
              <a:ext uri="{FF2B5EF4-FFF2-40B4-BE49-F238E27FC236}">
                <a16:creationId xmlns:a16="http://schemas.microsoft.com/office/drawing/2014/main" id="{1E95EDD9-4F7C-5BA8-A94A-988B426B1F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682FB2-9FA1-1363-6D1E-F70C95871423}"/>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77212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546D-D4B3-1CC0-39DC-0BE5C88A7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ADEAB-D3A5-C064-10F4-744855FFE94B}"/>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4" name="Footer Placeholder 3">
            <a:extLst>
              <a:ext uri="{FF2B5EF4-FFF2-40B4-BE49-F238E27FC236}">
                <a16:creationId xmlns:a16="http://schemas.microsoft.com/office/drawing/2014/main" id="{1406A9C2-E268-0796-DDE2-2BB6779B66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7B4C7-661C-A2B9-EAA4-974E6397B306}"/>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99875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1220A-814C-5496-E239-D6A110044C23}"/>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3" name="Footer Placeholder 2">
            <a:extLst>
              <a:ext uri="{FF2B5EF4-FFF2-40B4-BE49-F238E27FC236}">
                <a16:creationId xmlns:a16="http://schemas.microsoft.com/office/drawing/2014/main" id="{0D576BC8-36BE-E96C-CD1A-3BAA952BC2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3E8CDA-0C87-C3DF-A20E-4A1728DCB529}"/>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181100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3217-7F46-1E9C-9E90-29E17395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35D5C-E00B-F1EE-E0F8-F6E4BAC6B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FBE216-8938-26C4-8CE0-649E9D810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9A8E8-1BF6-F7F2-45A9-AB0E64B2DF09}"/>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6" name="Footer Placeholder 5">
            <a:extLst>
              <a:ext uri="{FF2B5EF4-FFF2-40B4-BE49-F238E27FC236}">
                <a16:creationId xmlns:a16="http://schemas.microsoft.com/office/drawing/2014/main" id="{C04DFCC8-69E4-532B-9A78-6E64C6A6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A2C06-43FD-4212-B406-FC5DDCCA5C22}"/>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173808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45BE-46B9-5E45-4619-6D7828072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B7B51-9063-FCAF-6BB9-DEDA7678F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29F4B0-78BB-1A37-E60E-DA3385E02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2A438-998A-6A97-E0D0-30A16390D11B}"/>
              </a:ext>
            </a:extLst>
          </p:cNvPr>
          <p:cNvSpPr>
            <a:spLocks noGrp="1"/>
          </p:cNvSpPr>
          <p:nvPr>
            <p:ph type="dt" sz="half" idx="10"/>
          </p:nvPr>
        </p:nvSpPr>
        <p:spPr/>
        <p:txBody>
          <a:bodyPr/>
          <a:lstStyle/>
          <a:p>
            <a:fld id="{0829222D-3D24-4A3A-91E8-55FB63E008B5}" type="datetimeFigureOut">
              <a:rPr lang="en-US" smtClean="0"/>
              <a:t>10/16/2024</a:t>
            </a:fld>
            <a:endParaRPr lang="en-US"/>
          </a:p>
        </p:txBody>
      </p:sp>
      <p:sp>
        <p:nvSpPr>
          <p:cNvPr id="6" name="Footer Placeholder 5">
            <a:extLst>
              <a:ext uri="{FF2B5EF4-FFF2-40B4-BE49-F238E27FC236}">
                <a16:creationId xmlns:a16="http://schemas.microsoft.com/office/drawing/2014/main" id="{E575D462-EEE7-7142-63D8-F0BFD62B8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D693-92C4-72A0-F757-F4E2599F00B1}"/>
              </a:ext>
            </a:extLst>
          </p:cNvPr>
          <p:cNvSpPr>
            <a:spLocks noGrp="1"/>
          </p:cNvSpPr>
          <p:nvPr>
            <p:ph type="sldNum" sz="quarter" idx="12"/>
          </p:nvPr>
        </p:nvSpPr>
        <p:spPr/>
        <p:txBody>
          <a:bodyPr/>
          <a:lstStyle/>
          <a:p>
            <a:fld id="{AFF14446-FB46-47A3-8223-3638B3D7138E}" type="slidenum">
              <a:rPr lang="en-US" smtClean="0"/>
              <a:t>‹#›</a:t>
            </a:fld>
            <a:endParaRPr lang="en-US"/>
          </a:p>
        </p:txBody>
      </p:sp>
    </p:spTree>
    <p:extLst>
      <p:ext uri="{BB962C8B-B14F-4D97-AF65-F5344CB8AC3E}">
        <p14:creationId xmlns:p14="http://schemas.microsoft.com/office/powerpoint/2010/main" val="286638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8BA44-5599-D959-BE84-D37B19FD0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9BA1CE-CD95-E565-51B2-2C66B9AE4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98741-766A-FA91-36B5-8036F4BD2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9222D-3D24-4A3A-91E8-55FB63E008B5}" type="datetimeFigureOut">
              <a:rPr lang="en-US" smtClean="0"/>
              <a:t>10/16/2024</a:t>
            </a:fld>
            <a:endParaRPr lang="en-US"/>
          </a:p>
        </p:txBody>
      </p:sp>
      <p:sp>
        <p:nvSpPr>
          <p:cNvPr id="5" name="Footer Placeholder 4">
            <a:extLst>
              <a:ext uri="{FF2B5EF4-FFF2-40B4-BE49-F238E27FC236}">
                <a16:creationId xmlns:a16="http://schemas.microsoft.com/office/drawing/2014/main" id="{9A6A22ED-F38C-12D1-E46C-D436D330F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E1F8A-38C1-D794-2633-7B615EC40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14446-FB46-47A3-8223-3638B3D7138E}" type="slidenum">
              <a:rPr lang="en-US" smtClean="0"/>
              <a:t>‹#›</a:t>
            </a:fld>
            <a:endParaRPr lang="en-US"/>
          </a:p>
        </p:txBody>
      </p:sp>
    </p:spTree>
    <p:extLst>
      <p:ext uri="{BB962C8B-B14F-4D97-AF65-F5344CB8AC3E}">
        <p14:creationId xmlns:p14="http://schemas.microsoft.com/office/powerpoint/2010/main" val="6799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ahidm@b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0D68DA-C4E7-0076-32F1-EFCA08B71FBD}"/>
              </a:ext>
            </a:extLst>
          </p:cNvPr>
          <p:cNvSpPr txBox="1"/>
          <p:nvPr/>
        </p:nvSpPr>
        <p:spPr>
          <a:xfrm>
            <a:off x="993295" y="793019"/>
            <a:ext cx="10084701" cy="5016758"/>
          </a:xfrm>
          <a:prstGeom prst="rect">
            <a:avLst/>
          </a:prstGeom>
          <a:noFill/>
        </p:spPr>
        <p:txBody>
          <a:bodyPr wrap="square">
            <a:spAutoFit/>
          </a:bodyPr>
          <a:lstStyle/>
          <a:p>
            <a:pPr algn="ctr"/>
            <a:endParaRPr lang="en-US" sz="4000" b="1" dirty="0">
              <a:latin typeface="Abadi Extra Light" panose="020B0204020104020204" pitchFamily="34" charset="0"/>
            </a:endParaRPr>
          </a:p>
          <a:p>
            <a:pPr algn="ctr"/>
            <a:r>
              <a:rPr lang="en-US" sz="4000" b="1" dirty="0">
                <a:latin typeface="Abadi Extra Light" panose="020B0204020104020204" pitchFamily="34" charset="0"/>
              </a:rPr>
              <a:t>Big Data Analytics(MET CS 777)</a:t>
            </a:r>
          </a:p>
          <a:p>
            <a:pPr algn="ctr"/>
            <a:r>
              <a:rPr lang="en-US" sz="4000" u="sng" dirty="0">
                <a:latin typeface="Abadi Extra Light" panose="020B0204020104020204" pitchFamily="34" charset="0"/>
              </a:rPr>
              <a:t>Final Term Project</a:t>
            </a:r>
          </a:p>
          <a:p>
            <a:pPr algn="ctr"/>
            <a:r>
              <a:rPr lang="en-US" sz="4000" b="1" dirty="0">
                <a:latin typeface="Abadi Extra Light" panose="020B0204020104020204" pitchFamily="34" charset="0"/>
              </a:rPr>
              <a:t>Human Stress Detection (classification)</a:t>
            </a:r>
          </a:p>
          <a:p>
            <a:pPr algn="ctr"/>
            <a:r>
              <a:rPr lang="en-US" sz="4000" b="1" dirty="0">
                <a:latin typeface="Abadi Extra Light" panose="020B0204020104020204" pitchFamily="34" charset="0"/>
              </a:rPr>
              <a:t>Vahid Monfared</a:t>
            </a:r>
          </a:p>
          <a:p>
            <a:pPr algn="ctr"/>
            <a:r>
              <a:rPr lang="en-US" sz="4000" dirty="0">
                <a:latin typeface="Abadi Extra Light" panose="020B0204020104020204" pitchFamily="34" charset="0"/>
              </a:rPr>
              <a:t>October 2024</a:t>
            </a:r>
          </a:p>
          <a:p>
            <a:pPr algn="ctr"/>
            <a:r>
              <a:rPr lang="en-US" sz="4000" dirty="0">
                <a:latin typeface="Abadi Extra Light" panose="020B0204020104020204" pitchFamily="34" charset="0"/>
                <a:hlinkClick r:id="rId2"/>
              </a:rPr>
              <a:t>vahidm@bu.edu</a:t>
            </a:r>
            <a:endParaRPr lang="en-US" sz="4000" dirty="0">
              <a:latin typeface="Abadi Extra Light" panose="020B0204020104020204" pitchFamily="34" charset="0"/>
            </a:endParaRPr>
          </a:p>
          <a:p>
            <a:pPr algn="ctr"/>
            <a:endParaRPr lang="en-US" sz="4000" dirty="0">
              <a:latin typeface="Abadi Extra Light" panose="020B0204020104020204" pitchFamily="34" charset="0"/>
            </a:endParaRPr>
          </a:p>
        </p:txBody>
      </p:sp>
      <p:sp>
        <p:nvSpPr>
          <p:cNvPr id="3" name="TextBox 2">
            <a:extLst>
              <a:ext uri="{FF2B5EF4-FFF2-40B4-BE49-F238E27FC236}">
                <a16:creationId xmlns:a16="http://schemas.microsoft.com/office/drawing/2014/main" id="{BF89F34B-3EF8-64C7-4FAA-9124CC2823EA}"/>
              </a:ext>
            </a:extLst>
          </p:cNvPr>
          <p:cNvSpPr txBox="1"/>
          <p:nvPr/>
        </p:nvSpPr>
        <p:spPr>
          <a:xfrm>
            <a:off x="11183193" y="6166131"/>
            <a:ext cx="625492" cy="369332"/>
          </a:xfrm>
          <a:prstGeom prst="rect">
            <a:avLst/>
          </a:prstGeom>
          <a:noFill/>
        </p:spPr>
        <p:txBody>
          <a:bodyPr wrap="none" rtlCol="0">
            <a:spAutoFit/>
          </a:bodyPr>
          <a:lstStyle/>
          <a:p>
            <a:r>
              <a:rPr lang="en-US" dirty="0"/>
              <a:t>1/21</a:t>
            </a:r>
          </a:p>
        </p:txBody>
      </p:sp>
    </p:spTree>
    <p:extLst>
      <p:ext uri="{BB962C8B-B14F-4D97-AF65-F5344CB8AC3E}">
        <p14:creationId xmlns:p14="http://schemas.microsoft.com/office/powerpoint/2010/main" val="29821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4392248" y="0"/>
            <a:ext cx="304018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Showing Box Plot</a:t>
            </a:r>
          </a:p>
        </p:txBody>
      </p:sp>
      <p:pic>
        <p:nvPicPr>
          <p:cNvPr id="4" name="Picture 3" descr="A diagram of a box plot&#10;&#10;Description automatically generated">
            <a:extLst>
              <a:ext uri="{FF2B5EF4-FFF2-40B4-BE49-F238E27FC236}">
                <a16:creationId xmlns:a16="http://schemas.microsoft.com/office/drawing/2014/main" id="{5E547EBB-4247-C76A-21C4-819842913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636" y="516880"/>
            <a:ext cx="7486610" cy="4756835"/>
          </a:xfrm>
          <a:prstGeom prst="rect">
            <a:avLst/>
          </a:prstGeom>
        </p:spPr>
      </p:pic>
      <p:sp>
        <p:nvSpPr>
          <p:cNvPr id="5" name="Rectangle 1">
            <a:extLst>
              <a:ext uri="{FF2B5EF4-FFF2-40B4-BE49-F238E27FC236}">
                <a16:creationId xmlns:a16="http://schemas.microsoft.com/office/drawing/2014/main" id="{380F1971-C939-A938-2A87-D93CBF9E1276}"/>
              </a:ext>
            </a:extLst>
          </p:cNvPr>
          <p:cNvSpPr>
            <a:spLocks noChangeArrowheads="1"/>
          </p:cNvSpPr>
          <p:nvPr/>
        </p:nvSpPr>
        <p:spPr bwMode="auto">
          <a:xfrm>
            <a:off x="639271" y="5147424"/>
            <a:ext cx="1137740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box plot displays the distribution of three features: </a:t>
            </a:r>
            <a:r>
              <a:rPr kumimoji="0" lang="en-US" altLang="en-US" sz="2000" b="1" i="0" u="none" strike="noStrike" cap="none" normalizeH="0" baseline="0" dirty="0">
                <a:ln>
                  <a:noFill/>
                </a:ln>
                <a:solidFill>
                  <a:schemeClr val="tx1"/>
                </a:solidFill>
                <a:effectLst/>
                <a:latin typeface="Arial" panose="020B0604020202020204" pitchFamily="34" charset="0"/>
              </a:rPr>
              <a:t>humidity</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temperature</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step count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Humidity</a:t>
            </a:r>
            <a:r>
              <a:rPr kumimoji="0" lang="en-US" altLang="en-US" sz="2000" b="0" i="0" u="none" strike="noStrike" cap="none" normalizeH="0" baseline="0" dirty="0">
                <a:ln>
                  <a:noFill/>
                </a:ln>
                <a:solidFill>
                  <a:schemeClr val="tx1"/>
                </a:solidFill>
                <a:effectLst/>
                <a:latin typeface="Arial" panose="020B0604020202020204" pitchFamily="34" charset="0"/>
              </a:rPr>
              <a:t> shows the lowest range, while </a:t>
            </a:r>
            <a:r>
              <a:rPr kumimoji="0" lang="en-US" altLang="en-US" sz="2000" b="1" i="0" u="none" strike="noStrike" cap="none" normalizeH="0" baseline="0" dirty="0">
                <a:ln>
                  <a:noFill/>
                </a:ln>
                <a:solidFill>
                  <a:schemeClr val="tx1"/>
                </a:solidFill>
                <a:effectLst/>
                <a:latin typeface="Arial" panose="020B0604020202020204" pitchFamily="34" charset="0"/>
              </a:rPr>
              <a:t>step count</a:t>
            </a:r>
            <a:r>
              <a:rPr kumimoji="0" lang="en-US" altLang="en-US" sz="2000" b="0" i="0" u="none" strike="noStrike" cap="none" normalizeH="0" baseline="0" dirty="0">
                <a:ln>
                  <a:noFill/>
                </a:ln>
                <a:solidFill>
                  <a:schemeClr val="tx1"/>
                </a:solidFill>
                <a:effectLst/>
                <a:latin typeface="Arial" panose="020B0604020202020204" pitchFamily="34" charset="0"/>
              </a:rPr>
              <a:t> has the largest range and variability with potential outliers; </a:t>
            </a:r>
            <a:r>
              <a:rPr kumimoji="0" lang="en-US" altLang="en-US" sz="2000" b="1" i="0" u="none" strike="noStrike" cap="none" normalizeH="0" baseline="0" dirty="0">
                <a:ln>
                  <a:noFill/>
                </a:ln>
                <a:solidFill>
                  <a:schemeClr val="tx1"/>
                </a:solidFill>
                <a:effectLst/>
                <a:latin typeface="Arial" panose="020B0604020202020204" pitchFamily="34" charset="0"/>
              </a:rPr>
              <a:t>temperature</a:t>
            </a:r>
            <a:r>
              <a:rPr kumimoji="0" lang="en-US" altLang="en-US" sz="2000" b="0" i="0" u="none" strike="noStrike" cap="none" normalizeH="0" baseline="0" dirty="0">
                <a:ln>
                  <a:noFill/>
                </a:ln>
                <a:solidFill>
                  <a:schemeClr val="tx1"/>
                </a:solidFill>
                <a:effectLst/>
                <a:latin typeface="Arial" panose="020B0604020202020204" pitchFamily="34" charset="0"/>
              </a:rPr>
              <a:t> is relatively consistent. </a:t>
            </a:r>
          </a:p>
        </p:txBody>
      </p:sp>
      <p:sp>
        <p:nvSpPr>
          <p:cNvPr id="6" name="TextBox 5">
            <a:extLst>
              <a:ext uri="{FF2B5EF4-FFF2-40B4-BE49-F238E27FC236}">
                <a16:creationId xmlns:a16="http://schemas.microsoft.com/office/drawing/2014/main" id="{03AE3DCB-71C6-5C05-1277-6EE027C578FA}"/>
              </a:ext>
            </a:extLst>
          </p:cNvPr>
          <p:cNvSpPr txBox="1"/>
          <p:nvPr/>
        </p:nvSpPr>
        <p:spPr>
          <a:xfrm>
            <a:off x="11183193" y="6166131"/>
            <a:ext cx="742511" cy="369332"/>
          </a:xfrm>
          <a:prstGeom prst="rect">
            <a:avLst/>
          </a:prstGeom>
          <a:noFill/>
        </p:spPr>
        <p:txBody>
          <a:bodyPr wrap="none" rtlCol="0">
            <a:spAutoFit/>
          </a:bodyPr>
          <a:lstStyle/>
          <a:p>
            <a:r>
              <a:rPr lang="en-US" dirty="0"/>
              <a:t>10/21</a:t>
            </a:r>
          </a:p>
        </p:txBody>
      </p:sp>
    </p:spTree>
    <p:extLst>
      <p:ext uri="{BB962C8B-B14F-4D97-AF65-F5344CB8AC3E}">
        <p14:creationId xmlns:p14="http://schemas.microsoft.com/office/powerpoint/2010/main" val="68982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4392247" y="0"/>
            <a:ext cx="4897409"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Pair plot for Dataset</a:t>
            </a:r>
          </a:p>
        </p:txBody>
      </p:sp>
      <p:pic>
        <p:nvPicPr>
          <p:cNvPr id="4" name="Picture 3" descr="A collage of different colored graphs&#10;&#10;Description automatically generated">
            <a:extLst>
              <a:ext uri="{FF2B5EF4-FFF2-40B4-BE49-F238E27FC236}">
                <a16:creationId xmlns:a16="http://schemas.microsoft.com/office/drawing/2014/main" id="{47BD451D-B784-FA85-638A-606D6AFD9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41" y="662836"/>
            <a:ext cx="6802994" cy="6008365"/>
          </a:xfrm>
          <a:prstGeom prst="rect">
            <a:avLst/>
          </a:prstGeom>
        </p:spPr>
      </p:pic>
      <p:sp>
        <p:nvSpPr>
          <p:cNvPr id="6" name="TextBox 5">
            <a:extLst>
              <a:ext uri="{FF2B5EF4-FFF2-40B4-BE49-F238E27FC236}">
                <a16:creationId xmlns:a16="http://schemas.microsoft.com/office/drawing/2014/main" id="{64A88708-E557-5BDE-2A1C-E6BD1E2CB74C}"/>
              </a:ext>
            </a:extLst>
          </p:cNvPr>
          <p:cNvSpPr txBox="1"/>
          <p:nvPr/>
        </p:nvSpPr>
        <p:spPr>
          <a:xfrm>
            <a:off x="7478004" y="662836"/>
            <a:ext cx="4493103" cy="3785652"/>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The pair plot shows clear separation between </a:t>
            </a:r>
            <a:r>
              <a:rPr lang="en-US" sz="3000" b="1" dirty="0">
                <a:latin typeface="Times New Roman" panose="02020603050405020304" pitchFamily="18" charset="0"/>
                <a:cs typeface="Times New Roman" panose="02020603050405020304" pitchFamily="18" charset="0"/>
              </a:rPr>
              <a:t>stress levels (0, 1, 2)</a:t>
            </a:r>
            <a:r>
              <a:rPr lang="en-US" sz="3000" dirty="0">
                <a:latin typeface="Times New Roman" panose="02020603050405020304" pitchFamily="18" charset="0"/>
                <a:cs typeface="Times New Roman" panose="02020603050405020304" pitchFamily="18" charset="0"/>
              </a:rPr>
              <a:t> across </a:t>
            </a:r>
            <a:r>
              <a:rPr lang="en-US" sz="3000" b="1" dirty="0">
                <a:latin typeface="Times New Roman" panose="02020603050405020304" pitchFamily="18" charset="0"/>
                <a:cs typeface="Times New Roman" panose="02020603050405020304" pitchFamily="18" charset="0"/>
              </a:rPr>
              <a:t>humidity</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temperature</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step count</a:t>
            </a:r>
            <a:r>
              <a:rPr lang="en-US" sz="3000" dirty="0">
                <a:latin typeface="Times New Roman" panose="02020603050405020304" pitchFamily="18" charset="0"/>
                <a:cs typeface="Times New Roman" panose="02020603050405020304" pitchFamily="18" charset="0"/>
              </a:rPr>
              <a:t>, indicating strong distinctions in the distribution of features for each stress level.</a:t>
            </a:r>
          </a:p>
        </p:txBody>
      </p:sp>
      <p:sp>
        <p:nvSpPr>
          <p:cNvPr id="7" name="TextBox 6">
            <a:extLst>
              <a:ext uri="{FF2B5EF4-FFF2-40B4-BE49-F238E27FC236}">
                <a16:creationId xmlns:a16="http://schemas.microsoft.com/office/drawing/2014/main" id="{D602CD18-0FEA-067D-33EF-BBE691451710}"/>
              </a:ext>
            </a:extLst>
          </p:cNvPr>
          <p:cNvSpPr txBox="1"/>
          <p:nvPr/>
        </p:nvSpPr>
        <p:spPr>
          <a:xfrm>
            <a:off x="11183193" y="6166131"/>
            <a:ext cx="742511" cy="369332"/>
          </a:xfrm>
          <a:prstGeom prst="rect">
            <a:avLst/>
          </a:prstGeom>
          <a:noFill/>
        </p:spPr>
        <p:txBody>
          <a:bodyPr wrap="none" rtlCol="0">
            <a:spAutoFit/>
          </a:bodyPr>
          <a:lstStyle/>
          <a:p>
            <a:r>
              <a:rPr lang="en-US" dirty="0"/>
              <a:t>11/21</a:t>
            </a:r>
          </a:p>
        </p:txBody>
      </p:sp>
    </p:spTree>
    <p:extLst>
      <p:ext uri="{BB962C8B-B14F-4D97-AF65-F5344CB8AC3E}">
        <p14:creationId xmlns:p14="http://schemas.microsoft.com/office/powerpoint/2010/main" val="301626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2247859" y="129472"/>
            <a:ext cx="7996659"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Pearson Correlation Coefficient Heatmap</a:t>
            </a:r>
          </a:p>
        </p:txBody>
      </p:sp>
      <p:pic>
        <p:nvPicPr>
          <p:cNvPr id="4" name="Picture 3" descr="A diagram of heatmap&#10;&#10;Description automatically generated">
            <a:extLst>
              <a:ext uri="{FF2B5EF4-FFF2-40B4-BE49-F238E27FC236}">
                <a16:creationId xmlns:a16="http://schemas.microsoft.com/office/drawing/2014/main" id="{8DE1289B-9E25-77C6-78E7-25E8DCF8E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57" y="928450"/>
            <a:ext cx="6333372" cy="5573368"/>
          </a:xfrm>
          <a:prstGeom prst="rect">
            <a:avLst/>
          </a:prstGeom>
        </p:spPr>
      </p:pic>
      <p:sp>
        <p:nvSpPr>
          <p:cNvPr id="6" name="TextBox 5">
            <a:extLst>
              <a:ext uri="{FF2B5EF4-FFF2-40B4-BE49-F238E27FC236}">
                <a16:creationId xmlns:a16="http://schemas.microsoft.com/office/drawing/2014/main" id="{408DA77B-2624-E85F-6CA6-AC027DFEC2B6}"/>
              </a:ext>
            </a:extLst>
          </p:cNvPr>
          <p:cNvSpPr txBox="1"/>
          <p:nvPr/>
        </p:nvSpPr>
        <p:spPr>
          <a:xfrm>
            <a:off x="6989496" y="1193309"/>
            <a:ext cx="4784416" cy="440120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heatmap shows strong positive correlations between </a:t>
            </a:r>
            <a:r>
              <a:rPr lang="en-US" sz="2800" b="1" dirty="0">
                <a:latin typeface="Times New Roman" panose="02020603050405020304" pitchFamily="18" charset="0"/>
                <a:cs typeface="Times New Roman" panose="02020603050405020304" pitchFamily="18" charset="0"/>
              </a:rPr>
              <a:t>humidity</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temperature</a:t>
            </a:r>
            <a:r>
              <a:rPr lang="en-US" sz="2800" dirty="0">
                <a:latin typeface="Times New Roman" panose="02020603050405020304" pitchFamily="18" charset="0"/>
                <a:cs typeface="Times New Roman" panose="02020603050405020304" pitchFamily="18" charset="0"/>
              </a:rPr>
              <a:t>, and the ordinal categorical </a:t>
            </a:r>
            <a:r>
              <a:rPr lang="en-US" sz="2800" b="1" dirty="0">
                <a:latin typeface="Times New Roman" panose="02020603050405020304" pitchFamily="18" charset="0"/>
                <a:cs typeface="Times New Roman" panose="02020603050405020304" pitchFamily="18" charset="0"/>
              </a:rPr>
              <a:t>stress level</a:t>
            </a:r>
            <a:r>
              <a:rPr lang="en-US" sz="2800" dirty="0">
                <a:latin typeface="Times New Roman" panose="02020603050405020304" pitchFamily="18" charset="0"/>
                <a:cs typeface="Times New Roman" panose="02020603050405020304" pitchFamily="18" charset="0"/>
              </a:rPr>
              <a:t> (~0.94), while </a:t>
            </a:r>
            <a:r>
              <a:rPr lang="en-US" sz="2800" b="1" dirty="0">
                <a:latin typeface="Times New Roman" panose="02020603050405020304" pitchFamily="18" charset="0"/>
                <a:cs typeface="Times New Roman" panose="02020603050405020304" pitchFamily="18" charset="0"/>
              </a:rPr>
              <a:t>step count</a:t>
            </a:r>
            <a:r>
              <a:rPr lang="en-US" sz="2800" dirty="0">
                <a:latin typeface="Times New Roman" panose="02020603050405020304" pitchFamily="18" charset="0"/>
                <a:cs typeface="Times New Roman" panose="02020603050405020304" pitchFamily="18" charset="0"/>
              </a:rPr>
              <a:t> also correlates well with these features (~0.83 to 0.87), indicating high overall feature interdependence.</a:t>
            </a:r>
          </a:p>
        </p:txBody>
      </p:sp>
      <p:sp>
        <p:nvSpPr>
          <p:cNvPr id="7" name="TextBox 6">
            <a:extLst>
              <a:ext uri="{FF2B5EF4-FFF2-40B4-BE49-F238E27FC236}">
                <a16:creationId xmlns:a16="http://schemas.microsoft.com/office/drawing/2014/main" id="{0713ED2C-B84A-57EE-6033-E2E792E52F71}"/>
              </a:ext>
            </a:extLst>
          </p:cNvPr>
          <p:cNvSpPr txBox="1"/>
          <p:nvPr/>
        </p:nvSpPr>
        <p:spPr>
          <a:xfrm>
            <a:off x="11183193" y="6166131"/>
            <a:ext cx="742511" cy="369332"/>
          </a:xfrm>
          <a:prstGeom prst="rect">
            <a:avLst/>
          </a:prstGeom>
          <a:noFill/>
        </p:spPr>
        <p:txBody>
          <a:bodyPr wrap="none" rtlCol="0">
            <a:spAutoFit/>
          </a:bodyPr>
          <a:lstStyle/>
          <a:p>
            <a:r>
              <a:rPr lang="en-US" dirty="0"/>
              <a:t>12/21</a:t>
            </a:r>
          </a:p>
        </p:txBody>
      </p:sp>
    </p:spTree>
    <p:extLst>
      <p:ext uri="{BB962C8B-B14F-4D97-AF65-F5344CB8AC3E}">
        <p14:creationId xmlns:p14="http://schemas.microsoft.com/office/powerpoint/2010/main" val="90908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841573" y="0"/>
            <a:ext cx="1119128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ANOVA for Feature Relationships with the Categorical Label</a:t>
            </a:r>
          </a:p>
        </p:txBody>
      </p:sp>
      <p:pic>
        <p:nvPicPr>
          <p:cNvPr id="4" name="Picture 3">
            <a:extLst>
              <a:ext uri="{FF2B5EF4-FFF2-40B4-BE49-F238E27FC236}">
                <a16:creationId xmlns:a16="http://schemas.microsoft.com/office/drawing/2014/main" id="{EAF0624E-7B2E-4437-E47F-FE405204B007}"/>
              </a:ext>
            </a:extLst>
          </p:cNvPr>
          <p:cNvPicPr>
            <a:picLocks noChangeAspect="1"/>
          </p:cNvPicPr>
          <p:nvPr/>
        </p:nvPicPr>
        <p:blipFill>
          <a:blip r:embed="rId2"/>
          <a:stretch>
            <a:fillRect/>
          </a:stretch>
        </p:blipFill>
        <p:spPr>
          <a:xfrm>
            <a:off x="225237" y="596048"/>
            <a:ext cx="3877426" cy="6165348"/>
          </a:xfrm>
          <a:prstGeom prst="rect">
            <a:avLst/>
          </a:prstGeom>
        </p:spPr>
      </p:pic>
      <p:sp>
        <p:nvSpPr>
          <p:cNvPr id="6" name="TextBox 5">
            <a:extLst>
              <a:ext uri="{FF2B5EF4-FFF2-40B4-BE49-F238E27FC236}">
                <a16:creationId xmlns:a16="http://schemas.microsoft.com/office/drawing/2014/main" id="{C4B58599-1A27-165D-53B4-4C7F708CB5D7}"/>
              </a:ext>
            </a:extLst>
          </p:cNvPr>
          <p:cNvSpPr txBox="1"/>
          <p:nvPr/>
        </p:nvSpPr>
        <p:spPr>
          <a:xfrm>
            <a:off x="5095958" y="3060419"/>
            <a:ext cx="6791241" cy="353943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Higher stress levels correlate with increased humidity, temperature, and step count in this dataset. This relationship suggests that environmental factors and physical activity could influence or reflect the stress levels of individuals.</a:t>
            </a:r>
          </a:p>
        </p:txBody>
      </p:sp>
      <p:pic>
        <p:nvPicPr>
          <p:cNvPr id="8" name="Picture 7" descr="A person standing next to a tree&#10;&#10;Description automatically generated">
            <a:extLst>
              <a:ext uri="{FF2B5EF4-FFF2-40B4-BE49-F238E27FC236}">
                <a16:creationId xmlns:a16="http://schemas.microsoft.com/office/drawing/2014/main" id="{4C6709E3-D6EB-C5B2-E0D6-B4C5B17DE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307" y="507036"/>
            <a:ext cx="3877426" cy="2613357"/>
          </a:xfrm>
          <a:prstGeom prst="rect">
            <a:avLst/>
          </a:prstGeom>
        </p:spPr>
      </p:pic>
      <p:sp>
        <p:nvSpPr>
          <p:cNvPr id="9" name="TextBox 8">
            <a:extLst>
              <a:ext uri="{FF2B5EF4-FFF2-40B4-BE49-F238E27FC236}">
                <a16:creationId xmlns:a16="http://schemas.microsoft.com/office/drawing/2014/main" id="{EEC2D4D8-8C16-4B01-4547-F3BDD08877F1}"/>
              </a:ext>
            </a:extLst>
          </p:cNvPr>
          <p:cNvSpPr txBox="1"/>
          <p:nvPr/>
        </p:nvSpPr>
        <p:spPr>
          <a:xfrm>
            <a:off x="11183193" y="6166131"/>
            <a:ext cx="742511" cy="369332"/>
          </a:xfrm>
          <a:prstGeom prst="rect">
            <a:avLst/>
          </a:prstGeom>
          <a:noFill/>
        </p:spPr>
        <p:txBody>
          <a:bodyPr wrap="none" rtlCol="0">
            <a:spAutoFit/>
          </a:bodyPr>
          <a:lstStyle/>
          <a:p>
            <a:r>
              <a:rPr lang="en-US" dirty="0"/>
              <a:t>13/21</a:t>
            </a:r>
          </a:p>
        </p:txBody>
      </p:sp>
    </p:spTree>
    <p:extLst>
      <p:ext uri="{BB962C8B-B14F-4D97-AF65-F5344CB8AC3E}">
        <p14:creationId xmlns:p14="http://schemas.microsoft.com/office/powerpoint/2010/main" val="272303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2209126" y="0"/>
            <a:ext cx="814058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Feature Importance Using Three Methods</a:t>
            </a:r>
          </a:p>
        </p:txBody>
      </p:sp>
      <p:pic>
        <p:nvPicPr>
          <p:cNvPr id="4" name="Picture 3" descr="A graph of different colored bars&#10;&#10;Description automatically generated">
            <a:extLst>
              <a:ext uri="{FF2B5EF4-FFF2-40B4-BE49-F238E27FC236}">
                <a16:creationId xmlns:a16="http://schemas.microsoft.com/office/drawing/2014/main" id="{80A4A5CB-5CBC-76B3-A330-7FD26C42C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9" y="809204"/>
            <a:ext cx="7789685" cy="5717960"/>
          </a:xfrm>
          <a:prstGeom prst="rect">
            <a:avLst/>
          </a:prstGeom>
        </p:spPr>
      </p:pic>
      <p:sp>
        <p:nvSpPr>
          <p:cNvPr id="6" name="TextBox 5">
            <a:extLst>
              <a:ext uri="{FF2B5EF4-FFF2-40B4-BE49-F238E27FC236}">
                <a16:creationId xmlns:a16="http://schemas.microsoft.com/office/drawing/2014/main" id="{9FA9EC65-00A7-6BB2-47B4-780238A678E1}"/>
              </a:ext>
            </a:extLst>
          </p:cNvPr>
          <p:cNvSpPr txBox="1"/>
          <p:nvPr/>
        </p:nvSpPr>
        <p:spPr>
          <a:xfrm>
            <a:off x="7968631" y="809204"/>
            <a:ext cx="4147770" cy="2800767"/>
          </a:xfrm>
          <a:prstGeom prst="rect">
            <a:avLst/>
          </a:prstGeom>
          <a:noFill/>
        </p:spPr>
        <p:txBody>
          <a:bodyPr wrap="square">
            <a:spAutoFit/>
          </a:bodyPr>
          <a:lstStyle/>
          <a:p>
            <a:pPr marL="457200" indent="-457200">
              <a:buFont typeface="Arial" panose="020B0604020202020204" pitchFamily="34" charset="0"/>
              <a:buChar char="•"/>
            </a:pPr>
            <a:r>
              <a:rPr lang="en-US" sz="2200" dirty="0"/>
              <a:t>The plot shows </a:t>
            </a:r>
            <a:r>
              <a:rPr lang="en-US" sz="2200" b="1" dirty="0"/>
              <a:t>humidity</a:t>
            </a:r>
            <a:r>
              <a:rPr lang="en-US" sz="2200" dirty="0"/>
              <a:t> and </a:t>
            </a:r>
            <a:r>
              <a:rPr lang="en-US" sz="2200" b="1" dirty="0"/>
              <a:t>temperature</a:t>
            </a:r>
            <a:r>
              <a:rPr lang="en-US" sz="2200" dirty="0"/>
              <a:t> as the most important features, especially for Logistic Regression, while </a:t>
            </a:r>
            <a:r>
              <a:rPr lang="en-US" sz="2200" b="1" dirty="0"/>
              <a:t>step count</a:t>
            </a:r>
            <a:r>
              <a:rPr lang="en-US" sz="2200" dirty="0"/>
              <a:t> is more important in GBT and Random Forest. SVM assigns low importance to all features.</a:t>
            </a:r>
          </a:p>
        </p:txBody>
      </p:sp>
      <p:sp>
        <p:nvSpPr>
          <p:cNvPr id="8" name="TextBox 7">
            <a:extLst>
              <a:ext uri="{FF2B5EF4-FFF2-40B4-BE49-F238E27FC236}">
                <a16:creationId xmlns:a16="http://schemas.microsoft.com/office/drawing/2014/main" id="{5DC5FF90-56CE-4843-B190-C069BD0656A6}"/>
              </a:ext>
            </a:extLst>
          </p:cNvPr>
          <p:cNvSpPr txBox="1"/>
          <p:nvPr/>
        </p:nvSpPr>
        <p:spPr>
          <a:xfrm>
            <a:off x="8042773" y="3423855"/>
            <a:ext cx="3659623" cy="3477875"/>
          </a:xfrm>
          <a:prstGeom prst="rect">
            <a:avLst/>
          </a:prstGeom>
          <a:noFill/>
        </p:spPr>
        <p:txBody>
          <a:bodyPr wrap="square">
            <a:spAutoFit/>
          </a:bodyPr>
          <a:lstStyle/>
          <a:p>
            <a:pPr marL="342900" indent="-342900">
              <a:buFont typeface="Arial" panose="020B0604020202020204" pitchFamily="34" charset="0"/>
              <a:buChar char="•"/>
            </a:pPr>
            <a:r>
              <a:rPr lang="en-US" sz="2200" dirty="0"/>
              <a:t>As an average across the models, the order of importance is:</a:t>
            </a:r>
          </a:p>
          <a:p>
            <a:pPr>
              <a:buFont typeface="+mj-lt"/>
              <a:buAutoNum type="arabicPeriod"/>
            </a:pPr>
            <a:r>
              <a:rPr lang="en-US" sz="2200" b="1" dirty="0"/>
              <a:t>Humidity</a:t>
            </a:r>
            <a:endParaRPr lang="en-US" sz="2200" dirty="0"/>
          </a:p>
          <a:p>
            <a:pPr>
              <a:buFont typeface="+mj-lt"/>
              <a:buAutoNum type="arabicPeriod"/>
            </a:pPr>
            <a:r>
              <a:rPr lang="en-US" sz="2200" b="1" dirty="0"/>
              <a:t>Temperature</a:t>
            </a:r>
            <a:endParaRPr lang="en-US" sz="2200" dirty="0"/>
          </a:p>
          <a:p>
            <a:pPr>
              <a:buFont typeface="+mj-lt"/>
              <a:buAutoNum type="arabicPeriod"/>
            </a:pPr>
            <a:r>
              <a:rPr lang="en-US" sz="2200" b="1" dirty="0"/>
              <a:t>Step Count</a:t>
            </a:r>
            <a:endParaRPr lang="en-US" sz="2200" dirty="0"/>
          </a:p>
          <a:p>
            <a:r>
              <a:rPr lang="en-US" sz="2200" dirty="0"/>
              <a:t>Humidity and temperature are the most important features, while step count is less important across the models.</a:t>
            </a:r>
          </a:p>
        </p:txBody>
      </p:sp>
      <p:sp>
        <p:nvSpPr>
          <p:cNvPr id="9" name="TextBox 8">
            <a:extLst>
              <a:ext uri="{FF2B5EF4-FFF2-40B4-BE49-F238E27FC236}">
                <a16:creationId xmlns:a16="http://schemas.microsoft.com/office/drawing/2014/main" id="{E7C77B6A-171C-519F-7702-E79F0C27DBD6}"/>
              </a:ext>
            </a:extLst>
          </p:cNvPr>
          <p:cNvSpPr txBox="1"/>
          <p:nvPr/>
        </p:nvSpPr>
        <p:spPr>
          <a:xfrm>
            <a:off x="11183193" y="6166131"/>
            <a:ext cx="742511" cy="369332"/>
          </a:xfrm>
          <a:prstGeom prst="rect">
            <a:avLst/>
          </a:prstGeom>
          <a:noFill/>
        </p:spPr>
        <p:txBody>
          <a:bodyPr wrap="none" rtlCol="0">
            <a:spAutoFit/>
          </a:bodyPr>
          <a:lstStyle/>
          <a:p>
            <a:r>
              <a:rPr lang="en-US" dirty="0"/>
              <a:t>14/21</a:t>
            </a:r>
          </a:p>
        </p:txBody>
      </p:sp>
    </p:spTree>
    <p:extLst>
      <p:ext uri="{BB962C8B-B14F-4D97-AF65-F5344CB8AC3E}">
        <p14:creationId xmlns:p14="http://schemas.microsoft.com/office/powerpoint/2010/main" val="424622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1532092" y="0"/>
            <a:ext cx="912781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Overall accuracy for three models for classification</a:t>
            </a:r>
          </a:p>
        </p:txBody>
      </p:sp>
      <p:pic>
        <p:nvPicPr>
          <p:cNvPr id="6" name="Picture 5">
            <a:extLst>
              <a:ext uri="{FF2B5EF4-FFF2-40B4-BE49-F238E27FC236}">
                <a16:creationId xmlns:a16="http://schemas.microsoft.com/office/drawing/2014/main" id="{350D4A35-A74C-36FF-37F1-0AA08B507440}"/>
              </a:ext>
            </a:extLst>
          </p:cNvPr>
          <p:cNvPicPr>
            <a:picLocks noChangeAspect="1"/>
          </p:cNvPicPr>
          <p:nvPr/>
        </p:nvPicPr>
        <p:blipFill>
          <a:blip r:embed="rId2"/>
          <a:stretch>
            <a:fillRect/>
          </a:stretch>
        </p:blipFill>
        <p:spPr>
          <a:xfrm>
            <a:off x="297695" y="779852"/>
            <a:ext cx="6297313" cy="5640684"/>
          </a:xfrm>
          <a:prstGeom prst="rect">
            <a:avLst/>
          </a:prstGeom>
        </p:spPr>
      </p:pic>
      <p:sp>
        <p:nvSpPr>
          <p:cNvPr id="8" name="TextBox 7">
            <a:extLst>
              <a:ext uri="{FF2B5EF4-FFF2-40B4-BE49-F238E27FC236}">
                <a16:creationId xmlns:a16="http://schemas.microsoft.com/office/drawing/2014/main" id="{D9AA5CBE-11D5-8D80-E701-1498B690314A}"/>
              </a:ext>
            </a:extLst>
          </p:cNvPr>
          <p:cNvSpPr txBox="1"/>
          <p:nvPr/>
        </p:nvSpPr>
        <p:spPr>
          <a:xfrm>
            <a:off x="6659746" y="779852"/>
            <a:ext cx="5340742" cy="4708981"/>
          </a:xfrm>
          <a:prstGeom prst="rect">
            <a:avLst/>
          </a:prstGeom>
          <a:noFill/>
        </p:spPr>
        <p:txBody>
          <a:bodyPr wrap="square">
            <a:spAutoFit/>
          </a:bodyPr>
          <a:lstStyle/>
          <a:p>
            <a:pPr marL="457200" indent="-457200">
              <a:buFont typeface="Arial" panose="020B0604020202020204" pitchFamily="34" charset="0"/>
              <a:buChar char="•"/>
            </a:pPr>
            <a:r>
              <a:rPr lang="en-US" sz="3000" dirty="0"/>
              <a:t>The Random Forest and Decision Tree models both achieved higher performance (Accuracy, F1 Score, Precision, Recall: 0.9972) compared to Logistic Regression (Accuracy, F1 Score: 0.9944). All models performed exceptionally well, with minimal differences in evaluation metrics.</a:t>
            </a:r>
          </a:p>
        </p:txBody>
      </p:sp>
      <p:sp>
        <p:nvSpPr>
          <p:cNvPr id="9" name="TextBox 8">
            <a:extLst>
              <a:ext uri="{FF2B5EF4-FFF2-40B4-BE49-F238E27FC236}">
                <a16:creationId xmlns:a16="http://schemas.microsoft.com/office/drawing/2014/main" id="{DB681C17-E9C4-2EF2-3546-18CFCB1D560C}"/>
              </a:ext>
            </a:extLst>
          </p:cNvPr>
          <p:cNvSpPr txBox="1"/>
          <p:nvPr/>
        </p:nvSpPr>
        <p:spPr>
          <a:xfrm>
            <a:off x="11183193" y="6166131"/>
            <a:ext cx="742511" cy="369332"/>
          </a:xfrm>
          <a:prstGeom prst="rect">
            <a:avLst/>
          </a:prstGeom>
          <a:noFill/>
        </p:spPr>
        <p:txBody>
          <a:bodyPr wrap="none" rtlCol="0">
            <a:spAutoFit/>
          </a:bodyPr>
          <a:lstStyle/>
          <a:p>
            <a:r>
              <a:rPr lang="en-US" dirty="0"/>
              <a:t>15/21</a:t>
            </a:r>
          </a:p>
        </p:txBody>
      </p:sp>
    </p:spTree>
    <p:extLst>
      <p:ext uri="{BB962C8B-B14F-4D97-AF65-F5344CB8AC3E}">
        <p14:creationId xmlns:p14="http://schemas.microsoft.com/office/powerpoint/2010/main" val="267912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374258" y="9281"/>
            <a:ext cx="11328849" cy="984885"/>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Overall accuracy for three models for classification (tuning, scaling)</a:t>
            </a:r>
          </a:p>
          <a:p>
            <a:endParaRPr lang="en-US" sz="2800" b="1" dirty="0">
              <a:highlight>
                <a:srgbClr val="FF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0AF006-9E89-16CE-4C3C-B55A20D1AAAD}"/>
              </a:ext>
            </a:extLst>
          </p:cNvPr>
          <p:cNvSpPr txBox="1"/>
          <p:nvPr/>
        </p:nvSpPr>
        <p:spPr>
          <a:xfrm>
            <a:off x="335820" y="945198"/>
            <a:ext cx="4462757" cy="5940088"/>
          </a:xfrm>
          <a:prstGeom prst="rect">
            <a:avLst/>
          </a:prstGeom>
          <a:noFill/>
        </p:spPr>
        <p:txBody>
          <a:bodyPr wrap="square">
            <a:spAutoFit/>
          </a:bodyPr>
          <a:lstStyle/>
          <a:p>
            <a:r>
              <a:rPr lang="en-US" sz="2000" dirty="0"/>
              <a:t>Logistic Regression Model Evaluation Metrics:</a:t>
            </a:r>
          </a:p>
          <a:p>
            <a:r>
              <a:rPr lang="en-US" sz="2000" dirty="0"/>
              <a:t>Accuracy: 0.9988</a:t>
            </a:r>
          </a:p>
          <a:p>
            <a:r>
              <a:rPr lang="en-US" sz="2000" dirty="0"/>
              <a:t>F1 Score: 0.9988</a:t>
            </a:r>
          </a:p>
          <a:p>
            <a:r>
              <a:rPr lang="en-US" sz="2000" dirty="0"/>
              <a:t>Precision: 0.9986</a:t>
            </a:r>
          </a:p>
          <a:p>
            <a:r>
              <a:rPr lang="en-US" sz="2000" dirty="0"/>
              <a:t>Recall: 0.9988</a:t>
            </a:r>
          </a:p>
          <a:p>
            <a:endParaRPr lang="en-US" sz="2000" dirty="0"/>
          </a:p>
          <a:p>
            <a:r>
              <a:rPr lang="en-US" sz="2000" dirty="0"/>
              <a:t>Random Forest Model Evaluation Metrics:</a:t>
            </a:r>
          </a:p>
          <a:p>
            <a:r>
              <a:rPr lang="en-US" sz="2000" dirty="0"/>
              <a:t>Accuracy: 1.0000</a:t>
            </a:r>
          </a:p>
          <a:p>
            <a:r>
              <a:rPr lang="en-US" sz="2000" dirty="0"/>
              <a:t>F1 Score: 1.0000</a:t>
            </a:r>
          </a:p>
          <a:p>
            <a:r>
              <a:rPr lang="en-US" sz="2000" dirty="0"/>
              <a:t>Precision: 1.0000</a:t>
            </a:r>
          </a:p>
          <a:p>
            <a:r>
              <a:rPr lang="en-US" sz="2000" dirty="0"/>
              <a:t>Recall: 1.0000</a:t>
            </a:r>
          </a:p>
          <a:p>
            <a:endParaRPr lang="en-US" sz="2000" dirty="0"/>
          </a:p>
          <a:p>
            <a:r>
              <a:rPr lang="en-US" sz="2000" dirty="0"/>
              <a:t>Decision Tree Model Evaluation Metrics:</a:t>
            </a:r>
          </a:p>
          <a:p>
            <a:r>
              <a:rPr lang="en-US" sz="2000" dirty="0"/>
              <a:t>Accuracy: 1.0000</a:t>
            </a:r>
          </a:p>
          <a:p>
            <a:r>
              <a:rPr lang="en-US" sz="2000" dirty="0"/>
              <a:t>F1 Score: 1.0000</a:t>
            </a:r>
          </a:p>
          <a:p>
            <a:r>
              <a:rPr lang="en-US" sz="2000" dirty="0"/>
              <a:t>Precision: 1.0000</a:t>
            </a:r>
          </a:p>
          <a:p>
            <a:r>
              <a:rPr lang="en-US" sz="2000" dirty="0"/>
              <a:t>Recall: 1.0000</a:t>
            </a:r>
          </a:p>
        </p:txBody>
      </p:sp>
      <p:sp>
        <p:nvSpPr>
          <p:cNvPr id="7" name="TextBox 6">
            <a:extLst>
              <a:ext uri="{FF2B5EF4-FFF2-40B4-BE49-F238E27FC236}">
                <a16:creationId xmlns:a16="http://schemas.microsoft.com/office/drawing/2014/main" id="{0B83D9E5-9256-04AC-D634-B50812DA1E11}"/>
              </a:ext>
            </a:extLst>
          </p:cNvPr>
          <p:cNvSpPr txBox="1"/>
          <p:nvPr/>
        </p:nvSpPr>
        <p:spPr>
          <a:xfrm>
            <a:off x="6153318" y="896646"/>
            <a:ext cx="5059545" cy="5262979"/>
          </a:xfrm>
          <a:prstGeom prst="rect">
            <a:avLst/>
          </a:prstGeom>
          <a:noFill/>
        </p:spPr>
        <p:txBody>
          <a:bodyPr wrap="square">
            <a:spAutoFit/>
          </a:bodyPr>
          <a:lstStyle/>
          <a:p>
            <a:pPr marL="457200" indent="-457200">
              <a:buFont typeface="Arial" panose="020B0604020202020204" pitchFamily="34" charset="0"/>
              <a:buChar char="•"/>
            </a:pPr>
            <a:r>
              <a:rPr lang="en-US" sz="2800" dirty="0"/>
              <a:t>After fine-tuning and scaling, both </a:t>
            </a:r>
            <a:r>
              <a:rPr lang="en-US" sz="2800" b="1" dirty="0"/>
              <a:t>Random Forest</a:t>
            </a:r>
            <a:r>
              <a:rPr lang="en-US" sz="2800" dirty="0"/>
              <a:t> and </a:t>
            </a:r>
            <a:r>
              <a:rPr lang="en-US" sz="2800" b="1" dirty="0"/>
              <a:t>Decision Tree</a:t>
            </a:r>
            <a:r>
              <a:rPr lang="en-US" sz="2800" dirty="0"/>
              <a:t> models achieved perfect performance (Accuracy, F1 Score, Precision, Recall: 1.0000), while </a:t>
            </a:r>
            <a:r>
              <a:rPr lang="en-US" sz="2800" b="1" dirty="0"/>
              <a:t>Logistic Regression</a:t>
            </a:r>
            <a:r>
              <a:rPr lang="en-US" sz="2800" dirty="0"/>
              <a:t> also performed exceptionally well with near-perfect scores (Accuracy, F1 Score: 0.9988). These results indicate highly accurate and optimized models. </a:t>
            </a:r>
          </a:p>
        </p:txBody>
      </p:sp>
      <p:sp>
        <p:nvSpPr>
          <p:cNvPr id="8" name="TextBox 7">
            <a:extLst>
              <a:ext uri="{FF2B5EF4-FFF2-40B4-BE49-F238E27FC236}">
                <a16:creationId xmlns:a16="http://schemas.microsoft.com/office/drawing/2014/main" id="{9F2C5246-EE7C-E6E0-10EB-A0AC4D2D6B6D}"/>
              </a:ext>
            </a:extLst>
          </p:cNvPr>
          <p:cNvSpPr txBox="1"/>
          <p:nvPr/>
        </p:nvSpPr>
        <p:spPr>
          <a:xfrm>
            <a:off x="11183193" y="6166131"/>
            <a:ext cx="742511" cy="369332"/>
          </a:xfrm>
          <a:prstGeom prst="rect">
            <a:avLst/>
          </a:prstGeom>
          <a:noFill/>
        </p:spPr>
        <p:txBody>
          <a:bodyPr wrap="none" rtlCol="0">
            <a:spAutoFit/>
          </a:bodyPr>
          <a:lstStyle/>
          <a:p>
            <a:r>
              <a:rPr lang="en-US" dirty="0"/>
              <a:t>16/21</a:t>
            </a:r>
          </a:p>
        </p:txBody>
      </p:sp>
    </p:spTree>
    <p:extLst>
      <p:ext uri="{BB962C8B-B14F-4D97-AF65-F5344CB8AC3E}">
        <p14:creationId xmlns:p14="http://schemas.microsoft.com/office/powerpoint/2010/main" val="18811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2935680" y="105197"/>
            <a:ext cx="670193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Confusion Matrix for Three Models</a:t>
            </a:r>
          </a:p>
        </p:txBody>
      </p:sp>
      <p:pic>
        <p:nvPicPr>
          <p:cNvPr id="4" name="Picture 3" descr="A graph of a decision tree&#10;&#10;Description automatically generated">
            <a:extLst>
              <a:ext uri="{FF2B5EF4-FFF2-40B4-BE49-F238E27FC236}">
                <a16:creationId xmlns:a16="http://schemas.microsoft.com/office/drawing/2014/main" id="{004D3801-BB63-02F0-506A-D79336ACF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654" y="689681"/>
            <a:ext cx="3729916" cy="3417273"/>
          </a:xfrm>
          <a:prstGeom prst="rect">
            <a:avLst/>
          </a:prstGeom>
        </p:spPr>
      </p:pic>
      <p:pic>
        <p:nvPicPr>
          <p:cNvPr id="6" name="Picture 5" descr="A graph with numbers and squares&#10;&#10;Description automatically generated">
            <a:extLst>
              <a:ext uri="{FF2B5EF4-FFF2-40B4-BE49-F238E27FC236}">
                <a16:creationId xmlns:a16="http://schemas.microsoft.com/office/drawing/2014/main" id="{8310C6FA-BAE2-A8F1-DD0E-5D1B350CC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19" y="673499"/>
            <a:ext cx="3908452" cy="3580843"/>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5394DB4F-486D-7F7A-CB39-C327FAE9E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5839" y="770601"/>
            <a:ext cx="3623929" cy="3320170"/>
          </a:xfrm>
          <a:prstGeom prst="rect">
            <a:avLst/>
          </a:prstGeom>
        </p:spPr>
      </p:pic>
      <p:sp>
        <p:nvSpPr>
          <p:cNvPr id="10" name="TextBox 9">
            <a:extLst>
              <a:ext uri="{FF2B5EF4-FFF2-40B4-BE49-F238E27FC236}">
                <a16:creationId xmlns:a16="http://schemas.microsoft.com/office/drawing/2014/main" id="{9804A267-B8F6-885C-FB29-3A63ADA56DA9}"/>
              </a:ext>
            </a:extLst>
          </p:cNvPr>
          <p:cNvSpPr txBox="1"/>
          <p:nvPr/>
        </p:nvSpPr>
        <p:spPr>
          <a:xfrm>
            <a:off x="430622" y="5065403"/>
            <a:ext cx="8179303" cy="138499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Normalized features (logistic regression)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Fine tuning for decision tree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with no fine tuning </a:t>
            </a:r>
            <a:endParaRPr lang="en-US" sz="2800" dirty="0"/>
          </a:p>
        </p:txBody>
      </p:sp>
      <p:pic>
        <p:nvPicPr>
          <p:cNvPr id="12" name="Picture 11" descr="A diagram of negative and false negative&#10;&#10;Description automatically generated">
            <a:extLst>
              <a:ext uri="{FF2B5EF4-FFF2-40B4-BE49-F238E27FC236}">
                <a16:creationId xmlns:a16="http://schemas.microsoft.com/office/drawing/2014/main" id="{BF22577D-6EEB-CE72-FB73-06008B9B40A5}"/>
              </a:ext>
            </a:extLst>
          </p:cNvPr>
          <p:cNvPicPr>
            <a:picLocks noChangeAspect="1"/>
          </p:cNvPicPr>
          <p:nvPr/>
        </p:nvPicPr>
        <p:blipFill rotWithShape="1">
          <a:blip r:embed="rId5">
            <a:extLst>
              <a:ext uri="{28A0092B-C50C-407E-A947-70E740481C1C}">
                <a14:useLocalDpi xmlns:a14="http://schemas.microsoft.com/office/drawing/2010/main" val="0"/>
              </a:ext>
            </a:extLst>
          </a:blip>
          <a:srcRect l="6672" t="6022" r="16151" b="9590"/>
          <a:stretch/>
        </p:blipFill>
        <p:spPr>
          <a:xfrm>
            <a:off x="7612069" y="4106954"/>
            <a:ext cx="4207699" cy="2605636"/>
          </a:xfrm>
          <a:prstGeom prst="rect">
            <a:avLst/>
          </a:prstGeom>
        </p:spPr>
      </p:pic>
      <p:sp>
        <p:nvSpPr>
          <p:cNvPr id="13" name="TextBox 12">
            <a:extLst>
              <a:ext uri="{FF2B5EF4-FFF2-40B4-BE49-F238E27FC236}">
                <a16:creationId xmlns:a16="http://schemas.microsoft.com/office/drawing/2014/main" id="{1452CA35-5CB1-7F62-9568-18EF19457B45}"/>
              </a:ext>
            </a:extLst>
          </p:cNvPr>
          <p:cNvSpPr txBox="1"/>
          <p:nvPr/>
        </p:nvSpPr>
        <p:spPr>
          <a:xfrm>
            <a:off x="11377401" y="6497903"/>
            <a:ext cx="742511" cy="369332"/>
          </a:xfrm>
          <a:prstGeom prst="rect">
            <a:avLst/>
          </a:prstGeom>
          <a:noFill/>
        </p:spPr>
        <p:txBody>
          <a:bodyPr wrap="none" rtlCol="0">
            <a:spAutoFit/>
          </a:bodyPr>
          <a:lstStyle/>
          <a:p>
            <a:r>
              <a:rPr lang="en-US" dirty="0"/>
              <a:t>17/21</a:t>
            </a:r>
          </a:p>
        </p:txBody>
      </p:sp>
    </p:spTree>
    <p:extLst>
      <p:ext uri="{BB962C8B-B14F-4D97-AF65-F5344CB8AC3E}">
        <p14:creationId xmlns:p14="http://schemas.microsoft.com/office/powerpoint/2010/main" val="355671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4392247" y="0"/>
            <a:ext cx="4112481"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Confusion Matrix</a:t>
            </a:r>
          </a:p>
        </p:txBody>
      </p:sp>
      <p:pic>
        <p:nvPicPr>
          <p:cNvPr id="4" name="Picture 3" descr="A screenshot of a test&#10;&#10;Description automatically generated">
            <a:extLst>
              <a:ext uri="{FF2B5EF4-FFF2-40B4-BE49-F238E27FC236}">
                <a16:creationId xmlns:a16="http://schemas.microsoft.com/office/drawing/2014/main" id="{E26DF284-6286-D933-3CFF-B42D61153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66" y="2727016"/>
            <a:ext cx="6752042" cy="1999292"/>
          </a:xfrm>
          <a:prstGeom prst="rect">
            <a:avLst/>
          </a:prstGeom>
        </p:spPr>
      </p:pic>
      <p:pic>
        <p:nvPicPr>
          <p:cNvPr id="6" name="Picture 5" descr="A screenshot of a test&#10;&#10;Description automatically generated">
            <a:extLst>
              <a:ext uri="{FF2B5EF4-FFF2-40B4-BE49-F238E27FC236}">
                <a16:creationId xmlns:a16="http://schemas.microsoft.com/office/drawing/2014/main" id="{17C10509-025F-BB8A-A160-9A99127D9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46" y="724266"/>
            <a:ext cx="6595009" cy="1935002"/>
          </a:xfrm>
          <a:prstGeom prst="rect">
            <a:avLst/>
          </a:prstGeom>
        </p:spPr>
      </p:pic>
      <p:pic>
        <p:nvPicPr>
          <p:cNvPr id="10" name="Picture 9" descr="A screenshot of a white sheet&#10;&#10;Description automatically generated">
            <a:extLst>
              <a:ext uri="{FF2B5EF4-FFF2-40B4-BE49-F238E27FC236}">
                <a16:creationId xmlns:a16="http://schemas.microsoft.com/office/drawing/2014/main" id="{4FC7721A-F5BE-85E6-7EE0-21283B2D9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66" y="4786430"/>
            <a:ext cx="6752042" cy="2025612"/>
          </a:xfrm>
          <a:prstGeom prst="rect">
            <a:avLst/>
          </a:prstGeom>
        </p:spPr>
      </p:pic>
      <p:sp>
        <p:nvSpPr>
          <p:cNvPr id="12" name="TextBox 11">
            <a:extLst>
              <a:ext uri="{FF2B5EF4-FFF2-40B4-BE49-F238E27FC236}">
                <a16:creationId xmlns:a16="http://schemas.microsoft.com/office/drawing/2014/main" id="{FA9B914E-FA69-6C11-A892-F5E82DDE5E24}"/>
              </a:ext>
            </a:extLst>
          </p:cNvPr>
          <p:cNvSpPr txBox="1"/>
          <p:nvPr/>
        </p:nvSpPr>
        <p:spPr>
          <a:xfrm>
            <a:off x="7086600" y="995852"/>
            <a:ext cx="4846454" cy="304698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Overall, the most accurate models are as bellow,</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Fine tuned random forest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Fine tuned decision tree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Logistic Regression (scaling the features)</a:t>
            </a:r>
          </a:p>
        </p:txBody>
      </p:sp>
      <p:sp>
        <p:nvSpPr>
          <p:cNvPr id="13" name="TextBox 12">
            <a:extLst>
              <a:ext uri="{FF2B5EF4-FFF2-40B4-BE49-F238E27FC236}">
                <a16:creationId xmlns:a16="http://schemas.microsoft.com/office/drawing/2014/main" id="{86AB9A13-AB43-068B-5131-B34D929165D3}"/>
              </a:ext>
            </a:extLst>
          </p:cNvPr>
          <p:cNvSpPr txBox="1"/>
          <p:nvPr/>
        </p:nvSpPr>
        <p:spPr>
          <a:xfrm>
            <a:off x="11183193" y="6166131"/>
            <a:ext cx="742511" cy="369332"/>
          </a:xfrm>
          <a:prstGeom prst="rect">
            <a:avLst/>
          </a:prstGeom>
          <a:noFill/>
        </p:spPr>
        <p:txBody>
          <a:bodyPr wrap="none" rtlCol="0">
            <a:spAutoFit/>
          </a:bodyPr>
          <a:lstStyle/>
          <a:p>
            <a:r>
              <a:rPr lang="en-US" dirty="0"/>
              <a:t>18/21</a:t>
            </a:r>
          </a:p>
        </p:txBody>
      </p:sp>
    </p:spTree>
    <p:extLst>
      <p:ext uri="{BB962C8B-B14F-4D97-AF65-F5344CB8AC3E}">
        <p14:creationId xmlns:p14="http://schemas.microsoft.com/office/powerpoint/2010/main" val="138235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3129890" y="72828"/>
            <a:ext cx="671811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How to Use GCP for This Project</a:t>
            </a:r>
          </a:p>
        </p:txBody>
      </p:sp>
      <p:sp>
        <p:nvSpPr>
          <p:cNvPr id="6" name="TextBox 5">
            <a:extLst>
              <a:ext uri="{FF2B5EF4-FFF2-40B4-BE49-F238E27FC236}">
                <a16:creationId xmlns:a16="http://schemas.microsoft.com/office/drawing/2014/main" id="{D1F90E4A-E4FE-4E56-909F-BA3E76F3F940}"/>
              </a:ext>
            </a:extLst>
          </p:cNvPr>
          <p:cNvSpPr txBox="1"/>
          <p:nvPr/>
        </p:nvSpPr>
        <p:spPr>
          <a:xfrm>
            <a:off x="184094" y="898732"/>
            <a:ext cx="11719290" cy="95410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 to convert these models and results for predicting stress levels into a mobile app or website</a:t>
            </a:r>
          </a:p>
        </p:txBody>
      </p:sp>
      <p:sp>
        <p:nvSpPr>
          <p:cNvPr id="10" name="TextBox 9">
            <a:extLst>
              <a:ext uri="{FF2B5EF4-FFF2-40B4-BE49-F238E27FC236}">
                <a16:creationId xmlns:a16="http://schemas.microsoft.com/office/drawing/2014/main" id="{663F471C-96EA-DB78-8BF2-9670BA13A02B}"/>
              </a:ext>
            </a:extLst>
          </p:cNvPr>
          <p:cNvSpPr txBox="1"/>
          <p:nvPr/>
        </p:nvSpPr>
        <p:spPr>
          <a:xfrm>
            <a:off x="596786" y="2056827"/>
            <a:ext cx="9251221"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1. Convert the Model into a Predictive API in Mobile App</a:t>
            </a:r>
          </a:p>
        </p:txBody>
      </p:sp>
      <p:sp>
        <p:nvSpPr>
          <p:cNvPr id="14" name="TextBox 13">
            <a:extLst>
              <a:ext uri="{FF2B5EF4-FFF2-40B4-BE49-F238E27FC236}">
                <a16:creationId xmlns:a16="http://schemas.microsoft.com/office/drawing/2014/main" id="{8C6B16AA-6CC8-B57E-A65C-3DFDFD789374}"/>
              </a:ext>
            </a:extLst>
          </p:cNvPr>
          <p:cNvSpPr txBox="1"/>
          <p:nvPr/>
        </p:nvSpPr>
        <p:spPr>
          <a:xfrm>
            <a:off x="612972" y="2775602"/>
            <a:ext cx="6097348"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2. Create a Website</a:t>
            </a:r>
          </a:p>
        </p:txBody>
      </p:sp>
      <p:pic>
        <p:nvPicPr>
          <p:cNvPr id="16" name="Picture 15" descr="A screenshot of a chat box&#10;&#10;Description automatically generated">
            <a:extLst>
              <a:ext uri="{FF2B5EF4-FFF2-40B4-BE49-F238E27FC236}">
                <a16:creationId xmlns:a16="http://schemas.microsoft.com/office/drawing/2014/main" id="{DBBFBE9B-BBDE-8F5C-D5E5-270F62F35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02" y="3366389"/>
            <a:ext cx="6354062" cy="2229161"/>
          </a:xfrm>
          <a:prstGeom prst="rect">
            <a:avLst/>
          </a:prstGeom>
        </p:spPr>
      </p:pic>
      <p:pic>
        <p:nvPicPr>
          <p:cNvPr id="18" name="Picture 17" descr="A screenshot of a web apps&#10;&#10;Description automatically generated">
            <a:extLst>
              <a:ext uri="{FF2B5EF4-FFF2-40B4-BE49-F238E27FC236}">
                <a16:creationId xmlns:a16="http://schemas.microsoft.com/office/drawing/2014/main" id="{206F4BDE-CF36-B0C8-FE26-81FF48729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121" y="2673072"/>
            <a:ext cx="4507263" cy="3468480"/>
          </a:xfrm>
          <a:prstGeom prst="rect">
            <a:avLst/>
          </a:prstGeom>
        </p:spPr>
      </p:pic>
      <p:sp>
        <p:nvSpPr>
          <p:cNvPr id="19" name="TextBox 18">
            <a:extLst>
              <a:ext uri="{FF2B5EF4-FFF2-40B4-BE49-F238E27FC236}">
                <a16:creationId xmlns:a16="http://schemas.microsoft.com/office/drawing/2014/main" id="{C74FD6A0-4B0A-5CAD-7D75-EFDB9CCBE5B9}"/>
              </a:ext>
            </a:extLst>
          </p:cNvPr>
          <p:cNvSpPr txBox="1"/>
          <p:nvPr/>
        </p:nvSpPr>
        <p:spPr>
          <a:xfrm>
            <a:off x="11183193" y="6319879"/>
            <a:ext cx="742511" cy="369332"/>
          </a:xfrm>
          <a:prstGeom prst="rect">
            <a:avLst/>
          </a:prstGeom>
          <a:noFill/>
        </p:spPr>
        <p:txBody>
          <a:bodyPr wrap="none" rtlCol="0">
            <a:spAutoFit/>
          </a:bodyPr>
          <a:lstStyle/>
          <a:p>
            <a:r>
              <a:rPr lang="en-US" dirty="0"/>
              <a:t>19/21</a:t>
            </a:r>
          </a:p>
        </p:txBody>
      </p:sp>
    </p:spTree>
    <p:extLst>
      <p:ext uri="{BB962C8B-B14F-4D97-AF65-F5344CB8AC3E}">
        <p14:creationId xmlns:p14="http://schemas.microsoft.com/office/powerpoint/2010/main" val="82344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A3DF39-9B69-70C3-B2A0-6C83073F565D}"/>
              </a:ext>
            </a:extLst>
          </p:cNvPr>
          <p:cNvSpPr txBox="1"/>
          <p:nvPr/>
        </p:nvSpPr>
        <p:spPr>
          <a:xfrm>
            <a:off x="1712263" y="252443"/>
            <a:ext cx="9018954"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Why is this problem important to solve? </a:t>
            </a:r>
          </a:p>
        </p:txBody>
      </p:sp>
      <p:sp>
        <p:nvSpPr>
          <p:cNvPr id="6" name="TextBox 5">
            <a:extLst>
              <a:ext uri="{FF2B5EF4-FFF2-40B4-BE49-F238E27FC236}">
                <a16:creationId xmlns:a16="http://schemas.microsoft.com/office/drawing/2014/main" id="{27242762-4767-3B46-D841-7B2415556F4C}"/>
              </a:ext>
            </a:extLst>
          </p:cNvPr>
          <p:cNvSpPr txBox="1"/>
          <p:nvPr/>
        </p:nvSpPr>
        <p:spPr>
          <a:xfrm>
            <a:off x="799087" y="1096357"/>
            <a:ext cx="10424565" cy="5509200"/>
          </a:xfrm>
          <a:prstGeom prst="rect">
            <a:avLst/>
          </a:prstGeom>
          <a:noFill/>
        </p:spPr>
        <p:txBody>
          <a:bodyPr wrap="square">
            <a:spAutoFit/>
          </a:bodyPr>
          <a:lstStyle/>
          <a:p>
            <a:pPr marL="457200" indent="-457200">
              <a:buFont typeface="Arial" panose="020B0604020202020204" pitchFamily="34" charset="0"/>
              <a:buChar char="•"/>
            </a:pPr>
            <a:r>
              <a:rPr lang="en-US" sz="3200" u="sng" dirty="0">
                <a:latin typeface="Times New Roman" panose="02020603050405020304" pitchFamily="18" charset="0"/>
                <a:cs typeface="Times New Roman" panose="02020603050405020304" pitchFamily="18" charset="0"/>
              </a:rPr>
              <a:t>Human Stress Detection</a:t>
            </a:r>
            <a:r>
              <a:rPr lang="en-US" sz="3200" dirty="0">
                <a:latin typeface="Times New Roman" panose="02020603050405020304" pitchFamily="18" charset="0"/>
                <a:cs typeface="Times New Roman" panose="02020603050405020304" pitchFamily="18" charset="0"/>
              </a:rPr>
              <a:t>: Human stress level detection using physiological data</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Humidity – Temperature – Step count – Stress levels” represents the titles for Stress-Lysis.csv file </a:t>
            </a:r>
          </a:p>
          <a:p>
            <a:pPr marL="457200" indent="-457200">
              <a:buFont typeface="Arial" panose="020B0604020202020204" pitchFamily="34" charset="0"/>
              <a:buChar char="•"/>
            </a:pPr>
            <a:r>
              <a:rPr lang="en-US" sz="3200" u="sng" dirty="0">
                <a:latin typeface="Times New Roman" panose="02020603050405020304" pitchFamily="18" charset="0"/>
                <a:cs typeface="Times New Roman" panose="02020603050405020304" pitchFamily="18" charset="0"/>
              </a:rPr>
              <a:t>Importance of Studying This Topic:</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Early detection of stress is essential for preventing health issues like cardiovascular disease, immune dysfunction, and mental health disorders.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can develop non-invasive methods to monitor stress in real time. </a:t>
            </a:r>
          </a:p>
          <a:p>
            <a:endParaRPr lang="en-US" sz="3200" dirty="0">
              <a:latin typeface="Times New Roman" panose="02020603050405020304" pitchFamily="18" charset="0"/>
              <a:cs typeface="Times New Roman" panose="02020603050405020304" pitchFamily="18" charset="0"/>
            </a:endParaRPr>
          </a:p>
        </p:txBody>
      </p:sp>
      <p:pic>
        <p:nvPicPr>
          <p:cNvPr id="8" name="Picture 7" descr="A hand holding a phone with a red circle and a red circle&#10;&#10;Description automatically generated">
            <a:extLst>
              <a:ext uri="{FF2B5EF4-FFF2-40B4-BE49-F238E27FC236}">
                <a16:creationId xmlns:a16="http://schemas.microsoft.com/office/drawing/2014/main" id="{A70EFE61-A3FD-F4DB-FB07-8D08389C7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7437" y="252443"/>
            <a:ext cx="1709613" cy="3042703"/>
          </a:xfrm>
          <a:prstGeom prst="rect">
            <a:avLst/>
          </a:prstGeom>
        </p:spPr>
      </p:pic>
      <p:sp>
        <p:nvSpPr>
          <p:cNvPr id="9" name="TextBox 8">
            <a:extLst>
              <a:ext uri="{FF2B5EF4-FFF2-40B4-BE49-F238E27FC236}">
                <a16:creationId xmlns:a16="http://schemas.microsoft.com/office/drawing/2014/main" id="{6E7CAF09-1924-F8A1-5CB8-C3CE8D7D1DED}"/>
              </a:ext>
            </a:extLst>
          </p:cNvPr>
          <p:cNvSpPr txBox="1"/>
          <p:nvPr/>
        </p:nvSpPr>
        <p:spPr>
          <a:xfrm>
            <a:off x="11183193" y="6166131"/>
            <a:ext cx="625492" cy="369332"/>
          </a:xfrm>
          <a:prstGeom prst="rect">
            <a:avLst/>
          </a:prstGeom>
          <a:noFill/>
        </p:spPr>
        <p:txBody>
          <a:bodyPr wrap="none" rtlCol="0">
            <a:spAutoFit/>
          </a:bodyPr>
          <a:lstStyle/>
          <a:p>
            <a:r>
              <a:rPr lang="en-US" dirty="0"/>
              <a:t>2/21</a:t>
            </a:r>
          </a:p>
        </p:txBody>
      </p:sp>
    </p:spTree>
    <p:extLst>
      <p:ext uri="{BB962C8B-B14F-4D97-AF65-F5344CB8AC3E}">
        <p14:creationId xmlns:p14="http://schemas.microsoft.com/office/powerpoint/2010/main" val="368201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5">
            <a:extLst>
              <a:ext uri="{FF2B5EF4-FFF2-40B4-BE49-F238E27FC236}">
                <a16:creationId xmlns:a16="http://schemas.microsoft.com/office/drawing/2014/main" id="{6D45250A-CD9F-9608-9A97-34458899C17D}"/>
              </a:ext>
            </a:extLst>
          </p:cNvPr>
          <p:cNvSpPr txBox="1">
            <a:spLocks noChangeArrowheads="1"/>
          </p:cNvSpPr>
          <p:nvPr/>
        </p:nvSpPr>
        <p:spPr bwMode="auto">
          <a:xfrm>
            <a:off x="2704763" y="-55109"/>
            <a:ext cx="6629400" cy="82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lnSpc>
                <a:spcPct val="150000"/>
              </a:lnSpc>
              <a:spcBef>
                <a:spcPct val="0"/>
              </a:spcBef>
              <a:buFontTx/>
              <a:buNone/>
            </a:pPr>
            <a:r>
              <a:rPr lang="en-US" altLang="fa-IR" sz="3600" b="1" dirty="0">
                <a:latin typeface="Times New Roman" panose="02020603050405020304" pitchFamily="18" charset="0"/>
                <a:cs typeface="Times New Roman" panose="02020603050405020304" pitchFamily="18" charset="0"/>
              </a:rPr>
              <a:t>Conclusion</a:t>
            </a:r>
            <a:endParaRPr lang="fa-IR" altLang="fa-IR" sz="36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4E1C8F5-C60D-05CA-C8FC-29DA9A7EFFC4}"/>
              </a:ext>
            </a:extLst>
          </p:cNvPr>
          <p:cNvSpPr>
            <a:spLocks noChangeArrowheads="1"/>
          </p:cNvSpPr>
          <p:nvPr/>
        </p:nvSpPr>
        <p:spPr bwMode="auto">
          <a:xfrm>
            <a:off x="350655" y="767360"/>
            <a:ext cx="1149068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 can be deployed via a </a:t>
            </a:r>
            <a:r>
              <a:rPr kumimoji="0" lang="en-US" altLang="en-US" sz="3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or website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predict stress levels using real-time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service provides </a:t>
            </a:r>
            <a:r>
              <a:rPr kumimoji="0" lang="en-US" altLang="en-US" sz="3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health insights to users and supports physicians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improving patient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four models show nearly </a:t>
            </a:r>
            <a:r>
              <a:rPr kumimoji="0" lang="en-US" altLang="en-US" sz="3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identical performance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preprocessing and fine-tuning.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Physicians can use these models as </a:t>
            </a:r>
            <a:r>
              <a:rPr kumimoji="0" lang="en-US" altLang="en-US" sz="3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diagnostic tools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track stress levels and prevent stress-related health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monitoring of environment and activity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helps in refining interventions for better health and well-being. </a:t>
            </a:r>
          </a:p>
        </p:txBody>
      </p:sp>
      <p:sp>
        <p:nvSpPr>
          <p:cNvPr id="5" name="TextBox 4">
            <a:extLst>
              <a:ext uri="{FF2B5EF4-FFF2-40B4-BE49-F238E27FC236}">
                <a16:creationId xmlns:a16="http://schemas.microsoft.com/office/drawing/2014/main" id="{F58E94D9-4091-EFC6-1E0B-D3E3379327CB}"/>
              </a:ext>
            </a:extLst>
          </p:cNvPr>
          <p:cNvSpPr txBox="1"/>
          <p:nvPr/>
        </p:nvSpPr>
        <p:spPr>
          <a:xfrm>
            <a:off x="11183193" y="6166131"/>
            <a:ext cx="742511" cy="369332"/>
          </a:xfrm>
          <a:prstGeom prst="rect">
            <a:avLst/>
          </a:prstGeom>
          <a:noFill/>
        </p:spPr>
        <p:txBody>
          <a:bodyPr wrap="none" rtlCol="0">
            <a:spAutoFit/>
          </a:bodyPr>
          <a:lstStyle/>
          <a:p>
            <a:r>
              <a:rPr lang="en-US" dirty="0"/>
              <a:t>20/21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5">
            <a:extLst>
              <a:ext uri="{FF2B5EF4-FFF2-40B4-BE49-F238E27FC236}">
                <a16:creationId xmlns:a16="http://schemas.microsoft.com/office/drawing/2014/main" id="{6D45250A-CD9F-9608-9A97-34458899C17D}"/>
              </a:ext>
            </a:extLst>
          </p:cNvPr>
          <p:cNvSpPr txBox="1">
            <a:spLocks noChangeArrowheads="1"/>
          </p:cNvSpPr>
          <p:nvPr/>
        </p:nvSpPr>
        <p:spPr bwMode="auto">
          <a:xfrm>
            <a:off x="2971800" y="1600201"/>
            <a:ext cx="66294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lnSpc>
                <a:spcPct val="150000"/>
              </a:lnSpc>
              <a:spcBef>
                <a:spcPct val="0"/>
              </a:spcBef>
              <a:buFontTx/>
              <a:buNone/>
            </a:pPr>
            <a:r>
              <a:rPr lang="en-US" altLang="fa-IR" sz="8000" dirty="0">
                <a:latin typeface="Bernard MT Condensed" panose="02050806060905020404" pitchFamily="18" charset="0"/>
                <a:cs typeface="Times New Roman" panose="02020603050405020304" pitchFamily="18" charset="0"/>
              </a:rPr>
              <a:t>Thanks for your attention</a:t>
            </a:r>
            <a:endParaRPr lang="fa-IR" altLang="fa-IR" sz="8000" dirty="0">
              <a:latin typeface="Bernard MT Condensed" panose="020508060609050204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1402CBF-80B7-B3F0-4E57-A321BC8196AD}"/>
              </a:ext>
            </a:extLst>
          </p:cNvPr>
          <p:cNvSpPr txBox="1"/>
          <p:nvPr/>
        </p:nvSpPr>
        <p:spPr>
          <a:xfrm>
            <a:off x="11183193" y="6166131"/>
            <a:ext cx="742511" cy="369332"/>
          </a:xfrm>
          <a:prstGeom prst="rect">
            <a:avLst/>
          </a:prstGeom>
          <a:noFill/>
        </p:spPr>
        <p:txBody>
          <a:bodyPr wrap="none" rtlCol="0">
            <a:spAutoFit/>
          </a:bodyPr>
          <a:lstStyle/>
          <a:p>
            <a:r>
              <a:rPr lang="en-US" dirty="0"/>
              <a:t>21/21</a:t>
            </a:r>
          </a:p>
        </p:txBody>
      </p:sp>
    </p:spTree>
    <p:extLst>
      <p:ext uri="{BB962C8B-B14F-4D97-AF65-F5344CB8AC3E}">
        <p14:creationId xmlns:p14="http://schemas.microsoft.com/office/powerpoint/2010/main" val="10554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2154315" y="179866"/>
            <a:ext cx="814684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What We Want to Learn from the Data</a:t>
            </a:r>
          </a:p>
        </p:txBody>
      </p:sp>
      <p:sp>
        <p:nvSpPr>
          <p:cNvPr id="9" name="TextBox 8">
            <a:extLst>
              <a:ext uri="{FF2B5EF4-FFF2-40B4-BE49-F238E27FC236}">
                <a16:creationId xmlns:a16="http://schemas.microsoft.com/office/drawing/2014/main" id="{DEB46C72-AD72-F5AC-61B8-355745F6F5A2}"/>
              </a:ext>
            </a:extLst>
          </p:cNvPr>
          <p:cNvSpPr txBox="1"/>
          <p:nvPr/>
        </p:nvSpPr>
        <p:spPr>
          <a:xfrm>
            <a:off x="984867" y="826197"/>
            <a:ext cx="10222265" cy="5780300"/>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rabicPeriod"/>
              <a:tabLst>
                <a:tab pos="457200" algn="l"/>
              </a:tabLst>
            </a:pPr>
            <a:r>
              <a:rPr lang="en-US" sz="3200" dirty="0">
                <a:effectLst/>
                <a:latin typeface="Times New Roman" panose="02020603050405020304" pitchFamily="18" charset="0"/>
                <a:ea typeface="Times New Roman" panose="02020603050405020304" pitchFamily="18" charset="0"/>
              </a:rPr>
              <a:t>Determine the relationship between these physiological </a:t>
            </a:r>
            <a:r>
              <a:rPr lang="en-US" sz="3600" dirty="0">
                <a:effectLst/>
                <a:latin typeface="Times New Roman" panose="02020603050405020304" pitchFamily="18" charset="0"/>
                <a:ea typeface="Times New Roman" panose="02020603050405020304" pitchFamily="18" charset="0"/>
              </a:rPr>
              <a:t>metrics</a:t>
            </a:r>
            <a:r>
              <a:rPr lang="en-US" sz="3200" dirty="0">
                <a:effectLst/>
                <a:latin typeface="Times New Roman" panose="02020603050405020304" pitchFamily="18" charset="0"/>
                <a:ea typeface="Times New Roman" panose="02020603050405020304" pitchFamily="18" charset="0"/>
              </a:rPr>
              <a:t> and stress levels.</a:t>
            </a:r>
            <a:endParaRPr lang="en-US" sz="28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tabLst>
                <a:tab pos="457200" algn="l"/>
              </a:tabLst>
            </a:pPr>
            <a:r>
              <a:rPr lang="en-US" sz="3200" dirty="0">
                <a:effectLst/>
                <a:latin typeface="Times New Roman" panose="02020603050405020304" pitchFamily="18" charset="0"/>
                <a:ea typeface="Times New Roman" panose="02020603050405020304" pitchFamily="18" charset="0"/>
              </a:rPr>
              <a:t>Develop a model that can classify stress levels (low, normal, and high) based on the input features.</a:t>
            </a:r>
            <a:endParaRPr lang="en-US" sz="28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tabLst>
                <a:tab pos="457200" algn="l"/>
              </a:tabLst>
            </a:pPr>
            <a:r>
              <a:rPr lang="en-US" sz="3200" dirty="0">
                <a:effectLst/>
                <a:latin typeface="Times New Roman" panose="02020603050405020304" pitchFamily="18" charset="0"/>
                <a:ea typeface="Times New Roman" panose="02020603050405020304" pitchFamily="18" charset="0"/>
              </a:rPr>
              <a:t>Evaluate the accuracy of our classification model and understand which physiological factors contribute most to predicting stress levels.</a:t>
            </a:r>
          </a:p>
          <a:p>
            <a:pPr marL="342900" marR="0" lvl="0" indent="-342900">
              <a:lnSpc>
                <a:spcPct val="115000"/>
              </a:lnSpc>
              <a:spcBef>
                <a:spcPts val="0"/>
              </a:spcBef>
              <a:spcAft>
                <a:spcPts val="0"/>
              </a:spcAft>
              <a:buFont typeface="+mj-lt"/>
              <a:buAutoNum type="arabicPeriod"/>
              <a:tabLst>
                <a:tab pos="457200" algn="l"/>
              </a:tabLst>
            </a:pPr>
            <a:r>
              <a:rPr lang="en-US" sz="3200" dirty="0">
                <a:latin typeface="Times New Roman" panose="02020603050405020304" pitchFamily="18" charset="0"/>
                <a:ea typeface="Times New Roman" panose="02020603050405020304" pitchFamily="18" charset="0"/>
              </a:rPr>
              <a:t>Finding important features</a:t>
            </a:r>
            <a:endParaRPr lang="en-US" sz="32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457200" algn="l"/>
              </a:tabLst>
            </a:pPr>
            <a:r>
              <a:rPr lang="en-US" sz="3200" dirty="0">
                <a:latin typeface="Times New Roman" panose="02020603050405020304" pitchFamily="18" charset="0"/>
                <a:ea typeface="Arial" panose="020B0604020202020204" pitchFamily="34" charset="0"/>
              </a:rPr>
              <a:t>How to use GCP for this kind of dataset to build an application on phone or web base systems</a:t>
            </a:r>
            <a:endParaRPr lang="en-US" sz="2800"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D031B9E7-6D33-2A2B-3F6A-87C449B1E116}"/>
              </a:ext>
            </a:extLst>
          </p:cNvPr>
          <p:cNvSpPr txBox="1"/>
          <p:nvPr/>
        </p:nvSpPr>
        <p:spPr>
          <a:xfrm>
            <a:off x="11183193" y="6166131"/>
            <a:ext cx="625492" cy="369332"/>
          </a:xfrm>
          <a:prstGeom prst="rect">
            <a:avLst/>
          </a:prstGeom>
          <a:noFill/>
        </p:spPr>
        <p:txBody>
          <a:bodyPr wrap="none" rtlCol="0">
            <a:spAutoFit/>
          </a:bodyPr>
          <a:lstStyle/>
          <a:p>
            <a:r>
              <a:rPr lang="en-US" dirty="0"/>
              <a:t>3/21</a:t>
            </a:r>
          </a:p>
        </p:txBody>
      </p:sp>
    </p:spTree>
    <p:extLst>
      <p:ext uri="{BB962C8B-B14F-4D97-AF65-F5344CB8AC3E}">
        <p14:creationId xmlns:p14="http://schemas.microsoft.com/office/powerpoint/2010/main" val="35476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3421205" y="331772"/>
            <a:ext cx="56176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Machine Learning Models</a:t>
            </a:r>
          </a:p>
        </p:txBody>
      </p:sp>
      <p:sp>
        <p:nvSpPr>
          <p:cNvPr id="6" name="TextBox 5">
            <a:extLst>
              <a:ext uri="{FF2B5EF4-FFF2-40B4-BE49-F238E27FC236}">
                <a16:creationId xmlns:a16="http://schemas.microsoft.com/office/drawing/2014/main" id="{06A301A8-60AE-30FE-CFB9-DA612E387FE2}"/>
              </a:ext>
            </a:extLst>
          </p:cNvPr>
          <p:cNvSpPr txBox="1"/>
          <p:nvPr/>
        </p:nvSpPr>
        <p:spPr>
          <a:xfrm>
            <a:off x="766718" y="1139943"/>
            <a:ext cx="10812983" cy="2062103"/>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Logistic Regression (Multinomial / </a:t>
            </a:r>
            <a:r>
              <a:rPr lang="en-US" sz="3200" dirty="0" err="1">
                <a:latin typeface="Times New Roman" panose="02020603050405020304" pitchFamily="18" charset="0"/>
                <a:cs typeface="Times New Roman" panose="02020603050405020304" pitchFamily="18" charset="0"/>
              </a:rPr>
              <a:t>Softmax</a:t>
            </a:r>
            <a:r>
              <a:rPr lang="en-US" sz="3200" dirty="0">
                <a:latin typeface="Times New Roman" panose="02020603050405020304" pitchFamily="18" charset="0"/>
                <a:cs typeface="Times New Roman" panose="02020603050405020304" pitchFamily="18" charset="0"/>
              </a:rPr>
              <a:t> Regression)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Random Forest Classifier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Decision Tree Classifier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Gradient-Boosted Trees (GBT)</a:t>
            </a:r>
          </a:p>
        </p:txBody>
      </p:sp>
      <p:sp>
        <p:nvSpPr>
          <p:cNvPr id="8" name="TextBox 7">
            <a:extLst>
              <a:ext uri="{FF2B5EF4-FFF2-40B4-BE49-F238E27FC236}">
                <a16:creationId xmlns:a16="http://schemas.microsoft.com/office/drawing/2014/main" id="{D6EB8448-C743-8380-6DCD-F93815AFFC1F}"/>
              </a:ext>
            </a:extLst>
          </p:cNvPr>
          <p:cNvSpPr txBox="1"/>
          <p:nvPr/>
        </p:nvSpPr>
        <p:spPr>
          <a:xfrm>
            <a:off x="3841692" y="3415394"/>
            <a:ext cx="9858123"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Why These Models?</a:t>
            </a:r>
          </a:p>
        </p:txBody>
      </p:sp>
      <p:sp>
        <p:nvSpPr>
          <p:cNvPr id="12" name="TextBox 11">
            <a:extLst>
              <a:ext uri="{FF2B5EF4-FFF2-40B4-BE49-F238E27FC236}">
                <a16:creationId xmlns:a16="http://schemas.microsoft.com/office/drawing/2014/main" id="{37A39DE8-3ACE-C891-6EAF-8D8741BD8807}"/>
              </a:ext>
            </a:extLst>
          </p:cNvPr>
          <p:cNvSpPr txBox="1"/>
          <p:nvPr/>
        </p:nvSpPr>
        <p:spPr>
          <a:xfrm>
            <a:off x="766718" y="4257862"/>
            <a:ext cx="11579701" cy="2062103"/>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Suitability in handling numerical tabular data</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These models are well-supported in </a:t>
            </a:r>
            <a:r>
              <a:rPr lang="en-US" sz="3200" dirty="0" err="1">
                <a:latin typeface="Times New Roman" panose="02020603050405020304" pitchFamily="18" charset="0"/>
                <a:cs typeface="Times New Roman" panose="02020603050405020304" pitchFamily="18" charset="0"/>
              </a:rPr>
              <a:t>PySpark</a:t>
            </a:r>
            <a:r>
              <a:rPr lang="en-US" sz="3200" dirty="0">
                <a:latin typeface="Times New Roman" panose="02020603050405020304" pitchFamily="18" charset="0"/>
                <a:cs typeface="Times New Roman" panose="02020603050405020304" pitchFamily="18" charset="0"/>
              </a:rPr>
              <a:t> (Scalability)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Performance Comparison (f1 score, accuracy, precision, recall )</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14" name="Picture 13" descr="A logo with black and orange letters&#10;&#10;Description automatically generated">
            <a:extLst>
              <a:ext uri="{FF2B5EF4-FFF2-40B4-BE49-F238E27FC236}">
                <a16:creationId xmlns:a16="http://schemas.microsoft.com/office/drawing/2014/main" id="{4E1C031A-B042-45EE-CCC6-F2987AE90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502" y="1916800"/>
            <a:ext cx="2847975" cy="1600200"/>
          </a:xfrm>
          <a:prstGeom prst="rect">
            <a:avLst/>
          </a:prstGeom>
        </p:spPr>
      </p:pic>
      <p:sp>
        <p:nvSpPr>
          <p:cNvPr id="15" name="TextBox 14">
            <a:extLst>
              <a:ext uri="{FF2B5EF4-FFF2-40B4-BE49-F238E27FC236}">
                <a16:creationId xmlns:a16="http://schemas.microsoft.com/office/drawing/2014/main" id="{5D90547F-4E91-E7E4-384E-545C294272FE}"/>
              </a:ext>
            </a:extLst>
          </p:cNvPr>
          <p:cNvSpPr txBox="1"/>
          <p:nvPr/>
        </p:nvSpPr>
        <p:spPr>
          <a:xfrm>
            <a:off x="11183193" y="6166131"/>
            <a:ext cx="625492" cy="369332"/>
          </a:xfrm>
          <a:prstGeom prst="rect">
            <a:avLst/>
          </a:prstGeom>
          <a:noFill/>
        </p:spPr>
        <p:txBody>
          <a:bodyPr wrap="none" rtlCol="0">
            <a:spAutoFit/>
          </a:bodyPr>
          <a:lstStyle/>
          <a:p>
            <a:r>
              <a:rPr lang="en-US" dirty="0"/>
              <a:t>4/21</a:t>
            </a:r>
          </a:p>
        </p:txBody>
      </p:sp>
    </p:spTree>
    <p:extLst>
      <p:ext uri="{BB962C8B-B14F-4D97-AF65-F5344CB8AC3E}">
        <p14:creationId xmlns:p14="http://schemas.microsoft.com/office/powerpoint/2010/main" val="12535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4343695" y="113288"/>
            <a:ext cx="4112481"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Expected outcomes</a:t>
            </a:r>
          </a:p>
        </p:txBody>
      </p:sp>
      <p:sp>
        <p:nvSpPr>
          <p:cNvPr id="6" name="TextBox 5">
            <a:extLst>
              <a:ext uri="{FF2B5EF4-FFF2-40B4-BE49-F238E27FC236}">
                <a16:creationId xmlns:a16="http://schemas.microsoft.com/office/drawing/2014/main" id="{B31E1140-75A7-BC10-1DD1-FBFC83C6C7DB}"/>
              </a:ext>
            </a:extLst>
          </p:cNvPr>
          <p:cNvSpPr txBox="1"/>
          <p:nvPr/>
        </p:nvSpPr>
        <p:spPr>
          <a:xfrm>
            <a:off x="434945" y="803119"/>
            <a:ext cx="8603857" cy="156966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Accurate Stress Classification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Insights for Real-Time Monitoring</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Feature Importance for Physicians</a:t>
            </a:r>
          </a:p>
        </p:txBody>
      </p:sp>
      <p:sp>
        <p:nvSpPr>
          <p:cNvPr id="8" name="TextBox 7">
            <a:extLst>
              <a:ext uri="{FF2B5EF4-FFF2-40B4-BE49-F238E27FC236}">
                <a16:creationId xmlns:a16="http://schemas.microsoft.com/office/drawing/2014/main" id="{21102AC1-3C9C-8871-7AD8-8F92A41F0051}"/>
              </a:ext>
            </a:extLst>
          </p:cNvPr>
          <p:cNvSpPr txBox="1"/>
          <p:nvPr/>
        </p:nvSpPr>
        <p:spPr>
          <a:xfrm>
            <a:off x="4578069" y="2416279"/>
            <a:ext cx="6097348"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Evaluation plan</a:t>
            </a:r>
          </a:p>
        </p:txBody>
      </p:sp>
      <p:sp>
        <p:nvSpPr>
          <p:cNvPr id="12" name="TextBox 11">
            <a:extLst>
              <a:ext uri="{FF2B5EF4-FFF2-40B4-BE49-F238E27FC236}">
                <a16:creationId xmlns:a16="http://schemas.microsoft.com/office/drawing/2014/main" id="{A09274FC-6037-E4EA-F496-B072096A9A8B}"/>
              </a:ext>
            </a:extLst>
          </p:cNvPr>
          <p:cNvSpPr txBox="1"/>
          <p:nvPr/>
        </p:nvSpPr>
        <p:spPr>
          <a:xfrm>
            <a:off x="434945" y="3062610"/>
            <a:ext cx="11558122" cy="353943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Accuracy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Precision, Recall, and F1-Score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Confusion Matrix</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Cross-Validation: To ensure the model’s robustness and avoid overfitting, I will use k-fold cross-validation to evaluate the model on multiple splits of the data and assess its generalization capability.</a:t>
            </a:r>
          </a:p>
        </p:txBody>
      </p:sp>
      <p:pic>
        <p:nvPicPr>
          <p:cNvPr id="14" name="Picture 13" descr="A group of logos with text&#10;&#10;Description automatically generated">
            <a:extLst>
              <a:ext uri="{FF2B5EF4-FFF2-40B4-BE49-F238E27FC236}">
                <a16:creationId xmlns:a16="http://schemas.microsoft.com/office/drawing/2014/main" id="{70E376C5-A613-B0AD-CE00-CF0EB9381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084" y="725228"/>
            <a:ext cx="2857500" cy="1600200"/>
          </a:xfrm>
          <a:prstGeom prst="rect">
            <a:avLst/>
          </a:prstGeom>
        </p:spPr>
      </p:pic>
      <p:sp>
        <p:nvSpPr>
          <p:cNvPr id="15" name="TextBox 14">
            <a:extLst>
              <a:ext uri="{FF2B5EF4-FFF2-40B4-BE49-F238E27FC236}">
                <a16:creationId xmlns:a16="http://schemas.microsoft.com/office/drawing/2014/main" id="{C417F3C4-9A9C-3839-3BEB-13DCE5FB9BE5}"/>
              </a:ext>
            </a:extLst>
          </p:cNvPr>
          <p:cNvSpPr txBox="1"/>
          <p:nvPr/>
        </p:nvSpPr>
        <p:spPr>
          <a:xfrm>
            <a:off x="11183193" y="6166131"/>
            <a:ext cx="625492" cy="369332"/>
          </a:xfrm>
          <a:prstGeom prst="rect">
            <a:avLst/>
          </a:prstGeom>
          <a:noFill/>
        </p:spPr>
        <p:txBody>
          <a:bodyPr wrap="none" rtlCol="0">
            <a:spAutoFit/>
          </a:bodyPr>
          <a:lstStyle/>
          <a:p>
            <a:r>
              <a:rPr lang="en-US" dirty="0"/>
              <a:t>5/21</a:t>
            </a:r>
          </a:p>
        </p:txBody>
      </p:sp>
    </p:spTree>
    <p:extLst>
      <p:ext uri="{BB962C8B-B14F-4D97-AF65-F5344CB8AC3E}">
        <p14:creationId xmlns:p14="http://schemas.microsoft.com/office/powerpoint/2010/main" val="320309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3364559" y="-89012"/>
            <a:ext cx="5714704"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Some samples of dataset</a:t>
            </a:r>
          </a:p>
        </p:txBody>
      </p:sp>
      <p:pic>
        <p:nvPicPr>
          <p:cNvPr id="4" name="Picture 3">
            <a:extLst>
              <a:ext uri="{FF2B5EF4-FFF2-40B4-BE49-F238E27FC236}">
                <a16:creationId xmlns:a16="http://schemas.microsoft.com/office/drawing/2014/main" id="{13BFAFF1-A1B1-6EDB-4ED1-BDD6C72DBDE8}"/>
              </a:ext>
            </a:extLst>
          </p:cNvPr>
          <p:cNvPicPr>
            <a:picLocks noChangeAspect="1"/>
          </p:cNvPicPr>
          <p:nvPr/>
        </p:nvPicPr>
        <p:blipFill rotWithShape="1">
          <a:blip r:embed="rId2"/>
          <a:srcRect b="33633"/>
          <a:stretch/>
        </p:blipFill>
        <p:spPr>
          <a:xfrm>
            <a:off x="3451610" y="533978"/>
            <a:ext cx="4697070" cy="2003627"/>
          </a:xfrm>
          <a:prstGeom prst="rect">
            <a:avLst/>
          </a:prstGeom>
        </p:spPr>
      </p:pic>
      <p:pic>
        <p:nvPicPr>
          <p:cNvPr id="8" name="Picture 7" descr="A logo with text and symbols&#10;&#10;Description automatically generated with medium confidence">
            <a:extLst>
              <a:ext uri="{FF2B5EF4-FFF2-40B4-BE49-F238E27FC236}">
                <a16:creationId xmlns:a16="http://schemas.microsoft.com/office/drawing/2014/main" id="{72307B69-BD7E-C602-955B-72E5CBCF9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612" y="133097"/>
            <a:ext cx="3293459" cy="1393753"/>
          </a:xfrm>
          <a:prstGeom prst="rect">
            <a:avLst/>
          </a:prstGeom>
        </p:spPr>
      </p:pic>
      <p:sp>
        <p:nvSpPr>
          <p:cNvPr id="10" name="TextBox 9">
            <a:extLst>
              <a:ext uri="{FF2B5EF4-FFF2-40B4-BE49-F238E27FC236}">
                <a16:creationId xmlns:a16="http://schemas.microsoft.com/office/drawing/2014/main" id="{286888FB-A755-63F5-1F87-AE07F7AC9F00}"/>
              </a:ext>
            </a:extLst>
          </p:cNvPr>
          <p:cNvSpPr txBox="1"/>
          <p:nvPr/>
        </p:nvSpPr>
        <p:spPr>
          <a:xfrm>
            <a:off x="2484433" y="3268551"/>
            <a:ext cx="6845683"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Summary statistics of numerical columns</a:t>
            </a:r>
          </a:p>
        </p:txBody>
      </p:sp>
      <p:pic>
        <p:nvPicPr>
          <p:cNvPr id="12" name="Picture 11">
            <a:extLst>
              <a:ext uri="{FF2B5EF4-FFF2-40B4-BE49-F238E27FC236}">
                <a16:creationId xmlns:a16="http://schemas.microsoft.com/office/drawing/2014/main" id="{3E0C607C-C455-9F4F-CB24-AAB2BC7F575B}"/>
              </a:ext>
            </a:extLst>
          </p:cNvPr>
          <p:cNvPicPr>
            <a:picLocks noChangeAspect="1"/>
          </p:cNvPicPr>
          <p:nvPr/>
        </p:nvPicPr>
        <p:blipFill>
          <a:blip r:embed="rId4"/>
          <a:stretch>
            <a:fillRect/>
          </a:stretch>
        </p:blipFill>
        <p:spPr>
          <a:xfrm>
            <a:off x="582623" y="3697407"/>
            <a:ext cx="11109087" cy="2794356"/>
          </a:xfrm>
          <a:prstGeom prst="rect">
            <a:avLst/>
          </a:prstGeom>
        </p:spPr>
      </p:pic>
      <p:sp>
        <p:nvSpPr>
          <p:cNvPr id="13" name="TextBox 12">
            <a:extLst>
              <a:ext uri="{FF2B5EF4-FFF2-40B4-BE49-F238E27FC236}">
                <a16:creationId xmlns:a16="http://schemas.microsoft.com/office/drawing/2014/main" id="{3C3C5829-091F-03AD-0FD0-959040C780B4}"/>
              </a:ext>
            </a:extLst>
          </p:cNvPr>
          <p:cNvSpPr txBox="1"/>
          <p:nvPr/>
        </p:nvSpPr>
        <p:spPr>
          <a:xfrm>
            <a:off x="11547333" y="6384615"/>
            <a:ext cx="625492" cy="369332"/>
          </a:xfrm>
          <a:prstGeom prst="rect">
            <a:avLst/>
          </a:prstGeom>
          <a:noFill/>
        </p:spPr>
        <p:txBody>
          <a:bodyPr wrap="none" rtlCol="0">
            <a:spAutoFit/>
          </a:bodyPr>
          <a:lstStyle/>
          <a:p>
            <a:r>
              <a:rPr lang="en-US" dirty="0"/>
              <a:t>6/21</a:t>
            </a:r>
          </a:p>
        </p:txBody>
      </p:sp>
    </p:spTree>
    <p:extLst>
      <p:ext uri="{BB962C8B-B14F-4D97-AF65-F5344CB8AC3E}">
        <p14:creationId xmlns:p14="http://schemas.microsoft.com/office/powerpoint/2010/main" val="297952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F019F0B-9F29-2F33-0B1A-7B2E98DCE7A9}"/>
              </a:ext>
            </a:extLst>
          </p:cNvPr>
          <p:cNvSpPr>
            <a:spLocks noChangeArrowheads="1"/>
          </p:cNvSpPr>
          <p:nvPr/>
        </p:nvSpPr>
        <p:spPr bwMode="auto">
          <a:xfrm>
            <a:off x="229274" y="77777"/>
            <a:ext cx="11733451" cy="647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and Cleaning</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to understand data structure and identify anomalies.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Median, KNN imputation exclusively for features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700" b="1" dirty="0">
                <a:latin typeface="Times New Roman" panose="02020603050405020304" pitchFamily="18" charset="0"/>
                <a:cs typeface="Times New Roman" panose="02020603050405020304" pitchFamily="18" charset="0"/>
              </a:rPr>
              <a:t>Balancing the Dataset on Labels</a:t>
            </a:r>
            <a:endPar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Removing Duplicates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Eliminated duplicate entries to maintain data integrity.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Addressing Skewed Data</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log transformation to correct skewness and approximate normal distribution.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Treatment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Reduced the impact of outliers through log transformation, </a:t>
            </a:r>
            <a:r>
              <a:rPr kumimoji="0" lang="en-US" altLang="en-US" sz="2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Winsorizing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imputations.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Scaling (Normalizing)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Normalized data to ensure consistency across features.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Converting Data Types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Transformed categorical data into numerical formats.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Distribution and Range Checking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Verified data conforms to expected distributions and ranges.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Dropping Unnecessary Data</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Removed irrelevant data to streamline the dataset. </a:t>
            </a:r>
          </a:p>
        </p:txBody>
      </p:sp>
      <p:pic>
        <p:nvPicPr>
          <p:cNvPr id="8" name="Picture 7" descr="A logo for a company&#10;&#10;Description automatically generated">
            <a:extLst>
              <a:ext uri="{FF2B5EF4-FFF2-40B4-BE49-F238E27FC236}">
                <a16:creationId xmlns:a16="http://schemas.microsoft.com/office/drawing/2014/main" id="{C3982528-1E69-361C-697B-E5514ADA5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829" y="77777"/>
            <a:ext cx="2160531" cy="1183657"/>
          </a:xfrm>
          <a:prstGeom prst="rect">
            <a:avLst/>
          </a:prstGeom>
        </p:spPr>
      </p:pic>
      <p:sp>
        <p:nvSpPr>
          <p:cNvPr id="9" name="TextBox 8">
            <a:extLst>
              <a:ext uri="{FF2B5EF4-FFF2-40B4-BE49-F238E27FC236}">
                <a16:creationId xmlns:a16="http://schemas.microsoft.com/office/drawing/2014/main" id="{DCF8CF15-510F-6D68-4B28-C2CB1724EA3C}"/>
              </a:ext>
            </a:extLst>
          </p:cNvPr>
          <p:cNvSpPr txBox="1"/>
          <p:nvPr/>
        </p:nvSpPr>
        <p:spPr>
          <a:xfrm>
            <a:off x="11425953" y="6400799"/>
            <a:ext cx="625492" cy="369332"/>
          </a:xfrm>
          <a:prstGeom prst="rect">
            <a:avLst/>
          </a:prstGeom>
          <a:noFill/>
        </p:spPr>
        <p:txBody>
          <a:bodyPr wrap="none" rtlCol="0">
            <a:spAutoFit/>
          </a:bodyPr>
          <a:lstStyle/>
          <a:p>
            <a:r>
              <a:rPr lang="en-US" dirty="0"/>
              <a:t>7/21</a:t>
            </a:r>
          </a:p>
        </p:txBody>
      </p:sp>
    </p:spTree>
    <p:extLst>
      <p:ext uri="{BB962C8B-B14F-4D97-AF65-F5344CB8AC3E}">
        <p14:creationId xmlns:p14="http://schemas.microsoft.com/office/powerpoint/2010/main" val="125843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2765264" y="0"/>
            <a:ext cx="666147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Graphical Presentation of Dataset</a:t>
            </a:r>
          </a:p>
        </p:txBody>
      </p:sp>
      <p:pic>
        <p:nvPicPr>
          <p:cNvPr id="4" name="Picture 3" descr="A group of blue squares&#10;&#10;Description automatically generated">
            <a:extLst>
              <a:ext uri="{FF2B5EF4-FFF2-40B4-BE49-F238E27FC236}">
                <a16:creationId xmlns:a16="http://schemas.microsoft.com/office/drawing/2014/main" id="{0FAA0302-0FC1-216E-9481-26566183E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81" y="679727"/>
            <a:ext cx="7564868" cy="6000247"/>
          </a:xfrm>
          <a:prstGeom prst="rect">
            <a:avLst/>
          </a:prstGeom>
        </p:spPr>
      </p:pic>
      <p:pic>
        <p:nvPicPr>
          <p:cNvPr id="6" name="Picture 5" descr="A graph of a number of blue rectangular bars&#10;&#10;Description automatically generated">
            <a:extLst>
              <a:ext uri="{FF2B5EF4-FFF2-40B4-BE49-F238E27FC236}">
                <a16:creationId xmlns:a16="http://schemas.microsoft.com/office/drawing/2014/main" id="{C5506FE2-0A2F-606C-9366-244342E27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366" y="736375"/>
            <a:ext cx="4211214" cy="3064828"/>
          </a:xfrm>
          <a:prstGeom prst="rect">
            <a:avLst/>
          </a:prstGeom>
        </p:spPr>
      </p:pic>
      <p:sp>
        <p:nvSpPr>
          <p:cNvPr id="8" name="TextBox 7">
            <a:extLst>
              <a:ext uri="{FF2B5EF4-FFF2-40B4-BE49-F238E27FC236}">
                <a16:creationId xmlns:a16="http://schemas.microsoft.com/office/drawing/2014/main" id="{4B604798-ACEE-E838-6ED2-177E0A7F213D}"/>
              </a:ext>
            </a:extLst>
          </p:cNvPr>
          <p:cNvSpPr txBox="1"/>
          <p:nvPr/>
        </p:nvSpPr>
        <p:spPr>
          <a:xfrm>
            <a:off x="8032035" y="4182633"/>
            <a:ext cx="4062153"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bar plot shows moderate label imbalance, with level 1 having the highest count and level 0 the lowest, suggesting potential label balancing.</a:t>
            </a:r>
          </a:p>
        </p:txBody>
      </p:sp>
      <p:sp>
        <p:nvSpPr>
          <p:cNvPr id="9" name="TextBox 8">
            <a:extLst>
              <a:ext uri="{FF2B5EF4-FFF2-40B4-BE49-F238E27FC236}">
                <a16:creationId xmlns:a16="http://schemas.microsoft.com/office/drawing/2014/main" id="{2C29FA40-FED7-04CD-8BB1-F37ECE4C2565}"/>
              </a:ext>
            </a:extLst>
          </p:cNvPr>
          <p:cNvSpPr txBox="1"/>
          <p:nvPr/>
        </p:nvSpPr>
        <p:spPr>
          <a:xfrm>
            <a:off x="11183193" y="6166131"/>
            <a:ext cx="625492" cy="369332"/>
          </a:xfrm>
          <a:prstGeom prst="rect">
            <a:avLst/>
          </a:prstGeom>
          <a:noFill/>
        </p:spPr>
        <p:txBody>
          <a:bodyPr wrap="none" rtlCol="0">
            <a:spAutoFit/>
          </a:bodyPr>
          <a:lstStyle/>
          <a:p>
            <a:r>
              <a:rPr lang="en-US" dirty="0"/>
              <a:t>8/21</a:t>
            </a:r>
          </a:p>
        </p:txBody>
      </p:sp>
    </p:spTree>
    <p:extLst>
      <p:ext uri="{BB962C8B-B14F-4D97-AF65-F5344CB8AC3E}">
        <p14:creationId xmlns:p14="http://schemas.microsoft.com/office/powerpoint/2010/main" val="306508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C33BD-A7F6-C0B2-EA4A-82E4B51A76DA}"/>
              </a:ext>
            </a:extLst>
          </p:cNvPr>
          <p:cNvSpPr txBox="1"/>
          <p:nvPr/>
        </p:nvSpPr>
        <p:spPr>
          <a:xfrm>
            <a:off x="3720608" y="16185"/>
            <a:ext cx="472747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Features vs. Stress Levels</a:t>
            </a:r>
          </a:p>
        </p:txBody>
      </p:sp>
      <p:pic>
        <p:nvPicPr>
          <p:cNvPr id="4" name="Picture 3" descr="A diagram of a diagram&#10;&#10;Description automatically generated with medium confidence">
            <a:extLst>
              <a:ext uri="{FF2B5EF4-FFF2-40B4-BE49-F238E27FC236}">
                <a16:creationId xmlns:a16="http://schemas.microsoft.com/office/drawing/2014/main" id="{50D250D4-7B76-267D-6C19-BA1DF9352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748" y="485899"/>
            <a:ext cx="9430912" cy="5358550"/>
          </a:xfrm>
          <a:prstGeom prst="rect">
            <a:avLst/>
          </a:prstGeom>
        </p:spPr>
      </p:pic>
      <p:sp>
        <p:nvSpPr>
          <p:cNvPr id="6" name="TextBox 5">
            <a:extLst>
              <a:ext uri="{FF2B5EF4-FFF2-40B4-BE49-F238E27FC236}">
                <a16:creationId xmlns:a16="http://schemas.microsoft.com/office/drawing/2014/main" id="{91BF9C8E-C5FF-B5F4-DCD5-7EE292B526C8}"/>
              </a:ext>
            </a:extLst>
          </p:cNvPr>
          <p:cNvSpPr txBox="1"/>
          <p:nvPr/>
        </p:nvSpPr>
        <p:spPr>
          <a:xfrm>
            <a:off x="293483" y="5723068"/>
            <a:ext cx="11581726" cy="954107"/>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box plots show that higher stress levels are linked to increased humidity, temperature, and step count, with distinct differences across stress levels.</a:t>
            </a:r>
          </a:p>
        </p:txBody>
      </p:sp>
      <p:sp>
        <p:nvSpPr>
          <p:cNvPr id="7" name="TextBox 6">
            <a:extLst>
              <a:ext uri="{FF2B5EF4-FFF2-40B4-BE49-F238E27FC236}">
                <a16:creationId xmlns:a16="http://schemas.microsoft.com/office/drawing/2014/main" id="{D925E8BF-E5F6-3A6E-E287-F46731CB79EF}"/>
              </a:ext>
            </a:extLst>
          </p:cNvPr>
          <p:cNvSpPr txBox="1"/>
          <p:nvPr/>
        </p:nvSpPr>
        <p:spPr>
          <a:xfrm>
            <a:off x="11183193" y="6271327"/>
            <a:ext cx="625492" cy="369332"/>
          </a:xfrm>
          <a:prstGeom prst="rect">
            <a:avLst/>
          </a:prstGeom>
          <a:noFill/>
        </p:spPr>
        <p:txBody>
          <a:bodyPr wrap="none" rtlCol="0">
            <a:spAutoFit/>
          </a:bodyPr>
          <a:lstStyle/>
          <a:p>
            <a:r>
              <a:rPr lang="en-US" dirty="0"/>
              <a:t>9/21</a:t>
            </a:r>
          </a:p>
        </p:txBody>
      </p:sp>
    </p:spTree>
    <p:extLst>
      <p:ext uri="{BB962C8B-B14F-4D97-AF65-F5344CB8AC3E}">
        <p14:creationId xmlns:p14="http://schemas.microsoft.com/office/powerpoint/2010/main" val="57800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1121</Words>
  <Application>Microsoft Office PowerPoint</Application>
  <PresentationFormat>Widescreen</PresentationFormat>
  <Paragraphs>136</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Abadi Extra Light</vt:lpstr>
      <vt:lpstr>Arial</vt:lpstr>
      <vt:lpstr>Bernard MT Condensed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Vahid Monfared</dc:creator>
  <cp:lastModifiedBy>Vahid Monfared</cp:lastModifiedBy>
  <cp:revision>149</cp:revision>
  <dcterms:created xsi:type="dcterms:W3CDTF">2023-08-10T19:33:27Z</dcterms:created>
  <dcterms:modified xsi:type="dcterms:W3CDTF">2024-10-16T16:57:29Z</dcterms:modified>
</cp:coreProperties>
</file>