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18"/>
  </p:notesMasterIdLst>
  <p:handoutMasterIdLst>
    <p:handoutMasterId r:id="rId19"/>
  </p:handoutMasterIdLst>
  <p:sldIdLst>
    <p:sldId id="312" r:id="rId5"/>
    <p:sldId id="304" r:id="rId6"/>
    <p:sldId id="282" r:id="rId7"/>
    <p:sldId id="315" r:id="rId8"/>
    <p:sldId id="317" r:id="rId9"/>
    <p:sldId id="318" r:id="rId10"/>
    <p:sldId id="323" r:id="rId11"/>
    <p:sldId id="319" r:id="rId12"/>
    <p:sldId id="324" r:id="rId13"/>
    <p:sldId id="321" r:id="rId14"/>
    <p:sldId id="325" r:id="rId15"/>
    <p:sldId id="322" r:id="rId16"/>
    <p:sldId id="297" r:id="rId17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4" autoAdjust="0"/>
    <p:restoredTop sz="95388" autoAdjust="0"/>
  </p:normalViewPr>
  <p:slideViewPr>
    <p:cSldViewPr snapToGrid="0" snapToObjects="1">
      <p:cViewPr varScale="1">
        <p:scale>
          <a:sx n="150" d="100"/>
          <a:sy n="150" d="100"/>
        </p:scale>
        <p:origin x="624" y="114"/>
      </p:cViewPr>
      <p:guideLst>
        <p:guide orient="horz" pos="2616"/>
        <p:guide orient="horz" pos="3264"/>
        <p:guide pos="6912"/>
        <p:guide orient="horz"/>
        <p:guide orient="horz" pos="4008"/>
        <p:guide orient="horz" pos="2352"/>
        <p:guide pos="6696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pos="5256"/>
        <p:guide pos="7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25" d="100"/>
          <a:sy n="25" d="100"/>
        </p:scale>
        <p:origin x="348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70FB6-164E-0840-A35B-09E9F3D45F76}" type="datetimeyyyy">
              <a:rPr lang="en-US" smtClean="0"/>
              <a:t>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BD0AB-C59E-4A46-83D3-F07787446B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6548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6683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37709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8148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3074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736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3977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7422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146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5417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2154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1387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4921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>
            <a:extLst>
              <a:ext uri="{FF2B5EF4-FFF2-40B4-BE49-F238E27FC236}">
                <a16:creationId xmlns:a16="http://schemas.microsoft.com/office/drawing/2014/main" id="{BA5D5A72-CB6F-F8DE-E2C9-90459C8C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00188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94429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99790" y="810227"/>
            <a:ext cx="6392421" cy="3831221"/>
          </a:xfrm>
        </p:spPr>
        <p:txBody>
          <a:bodyPr tIns="0" bIns="0" anchor="ctr" anchorCtr="0">
            <a:noAutofit/>
          </a:bodyPr>
          <a:lstStyle>
            <a:lvl1pPr algn="ctr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>
            <a:extLst>
              <a:ext uri="{FF2B5EF4-FFF2-40B4-BE49-F238E27FC236}">
                <a16:creationId xmlns:a16="http://schemas.microsoft.com/office/drawing/2014/main" id="{D014917C-8694-B4A4-A211-0F31F00E2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550562" cy="2545382"/>
          </a:xfrm>
          <a:custGeom>
            <a:avLst/>
            <a:gdLst>
              <a:gd name="connsiteX0" fmla="*/ 683117 w 1550562"/>
              <a:gd name="connsiteY0" fmla="*/ 0 h 2545382"/>
              <a:gd name="connsiteX1" fmla="*/ 1550562 w 1550562"/>
              <a:gd name="connsiteY1" fmla="*/ 0 h 2545382"/>
              <a:gd name="connsiteX2" fmla="*/ 1550562 w 1550562"/>
              <a:gd name="connsiteY2" fmla="*/ 7240 h 2545382"/>
              <a:gd name="connsiteX3" fmla="*/ 221868 w 1550562"/>
              <a:gd name="connsiteY3" fmla="*/ 2418735 h 2545382"/>
              <a:gd name="connsiteX4" fmla="*/ 0 w 1550562"/>
              <a:gd name="connsiteY4" fmla="*/ 2545382 h 2545382"/>
              <a:gd name="connsiteX5" fmla="*/ 0 w 1550562"/>
              <a:gd name="connsiteY5" fmla="*/ 1500516 h 2545382"/>
              <a:gd name="connsiteX6" fmla="*/ 102557 w 1550562"/>
              <a:gd name="connsiteY6" fmla="*/ 1405503 h 2545382"/>
              <a:gd name="connsiteX7" fmla="*/ 673022 w 1550562"/>
              <a:gd name="connsiteY7" fmla="*/ 200390 h 2545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50562" h="2545382">
                <a:moveTo>
                  <a:pt x="683117" y="0"/>
                </a:moveTo>
                <a:lnTo>
                  <a:pt x="1550562" y="0"/>
                </a:lnTo>
                <a:lnTo>
                  <a:pt x="1550562" y="7240"/>
                </a:lnTo>
                <a:cubicBezTo>
                  <a:pt x="1550562" y="1022523"/>
                  <a:pt x="1020469" y="1913556"/>
                  <a:pt x="221868" y="2418735"/>
                </a:cubicBezTo>
                <a:lnTo>
                  <a:pt x="0" y="2545382"/>
                </a:lnTo>
                <a:lnTo>
                  <a:pt x="0" y="1500516"/>
                </a:lnTo>
                <a:lnTo>
                  <a:pt x="102557" y="1405503"/>
                </a:lnTo>
                <a:cubicBezTo>
                  <a:pt x="416582" y="1089274"/>
                  <a:pt x="625660" y="668089"/>
                  <a:pt x="673022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A7DB6972-BB75-254A-BA88-C0C3E6E93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682740" cy="1500050"/>
          </a:xfrm>
          <a:custGeom>
            <a:avLst/>
            <a:gdLst>
              <a:gd name="connsiteX0" fmla="*/ 0 w 682740"/>
              <a:gd name="connsiteY0" fmla="*/ 0 h 1500050"/>
              <a:gd name="connsiteX1" fmla="*/ 682740 w 682740"/>
              <a:gd name="connsiteY1" fmla="*/ 0 h 1500050"/>
              <a:gd name="connsiteX2" fmla="*/ 672647 w 682740"/>
              <a:gd name="connsiteY2" fmla="*/ 200357 h 1500050"/>
              <a:gd name="connsiteX3" fmla="*/ 102290 w 682740"/>
              <a:gd name="connsiteY3" fmla="*/ 1405281 h 1500050"/>
              <a:gd name="connsiteX4" fmla="*/ 0 w 682740"/>
              <a:gd name="connsiteY4" fmla="*/ 1500050 h 15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740" h="1500050">
                <a:moveTo>
                  <a:pt x="0" y="0"/>
                </a:moveTo>
                <a:lnTo>
                  <a:pt x="682740" y="0"/>
                </a:lnTo>
                <a:lnTo>
                  <a:pt x="672647" y="200357"/>
                </a:lnTo>
                <a:cubicBezTo>
                  <a:pt x="625294" y="667983"/>
                  <a:pt x="416256" y="1089101"/>
                  <a:pt x="102290" y="1405281"/>
                </a:cubicBezTo>
                <a:lnTo>
                  <a:pt x="0" y="1500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Image 2">
            <a:extLst>
              <a:ext uri="{FF2B5EF4-FFF2-40B4-BE49-F238E27FC236}">
                <a16:creationId xmlns:a16="http://schemas.microsoft.com/office/drawing/2014/main" id="{790E862E-398F-571C-EC2C-3D17164DE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445" y="314191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C975BF2-D657-C309-269D-B8D006263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0563" y="1089213"/>
            <a:ext cx="9879437" cy="980844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54">
            <a:extLst>
              <a:ext uri="{FF2B5EF4-FFF2-40B4-BE49-F238E27FC236}">
                <a16:creationId xmlns:a16="http://schemas.microsoft.com/office/drawing/2014/main" id="{A0AEB4DF-13C8-8171-2BDB-FD1AD542E7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50564" y="2331958"/>
            <a:ext cx="2975217" cy="3704266"/>
          </a:xfrm>
        </p:spPr>
        <p:txBody>
          <a:bodyPr lIns="91440" tIns="0" rIns="9144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2134EBA-AF32-9F8A-370F-0D3E842F039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087154" y="2331791"/>
            <a:ext cx="6345893" cy="3721817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AE99A73D-155B-A133-9671-506F54A055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958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phic 28">
            <a:extLst>
              <a:ext uri="{FF2B5EF4-FFF2-40B4-BE49-F238E27FC236}">
                <a16:creationId xmlns:a16="http://schemas.microsoft.com/office/drawing/2014/main" id="{D5595DD5-43B0-252F-8BC6-6B74340C5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>
            <a:off x="1" y="-1"/>
            <a:ext cx="443344" cy="6856025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50564" y="1057274"/>
            <a:ext cx="9875463" cy="999746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BC3A3767-6C5E-8188-0A49-955BBACE3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-3" y="4420134"/>
            <a:ext cx="1293237" cy="2437866"/>
          </a:xfrm>
          <a:custGeom>
            <a:avLst/>
            <a:gdLst>
              <a:gd name="connsiteX0" fmla="*/ 1293237 w 1293237"/>
              <a:gd name="connsiteY0" fmla="*/ 2437866 h 2437866"/>
              <a:gd name="connsiteX1" fmla="*/ 1292465 w 1293237"/>
              <a:gd name="connsiteY1" fmla="*/ 2437373 h 2437866"/>
              <a:gd name="connsiteX2" fmla="*/ 0 w 1293237"/>
              <a:gd name="connsiteY2" fmla="*/ 0 h 2437866"/>
              <a:gd name="connsiteX3" fmla="*/ 1293237 w 1293237"/>
              <a:gd name="connsiteY3" fmla="*/ 0 h 243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3237" h="2437866">
                <a:moveTo>
                  <a:pt x="1293237" y="2437866"/>
                </a:moveTo>
                <a:lnTo>
                  <a:pt x="1292465" y="2437373"/>
                </a:lnTo>
                <a:cubicBezTo>
                  <a:pt x="511725" y="1903845"/>
                  <a:pt x="0" y="1011184"/>
                  <a:pt x="0" y="0"/>
                </a:cubicBezTo>
                <a:lnTo>
                  <a:pt x="1293237" y="0"/>
                </a:lnTo>
                <a:close/>
              </a:path>
            </a:pathLst>
          </a:custGeom>
          <a:solidFill>
            <a:schemeClr val="accent1"/>
          </a:solidFill>
          <a:ln w="476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E4BD7F71-D12B-4F27-1505-FF681CF55F7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550564" y="2303028"/>
            <a:ext cx="5829147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FB87C65D-4EF3-18C8-18A8-477F87A37E51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7940842" y="2303028"/>
            <a:ext cx="3485184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Slide Number Placeholder 2">
            <a:extLst>
              <a:ext uri="{FF2B5EF4-FFF2-40B4-BE49-F238E27FC236}">
                <a16:creationId xmlns:a16="http://schemas.microsoft.com/office/drawing/2014/main" id="{AEFFA34C-885D-E995-D8F9-B4ACFBF311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C6639AD7-128F-B39D-B45F-0F22A2C6D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 rot="5400000">
            <a:off x="6072641" y="-5676015"/>
            <a:ext cx="443344" cy="11795374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48479A23-C29C-C711-510C-05B69B882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1443" r="10857"/>
          <a:stretch/>
        </p:blipFill>
        <p:spPr>
          <a:xfrm rot="16200000">
            <a:off x="-6447" y="6444"/>
            <a:ext cx="1961253" cy="1948364"/>
          </a:xfrm>
          <a:custGeom>
            <a:avLst/>
            <a:gdLst>
              <a:gd name="connsiteX0" fmla="*/ 1961253 w 1961253"/>
              <a:gd name="connsiteY0" fmla="*/ 0 h 1948364"/>
              <a:gd name="connsiteX1" fmla="*/ 1961253 w 1961253"/>
              <a:gd name="connsiteY1" fmla="*/ 1948364 h 1948364"/>
              <a:gd name="connsiteX2" fmla="*/ 0 w 1961253"/>
              <a:gd name="connsiteY2" fmla="*/ 1948364 h 1948364"/>
              <a:gd name="connsiteX3" fmla="*/ 0 w 1961253"/>
              <a:gd name="connsiteY3" fmla="*/ 0 h 194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1253" h="1948364">
                <a:moveTo>
                  <a:pt x="1961253" y="0"/>
                </a:moveTo>
                <a:lnTo>
                  <a:pt x="1961253" y="1948364"/>
                </a:lnTo>
                <a:lnTo>
                  <a:pt x="0" y="1948364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" name="Image 2">
            <a:extLst>
              <a:ext uri="{FF2B5EF4-FFF2-40B4-BE49-F238E27FC236}">
                <a16:creationId xmlns:a16="http://schemas.microsoft.com/office/drawing/2014/main" id="{F3DC42FA-4B8F-2EFC-CAB4-1CCAB93BE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6626" y="4929577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650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0"/>
            <a:ext cx="12216063" cy="346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10511627" cy="1012785"/>
          </a:xfrm>
        </p:spPr>
        <p:txBody>
          <a:bodyPr tIns="0" bIns="0"/>
          <a:lstStyle>
            <a:lvl1pPr algn="ctr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4D6DED8E-165F-59D7-F01C-4EF0446E5FC0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914400" y="2316067"/>
            <a:ext cx="10511627" cy="3948557"/>
          </a:xfrm>
        </p:spPr>
        <p:txBody>
          <a:bodyPr lIns="91440" tIns="91440" rIns="91440" bIns="9144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2933FDAB-13EE-5F9F-5DFC-A5A60BC636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508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EB515B5-2D9F-58E1-6E3C-CCBF105D8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7501" y="0"/>
            <a:ext cx="4671276" cy="6857999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>
            <a:extLst>
              <a:ext uri="{FF2B5EF4-FFF2-40B4-BE49-F238E27FC236}">
                <a16:creationId xmlns:a16="http://schemas.microsoft.com/office/drawing/2014/main" id="{5CCFEDF9-5B69-87BA-8A33-35033DA40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66586" y="0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1" y="849782"/>
            <a:ext cx="5715000" cy="2727709"/>
          </a:xfrm>
        </p:spPr>
        <p:txBody>
          <a:bodyPr tIns="0" bIns="0"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6F10CB4-CF79-A942-DA9C-04CBB7C89DC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1" y="3813606"/>
            <a:ext cx="5715000" cy="2234642"/>
          </a:xfrm>
        </p:spPr>
        <p:txBody>
          <a:bodyPr lIns="91440" tIns="0" rIns="91440" bIns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ctr" anchorCtr="0"/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952" y="758952"/>
            <a:ext cx="3932237" cy="1524662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58952" y="2286000"/>
            <a:ext cx="3932237" cy="356708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7" y="741459"/>
            <a:ext cx="6242839" cy="5119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0938" y="755372"/>
            <a:ext cx="3931920" cy="1527048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60938" y="2286001"/>
            <a:ext cx="393192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262700" y="987425"/>
            <a:ext cx="6172200" cy="4873625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6583680" cy="153135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0" y="2834640"/>
            <a:ext cx="6583680" cy="3207344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114D1E-7749-DD58-8782-318E4F679D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537D12D-0FCA-3396-988D-452D3D526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710CE8-8A83-C0D3-623E-AFCC6C6A2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332509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AA66C80-37C3-6D28-7564-733A30B2C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353550" y="0"/>
            <a:ext cx="2838450" cy="2857958"/>
            <a:chOff x="0" y="0"/>
            <a:chExt cx="2838450" cy="2857958"/>
          </a:xfrm>
        </p:grpSpPr>
        <p:sp>
          <p:nvSpPr>
            <p:cNvPr id="12" name="Freeform: Shape 28">
              <a:extLst>
                <a:ext uri="{FF2B5EF4-FFF2-40B4-BE49-F238E27FC236}">
                  <a16:creationId xmlns:a16="http://schemas.microsoft.com/office/drawing/2014/main" id="{D9DB7C23-E0CF-A75F-BFFD-4E7679AF4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15" name="Freeform: Shape 15">
              <a:extLst>
                <a:ext uri="{FF2B5EF4-FFF2-40B4-BE49-F238E27FC236}">
                  <a16:creationId xmlns:a16="http://schemas.microsoft.com/office/drawing/2014/main" id="{4D62A0CC-A0CE-403A-A167-27225B2C6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1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Image 2">
              <a:extLst>
                <a:ext uri="{FF2B5EF4-FFF2-40B4-BE49-F238E27FC236}">
                  <a16:creationId xmlns:a16="http://schemas.microsoft.com/office/drawing/2014/main" id="{F8AD83DA-A293-6D56-F606-7C98C403A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458332" y="590133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5702441" y="1061623"/>
            <a:ext cx="5723586" cy="4739104"/>
          </a:xfrm>
        </p:spPr>
        <p:txBody>
          <a:bodyPr tIns="0" bIns="0" anchor="ctr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979AC40-7C15-9431-5B1A-415655A7FC0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43345" y="0"/>
            <a:ext cx="4344695" cy="63595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33189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6F8B46B-EF6E-BC12-09E2-0F3B77919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7B4F11-E150-473B-98F5-6E6AC9646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A8E2FA61-C047-21BB-AA50-F84AD768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5760023" y="3764463"/>
            <a:ext cx="2812357" cy="3394143"/>
          </a:xfrm>
          <a:custGeom>
            <a:avLst/>
            <a:gdLst>
              <a:gd name="connsiteX0" fmla="*/ 0 w 2812357"/>
              <a:gd name="connsiteY0" fmla="*/ 0 h 3394143"/>
              <a:gd name="connsiteX1" fmla="*/ 2812357 w 2812357"/>
              <a:gd name="connsiteY1" fmla="*/ 3394143 h 3394143"/>
              <a:gd name="connsiteX2" fmla="*/ 0 w 2812357"/>
              <a:gd name="connsiteY2" fmla="*/ 3394143 h 339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2357" h="3394143">
                <a:moveTo>
                  <a:pt x="0" y="0"/>
                </a:moveTo>
                <a:lnTo>
                  <a:pt x="2812357" y="3394143"/>
                </a:lnTo>
                <a:lnTo>
                  <a:pt x="0" y="3394143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1A2791BA-760E-9FA5-8743-D0B699FC9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63854"/>
            <a:ext cx="435241" cy="3394146"/>
          </a:xfrm>
          <a:custGeom>
            <a:avLst/>
            <a:gdLst>
              <a:gd name="connsiteX0" fmla="*/ 435241 w 435241"/>
              <a:gd name="connsiteY0" fmla="*/ 0 h 3394146"/>
              <a:gd name="connsiteX1" fmla="*/ 435241 w 435241"/>
              <a:gd name="connsiteY1" fmla="*/ 3394146 h 3394146"/>
              <a:gd name="connsiteX2" fmla="*/ 0 w 435241"/>
              <a:gd name="connsiteY2" fmla="*/ 3394146 h 3394146"/>
              <a:gd name="connsiteX3" fmla="*/ 0 w 435241"/>
              <a:gd name="connsiteY3" fmla="*/ 523525 h 339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241" h="3394146">
                <a:moveTo>
                  <a:pt x="435241" y="0"/>
                </a:moveTo>
                <a:lnTo>
                  <a:pt x="435241" y="3394146"/>
                </a:lnTo>
                <a:lnTo>
                  <a:pt x="0" y="3394146"/>
                </a:lnTo>
                <a:lnTo>
                  <a:pt x="0" y="5235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6A03F2-8C7B-D33B-0E8F-24D4800D5C0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1057275"/>
            <a:ext cx="5259554" cy="2495028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51465C6-2CDE-B5BF-F22E-CBDD44E86CFC}"/>
              </a:ext>
            </a:extLst>
          </p:cNvPr>
          <p:cNvSpPr>
            <a:spLocks noGrp="1"/>
          </p:cNvSpPr>
          <p:nvPr userDrawn="1">
            <p:ph idx="1" hasCustomPrompt="1"/>
          </p:nvPr>
        </p:nvSpPr>
        <p:spPr>
          <a:xfrm>
            <a:off x="914400" y="3808750"/>
            <a:ext cx="5259554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2" name="Picture Placeholder 7">
            <a:extLst>
              <a:ext uri="{FF2B5EF4-FFF2-40B4-BE49-F238E27FC236}">
                <a16:creationId xmlns:a16="http://schemas.microsoft.com/office/drawing/2014/main" id="{55126063-BDEE-A1AB-FDAE-DD9B98CACDA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414194" y="410780"/>
            <a:ext cx="4344695" cy="6447220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 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rot="16200000" flipH="1">
            <a:off x="-9389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3" name="Image 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50000"/>
            </a:schemeClr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60565" y="1057274"/>
            <a:ext cx="7965461" cy="994164"/>
          </a:xfrm>
        </p:spPr>
        <p:txBody>
          <a:bodyPr lIns="91440" tIns="0" rIns="91440" bIns="0" anchor="b" anchorCtr="0">
            <a:noAutofit/>
          </a:bodyPr>
          <a:lstStyle>
            <a:lvl1pPr algn="l">
              <a:lnSpc>
                <a:spcPct val="100000"/>
              </a:lnSpc>
              <a:defRPr sz="36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B20F5EA7-881C-8FB7-EAC9-89C8F2E5865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460565" y="2303029"/>
            <a:ext cx="7965460" cy="3497698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Slide Number Placeholder 2">
            <a:extLst>
              <a:ext uri="{FF2B5EF4-FFF2-40B4-BE49-F238E27FC236}">
                <a16:creationId xmlns:a16="http://schemas.microsoft.com/office/drawing/2014/main" id="{ED7A50D8-0839-EC58-FFBE-315A209957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64809" y="1057274"/>
            <a:ext cx="7043617" cy="252021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Image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B00F713C-1CC6-5879-0410-95F179D56A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E40D3F2-4A7A-F909-AC98-0B402B26776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364808" y="3808750"/>
            <a:ext cx="7043618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16296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26">
            <a:extLst>
              <a:ext uri="{FF2B5EF4-FFF2-40B4-BE49-F238E27FC236}">
                <a16:creationId xmlns:a16="http://schemas.microsoft.com/office/drawing/2014/main" id="{3C7B0BB3-A5CA-7C72-DC39-AD00EC909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427336"/>
            <a:ext cx="3202546" cy="3430665"/>
          </a:xfrm>
          <a:custGeom>
            <a:avLst/>
            <a:gdLst>
              <a:gd name="connsiteX0" fmla="*/ 0 w 3202546"/>
              <a:gd name="connsiteY0" fmla="*/ 0 h 3430665"/>
              <a:gd name="connsiteX1" fmla="*/ 3202546 w 3202546"/>
              <a:gd name="connsiteY1" fmla="*/ 0 h 3430665"/>
              <a:gd name="connsiteX2" fmla="*/ 3202546 w 3202546"/>
              <a:gd name="connsiteY2" fmla="*/ 3430665 h 3430665"/>
              <a:gd name="connsiteX3" fmla="*/ 0 w 3202546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0665">
                <a:moveTo>
                  <a:pt x="0" y="0"/>
                </a:moveTo>
                <a:lnTo>
                  <a:pt x="3202546" y="0"/>
                </a:lnTo>
                <a:lnTo>
                  <a:pt x="3202546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07871527-68A5-0A5C-F5A6-A80523BAC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654149"/>
            <a:ext cx="3202546" cy="3203852"/>
          </a:xfrm>
          <a:custGeom>
            <a:avLst/>
            <a:gdLst>
              <a:gd name="connsiteX0" fmla="*/ 3202546 w 3202546"/>
              <a:gd name="connsiteY0" fmla="*/ 0 h 3203852"/>
              <a:gd name="connsiteX1" fmla="*/ 3202546 w 3202546"/>
              <a:gd name="connsiteY1" fmla="*/ 3203852 h 3203852"/>
              <a:gd name="connsiteX2" fmla="*/ 0 w 3202546"/>
              <a:gd name="connsiteY2" fmla="*/ 3203852 h 3203852"/>
              <a:gd name="connsiteX3" fmla="*/ 0 w 3202546"/>
              <a:gd name="connsiteY3" fmla="*/ 3190718 h 320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203852">
                <a:moveTo>
                  <a:pt x="3202546" y="0"/>
                </a:moveTo>
                <a:lnTo>
                  <a:pt x="3202546" y="3203852"/>
                </a:lnTo>
                <a:lnTo>
                  <a:pt x="0" y="3203852"/>
                </a:lnTo>
                <a:lnTo>
                  <a:pt x="0" y="31907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CEB118B3-9B06-AD11-738A-7A0651F98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5" y="1"/>
            <a:ext cx="3202545" cy="3437345"/>
          </a:xfrm>
          <a:custGeom>
            <a:avLst/>
            <a:gdLst>
              <a:gd name="connsiteX0" fmla="*/ 0 w 3202545"/>
              <a:gd name="connsiteY0" fmla="*/ 0 h 3437345"/>
              <a:gd name="connsiteX1" fmla="*/ 3202545 w 3202545"/>
              <a:gd name="connsiteY1" fmla="*/ 0 h 3437345"/>
              <a:gd name="connsiteX2" fmla="*/ 3202545 w 3202545"/>
              <a:gd name="connsiteY2" fmla="*/ 3437345 h 3437345"/>
              <a:gd name="connsiteX3" fmla="*/ 0 w 320254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5" h="3437345">
                <a:moveTo>
                  <a:pt x="0" y="0"/>
                </a:moveTo>
                <a:lnTo>
                  <a:pt x="3202545" y="0"/>
                </a:lnTo>
                <a:lnTo>
                  <a:pt x="320254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0EA94262-504E-06F2-F383-E832C37B1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6681"/>
            <a:ext cx="3202546" cy="3436477"/>
          </a:xfrm>
          <a:custGeom>
            <a:avLst/>
            <a:gdLst>
              <a:gd name="connsiteX0" fmla="*/ 0 w 3202546"/>
              <a:gd name="connsiteY0" fmla="*/ 0 h 3436477"/>
              <a:gd name="connsiteX1" fmla="*/ 3202546 w 3202546"/>
              <a:gd name="connsiteY1" fmla="*/ 3214418 h 3436477"/>
              <a:gd name="connsiteX2" fmla="*/ 3202546 w 3202546"/>
              <a:gd name="connsiteY2" fmla="*/ 3436477 h 3436477"/>
              <a:gd name="connsiteX3" fmla="*/ 0 w 3202546"/>
              <a:gd name="connsiteY3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6477">
                <a:moveTo>
                  <a:pt x="0" y="0"/>
                </a:moveTo>
                <a:lnTo>
                  <a:pt x="3202546" y="3214418"/>
                </a:lnTo>
                <a:lnTo>
                  <a:pt x="3202546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399" y="834635"/>
            <a:ext cx="7796464" cy="1222385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Slide Number Placeholder 2">
            <a:extLst>
              <a:ext uri="{FF2B5EF4-FFF2-40B4-BE49-F238E27FC236}">
                <a16:creationId xmlns:a16="http://schemas.microsoft.com/office/drawing/2014/main" id="{BFBCB81C-7599-87A1-8037-5FB8C374503A}"/>
              </a:ext>
            </a:extLst>
          </p:cNvPr>
          <p:cNvSpPr>
            <a:spLocks noGrp="1"/>
          </p:cNvSpPr>
          <p:nvPr userDrawn="1"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6FF02D51-6992-3FED-2A19-92E5AC564CF4}"/>
              </a:ext>
            </a:extLst>
          </p:cNvPr>
          <p:cNvSpPr>
            <a:spLocks noGrp="1"/>
          </p:cNvSpPr>
          <p:nvPr userDrawn="1">
            <p:ph sz="half" idx="2" hasCustomPrompt="1"/>
          </p:nvPr>
        </p:nvSpPr>
        <p:spPr>
          <a:xfrm>
            <a:off x="914400" y="2303028"/>
            <a:ext cx="3283119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C2762372-3C12-61F8-F131-E4C08A2B1735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4782159" y="2303028"/>
            <a:ext cx="3284951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6733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65393"/>
            <a:ext cx="7631709" cy="1091627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AADE444-940A-5A34-8C49-4F15BC33EEC7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914400" y="2303028"/>
            <a:ext cx="3283119" cy="4144192"/>
          </a:xfrm>
        </p:spPr>
        <p:txBody>
          <a:bodyPr lIns="91440" tIns="0" rIns="91440" bIns="0">
            <a:normAutofit/>
          </a:bodyPr>
          <a:lstStyle>
            <a:lvl1pPr marL="457200" indent="-457200">
              <a:spcBef>
                <a:spcPts val="1000"/>
              </a:spcBef>
              <a:buFont typeface="+mj-lt"/>
              <a:buAutoNum type="arabicPeriod"/>
              <a:defRPr sz="1800"/>
            </a:lvl1pPr>
            <a:lvl2pPr marL="745236" indent="-342900">
              <a:spcBef>
                <a:spcPts val="1000"/>
              </a:spcBef>
              <a:buFont typeface="+mj-lt"/>
              <a:buAutoNum type="alphaLcPeriod"/>
              <a:defRPr sz="1800"/>
            </a:lvl2pPr>
            <a:lvl3pPr marL="1202436" indent="-342900">
              <a:spcBef>
                <a:spcPts val="1000"/>
              </a:spcBef>
              <a:buFont typeface="+mj-lt"/>
              <a:buAutoNum type="arabicParenR"/>
              <a:defRPr sz="1800"/>
            </a:lvl3pPr>
            <a:lvl4pPr marL="1659636" indent="-342900">
              <a:spcBef>
                <a:spcPts val="1000"/>
              </a:spcBef>
              <a:buFont typeface="+mj-lt"/>
              <a:buAutoNum type="alphaLcParenR"/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79FCB-9A9F-6B60-A95C-FCF020598D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782159" y="2303028"/>
            <a:ext cx="3763950" cy="4144192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indent="-283464">
              <a:spcBef>
                <a:spcPts val="1000"/>
              </a:spcBef>
              <a:defRPr sz="1800"/>
            </a:lvl2pPr>
            <a:lvl3pPr indent="-283464">
              <a:spcBef>
                <a:spcPts val="1000"/>
              </a:spcBef>
              <a:defRPr sz="1800"/>
            </a:lvl3pPr>
            <a:lvl4pPr indent="-283464">
              <a:spcBef>
                <a:spcPts val="1000"/>
              </a:spcBef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2912B88E-830A-AD4C-378F-46EF5F77950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89454" y="965393"/>
            <a:ext cx="3202545" cy="5892607"/>
          </a:xfrm>
          <a:custGeom>
            <a:avLst/>
            <a:gdLst>
              <a:gd name="connsiteX0" fmla="*/ 0 w 3202545"/>
              <a:gd name="connsiteY0" fmla="*/ 0 h 6023366"/>
              <a:gd name="connsiteX1" fmla="*/ 3202545 w 3202545"/>
              <a:gd name="connsiteY1" fmla="*/ 0 h 6023366"/>
              <a:gd name="connsiteX2" fmla="*/ 3202545 w 3202545"/>
              <a:gd name="connsiteY2" fmla="*/ 3165406 h 6023366"/>
              <a:gd name="connsiteX3" fmla="*/ 2923656 w 3202545"/>
              <a:gd name="connsiteY3" fmla="*/ 3179481 h 6023366"/>
              <a:gd name="connsiteX4" fmla="*/ 364096 w 3202545"/>
              <a:gd name="connsiteY4" fmla="*/ 6016124 h 6023366"/>
              <a:gd name="connsiteX5" fmla="*/ 364096 w 3202545"/>
              <a:gd name="connsiteY5" fmla="*/ 6023364 h 6023366"/>
              <a:gd name="connsiteX6" fmla="*/ 1231541 w 3202545"/>
              <a:gd name="connsiteY6" fmla="*/ 6023364 h 6023366"/>
              <a:gd name="connsiteX7" fmla="*/ 1241636 w 3202545"/>
              <a:gd name="connsiteY7" fmla="*/ 5822974 h 6023366"/>
              <a:gd name="connsiteX8" fmla="*/ 3012253 w 3202545"/>
              <a:gd name="connsiteY8" fmla="*/ 4042481 h 6023366"/>
              <a:gd name="connsiteX9" fmla="*/ 3202545 w 3202545"/>
              <a:gd name="connsiteY9" fmla="*/ 4032784 h 6023366"/>
              <a:gd name="connsiteX10" fmla="*/ 3202545 w 3202545"/>
              <a:gd name="connsiteY10" fmla="*/ 4033098 h 6023366"/>
              <a:gd name="connsiteX11" fmla="*/ 3012291 w 3202545"/>
              <a:gd name="connsiteY11" fmla="*/ 4042794 h 6023366"/>
              <a:gd name="connsiteX12" fmla="*/ 1242011 w 3202545"/>
              <a:gd name="connsiteY12" fmla="*/ 5823008 h 6023366"/>
              <a:gd name="connsiteX13" fmla="*/ 1231918 w 3202545"/>
              <a:gd name="connsiteY13" fmla="*/ 6023365 h 6023366"/>
              <a:gd name="connsiteX14" fmla="*/ 3202545 w 3202545"/>
              <a:gd name="connsiteY14" fmla="*/ 6023365 h 6023366"/>
              <a:gd name="connsiteX15" fmla="*/ 3202545 w 3202545"/>
              <a:gd name="connsiteY15" fmla="*/ 6023366 h 6023366"/>
              <a:gd name="connsiteX16" fmla="*/ 0 w 3202545"/>
              <a:gd name="connsiteY16" fmla="*/ 6023366 h 602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02545" h="6023366">
                <a:moveTo>
                  <a:pt x="0" y="0"/>
                </a:moveTo>
                <a:lnTo>
                  <a:pt x="3202545" y="0"/>
                </a:lnTo>
                <a:lnTo>
                  <a:pt x="3202545" y="3165406"/>
                </a:lnTo>
                <a:lnTo>
                  <a:pt x="2923656" y="3179481"/>
                </a:lnTo>
                <a:cubicBezTo>
                  <a:pt x="1485615" y="3325450"/>
                  <a:pt x="364096" y="4539349"/>
                  <a:pt x="364096" y="6016124"/>
                </a:cubicBezTo>
                <a:lnTo>
                  <a:pt x="364096" y="6023364"/>
                </a:lnTo>
                <a:lnTo>
                  <a:pt x="1231541" y="6023364"/>
                </a:lnTo>
                <a:lnTo>
                  <a:pt x="1241636" y="5822974"/>
                </a:lnTo>
                <a:cubicBezTo>
                  <a:pt x="1336361" y="4887576"/>
                  <a:pt x="2077946" y="4138236"/>
                  <a:pt x="3012253" y="4042481"/>
                </a:cubicBezTo>
                <a:lnTo>
                  <a:pt x="3202545" y="4032784"/>
                </a:lnTo>
                <a:lnTo>
                  <a:pt x="3202545" y="4033098"/>
                </a:lnTo>
                <a:lnTo>
                  <a:pt x="3012291" y="4042794"/>
                </a:lnTo>
                <a:cubicBezTo>
                  <a:pt x="2078162" y="4138534"/>
                  <a:pt x="1336718" y="4887757"/>
                  <a:pt x="1242011" y="5823008"/>
                </a:cubicBezTo>
                <a:lnTo>
                  <a:pt x="1231918" y="6023365"/>
                </a:lnTo>
                <a:lnTo>
                  <a:pt x="3202545" y="6023365"/>
                </a:lnTo>
                <a:lnTo>
                  <a:pt x="3202545" y="6023366"/>
                </a:lnTo>
                <a:lnTo>
                  <a:pt x="0" y="6023366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9152F76-E42E-3D76-6BDB-2FA0D692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353550" y="4000041"/>
            <a:ext cx="2838450" cy="2857959"/>
            <a:chOff x="12797096" y="4000041"/>
            <a:chExt cx="2838450" cy="2857959"/>
          </a:xfrm>
        </p:grpSpPr>
        <p:sp>
          <p:nvSpPr>
            <p:cNvPr id="20" name="Freeform: Shape 28">
              <a:extLst>
                <a:ext uri="{FF2B5EF4-FFF2-40B4-BE49-F238E27FC236}">
                  <a16:creationId xmlns:a16="http://schemas.microsoft.com/office/drawing/2014/main" id="{ED0348C7-D83F-0AD7-2539-41219A795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2797096" y="4000041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21" name="Freeform: Shape 25">
              <a:extLst>
                <a:ext uri="{FF2B5EF4-FFF2-40B4-BE49-F238E27FC236}">
                  <a16:creationId xmlns:a16="http://schemas.microsoft.com/office/drawing/2014/main" id="{E911AA2D-BE77-278D-CD2E-2EB3E180F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664918" y="4867733"/>
              <a:ext cx="1970627" cy="1990267"/>
            </a:xfrm>
            <a:custGeom>
              <a:avLst/>
              <a:gdLst>
                <a:gd name="connsiteX0" fmla="*/ 0 w 1970627"/>
                <a:gd name="connsiteY0" fmla="*/ 0 h 1990267"/>
                <a:gd name="connsiteX1" fmla="*/ 1970627 w 1970627"/>
                <a:gd name="connsiteY1" fmla="*/ 0 h 1990267"/>
                <a:gd name="connsiteX2" fmla="*/ 1960534 w 1970627"/>
                <a:gd name="connsiteY2" fmla="*/ 200357 h 1990267"/>
                <a:gd name="connsiteX3" fmla="*/ 190254 w 1970627"/>
                <a:gd name="connsiteY3" fmla="*/ 1980571 h 1990267"/>
                <a:gd name="connsiteX4" fmla="*/ 0 w 1970627"/>
                <a:gd name="connsiteY4" fmla="*/ 1990267 h 1990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0627" h="1990267">
                  <a:moveTo>
                    <a:pt x="0" y="0"/>
                  </a:moveTo>
                  <a:lnTo>
                    <a:pt x="1970627" y="0"/>
                  </a:lnTo>
                  <a:lnTo>
                    <a:pt x="1960534" y="200357"/>
                  </a:lnTo>
                  <a:cubicBezTo>
                    <a:pt x="1865827" y="1135608"/>
                    <a:pt x="1124383" y="1884831"/>
                    <a:pt x="190254" y="1980571"/>
                  </a:cubicBezTo>
                  <a:lnTo>
                    <a:pt x="0" y="19902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Freeform: Shape 15">
              <a:extLst>
                <a:ext uri="{FF2B5EF4-FFF2-40B4-BE49-F238E27FC236}">
                  <a16:creationId xmlns:a16="http://schemas.microsoft.com/office/drawing/2014/main" id="{B6CE0BA6-C0FD-AC39-6C31-8477E0CAF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4632096" y="5844983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Image 2">
              <a:extLst>
                <a:ext uri="{FF2B5EF4-FFF2-40B4-BE49-F238E27FC236}">
                  <a16:creationId xmlns:a16="http://schemas.microsoft.com/office/drawing/2014/main" id="{666AD1A4-36DE-12F3-BB78-BA678A595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402193" y="5492845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4" name="Slide Number Placeholder 2">
            <a:extLst>
              <a:ext uri="{FF2B5EF4-FFF2-40B4-BE49-F238E27FC236}">
                <a16:creationId xmlns:a16="http://schemas.microsoft.com/office/drawing/2014/main" id="{79071EEC-EAD1-8B22-009A-68E74589AA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620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28259CF0-6BC5-3693-6F49-C4489C07C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89454" y="-2546"/>
            <a:ext cx="3202546" cy="3441072"/>
          </a:xfrm>
          <a:custGeom>
            <a:avLst/>
            <a:gdLst>
              <a:gd name="connsiteX0" fmla="*/ 3202546 w 3202546"/>
              <a:gd name="connsiteY0" fmla="*/ 0 h 3441072"/>
              <a:gd name="connsiteX1" fmla="*/ 3202546 w 3202546"/>
              <a:gd name="connsiteY1" fmla="*/ 3441072 h 3441072"/>
              <a:gd name="connsiteX2" fmla="*/ 0 w 3202546"/>
              <a:gd name="connsiteY2" fmla="*/ 3441072 h 3441072"/>
              <a:gd name="connsiteX3" fmla="*/ 3082686 w 3202546"/>
              <a:gd name="connsiteY3" fmla="*/ 6086 h 344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41072">
                <a:moveTo>
                  <a:pt x="3202546" y="0"/>
                </a:moveTo>
                <a:lnTo>
                  <a:pt x="3202546" y="3441072"/>
                </a:lnTo>
                <a:lnTo>
                  <a:pt x="0" y="3441072"/>
                </a:lnTo>
                <a:cubicBezTo>
                  <a:pt x="0" y="1653352"/>
                  <a:pt x="1351216" y="182908"/>
                  <a:pt x="3082686" y="6086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6" name="Image 4">
            <a:extLst>
              <a:ext uri="{FF2B5EF4-FFF2-40B4-BE49-F238E27FC236}">
                <a16:creationId xmlns:a16="http://schemas.microsoft.com/office/drawing/2014/main" id="{9019DA73-2516-F3D2-ECDB-620C9048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5665DA82-D253-8EC5-5DFB-F0266ED9F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-20086" y="5331514"/>
            <a:ext cx="2148416" cy="1526486"/>
          </a:xfrm>
          <a:custGeom>
            <a:avLst/>
            <a:gdLst>
              <a:gd name="connsiteX0" fmla="*/ 0 w 2148416"/>
              <a:gd name="connsiteY0" fmla="*/ 1526486 h 1526486"/>
              <a:gd name="connsiteX1" fmla="*/ 2098930 w 2148416"/>
              <a:gd name="connsiteY1" fmla="*/ 135201 h 1526486"/>
              <a:gd name="connsiteX2" fmla="*/ 2148416 w 2148416"/>
              <a:gd name="connsiteY2" fmla="*/ 0 h 1526486"/>
              <a:gd name="connsiteX3" fmla="*/ 0 w 2148416"/>
              <a:gd name="connsiteY3" fmla="*/ 0 h 1526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8416" h="1526486">
                <a:moveTo>
                  <a:pt x="0" y="1526486"/>
                </a:moveTo>
                <a:cubicBezTo>
                  <a:pt x="943526" y="1526486"/>
                  <a:pt x="1753109" y="952785"/>
                  <a:pt x="2098930" y="135201"/>
                </a:cubicBezTo>
                <a:lnTo>
                  <a:pt x="21484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50000"/>
            </a:schemeClr>
          </a:solidFill>
          <a:ln w="50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pic>
        <p:nvPicPr>
          <p:cNvPr id="21" name="Image 2">
            <a:extLst>
              <a:ext uri="{FF2B5EF4-FFF2-40B4-BE49-F238E27FC236}">
                <a16:creationId xmlns:a16="http://schemas.microsoft.com/office/drawing/2014/main" id="{A8B7F1F1-806C-8D65-7340-220A0C465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rot="5400000">
            <a:off x="9991886" y="1247775"/>
            <a:ext cx="2200114" cy="2200114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E76518D4-6149-BA03-3BE5-6A13A792C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40428" y="6470488"/>
            <a:ext cx="775021" cy="387513"/>
          </a:xfrm>
          <a:custGeom>
            <a:avLst/>
            <a:gdLst>
              <a:gd name="connsiteX0" fmla="*/ 387511 w 775021"/>
              <a:gd name="connsiteY0" fmla="*/ 0 h 387513"/>
              <a:gd name="connsiteX1" fmla="*/ 775021 w 775021"/>
              <a:gd name="connsiteY1" fmla="*/ 387511 h 387513"/>
              <a:gd name="connsiteX2" fmla="*/ 775021 w 775021"/>
              <a:gd name="connsiteY2" fmla="*/ 387513 h 387513"/>
              <a:gd name="connsiteX3" fmla="*/ 1 w 775021"/>
              <a:gd name="connsiteY3" fmla="*/ 387513 h 387513"/>
              <a:gd name="connsiteX4" fmla="*/ 0 w 775021"/>
              <a:gd name="connsiteY4" fmla="*/ 387511 h 387513"/>
              <a:gd name="connsiteX5" fmla="*/ 387511 w 775021"/>
              <a:gd name="connsiteY5" fmla="*/ 0 h 387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021" h="387513">
                <a:moveTo>
                  <a:pt x="387511" y="0"/>
                </a:moveTo>
                <a:cubicBezTo>
                  <a:pt x="601527" y="0"/>
                  <a:pt x="775021" y="173494"/>
                  <a:pt x="775021" y="387511"/>
                </a:cubicBezTo>
                <a:lnTo>
                  <a:pt x="775021" y="387513"/>
                </a:lnTo>
                <a:lnTo>
                  <a:pt x="1" y="387513"/>
                </a:lnTo>
                <a:lnTo>
                  <a:pt x="0" y="387511"/>
                </a:lnTo>
                <a:cubicBezTo>
                  <a:pt x="0" y="173494"/>
                  <a:pt x="173494" y="0"/>
                  <a:pt x="387511" y="0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58F56A7F-403C-059D-4B58-A8D59888A15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14400" y="2331791"/>
            <a:ext cx="6903076" cy="3721817"/>
          </a:xfrm>
        </p:spPr>
        <p:txBody>
          <a:bodyPr t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723BF40-731C-2A5B-FC2F-B59DEF431C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89454" y="3405189"/>
            <a:ext cx="3202546" cy="3452811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3ACD3A33-D8A4-7058-9798-30967E3EFD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10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accent6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731520"/>
            <a:ext cx="10671048" cy="13620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80" r:id="rId3"/>
    <p:sldLayoutId id="2147483653" r:id="rId4"/>
    <p:sldLayoutId id="2147483668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1" r:id="rId11"/>
    <p:sldLayoutId id="2147483692" r:id="rId12"/>
    <p:sldLayoutId id="2147483676" r:id="rId13"/>
    <p:sldLayoutId id="2147483656" r:id="rId14"/>
    <p:sldLayoutId id="2147483657" r:id="rId15"/>
    <p:sldLayoutId id="2147483658" r:id="rId16"/>
    <p:sldLayoutId id="2147483659" r:id="rId17"/>
  </p:sldLayoutIdLst>
  <p:hf hdr="0" ft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38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atalog.data.gov/dataset/motor-vehicle-collisions-crashe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3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7FF65-A536-F639-8591-ED024C223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99790" y="810227"/>
            <a:ext cx="6392421" cy="3831221"/>
          </a:xfrm>
        </p:spPr>
        <p:txBody>
          <a:bodyPr anchor="ctr"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zh-CN" sz="32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Analysis </a:t>
            </a:r>
            <a:r>
              <a:rPr lang="en-US" altLang="zh-CN" sz="3200" kern="1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and</a:t>
            </a:r>
            <a:r>
              <a:rPr lang="zh-CN" altLang="en-US" sz="3200" kern="1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2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Prediction of Crash Severity in NYC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2B2BE1-C7AA-B2BE-F46D-3408B867D904}"/>
              </a:ext>
            </a:extLst>
          </p:cNvPr>
          <p:cNvSpPr txBox="1"/>
          <p:nvPr/>
        </p:nvSpPr>
        <p:spPr>
          <a:xfrm>
            <a:off x="4094747" y="3429000"/>
            <a:ext cx="4002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CS777 Final Project By Ziwen </a:t>
            </a:r>
            <a:r>
              <a:rPr lang="en-US" altLang="zh-CN" dirty="0"/>
              <a:t>Lyu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437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8D62608-F5E4-7EC0-5EF0-4F988DDD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564" y="1057274"/>
            <a:ext cx="9875463" cy="999746"/>
          </a:xfrm>
        </p:spPr>
        <p:txBody>
          <a:bodyPr/>
          <a:lstStyle/>
          <a:p>
            <a:r>
              <a:rPr lang="en-US" dirty="0"/>
              <a:t>Findings – Model Performance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288BD9B8-D6A6-D55A-830D-4D3CC2DC39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732547" y="2303028"/>
            <a:ext cx="4042611" cy="1891983"/>
          </a:xfrm>
        </p:spPr>
        <p:txBody>
          <a:bodyPr>
            <a:normAutofit/>
          </a:bodyPr>
          <a:lstStyle/>
          <a:p>
            <a:pPr marL="0" marR="0" indent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Decision Tree: 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Accuracy 64%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Precision: 79%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Recall: 7.9%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F1: 14.3%</a:t>
            </a:r>
          </a:p>
        </p:txBody>
      </p:sp>
      <p:sp>
        <p:nvSpPr>
          <p:cNvPr id="13" name="Content Placeholder 7">
            <a:extLst>
              <a:ext uri="{FF2B5EF4-FFF2-40B4-BE49-F238E27FC236}">
                <a16:creationId xmlns:a16="http://schemas.microsoft.com/office/drawing/2014/main" id="{0853098E-C088-D323-4BF2-987893F262F6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7940842" y="2303028"/>
            <a:ext cx="3485184" cy="1988235"/>
          </a:xfrm>
        </p:spPr>
        <p:txBody>
          <a:bodyPr/>
          <a:lstStyle/>
          <a:p>
            <a:pPr marL="0" marR="0" indent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Weighted Logistic Regression: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Accuracy 56%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Precision: 44.8%,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Recall: 65.5%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F1: 53.2%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DCFAD14-1AAA-8CDA-A49B-523FD6C66F3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10</a:t>
            </a:fld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6C11CD2-AD1E-7C23-8C26-6778D87E39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4032971"/>
              </p:ext>
            </p:extLst>
          </p:nvPr>
        </p:nvGraphicFramePr>
        <p:xfrm>
          <a:off x="1820359" y="4441019"/>
          <a:ext cx="4042611" cy="1679044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1516399">
                  <a:extLst>
                    <a:ext uri="{9D8B030D-6E8A-4147-A177-3AD203B41FA5}">
                      <a16:colId xmlns:a16="http://schemas.microsoft.com/office/drawing/2014/main" val="1441667394"/>
                    </a:ext>
                  </a:extLst>
                </a:gridCol>
                <a:gridCol w="1279668">
                  <a:extLst>
                    <a:ext uri="{9D8B030D-6E8A-4147-A177-3AD203B41FA5}">
                      <a16:colId xmlns:a16="http://schemas.microsoft.com/office/drawing/2014/main" val="2048254281"/>
                    </a:ext>
                  </a:extLst>
                </a:gridCol>
                <a:gridCol w="1246544">
                  <a:extLst>
                    <a:ext uri="{9D8B030D-6E8A-4147-A177-3AD203B41FA5}">
                      <a16:colId xmlns:a16="http://schemas.microsoft.com/office/drawing/2014/main" val="518171819"/>
                    </a:ext>
                  </a:extLst>
                </a:gridCol>
              </a:tblGrid>
              <a:tr h="82596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</a:rPr>
                        <a:t>Actual/Predicted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</a:rPr>
                        <a:t>Positive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Negative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147423236"/>
                  </a:ext>
                </a:extLst>
              </a:tr>
              <a:tr h="30243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Positive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614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163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382267049"/>
                  </a:ext>
                </a:extLst>
              </a:tr>
              <a:tr h="55064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Negative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7198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</a:rPr>
                        <a:t>12516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921723955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8B70DAB-91CA-B1A2-1FC4-D5464EDDA5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7875011"/>
              </p:ext>
            </p:extLst>
          </p:nvPr>
        </p:nvGraphicFramePr>
        <p:xfrm>
          <a:off x="7262681" y="4441019"/>
          <a:ext cx="4163345" cy="1582793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2050119">
                  <a:extLst>
                    <a:ext uri="{9D8B030D-6E8A-4147-A177-3AD203B41FA5}">
                      <a16:colId xmlns:a16="http://schemas.microsoft.com/office/drawing/2014/main" val="666021859"/>
                    </a:ext>
                  </a:extLst>
                </a:gridCol>
                <a:gridCol w="829454">
                  <a:extLst>
                    <a:ext uri="{9D8B030D-6E8A-4147-A177-3AD203B41FA5}">
                      <a16:colId xmlns:a16="http://schemas.microsoft.com/office/drawing/2014/main" val="2354789014"/>
                    </a:ext>
                  </a:extLst>
                </a:gridCol>
                <a:gridCol w="1283772">
                  <a:extLst>
                    <a:ext uri="{9D8B030D-6E8A-4147-A177-3AD203B41FA5}">
                      <a16:colId xmlns:a16="http://schemas.microsoft.com/office/drawing/2014/main" val="2205433864"/>
                    </a:ext>
                  </a:extLst>
                </a:gridCol>
              </a:tblGrid>
              <a:tr h="75425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Actual/Predicted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Positive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Negative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58547387"/>
                  </a:ext>
                </a:extLst>
              </a:tr>
              <a:tr h="41426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Positive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5115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6311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971317490"/>
                  </a:ext>
                </a:extLst>
              </a:tr>
              <a:tr h="41426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Negative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2697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</a:rPr>
                        <a:t>6368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6159604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80216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0A324-0737-F0DA-1F7D-10CBE06D7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4"/>
            <a:ext cx="10511627" cy="1012785"/>
          </a:xfrm>
        </p:spPr>
        <p:txBody>
          <a:bodyPr/>
          <a:lstStyle/>
          <a:p>
            <a:r>
              <a:rPr lang="en-US" dirty="0"/>
              <a:t>Chi-square test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C21286A-7B29-3B58-1636-0F45723890A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092F8E-BD0D-EB30-D741-723A3E31F829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sz="18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The Chi-Square test shows most features had p-values less than 0.001, suggesting a strong significance with crash severity. So, the features we selected for the model are relevant predictors.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DC7D37D-A1A9-5070-EA9F-C984EC4805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3656" y="3097277"/>
            <a:ext cx="2053114" cy="3560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121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0A324-0737-F0DA-1F7D-10CBE06D7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4"/>
            <a:ext cx="10511627" cy="1012785"/>
          </a:xfrm>
        </p:spPr>
        <p:txBody>
          <a:bodyPr/>
          <a:lstStyle/>
          <a:p>
            <a:r>
              <a:rPr lang="en-US" dirty="0"/>
              <a:t>Discussions &amp; Conclusions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C21286A-7B29-3B58-1636-0F45723890A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8A1E2F-1A82-3809-B614-F716198ACEA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By the comparison, we see the weights in logistic regression model greatly improve the performance as it can handle imbalanced dataset.</a:t>
            </a:r>
          </a:p>
          <a:p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Polynomial expansion, regularization, binning more granularly, adjusting model hyperparameters…but there still remains a considerable gap from ideal scenarios.</a:t>
            </a:r>
          </a:p>
          <a:p>
            <a:r>
              <a:rPr lang="en-US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Chi-square test shows we chose relevant features for predictions.</a:t>
            </a:r>
          </a:p>
          <a:p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Need additional features from other data source to predict the crash severity level.</a:t>
            </a:r>
          </a:p>
          <a:p>
            <a:r>
              <a:rPr lang="en-US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Association analysis shows, we could include more weather related features into the future study.</a:t>
            </a:r>
            <a:endParaRPr lang="en-US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2132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D22C5-0C9E-B582-A8FE-B45E70A01E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1" y="849782"/>
            <a:ext cx="5715000" cy="2727709"/>
          </a:xfrm>
        </p:spPr>
        <p:txBody>
          <a:bodyPr/>
          <a:lstStyle/>
          <a:p>
            <a:r>
              <a:rPr lang="en-US" dirty="0"/>
              <a:t>Thank </a:t>
            </a:r>
            <a:br>
              <a:rPr lang="en-US" dirty="0"/>
            </a:br>
            <a:r>
              <a:rPr lang="en-US" dirty="0"/>
              <a:t>you</a:t>
            </a:r>
          </a:p>
        </p:txBody>
      </p:sp>
    </p:spTree>
    <p:extLst>
      <p:ext uri="{BB962C8B-B14F-4D97-AF65-F5344CB8AC3E}">
        <p14:creationId xmlns:p14="http://schemas.microsoft.com/office/powerpoint/2010/main" val="1973173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21072-4A77-DB4D-DF41-58EADB7DA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4"/>
            <a:ext cx="6583680" cy="1531357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22962-3C7F-E480-5C35-7F4860A09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834640"/>
            <a:ext cx="6583680" cy="3207344"/>
          </a:xfrm>
        </p:spPr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Research Questions</a:t>
            </a:r>
          </a:p>
          <a:p>
            <a:r>
              <a:rPr lang="en-US" dirty="0"/>
              <a:t>Methodology</a:t>
            </a:r>
          </a:p>
          <a:p>
            <a:r>
              <a:rPr lang="en-US" dirty="0"/>
              <a:t>Findings</a:t>
            </a:r>
          </a:p>
          <a:p>
            <a:r>
              <a:rPr lang="en-US" dirty="0"/>
              <a:t>Discussions &amp; Conclusions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D5CFA2-4E67-F157-5FFD-A246307D41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219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0565" y="1057274"/>
            <a:ext cx="7965461" cy="994164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11C33-898C-4414-4665-5136EB6FC1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60565" y="2303029"/>
            <a:ext cx="7965460" cy="3497698"/>
          </a:xfrm>
        </p:spPr>
        <p:txBody>
          <a:bodyPr/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Motor vehicle crashes are significant public safety issue, especially in population dense cities like New York City (NYC).</a:t>
            </a:r>
          </a:p>
          <a:p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Suggest authorities to take preventive measure to reduce the collision frequency and severity.</a:t>
            </a:r>
          </a:p>
          <a:p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If the model is able to predict severity with first-hand information, the authorities can prioritize and allocate emergency resources more effectively, as well as plan the management resourcefully.</a:t>
            </a:r>
            <a:endParaRPr lang="en-US" dirty="0"/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681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A34A6-22BC-27A4-2C79-EE98A4943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834635"/>
            <a:ext cx="7796464" cy="1222385"/>
          </a:xfrm>
        </p:spPr>
        <p:txBody>
          <a:bodyPr/>
          <a:lstStyle/>
          <a:p>
            <a:r>
              <a:rPr lang="en-US" dirty="0"/>
              <a:t>Research Questions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267C004-8B72-C872-98FB-00A2A584D0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AEF9954A-E263-8A7E-58B1-4D03F7D1BD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4400" y="2303028"/>
            <a:ext cx="7940842" cy="3720337"/>
          </a:xfrm>
        </p:spPr>
        <p:txBody>
          <a:bodyPr>
            <a:normAutofit/>
          </a:bodyPr>
          <a:lstStyle/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18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Are certain boroughs in NYC and certain periods of a day more prone to have vehicle collisions in 2022?</a:t>
            </a: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18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How do certain crash factors like human behaviors (e.g., speeding, alcohol use) or environmental factors (e.g., road conditions) impact the severity in vehicle collisions?</a:t>
            </a: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18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Can we build a machine learning model based on crash first-hand information to predict crash severity?</a:t>
            </a:r>
          </a:p>
        </p:txBody>
      </p:sp>
    </p:spTree>
    <p:extLst>
      <p:ext uri="{BB962C8B-B14F-4D97-AF65-F5344CB8AC3E}">
        <p14:creationId xmlns:p14="http://schemas.microsoft.com/office/powerpoint/2010/main" val="2468595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D55F2D4-C20E-BEBC-1CCF-4449B0456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65393"/>
            <a:ext cx="7631709" cy="1091627"/>
          </a:xfrm>
        </p:spPr>
        <p:txBody>
          <a:bodyPr/>
          <a:lstStyle/>
          <a:p>
            <a:r>
              <a:rPr lang="en-US" dirty="0"/>
              <a:t>Methodology - Data</a:t>
            </a:r>
          </a:p>
        </p:txBody>
      </p:sp>
      <p:sp>
        <p:nvSpPr>
          <p:cNvPr id="14" name="Content Placeholder 7">
            <a:extLst>
              <a:ext uri="{FF2B5EF4-FFF2-40B4-BE49-F238E27FC236}">
                <a16:creationId xmlns:a16="http://schemas.microsoft.com/office/drawing/2014/main" id="{749C7CD1-A9AA-49E3-6734-AD9546F2DF5B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914400" y="2303463"/>
            <a:ext cx="7631709" cy="4143375"/>
          </a:xfrm>
        </p:spPr>
        <p:txBody>
          <a:bodyPr>
            <a:normAutofit/>
          </a:bodyPr>
          <a:lstStyle/>
          <a:p>
            <a:pPr marL="0" marR="0" indent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The data is </a:t>
            </a:r>
            <a:r>
              <a:rPr lang="en-US" kern="1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from the City of New York government, </a:t>
            </a:r>
            <a:r>
              <a:rPr lang="en-US" sz="18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which contains every crash event in New York City from 2012 to 2024 with a least $1000 worth of damage. This data contains 2,124,646 unique crash events (rows) and 29 columns. (</a:t>
            </a:r>
            <a:r>
              <a:rPr lang="en-US" sz="1800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data source: </a:t>
            </a:r>
            <a:r>
              <a:rPr lang="en-US" sz="1800" i="1" u="sng" kern="100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3"/>
              </a:rPr>
              <a:t>Motor Vehicle Collisions - Crashes - Catalog (data.gov)</a:t>
            </a:r>
            <a:r>
              <a:rPr lang="en-US" sz="18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pPr marL="0" marR="0" indent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kern="1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This research will focus on 2022 with 103,886 crashes in NYC cities.</a:t>
            </a:r>
          </a:p>
          <a:p>
            <a:pPr marL="0" marR="0" indent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kern="1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800" kern="1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0" name="Picture Placeholder 9" descr="A person wearing a blue suit and headphones pointing at a computer">
            <a:extLst>
              <a:ext uri="{FF2B5EF4-FFF2-40B4-BE49-F238E27FC236}">
                <a16:creationId xmlns:a16="http://schemas.microsoft.com/office/drawing/2014/main" id="{DD0A0899-5B02-CEB5-E5DD-448B169C237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4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 l="31888" r="31888"/>
          <a:stretch/>
        </p:blipFill>
        <p:spPr>
          <a:xfrm>
            <a:off x="8989454" y="965393"/>
            <a:ext cx="3202545" cy="5892607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2CE1B8-1C92-D6D2-444B-652DB90E86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5</a:t>
            </a:fld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9745784-7BC3-E41E-124F-DAF2A506AE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6577269"/>
              </p:ext>
            </p:extLst>
          </p:nvPr>
        </p:nvGraphicFramePr>
        <p:xfrm>
          <a:off x="1128979" y="4388817"/>
          <a:ext cx="6080760" cy="2092708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1783080">
                  <a:extLst>
                    <a:ext uri="{9D8B030D-6E8A-4147-A177-3AD203B41FA5}">
                      <a16:colId xmlns:a16="http://schemas.microsoft.com/office/drawing/2014/main" val="843578170"/>
                    </a:ext>
                  </a:extLst>
                </a:gridCol>
                <a:gridCol w="2225040">
                  <a:extLst>
                    <a:ext uri="{9D8B030D-6E8A-4147-A177-3AD203B41FA5}">
                      <a16:colId xmlns:a16="http://schemas.microsoft.com/office/drawing/2014/main" val="2101968487"/>
                    </a:ext>
                  </a:extLst>
                </a:gridCol>
                <a:gridCol w="2072640">
                  <a:extLst>
                    <a:ext uri="{9D8B030D-6E8A-4147-A177-3AD203B41FA5}">
                      <a16:colId xmlns:a16="http://schemas.microsoft.com/office/drawing/2014/main" val="387691196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</a:rPr>
                        <a:t>Features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</a:rPr>
                        <a:t>Description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</a:rPr>
                        <a:t>value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416756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</a:rPr>
                        <a:t>Crash date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</a:rPr>
                        <a:t>The date when crash happened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</a:rPr>
                        <a:t>“1/25/2022”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190899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</a:rPr>
                        <a:t>Crash time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</a:rPr>
                        <a:t>The time when crash happened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</a:rPr>
                        <a:t>“15:34”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099637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</a:rPr>
                        <a:t>Borough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</a:rPr>
                        <a:t>The location where crash happened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</a:rPr>
                        <a:t>“BROOKLYN”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757198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kern="100" dirty="0">
                          <a:effectLst/>
                        </a:rPr>
                        <a:t>Number of persons injured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</a:rPr>
                        <a:t>The number of people injured in crash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kern="100" dirty="0">
                          <a:effectLst/>
                        </a:rPr>
                        <a:t>5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817326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</a:rPr>
                        <a:t>Number of persons killed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</a:rPr>
                        <a:t>The number of people killed in crash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</a:rPr>
                        <a:t>1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553634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</a:rPr>
                        <a:t>Contributing factor 1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</a:rPr>
                        <a:t>The reason why the crash happened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</a:rPr>
                        <a:t>“Alcohol Involvement”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533324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</a:rPr>
                        <a:t>Vehicle type code 1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</a:rPr>
                        <a:t>The type of vehicle involved in crash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kern="100" dirty="0">
                          <a:effectLst/>
                        </a:rPr>
                        <a:t>“Bus”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776176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1619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443EC8A-1733-CCF7-081F-EB4667CB3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/>
          <a:lstStyle/>
          <a:p>
            <a:r>
              <a:rPr lang="en-US" dirty="0"/>
              <a:t>Methodology - Data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E55D3D-AA24-CF53-6679-29B3C83F7646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914400" y="2331792"/>
            <a:ext cx="6903076" cy="2216146"/>
          </a:xfrm>
        </p:spPr>
        <p:txBody>
          <a:bodyPr/>
          <a:lstStyle/>
          <a:p>
            <a:r>
              <a:rPr lang="en-US" sz="1800" kern="1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Target variable – Severity Level</a:t>
            </a:r>
          </a:p>
          <a:p>
            <a:r>
              <a:rPr lang="en-US" sz="1800" kern="1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Death &gt; 0 or Injuries &gt; 4: Serious crash (0.06%)</a:t>
            </a:r>
          </a:p>
          <a:p>
            <a:r>
              <a:rPr lang="en-US" sz="1800" kern="1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4&gt;= Injuries &gt; 0: Moderate </a:t>
            </a:r>
            <a:r>
              <a:rPr lang="en-US" altLang="zh-CN" sz="1800" kern="1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crash (36.6%)</a:t>
            </a:r>
          </a:p>
          <a:p>
            <a:r>
              <a:rPr lang="en-US" sz="1800" kern="1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No Injuries: No-injury crash (62.8%)</a:t>
            </a:r>
          </a:p>
          <a:p>
            <a:endParaRPr lang="en-US" sz="1800" kern="1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sz="1800" kern="1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Merge serious crash and moderate crash in training and prediction.</a:t>
            </a:r>
          </a:p>
        </p:txBody>
      </p:sp>
      <p:pic>
        <p:nvPicPr>
          <p:cNvPr id="7" name="Picture Placeholder 6" descr="A person wearing glasses and a blue shirt">
            <a:extLst>
              <a:ext uri="{FF2B5EF4-FFF2-40B4-BE49-F238E27FC236}">
                <a16:creationId xmlns:a16="http://schemas.microsoft.com/office/drawing/2014/main" id="{C570EB79-053B-0283-9D2D-6266701EEDDD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</a:blip>
          <a:srcRect l="19088" r="19088"/>
          <a:stretch/>
        </p:blipFill>
        <p:spPr>
          <a:xfrm>
            <a:off x="8989454" y="3405189"/>
            <a:ext cx="3202546" cy="3452811"/>
          </a:xfr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B69D854-FB65-0E93-CFE2-041F7C41DD2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1017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0565" y="1057274"/>
            <a:ext cx="7965461" cy="994164"/>
          </a:xfrm>
        </p:spPr>
        <p:txBody>
          <a:bodyPr/>
          <a:lstStyle/>
          <a:p>
            <a:r>
              <a:rPr lang="en-US" dirty="0"/>
              <a:t>Methodology - Feature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11C33-898C-4414-4665-5136EB6FC1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60565" y="2303029"/>
            <a:ext cx="7965460" cy="3497698"/>
          </a:xfrm>
        </p:spPr>
        <p:txBody>
          <a:bodyPr>
            <a:normAutofit lnSpcReduction="10000"/>
          </a:bodyPr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Binnig: 55 unique values for contributing factors, 355 unique values for vehicle types.</a:t>
            </a:r>
          </a:p>
          <a:p>
            <a:r>
              <a:rPr lang="en-US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Binned contributing factors into 8 categories: 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driver’s improper operation (40.4%), distraction (25.7%), third party issue (3.7%), illegal behavior (1.8%), road issue (2.4%), vehicle defection (1.5%), other (24.3%). </a:t>
            </a:r>
          </a:p>
          <a:p>
            <a:r>
              <a:rPr lang="en-US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Binned vehicle type into 10 categories: 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sedan(47.6%), station wagon(35.3%), bus(1.9%), truck(5.0%), bike(2.6%),  motorcycle(0.9%), taxi(2.7%), van(0.6%), scooter(0.6%), other(4.4%).</a:t>
            </a:r>
          </a:p>
          <a:p>
            <a:r>
              <a:rPr lang="en-US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Added time (“month”) and converted crash time into continuous data.</a:t>
            </a:r>
          </a:p>
          <a:p>
            <a:r>
              <a:rPr lang="en-US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One-hot encoding all categorical features.</a:t>
            </a:r>
          </a:p>
          <a:p>
            <a:r>
              <a:rPr lang="en-US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Polynomial Expansion: degree of 3.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07550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136FCF6-982C-CC37-9625-3EBFC7E7D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563" y="1089213"/>
            <a:ext cx="9879437" cy="980844"/>
          </a:xfrm>
        </p:spPr>
        <p:txBody>
          <a:bodyPr/>
          <a:lstStyle/>
          <a:p>
            <a:r>
              <a:rPr lang="en-US" dirty="0"/>
              <a:t>Methodology – Model Evaluation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DCC342-9FD1-7055-EAAC-008DC851B13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50564" y="2331958"/>
            <a:ext cx="9269836" cy="3704266"/>
          </a:xfrm>
        </p:spPr>
        <p:txBody>
          <a:bodyPr/>
          <a:lstStyle/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Weighted Logistic Regression:</a:t>
            </a:r>
          </a:p>
          <a:p>
            <a:pPr marL="45720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We set the regularization equals to 1, and maximum iteration to 150.</a:t>
            </a: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Decision Tree:</a:t>
            </a:r>
          </a:p>
          <a:p>
            <a:pPr marL="45720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We set the hyperparameter max depth as 5, max bins as 32.</a:t>
            </a:r>
          </a:p>
          <a:p>
            <a:pPr marL="45720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kern="1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742950" marR="0" indent="-28575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Split the train and test dat</a:t>
            </a:r>
            <a:r>
              <a:rPr lang="en-US" kern="1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a into 8:2.</a:t>
            </a:r>
          </a:p>
          <a:p>
            <a:pPr marL="742950" marR="0" indent="-28575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Evaluated by F1-score.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913EEC9-16E3-6C86-97D0-A7EC7EA09CD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99961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A34A6-22BC-27A4-2C79-EE98A4943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834635"/>
            <a:ext cx="7796464" cy="1222385"/>
          </a:xfrm>
        </p:spPr>
        <p:txBody>
          <a:bodyPr/>
          <a:lstStyle/>
          <a:p>
            <a:r>
              <a:rPr lang="en-US" dirty="0"/>
              <a:t>Findings - associations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267C004-8B72-C872-98FB-00A2A584D0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AEF9954A-E263-8A7E-58B1-4D03F7D1BD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4400" y="2303028"/>
            <a:ext cx="7940842" cy="3720337"/>
          </a:xfrm>
        </p:spPr>
        <p:txBody>
          <a:bodyPr>
            <a:normAutofit fontScale="92500" lnSpcReduction="10000"/>
          </a:bodyPr>
          <a:lstStyle/>
          <a:p>
            <a:pPr marL="342900" marR="0" indent="-34290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18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Time of day vs. Severity Level</a:t>
            </a:r>
            <a:endParaRPr lang="en-US" kern="1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R="0">
              <a:spcBef>
                <a:spcPts val="0"/>
              </a:spcBef>
              <a:spcAft>
                <a:spcPts val="0"/>
              </a:spcAft>
            </a:pPr>
            <a:r>
              <a:rPr lang="en-US" kern="1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he serious crash happened most during the evening (204, 0.2%). This might be due to the lightening and sight limitation. Both moderate and no-injury crash prone to happen during the afternoon (13367, 13.07%; 21393, 20.91%). </a:t>
            </a:r>
          </a:p>
          <a:p>
            <a:pPr marR="0">
              <a:spcBef>
                <a:spcPts val="0"/>
              </a:spcBef>
              <a:spcAft>
                <a:spcPts val="0"/>
              </a:spcAft>
            </a:pPr>
            <a:endParaRPr lang="en-US" kern="1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R="0" lvl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kern="1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2. </a:t>
            </a:r>
            <a:r>
              <a:rPr lang="en-US" sz="18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Month vs. Severity level</a:t>
            </a:r>
          </a:p>
          <a:p>
            <a:pPr marR="0" lvl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Serious and moderate crashes concentrated in June, July, and August month, while most no-injury crashes are in May, June, and March. The temperature might be another factor contributing to the severity level.</a:t>
            </a:r>
          </a:p>
          <a:p>
            <a:pPr marR="0" lvl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kern="1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R="0" lvl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3. Contributing factors vs. Severity level</a:t>
            </a:r>
          </a:p>
          <a:p>
            <a:pPr marR="0" lvl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kern="1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Driver’s improper operation (speeding, cell phones, etc.) is the main cause of crashes in NYC.</a:t>
            </a:r>
            <a:endParaRPr lang="en-US" sz="1800" kern="1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R="0">
              <a:spcBef>
                <a:spcPts val="0"/>
              </a:spcBef>
              <a:spcAft>
                <a:spcPts val="0"/>
              </a:spcAft>
            </a:pPr>
            <a:endParaRPr lang="en-US" sz="1800" kern="1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6604223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color block_Win32_SL_v14" id="{59749740-91A0-46B8-82A8-B436C7A8A142}" vid="{B3F8D047-377B-4FC8-B21C-47530C6DE3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A719FA4-954C-4FA8-82CB-206659C3B82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16DBB56F-4362-4386-A1A1-3DF89889661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4948363-B267-4BAC-8655-100FBEC280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{7EF2D48C-6306-4E5D-AFD9-B257EF1A61CA}tf78438558_win32</Template>
  <TotalTime>57</TotalTime>
  <Words>897</Words>
  <Application>Microsoft Office PowerPoint</Application>
  <PresentationFormat>Widescreen</PresentationFormat>
  <Paragraphs>124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Arial Black</vt:lpstr>
      <vt:lpstr>Calibri</vt:lpstr>
      <vt:lpstr>Sabon Next LT</vt:lpstr>
      <vt:lpstr>Custom</vt:lpstr>
      <vt:lpstr>Analysis and Prediction of Crash Severity in NYC</vt:lpstr>
      <vt:lpstr>agenda</vt:lpstr>
      <vt:lpstr>Introduction</vt:lpstr>
      <vt:lpstr>Research Questions</vt:lpstr>
      <vt:lpstr>Methodology - Data</vt:lpstr>
      <vt:lpstr>Methodology - Data</vt:lpstr>
      <vt:lpstr>Methodology - Feature Engineering</vt:lpstr>
      <vt:lpstr>Methodology – Model Evaluation</vt:lpstr>
      <vt:lpstr>Findings - associations</vt:lpstr>
      <vt:lpstr>Findings – Model Performance</vt:lpstr>
      <vt:lpstr>Chi-square test</vt:lpstr>
      <vt:lpstr>Discussions &amp; Conclusions</vt:lpstr>
      <vt:lpstr>Thank 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Sophia Lyu</dc:creator>
  <cp:lastModifiedBy>Sophia Lyu</cp:lastModifiedBy>
  <cp:revision>6</cp:revision>
  <dcterms:created xsi:type="dcterms:W3CDTF">2024-10-15T06:13:49Z</dcterms:created>
  <dcterms:modified xsi:type="dcterms:W3CDTF">2024-10-15T07:10:52Z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