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0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2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9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9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9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3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2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2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F6684-3F6D-CB7A-353A-A806AA821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9"/>
            <a:ext cx="2952748" cy="2817438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/>
              <a:t>Adult Census Data (1994)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2100C-0544-2B88-07F7-4612B54B9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4020671"/>
            <a:ext cx="2952749" cy="177529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Andrew Marin</a:t>
            </a:r>
          </a:p>
          <a:p>
            <a:pPr algn="l"/>
            <a:r>
              <a:rPr lang="en-US" sz="2000" dirty="0"/>
              <a:t>CS-777</a:t>
            </a:r>
          </a:p>
          <a:p>
            <a:pPr algn="l"/>
            <a:r>
              <a:rPr lang="en-US" sz="2000" dirty="0"/>
              <a:t>10/14/2024</a:t>
            </a:r>
          </a:p>
        </p:txBody>
      </p:sp>
      <p:pic>
        <p:nvPicPr>
          <p:cNvPr id="23" name="Picture 22" descr="Vector background of vibrant colors splashing">
            <a:extLst>
              <a:ext uri="{FF2B5EF4-FFF2-40B4-BE49-F238E27FC236}">
                <a16:creationId xmlns:a16="http://schemas.microsoft.com/office/drawing/2014/main" id="{7BC28640-466E-8016-B2B6-99B2ED7D03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54" r="4924" b="-1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917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13A4-CF79-3409-DAFD-7AB3E002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00280"/>
            <a:ext cx="9144000" cy="126364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6CE0-2A9D-49BE-BC7F-95E9BFE11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63929"/>
            <a:ext cx="10668000" cy="4432071"/>
          </a:xfrm>
        </p:spPr>
        <p:txBody>
          <a:bodyPr/>
          <a:lstStyle/>
          <a:p>
            <a:r>
              <a:rPr lang="en-US" dirty="0"/>
              <a:t>Dataset is outdated and may have biases</a:t>
            </a:r>
          </a:p>
          <a:p>
            <a:r>
              <a:rPr lang="en-US" dirty="0"/>
              <a:t>Class imbalance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improve models:</a:t>
            </a:r>
          </a:p>
          <a:p>
            <a:pPr lvl="1"/>
            <a:r>
              <a:rPr lang="en-US" dirty="0"/>
              <a:t>Feature redundancy examination before feature selection</a:t>
            </a:r>
          </a:p>
          <a:p>
            <a:pPr lvl="1"/>
            <a:r>
              <a:rPr lang="en-US" dirty="0"/>
              <a:t>Apply weights to models based on class distribution</a:t>
            </a:r>
          </a:p>
          <a:p>
            <a:pPr lvl="1"/>
            <a:r>
              <a:rPr lang="en-US" dirty="0"/>
              <a:t>Increase number of folds in cross-validation</a:t>
            </a:r>
          </a:p>
          <a:p>
            <a:pPr lvl="1"/>
            <a:r>
              <a:rPr lang="en-US" dirty="0"/>
              <a:t>Tune hyperparameters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7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42C5-CC7C-E575-8A1C-A90A7A63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93497-E068-05AD-8AC8-DCC97806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 Adult Census Data (.csv file) from 1994</a:t>
            </a:r>
          </a:p>
          <a:p>
            <a:r>
              <a:rPr lang="en-US" dirty="0"/>
              <a:t>~32,000 Rows</a:t>
            </a:r>
          </a:p>
          <a:p>
            <a:r>
              <a:rPr lang="en-US" dirty="0"/>
              <a:t>Demographic info</a:t>
            </a:r>
          </a:p>
          <a:p>
            <a:pPr lvl="1"/>
            <a:r>
              <a:rPr lang="en-US" dirty="0"/>
              <a:t>Age, sex, race, marital status, # hours worked per week, etc.</a:t>
            </a:r>
          </a:p>
          <a:p>
            <a:r>
              <a:rPr lang="en-US" dirty="0"/>
              <a:t>Class label: Income &gt; $50K / year (1) or &lt;$50K / year (0)</a:t>
            </a:r>
          </a:p>
        </p:txBody>
      </p:sp>
    </p:spTree>
    <p:extLst>
      <p:ext uri="{BB962C8B-B14F-4D97-AF65-F5344CB8AC3E}">
        <p14:creationId xmlns:p14="http://schemas.microsoft.com/office/powerpoint/2010/main" val="179489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A380-6011-7A1A-52E5-93B34AB6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1FC2-5D5B-FD26-58B5-644F1BD72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accurately predict whether an individual’s income will exceed $50K / year or not based on their demographic and personal information?</a:t>
            </a:r>
          </a:p>
        </p:txBody>
      </p:sp>
    </p:spTree>
    <p:extLst>
      <p:ext uri="{BB962C8B-B14F-4D97-AF65-F5344CB8AC3E}">
        <p14:creationId xmlns:p14="http://schemas.microsoft.com/office/powerpoint/2010/main" val="88425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1EDA-9681-8ECC-11AB-B844688A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62A2-AED8-7CEB-183A-2E8281CA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factors influence income?</a:t>
            </a:r>
          </a:p>
          <a:p>
            <a:r>
              <a:rPr lang="en-US" dirty="0"/>
              <a:t>Are there demographics at risk?</a:t>
            </a:r>
          </a:p>
          <a:p>
            <a:r>
              <a:rPr lang="en-US" dirty="0"/>
              <a:t>What features contribute the most to predicting income?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3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0E91-F775-D329-F196-8896324E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en-US" dirty="0"/>
              <a:t>Data Cleanup &amp;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EA273-7638-DD75-3073-FCB9588F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Trim Whitespace in String Fields</a:t>
            </a:r>
          </a:p>
          <a:p>
            <a:r>
              <a:rPr lang="en-US" dirty="0"/>
              <a:t>Populate ‘?’ with ’Unknown’</a:t>
            </a:r>
          </a:p>
          <a:p>
            <a:r>
              <a:rPr lang="en-US" dirty="0"/>
              <a:t>Limit categorical features to just top 10 values by count</a:t>
            </a:r>
          </a:p>
          <a:p>
            <a:r>
              <a:rPr lang="en-US" dirty="0"/>
              <a:t>Encode categorical variables</a:t>
            </a:r>
          </a:p>
          <a:p>
            <a:r>
              <a:rPr lang="en-US" dirty="0"/>
              <a:t>Turn class label into binary integer (0 or 1)</a:t>
            </a:r>
          </a:p>
          <a:p>
            <a:r>
              <a:rPr lang="en-US" dirty="0"/>
              <a:t>Scale numeric features using </a:t>
            </a:r>
            <a:r>
              <a:rPr lang="en-US" dirty="0" err="1"/>
              <a:t>MinMaxScaler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984DF-DF12-5BFE-997E-887D91C7C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761057"/>
            <a:ext cx="11572875" cy="109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4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8EEA-F45B-DCBF-2AA1-3C2B709F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4179"/>
            <a:ext cx="9144000" cy="1263649"/>
          </a:xfrm>
        </p:spPr>
        <p:txBody>
          <a:bodyPr/>
          <a:lstStyle/>
          <a:p>
            <a:r>
              <a:rPr lang="en-US" dirty="0"/>
              <a:t>Feature Selection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40A69-37BB-1230-76AB-0BED2FE7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99133"/>
            <a:ext cx="10668000" cy="3396867"/>
          </a:xfrm>
        </p:spPr>
        <p:txBody>
          <a:bodyPr/>
          <a:lstStyle/>
          <a:p>
            <a:r>
              <a:rPr lang="en-US" dirty="0"/>
              <a:t>Random Forest Model to select top 10 features</a:t>
            </a:r>
          </a:p>
          <a:p>
            <a:pPr lvl="1"/>
            <a:r>
              <a:rPr lang="en-US" dirty="0"/>
              <a:t>Focus on most relevant features</a:t>
            </a:r>
          </a:p>
          <a:p>
            <a:pPr lvl="2"/>
            <a:r>
              <a:rPr lang="en-US" dirty="0"/>
              <a:t>How well does a feature split the data?</a:t>
            </a:r>
          </a:p>
          <a:p>
            <a:pPr lvl="1"/>
            <a:r>
              <a:rPr lang="en-US" dirty="0"/>
              <a:t>Handles numeric and categorical data</a:t>
            </a:r>
          </a:p>
          <a:p>
            <a:pPr lvl="1"/>
            <a:r>
              <a:rPr lang="en-US" dirty="0"/>
              <a:t>Helps with reducing overfitting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Random Forest Algorithm - How It Works ...">
            <a:extLst>
              <a:ext uri="{FF2B5EF4-FFF2-40B4-BE49-F238E27FC236}">
                <a16:creationId xmlns:a16="http://schemas.microsoft.com/office/drawing/2014/main" id="{8CA04CB4-E4D1-46DF-73F9-FC9F4C7AE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50" y="125412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7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3130-9E98-CD66-A2C2-7741C7C4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D08B-E213-75FD-A2AF-6ABE7E598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Decision Trees</a:t>
            </a:r>
          </a:p>
          <a:p>
            <a:endParaRPr lang="en-US" dirty="0"/>
          </a:p>
          <a:p>
            <a:r>
              <a:rPr lang="en-US" dirty="0"/>
              <a:t>Data Split – 80/20 (Training/Testing)</a:t>
            </a:r>
          </a:p>
          <a:p>
            <a:r>
              <a:rPr lang="en-US" dirty="0"/>
              <a:t>5-Fold Cross-Validation</a:t>
            </a:r>
          </a:p>
          <a:p>
            <a:r>
              <a:rPr lang="en-US" dirty="0"/>
              <a:t>Hyper Parameter tuning</a:t>
            </a:r>
          </a:p>
          <a:p>
            <a:pPr lvl="1"/>
            <a:r>
              <a:rPr lang="en-US" dirty="0"/>
              <a:t># of iterations and regularization for Logistic Regression</a:t>
            </a:r>
          </a:p>
          <a:p>
            <a:pPr lvl="1"/>
            <a:r>
              <a:rPr lang="en-US" dirty="0"/>
              <a:t>Max Depth and Max Bins for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32194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895C-4AA9-CC74-86CF-F1FE54B1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0448"/>
            <a:ext cx="9144000" cy="126364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2B0E-8DA6-04B2-95F2-65F408225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74097"/>
            <a:ext cx="10668000" cy="43219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Saw better results when using Top 10 features vs. Top 5 features based on Random Forest importance</a:t>
            </a:r>
          </a:p>
          <a:p>
            <a:endParaRPr lang="en-US" dirty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Aptos Display" panose="020B0004020202020204" pitchFamily="34" charset="0"/>
                <a:ea typeface="Arial" panose="020B0604020202020204" pitchFamily="34" charset="0"/>
              </a:rPr>
              <a:t>Logistic Regression Metrics: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ptos Display" panose="020B0004020202020204" pitchFamily="34" charset="0"/>
                <a:ea typeface="Arial" panose="020B0604020202020204" pitchFamily="34" charset="0"/>
              </a:rPr>
              <a:t>Accuracy: 0.84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ptos Display" panose="020B0004020202020204" pitchFamily="34" charset="0"/>
                <a:ea typeface="Arial" panose="020B0604020202020204" pitchFamily="34" charset="0"/>
              </a:rPr>
              <a:t>Precision: 0.84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ptos Display" panose="020B0004020202020204" pitchFamily="34" charset="0"/>
                <a:ea typeface="Arial" panose="020B0604020202020204" pitchFamily="34" charset="0"/>
              </a:rPr>
              <a:t>Recall: 0.84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ptos Display" panose="020B0004020202020204" pitchFamily="34" charset="0"/>
                <a:ea typeface="Arial" panose="020B0604020202020204" pitchFamily="34" charset="0"/>
              </a:rPr>
              <a:t>F1 Score: 0.82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Aptos Display" panose="020B00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Aptos Display" panose="020B0004020202020204" pitchFamily="34" charset="0"/>
                <a:ea typeface="Arial" panose="020B0604020202020204" pitchFamily="34" charset="0"/>
              </a:rPr>
              <a:t>Decision Tree Metrics: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ptos Display" panose="020B0004020202020204" pitchFamily="34" charset="0"/>
                <a:ea typeface="Arial" panose="020B0604020202020204" pitchFamily="34" charset="0"/>
              </a:rPr>
              <a:t>Accuracy: 0.86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ptos Display" panose="020B0004020202020204" pitchFamily="34" charset="0"/>
                <a:ea typeface="Arial" panose="020B0604020202020204" pitchFamily="34" charset="0"/>
              </a:rPr>
              <a:t>Precision: 0.85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ptos Display" panose="020B0004020202020204" pitchFamily="34" charset="0"/>
                <a:ea typeface="Arial" panose="020B0604020202020204" pitchFamily="34" charset="0"/>
              </a:rPr>
              <a:t>Recall: 0.86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ptos Display" panose="020B0004020202020204" pitchFamily="34" charset="0"/>
                <a:ea typeface="Arial" panose="020B0604020202020204" pitchFamily="34" charset="0"/>
              </a:rPr>
              <a:t>F1 Score: 0.85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8B2CE-7356-DC53-419E-3A063CE0F379}"/>
              </a:ext>
            </a:extLst>
          </p:cNvPr>
          <p:cNvSpPr txBox="1"/>
          <p:nvPr/>
        </p:nvSpPr>
        <p:spPr>
          <a:xfrm>
            <a:off x="4726236" y="2897436"/>
            <a:ext cx="2820318" cy="102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ptos Display" panose="020B0004020202020204" pitchFamily="34" charset="0"/>
                <a:ea typeface="Arial" panose="020B0604020202020204" pitchFamily="34" charset="0"/>
              </a:rPr>
              <a:t>Confusion Matrix:</a:t>
            </a:r>
          </a:p>
          <a:p>
            <a:pPr lvl="1">
              <a:lnSpc>
                <a:spcPct val="115000"/>
              </a:lnSpc>
            </a:pPr>
            <a:r>
              <a:rPr lang="en-US" dirty="0">
                <a:effectLst/>
                <a:latin typeface="Aptos Display" panose="020B0004020202020204" pitchFamily="34" charset="0"/>
                <a:ea typeface="Arial" panose="020B0604020202020204" pitchFamily="34" charset="0"/>
              </a:rPr>
              <a:t>[[4675.  247.]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dirty="0">
                <a:effectLst/>
                <a:latin typeface="Aptos Display" panose="020B0004020202020204" pitchFamily="34" charset="0"/>
                <a:ea typeface="Arial" panose="020B0604020202020204" pitchFamily="34" charset="0"/>
              </a:rPr>
              <a:t> [ 809.  754.]]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1E8B4-D259-2D7F-9171-C53BB414853F}"/>
              </a:ext>
            </a:extLst>
          </p:cNvPr>
          <p:cNvSpPr txBox="1"/>
          <p:nvPr/>
        </p:nvSpPr>
        <p:spPr>
          <a:xfrm>
            <a:off x="4570163" y="4493809"/>
            <a:ext cx="2820318" cy="102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ptos Display" panose="020B0004020202020204" pitchFamily="34" charset="0"/>
                <a:ea typeface="Arial" panose="020B0604020202020204" pitchFamily="34" charset="0"/>
              </a:rPr>
              <a:t>Confusion Matrix:</a:t>
            </a:r>
          </a:p>
          <a:p>
            <a:pPr lvl="1">
              <a:lnSpc>
                <a:spcPct val="115000"/>
              </a:lnSpc>
            </a:pPr>
            <a:r>
              <a:rPr lang="en-US" dirty="0">
                <a:effectLst/>
                <a:latin typeface="Aptos Display" panose="020B0004020202020204" pitchFamily="34" charset="0"/>
                <a:ea typeface="Arial" panose="020B0604020202020204" pitchFamily="34" charset="0"/>
              </a:rPr>
              <a:t>[[4546.  376.]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dirty="0">
                <a:effectLst/>
                <a:latin typeface="Aptos Display" panose="020B0004020202020204" pitchFamily="34" charset="0"/>
                <a:ea typeface="Arial" panose="020B0604020202020204" pitchFamily="34" charset="0"/>
              </a:rPr>
              <a:t> [ 560. 1003.]]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2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831A-5243-3D33-21A8-FF2B1E24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56212"/>
            <a:ext cx="9144000" cy="1263649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FA185-D667-7621-46A8-697D0448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19861"/>
            <a:ext cx="10668000" cy="499025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Decision Tree classifier performed better across all metrics</a:t>
            </a:r>
          </a:p>
          <a:p>
            <a:pPr lvl="1"/>
            <a:r>
              <a:rPr lang="en-US" dirty="0"/>
              <a:t>More False Positives </a:t>
            </a:r>
          </a:p>
          <a:p>
            <a:pPr lvl="1"/>
            <a:r>
              <a:rPr lang="en-US" dirty="0"/>
              <a:t>Less False Negatives</a:t>
            </a:r>
          </a:p>
          <a:p>
            <a:pPr lvl="1"/>
            <a:r>
              <a:rPr lang="en-US" dirty="0"/>
              <a:t>Predicted more true positives than Logistic Regression model</a:t>
            </a:r>
          </a:p>
          <a:p>
            <a:r>
              <a:rPr lang="en-US" dirty="0"/>
              <a:t>High Overall Accuracy and F1 score – good balance of precision and recall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Top 10 Features: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/>
              <a:t>Relationship Status</a:t>
            </a:r>
          </a:p>
          <a:p>
            <a:pPr lvl="1"/>
            <a:r>
              <a:rPr lang="en-US" dirty="0"/>
              <a:t>Capital gain</a:t>
            </a:r>
          </a:p>
          <a:p>
            <a:pPr lvl="1"/>
            <a:r>
              <a:rPr lang="en-US" dirty="0"/>
              <a:t>Education #</a:t>
            </a:r>
          </a:p>
          <a:p>
            <a:pPr lvl="1"/>
            <a:r>
              <a:rPr lang="en-US" dirty="0"/>
              <a:t>Occupation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Hours per week worked</a:t>
            </a:r>
          </a:p>
          <a:p>
            <a:pPr lvl="1"/>
            <a:r>
              <a:rPr lang="en-US" dirty="0"/>
              <a:t>Capital loss</a:t>
            </a:r>
          </a:p>
          <a:p>
            <a:pPr lvl="1"/>
            <a:r>
              <a:rPr lang="en-US" dirty="0"/>
              <a:t>Education level</a:t>
            </a:r>
          </a:p>
          <a:p>
            <a:pPr lvl="1"/>
            <a:r>
              <a:rPr lang="en-US" dirty="0"/>
              <a:t>Sex</a:t>
            </a:r>
          </a:p>
        </p:txBody>
      </p:sp>
    </p:spTree>
    <p:extLst>
      <p:ext uri="{BB962C8B-B14F-4D97-AF65-F5344CB8AC3E}">
        <p14:creationId xmlns:p14="http://schemas.microsoft.com/office/powerpoint/2010/main" val="1064961618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402</Words>
  <Application>Microsoft Macintosh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 Display</vt:lpstr>
      <vt:lpstr>Arial</vt:lpstr>
      <vt:lpstr>Arial Nova Cond</vt:lpstr>
      <vt:lpstr>Impact</vt:lpstr>
      <vt:lpstr>TornVTI</vt:lpstr>
      <vt:lpstr>Adult Census Data (1994)</vt:lpstr>
      <vt:lpstr>Dataset Description</vt:lpstr>
      <vt:lpstr>Research Question</vt:lpstr>
      <vt:lpstr>Importance</vt:lpstr>
      <vt:lpstr>Data Cleanup &amp; Prep</vt:lpstr>
      <vt:lpstr>Feature Selection Method</vt:lpstr>
      <vt:lpstr>Machine Learning Models</vt:lpstr>
      <vt:lpstr>Results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Marin</dc:creator>
  <cp:lastModifiedBy>Andrew Marin</cp:lastModifiedBy>
  <cp:revision>6</cp:revision>
  <dcterms:created xsi:type="dcterms:W3CDTF">2024-10-14T21:23:17Z</dcterms:created>
  <dcterms:modified xsi:type="dcterms:W3CDTF">2024-10-14T22:34:53Z</dcterms:modified>
</cp:coreProperties>
</file>