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72" r:id="rId7"/>
    <p:sldId id="261" r:id="rId8"/>
    <p:sldId id="263" r:id="rId9"/>
    <p:sldId id="264" r:id="rId10"/>
    <p:sldId id="274" r:id="rId11"/>
    <p:sldId id="267" r:id="rId12"/>
    <p:sldId id="268" r:id="rId13"/>
    <p:sldId id="275" r:id="rId14"/>
    <p:sldId id="27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Features with 10 Largest</a:t>
            </a:r>
            <a:r>
              <a:rPr lang="en-US" baseline="0" dirty="0"/>
              <a:t> Differences in Coefficient Values</a:t>
            </a:r>
            <a:endParaRPr lang="en-US" dirty="0"/>
          </a:p>
        </c:rich>
      </c:tx>
      <c:layout>
        <c:manualLayout>
          <c:xMode val="edge"/>
          <c:yMode val="edge"/>
          <c:x val="0.14471350379982989"/>
          <c:y val="3.8053491714308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as_coefficient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Sheet3!$A$2:$A$11</c:f>
              <c:strCache>
                <c:ptCount val="10"/>
                <c:pt idx="0">
                  <c:v>ACTION_TYPE_Driving Dunk Shot                 </c:v>
                </c:pt>
                <c:pt idx="1">
                  <c:v>ACTION_TYPE_Driving Layup Shot                </c:v>
                </c:pt>
                <c:pt idx="2">
                  <c:v>ACTION_TYPE_Finger Roll Layup Shot            </c:v>
                </c:pt>
                <c:pt idx="3">
                  <c:v>ACTION_TYPE_Step Back Jump shot               </c:v>
                </c:pt>
                <c:pt idx="4">
                  <c:v>ACTION_TYPE_Driving Floating Bank Jump Shot   </c:v>
                </c:pt>
                <c:pt idx="5">
                  <c:v>ACTION_TYPE_Putback Layup Shot                </c:v>
                </c:pt>
                <c:pt idx="6">
                  <c:v>ACTION_TYPE_Turnaround Fadeaway Bank Jump Shot</c:v>
                </c:pt>
                <c:pt idx="7">
                  <c:v>ACTION_TYPE_Alley Oop Layup shot              </c:v>
                </c:pt>
                <c:pt idx="8">
                  <c:v>ACTION_TYPE_Running Layup Shot                </c:v>
                </c:pt>
                <c:pt idx="9">
                  <c:v>ACTION_TYPE_Cutting Finger Roll Layup Shot    </c:v>
                </c:pt>
              </c:strCache>
            </c:strRef>
          </c:cat>
          <c:val>
            <c:numRef>
              <c:f>Sheet3!$B$2:$B$11</c:f>
              <c:numCache>
                <c:formatCode>General</c:formatCode>
                <c:ptCount val="10"/>
                <c:pt idx="0">
                  <c:v>0.53475379999999995</c:v>
                </c:pt>
                <c:pt idx="1">
                  <c:v>-8.6082080000000005E-2</c:v>
                </c:pt>
                <c:pt idx="2">
                  <c:v>0.22206713</c:v>
                </c:pt>
                <c:pt idx="3">
                  <c:v>-2.7685870000000001E-2</c:v>
                </c:pt>
                <c:pt idx="4">
                  <c:v>2.9949409999999999E-2</c:v>
                </c:pt>
                <c:pt idx="5">
                  <c:v>0.26894727000000002</c:v>
                </c:pt>
                <c:pt idx="6">
                  <c:v>8.1691009999999994E-2</c:v>
                </c:pt>
                <c:pt idx="7">
                  <c:v>0.21496524</c:v>
                </c:pt>
                <c:pt idx="8">
                  <c:v>0.16614707000000001</c:v>
                </c:pt>
                <c:pt idx="9">
                  <c:v>0.53947634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BC-4E8C-91C0-A35A85F80FDF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non_as_coefficient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Sheet3!$A$2:$A$11</c:f>
              <c:strCache>
                <c:ptCount val="10"/>
                <c:pt idx="0">
                  <c:v>ACTION_TYPE_Driving Dunk Shot                 </c:v>
                </c:pt>
                <c:pt idx="1">
                  <c:v>ACTION_TYPE_Driving Layup Shot                </c:v>
                </c:pt>
                <c:pt idx="2">
                  <c:v>ACTION_TYPE_Finger Roll Layup Shot            </c:v>
                </c:pt>
                <c:pt idx="3">
                  <c:v>ACTION_TYPE_Step Back Jump shot               </c:v>
                </c:pt>
                <c:pt idx="4">
                  <c:v>ACTION_TYPE_Driving Floating Bank Jump Shot   </c:v>
                </c:pt>
                <c:pt idx="5">
                  <c:v>ACTION_TYPE_Putback Layup Shot                </c:v>
                </c:pt>
                <c:pt idx="6">
                  <c:v>ACTION_TYPE_Turnaround Fadeaway Bank Jump Shot</c:v>
                </c:pt>
                <c:pt idx="7">
                  <c:v>ACTION_TYPE_Alley Oop Layup shot              </c:v>
                </c:pt>
                <c:pt idx="8">
                  <c:v>ACTION_TYPE_Running Layup Shot                </c:v>
                </c:pt>
                <c:pt idx="9">
                  <c:v>ACTION_TYPE_Cutting Finger Roll Layup Shot    </c:v>
                </c:pt>
              </c:strCache>
            </c:strRef>
          </c:cat>
          <c:val>
            <c:numRef>
              <c:f>Sheet3!$C$2:$C$11</c:f>
              <c:numCache>
                <c:formatCode>General</c:formatCode>
                <c:ptCount val="10"/>
                <c:pt idx="0">
                  <c:v>0.45805224999999999</c:v>
                </c:pt>
                <c:pt idx="1">
                  <c:v>-0.15212998</c:v>
                </c:pt>
                <c:pt idx="2">
                  <c:v>0.15678476</c:v>
                </c:pt>
                <c:pt idx="3">
                  <c:v>-8.9667073999999999E-2</c:v>
                </c:pt>
                <c:pt idx="4">
                  <c:v>-2.9800883E-2</c:v>
                </c:pt>
                <c:pt idx="5">
                  <c:v>0.20976228999999999</c:v>
                </c:pt>
                <c:pt idx="6">
                  <c:v>2.3761569999999999E-2</c:v>
                </c:pt>
                <c:pt idx="7">
                  <c:v>0.15813227999999999</c:v>
                </c:pt>
                <c:pt idx="8">
                  <c:v>0.10975750500000001</c:v>
                </c:pt>
                <c:pt idx="9">
                  <c:v>0.48313460000000003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BC-4E8C-91C0-A35A85F80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9227247"/>
        <c:axId val="369227727"/>
      </c:barChart>
      <c:catAx>
        <c:axId val="369227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227727"/>
        <c:crosses val="autoZero"/>
        <c:auto val="1"/>
        <c:lblAlgn val="ctr"/>
        <c:lblOffset val="100"/>
        <c:noMultiLvlLbl val="0"/>
      </c:catAx>
      <c:valAx>
        <c:axId val="369227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2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Point Totals Actual vs Predicted by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Points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Sheet4!$B$2:$B$5</c:f>
              <c:strCache>
                <c:ptCount val="4"/>
                <c:pt idx="0">
                  <c:v>All-Star Total Predicted Shot Value</c:v>
                </c:pt>
                <c:pt idx="1">
                  <c:v>All-Star Total Actual Shot Value</c:v>
                </c:pt>
                <c:pt idx="2">
                  <c:v>Non All-Star Total Predicted Shot Value</c:v>
                </c:pt>
                <c:pt idx="3">
                  <c:v>Non All-Star Total Actual Shot Value</c:v>
                </c:pt>
              </c:strCache>
            </c:strRef>
          </c:cat>
          <c:val>
            <c:numRef>
              <c:f>Sheet4!$C$2:$C$5</c:f>
              <c:numCache>
                <c:formatCode>General</c:formatCode>
                <c:ptCount val="4"/>
                <c:pt idx="0">
                  <c:v>52929.740695851302</c:v>
                </c:pt>
                <c:pt idx="1">
                  <c:v>53299</c:v>
                </c:pt>
                <c:pt idx="2">
                  <c:v>169294.46719813999</c:v>
                </c:pt>
                <c:pt idx="3">
                  <c:v>169147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83-4351-AF9F-73CDEC1AC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3287007"/>
        <c:axId val="343284607"/>
      </c:barChart>
      <c:catAx>
        <c:axId val="343287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284607"/>
        <c:crosses val="autoZero"/>
        <c:auto val="1"/>
        <c:lblAlgn val="ctr"/>
        <c:lblOffset val="100"/>
        <c:noMultiLvlLbl val="0"/>
      </c:catAx>
      <c:valAx>
        <c:axId val="343284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287007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F2F3A5-4B72-45BB-98B7-A499990A4F1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A7F88E-7F4B-470D-823B-239BEFE02B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24_NBA_All-Star_Game" TargetMode="External"/><Relationship Id="rId2" Type="http://schemas.openxmlformats.org/officeDocument/2006/relationships/hyperlink" Target="https://www.kaggle.com/datasets/mexwell/nba-shots/data?select=NBA_2024_Shot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2021_NBA_All-Star_Game" TargetMode="External"/><Relationship Id="rId5" Type="http://schemas.openxmlformats.org/officeDocument/2006/relationships/hyperlink" Target="https://en.wikipedia.org/wiki/2022_NBA_All-Star_Game" TargetMode="External"/><Relationship Id="rId4" Type="http://schemas.openxmlformats.org/officeDocument/2006/relationships/hyperlink" Target="https://en.wikipedia.org/wiki/2023_NBA_All-Star_Ga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B4B-CF23-BB2C-9D29-6938AB686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Shot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859E1-5FD3-4572-389F-90CF1AC8E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CS777 Term Project</a:t>
            </a:r>
          </a:p>
          <a:p>
            <a:r>
              <a:rPr lang="en-US" dirty="0"/>
              <a:t>Brandon Bartol</a:t>
            </a:r>
          </a:p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78137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42"/>
    </mc:Choice>
    <mc:Fallback>
      <p:transition spd="slow" advTm="153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BCEC-32C2-C628-3B41-76FFDD47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0028-C511-8854-D53E-F117B506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93CBAE-6FDB-CBCB-45C6-321DC2A108B6}"/>
              </a:ext>
            </a:extLst>
          </p:cNvPr>
          <p:cNvSpPr txBox="1">
            <a:spLocks/>
          </p:cNvSpPr>
          <p:nvPr/>
        </p:nvSpPr>
        <p:spPr>
          <a:xfrm>
            <a:off x="1096963" y="1846263"/>
            <a:ext cx="1005840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Logistic Regression is a supervised machine </a:t>
            </a:r>
            <a:r>
              <a:rPr lang="en-US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learining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technique that </a:t>
            </a:r>
            <a:r>
              <a:rPr lang="en-US" b="0" i="0" dirty="0">
                <a:solidFill>
                  <a:srgbClr val="282523"/>
                </a:solidFill>
                <a:effectLst/>
                <a:latin typeface="Ginto"/>
              </a:rPr>
              <a:t>predicts a continuous outcome variable based the predictor variables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. “</a:t>
            </a:r>
            <a:r>
              <a:rPr lang="en-US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LinearRegression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” model in the pyspark.ml package was used.</a:t>
            </a:r>
          </a:p>
          <a:p>
            <a:r>
              <a:rPr lang="en-US" dirty="0"/>
              <a:t>Parameters chosen were a maximum of 20 iterations and a regularization parameter of 0.1.</a:t>
            </a:r>
          </a:p>
          <a:p>
            <a:r>
              <a:rPr lang="en-US" dirty="0"/>
              <a:t>A parameter grid consisting of [0.1, 0.01, 0.001] was originally used to find the optimal regularization parameter.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9D97A-168C-4E36-34F5-76DF4207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6" y="3677943"/>
            <a:ext cx="3810744" cy="28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5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59"/>
    </mc:Choice>
    <mc:Fallback>
      <p:transition spd="slow" advTm="2055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7B80-EEE4-7B07-8D90-BBD8A77D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4DE061-E722-3F05-5AA7-26F5AC36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9306877" cy="4022725"/>
          </a:xfrm>
        </p:spPr>
        <p:txBody>
          <a:bodyPr>
            <a:normAutofit/>
          </a:bodyPr>
          <a:lstStyle/>
          <a:p>
            <a:r>
              <a:rPr lang="en-US" dirty="0"/>
              <a:t>Logistic Regression model stats: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uffers from false positives and is bias towards assuming a shot was made as is evidence by the precision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ecall shows it was able to correctly predict 64.4% of the made shot attempts, but as the F-score shows it sacrifices precision from this increase in recall</a:t>
            </a:r>
          </a:p>
          <a:p>
            <a:r>
              <a:rPr lang="en-US" sz="1800" dirty="0">
                <a:latin typeface="Calibri" panose="020F0502020204030204" pitchFamily="34" charset="0"/>
              </a:rPr>
              <a:t>Overall not able to accurately model if a shot was made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92329-4F60-B479-ADED-DC96BC0E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2371073"/>
            <a:ext cx="8313309" cy="9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2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23"/>
    </mc:Choice>
    <mc:Fallback>
      <p:transition spd="slow" advTm="504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6ED1-9E72-B32F-B0C2-946797A8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F347-5D11-E2C1-39FB-7A19FC61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Unable to accurately predict the value of a single shot as is evidence by the performance metrics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Star Root Mean Squared Error (RMSE) = 1.1378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Star R2 = 0.0379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non-All Star Root Mean Squared Error (RMSE) = 1.1765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non-All Star R2 = 0.0379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05A2B-36E4-565C-6446-D6832988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" y="3831333"/>
            <a:ext cx="4789805" cy="2520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2A9D5-69C9-6983-C7FD-3EA3FED0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1333"/>
            <a:ext cx="5167173" cy="25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2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042"/>
    </mc:Choice>
    <mc:Fallback>
      <p:transition spd="slow" advTm="820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A383-759E-9B60-1C62-AA5C14F2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4208-7255-5375-6869-A2FA61EB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61280" cy="4023360"/>
          </a:xfrm>
        </p:spPr>
        <p:txBody>
          <a:bodyPr/>
          <a:lstStyle/>
          <a:p>
            <a:r>
              <a:rPr lang="en-US" dirty="0"/>
              <a:t>Mixed Success showing the difference between All-Stars and non-All-Stars</a:t>
            </a:r>
          </a:p>
          <a:p>
            <a:r>
              <a:rPr lang="en-US" dirty="0"/>
              <a:t>36/57 features resulted in higher expected points for All Stars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90C8E-7A6D-1528-B304-D00FE8B4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948747"/>
            <a:ext cx="5943600" cy="2211705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6FB5BF-A633-FE35-29CB-9F4D433ED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731711"/>
              </p:ext>
            </p:extLst>
          </p:nvPr>
        </p:nvGraphicFramePr>
        <p:xfrm>
          <a:off x="6258560" y="2306320"/>
          <a:ext cx="5831840" cy="367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658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30"/>
    </mc:Choice>
    <mc:Fallback>
      <p:transition spd="slow" advTm="4503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FE22-F6E7-A9B8-6E33-D547D085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11D0-3CCC-F1FD-C2DC-155A3FC3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26320" cy="4023360"/>
          </a:xfrm>
        </p:spPr>
        <p:txBody>
          <a:bodyPr/>
          <a:lstStyle/>
          <a:p>
            <a:r>
              <a:rPr lang="en-US" dirty="0"/>
              <a:t>Expected point value from Linear Regression is poor at predicting individual shots but does a great job of modeling expected total points</a:t>
            </a:r>
          </a:p>
          <a:p>
            <a:r>
              <a:rPr lang="en-US" dirty="0"/>
              <a:t>Predicted point values for both populations summed to within 1% of the actual point value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25566A-9DC8-15C4-15C0-11927E196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049311"/>
              </p:ext>
            </p:extLst>
          </p:nvPr>
        </p:nvGraphicFramePr>
        <p:xfrm>
          <a:off x="1671320" y="2878667"/>
          <a:ext cx="867156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559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47"/>
    </mc:Choice>
    <mc:Fallback>
      <p:transition spd="slow" advTm="7304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08A4-46CD-F3CD-186A-5603E7AD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4319-1433-3E17-79D8-8D2250C4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shot performance could not be accurately modeled through these models</a:t>
            </a:r>
          </a:p>
          <a:p>
            <a:r>
              <a:rPr lang="en-US" dirty="0"/>
              <a:t>Overall expected point values for shots could be modeled through linear regression</a:t>
            </a:r>
          </a:p>
          <a:p>
            <a:r>
              <a:rPr lang="en-US" dirty="0"/>
              <a:t>There were was some evidence that All-Stars were more accurate with their shots but this could not be conclusively proven</a:t>
            </a:r>
          </a:p>
          <a:p>
            <a:r>
              <a:rPr lang="en-US" dirty="0"/>
              <a:t>Models such as decision trees or random forests could do a better job of predicting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 shot values rather than a continuous output like the linear regression model</a:t>
            </a:r>
            <a:r>
              <a:rPr lang="en-US" dirty="0"/>
              <a:t> </a:t>
            </a:r>
          </a:p>
          <a:p>
            <a:r>
              <a:rPr lang="en-US" dirty="0"/>
              <a:t>Addition features such as information on the shot defense or trajectory of the shot would be needed to model the outcome at a shot-by-shot level</a:t>
            </a:r>
          </a:p>
        </p:txBody>
      </p:sp>
    </p:spTree>
    <p:extLst>
      <p:ext uri="{BB962C8B-B14F-4D97-AF65-F5344CB8AC3E}">
        <p14:creationId xmlns:p14="http://schemas.microsoft.com/office/powerpoint/2010/main" val="363757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521"/>
    </mc:Choice>
    <mc:Fallback>
      <p:transition spd="slow" advTm="6252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C065-7425-5C4E-559B-20035A4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4" y="1309376"/>
            <a:ext cx="9939867" cy="1780957"/>
          </a:xfrm>
        </p:spPr>
        <p:txBody>
          <a:bodyPr/>
          <a:lstStyle/>
          <a:p>
            <a:pPr algn="ctr"/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94560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6"/>
    </mc:Choice>
    <mc:Fallback>
      <p:transition spd="slow" advTm="42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05D9-17E2-04F2-1F45-1845BD40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FEE-9DED-C79B-6929-9B7D294B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Notes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library(pyspark.ml)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library(pandas)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pyspark.sql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pyspark.mllib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  <a:hlinkClick r:id="rId2"/>
              </a:rPr>
              <a:t>⛹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  <a:hlinkClick r:id="rId2"/>
              </a:rPr>
              <a:t>🏾‍♂️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NBA Shots (kaggle.com)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 (for All Star lists: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2024 NBA All-Star Game - Wikipedia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https://en.wikipedia.org/wiki/2023_NBA_All-Star_Game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https://en.wikipedia.org/wiki/2022_NBA_All-Star_Game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https://en.wikipedia.org/wiki/2021_NBA_All-Star_Game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https://en.wikipedia.org/wiki/2020_NBA_All-Star_Game)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6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8"/>
    </mc:Choice>
    <mc:Fallback>
      <p:transition spd="slow" advTm="24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A13A-729F-6022-FE39-11058B1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NBA/Basketball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66C3-02D8-ECF7-76EE-0261FD75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NBA is a professional basketball league in the United States. The goal of this game is to take shots to score more points than the opposing teams. Shots can either have a value of 2 or 3 depending on where they were taken.</a:t>
            </a:r>
          </a:p>
          <a:p>
            <a:r>
              <a:rPr lang="en-US" dirty="0"/>
              <a:t>The best players in this league are named to “All-Star” teams each year.</a:t>
            </a:r>
          </a:p>
          <a:p>
            <a:r>
              <a:rPr lang="en-US" dirty="0"/>
              <a:t>Can we build shows how an All-Star’s shooting differs from a non-All-Star? Are they more efficient or do they shoot in different ways?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7772D-5D53-5A08-B06D-D1335AD8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3857414"/>
            <a:ext cx="398272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35"/>
    </mc:Choice>
    <mc:Fallback>
      <p:transition spd="slow" advTm="521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1505-8C37-E96C-3411-C3C6FC6D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Shot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56D7-3790-5FF3-1E04-58EF74B1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sources were merged together to create the starting data set.</a:t>
            </a:r>
          </a:p>
          <a:p>
            <a:pPr marL="742950" lvl="1" indent="-285750"/>
            <a:r>
              <a:rPr lang="en-US" dirty="0"/>
              <a:t>Each of these datasets contained 26 columns representing every shot taken in the NBA that season.</a:t>
            </a:r>
          </a:p>
          <a:p>
            <a:pPr lvl="1"/>
            <a:r>
              <a:rPr lang="en-US" dirty="0"/>
              <a:t>The merged dataset on column name contained 1031742 rows x 26 columns</a:t>
            </a:r>
          </a:p>
          <a:p>
            <a:pPr lvl="1"/>
            <a:r>
              <a:rPr lang="en-US" dirty="0"/>
              <a:t>Data is both categorical and numeric. The data I focused on defined the type of shot and location, but there was also information about the player and teams involved.</a:t>
            </a:r>
          </a:p>
          <a:p>
            <a:pPr marL="201168" lvl="1" indent="0">
              <a:buNone/>
            </a:pPr>
            <a:r>
              <a:rPr lang="en-US" dirty="0"/>
              <a:t>An additional data source containing the names of all the All-Stars was joined with the Shot dataset to flag which shots were taken by All-Stars.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793D6-F326-9B5F-F0DE-4A288150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19" y="4074849"/>
            <a:ext cx="6258561" cy="26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7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345"/>
    </mc:Choice>
    <mc:Fallback>
      <p:transition spd="slow" advTm="733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3202-6EA9-DD0C-20AC-19E0E401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791D7-0F94-95AF-F01D-3CC6BEA2E320}"/>
              </a:ext>
            </a:extLst>
          </p:cNvPr>
          <p:cNvSpPr/>
          <p:nvPr/>
        </p:nvSpPr>
        <p:spPr>
          <a:xfrm>
            <a:off x="1437640" y="1938867"/>
            <a:ext cx="2209800" cy="4146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Preprocessing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Dataset is reviewed and cleansed to ensure data validity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0BCD9-2DBB-2EB4-641E-6485ED00E1CD}"/>
              </a:ext>
            </a:extLst>
          </p:cNvPr>
          <p:cNvSpPr/>
          <p:nvPr/>
        </p:nvSpPr>
        <p:spPr>
          <a:xfrm>
            <a:off x="5021580" y="1938864"/>
            <a:ext cx="2209800" cy="4146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Data Modeling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is split and Classification/Regression models are created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316F3-18A9-8579-F8C1-EB0FD4D8ADD2}"/>
              </a:ext>
            </a:extLst>
          </p:cNvPr>
          <p:cNvSpPr/>
          <p:nvPr/>
        </p:nvSpPr>
        <p:spPr>
          <a:xfrm>
            <a:off x="8569960" y="1938865"/>
            <a:ext cx="2209800" cy="4146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3. Performance Evaluation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Performance metrics are output and visualizations are made</a:t>
            </a:r>
          </a:p>
        </p:txBody>
      </p:sp>
    </p:spTree>
    <p:extLst>
      <p:ext uri="{BB962C8B-B14F-4D97-AF65-F5344CB8AC3E}">
        <p14:creationId xmlns:p14="http://schemas.microsoft.com/office/powerpoint/2010/main" val="116018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57"/>
    </mc:Choice>
    <mc:Fallback>
      <p:transition spd="slow" advTm="245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49F7-AAA8-190A-90BC-7E10230A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4242-3CF9-BE1D-15F4-48D41FD7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Non-statistics are removed such as the date and team columns provided additional background into the game where the shot took place.</a:t>
            </a:r>
          </a:p>
          <a:p>
            <a:r>
              <a:rPr lang="en-US" dirty="0"/>
              <a:t>3 columns of interest: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ACTION_TYPE– There are 48 different categorical descriptions that describe the shot type such as 'Jump Shot', 'Pullup Jump shot', and 'Driving Layup Shot'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ZONE_NAME – There are 6 different zones that a player can shoot from: ['Center', 'Left Side Center', 'Right Side Center', 'Left Side', 'Right Side', 'Back Court']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ZONE_RANGE – There are 5 different ranges a player can shoot from: ['Less Than 8 ft.', '24+ ft.', '8-16 ft.', '16-24 ft.', 'Back Court Shot’]</a:t>
            </a:r>
          </a:p>
          <a:p>
            <a:r>
              <a:rPr lang="en-US" dirty="0"/>
              <a:t>Preprocessing consists of indexer, encoder, and assembler (shown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68153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51"/>
    </mc:Choice>
    <mc:Fallback>
      <p:transition spd="slow" advTm="700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22D7-8221-417E-F1C3-8FDC07B0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200E6-7ADA-3FE7-D5B1-F0E0BD03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2" y="2010342"/>
            <a:ext cx="3626036" cy="2654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8DD1F-176A-C61C-8036-2BC70175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742" y="2010342"/>
            <a:ext cx="4178515" cy="2121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58C7B-EBC3-1230-349F-1A4C608F7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021" y="2010342"/>
            <a:ext cx="2387723" cy="2444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75A88-5FCB-D7C3-AD2C-2EE269AF738F}"/>
              </a:ext>
            </a:extLst>
          </p:cNvPr>
          <p:cNvSpPr txBox="1"/>
          <p:nvPr/>
        </p:nvSpPr>
        <p:spPr>
          <a:xfrm>
            <a:off x="558800" y="4775200"/>
            <a:ext cx="280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Indexer – Assigns number to each categorical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D4480-D74E-1BEC-6013-BEC2D95BA89F}"/>
              </a:ext>
            </a:extLst>
          </p:cNvPr>
          <p:cNvSpPr txBox="1"/>
          <p:nvPr/>
        </p:nvSpPr>
        <p:spPr>
          <a:xfrm>
            <a:off x="4541520" y="4775200"/>
            <a:ext cx="280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 – Stores indexed feature in matrix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A9E8-00D4-60B2-1710-E051FFB8807D}"/>
              </a:ext>
            </a:extLst>
          </p:cNvPr>
          <p:cNvSpPr txBox="1"/>
          <p:nvPr/>
        </p:nvSpPr>
        <p:spPr>
          <a:xfrm>
            <a:off x="8185257" y="4775200"/>
            <a:ext cx="280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Assembler  – Combines features into single matrix</a:t>
            </a:r>
          </a:p>
        </p:txBody>
      </p:sp>
    </p:spTree>
    <p:extLst>
      <p:ext uri="{BB962C8B-B14F-4D97-AF65-F5344CB8AC3E}">
        <p14:creationId xmlns:p14="http://schemas.microsoft.com/office/powerpoint/2010/main" val="327641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922"/>
    </mc:Choice>
    <mc:Fallback>
      <p:transition spd="slow" advTm="1009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8B6B-75EC-ECD7-D2CD-4FE701C7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B67E-56DF-DF4E-628A-05FEC13E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split 2 different ways.</a:t>
            </a:r>
          </a:p>
          <a:p>
            <a:r>
              <a:rPr lang="fr-FR" dirty="0"/>
              <a:t>Data </a:t>
            </a:r>
            <a:r>
              <a:rPr lang="fr-FR" dirty="0" err="1"/>
              <a:t>always</a:t>
            </a:r>
            <a:r>
              <a:rPr lang="fr-FR" dirty="0"/>
              <a:t> split </a:t>
            </a:r>
            <a:r>
              <a:rPr lang="fr-FR" dirty="0" err="1"/>
              <a:t>into</a:t>
            </a:r>
            <a:r>
              <a:rPr lang="fr-FR" dirty="0"/>
              <a:t> 80% training data 20% </a:t>
            </a:r>
            <a:r>
              <a:rPr lang="fr-FR" dirty="0" err="1"/>
              <a:t>testing</a:t>
            </a:r>
            <a:r>
              <a:rPr lang="fr-FR" dirty="0"/>
              <a:t> data.</a:t>
            </a:r>
            <a:endParaRPr lang="en-US" dirty="0"/>
          </a:p>
          <a:p>
            <a:r>
              <a:rPr lang="en-US" dirty="0"/>
              <a:t>For the logistic regression the full dataset was split and a “</a:t>
            </a:r>
            <a:r>
              <a:rPr lang="en-US" dirty="0" err="1"/>
              <a:t>train_data</a:t>
            </a:r>
            <a:r>
              <a:rPr lang="en-US" dirty="0"/>
              <a:t>” and “</a:t>
            </a:r>
            <a:r>
              <a:rPr lang="en-US" dirty="0" err="1"/>
              <a:t>test_data</a:t>
            </a:r>
            <a:r>
              <a:rPr lang="en-US" dirty="0"/>
              <a:t>” table were created.</a:t>
            </a:r>
          </a:p>
          <a:p>
            <a:endParaRPr lang="fr-FR" dirty="0"/>
          </a:p>
          <a:p>
            <a:r>
              <a:rPr lang="fr-FR" dirty="0"/>
              <a:t>For the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the full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first split </a:t>
            </a:r>
            <a:r>
              <a:rPr lang="fr-FR" dirty="0" err="1"/>
              <a:t>into</a:t>
            </a:r>
            <a:r>
              <a:rPr lang="fr-FR" dirty="0"/>
              <a:t> All-Stars and non-All-Stars,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population </a:t>
            </a:r>
            <a:r>
              <a:rPr lang="fr-FR" dirty="0" err="1"/>
              <a:t>was</a:t>
            </a:r>
            <a:r>
              <a:rPr lang="fr-FR" dirty="0"/>
              <a:t> split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en-US" dirty="0"/>
              <a:t>“</a:t>
            </a:r>
            <a:r>
              <a:rPr lang="en-US" dirty="0" err="1"/>
              <a:t>as_train_data</a:t>
            </a:r>
            <a:r>
              <a:rPr lang="en-US" dirty="0"/>
              <a:t>”, “</a:t>
            </a:r>
            <a:r>
              <a:rPr lang="en-US" dirty="0" err="1"/>
              <a:t>as_test_data</a:t>
            </a:r>
            <a:r>
              <a:rPr lang="en-US" dirty="0"/>
              <a:t>” , “</a:t>
            </a:r>
            <a:r>
              <a:rPr lang="en-US" dirty="0" err="1"/>
              <a:t>non_as_train_data</a:t>
            </a:r>
            <a:r>
              <a:rPr lang="en-US" dirty="0"/>
              <a:t>”, and “</a:t>
            </a:r>
            <a:r>
              <a:rPr lang="en-US" dirty="0" err="1"/>
              <a:t>non_as_test_data</a:t>
            </a:r>
            <a:r>
              <a:rPr lang="en-US" dirty="0"/>
              <a:t>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A5B3F-51BE-8BE0-AEED-623F15C2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68" y="3206738"/>
            <a:ext cx="5131064" cy="444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B1AF3F-BF94-D307-B11F-FEEFC327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681" y="4811573"/>
            <a:ext cx="6750397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26"/>
    </mc:Choice>
    <mc:Fallback>
      <p:transition spd="slow" advTm="3202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54E6-77EE-9345-1EB8-8FDCA165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1521-C469-D8A0-CD47-802E34E5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and Linear Regression were chosen analyze dataset.</a:t>
            </a:r>
          </a:p>
          <a:p>
            <a:r>
              <a:rPr lang="en-US" dirty="0"/>
              <a:t>Logistic Regression is used for classification and uses a logistic function to estimate probability the tuple belongs in binary class. </a:t>
            </a:r>
          </a:p>
          <a:p>
            <a:r>
              <a:rPr lang="en-US" b="0" i="0" dirty="0">
                <a:solidFill>
                  <a:srgbClr val="282523"/>
                </a:solidFill>
                <a:effectLst/>
                <a:latin typeface="Ginto"/>
              </a:rPr>
              <a:t>Linear Regression is used for regression tasks. It seeks to find the best-fit line that predicts the dependent variable based on the independent variables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FAAB0-5B80-757D-E0E4-5B473AE4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79" y="3857414"/>
            <a:ext cx="3057587" cy="2452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FFB35F-2101-48EF-B9C8-14F2A5F6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29" y="3953797"/>
            <a:ext cx="3057586" cy="23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23"/>
    </mc:Choice>
    <mc:Fallback>
      <p:transition spd="slow" advTm="229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BCEC-32C2-C628-3B41-76FFDD47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0028-C511-8854-D53E-F117B506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93CBAE-6FDB-CBCB-45C6-321DC2A108B6}"/>
              </a:ext>
            </a:extLst>
          </p:cNvPr>
          <p:cNvSpPr txBox="1">
            <a:spLocks/>
          </p:cNvSpPr>
          <p:nvPr/>
        </p:nvSpPr>
        <p:spPr>
          <a:xfrm>
            <a:off x="1096963" y="1846263"/>
            <a:ext cx="1005840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Logistic Regression is a supervised machine </a:t>
            </a:r>
            <a:r>
              <a:rPr lang="en-US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learining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technique that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predicts the probability that an instance belongs to a particular class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. “</a:t>
            </a:r>
            <a:r>
              <a:rPr lang="en-US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LogisticRegression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” model in the pyspark.ml package was used.</a:t>
            </a:r>
          </a:p>
          <a:p>
            <a:r>
              <a:rPr lang="en-US" dirty="0"/>
              <a:t>Parameters chosen were a maximum of 20 iterations and a regularization parameter of 0.1.</a:t>
            </a:r>
          </a:p>
          <a:p>
            <a:r>
              <a:rPr lang="en-US" dirty="0"/>
              <a:t>A parameter grid consisting of [0.1, 0.01, 0.001] was originally used to find the optimal regularization parameter.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A64C8-3E3B-F77A-793D-2633DE70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44" y="4673600"/>
            <a:ext cx="8313309" cy="9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50"/>
    </mc:Choice>
    <mc:Fallback>
      <p:transition spd="slow" advTm="29950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916</TotalTime>
  <Words>1143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Calibri</vt:lpstr>
      <vt:lpstr>Calibri Light</vt:lpstr>
      <vt:lpstr>Ginto</vt:lpstr>
      <vt:lpstr>Segoe UI Emoji</vt:lpstr>
      <vt:lpstr>Segoe UI Symbol</vt:lpstr>
      <vt:lpstr>Symbol</vt:lpstr>
      <vt:lpstr>Retrospect</vt:lpstr>
      <vt:lpstr>NBA Shot Analysis</vt:lpstr>
      <vt:lpstr>The NBA/Basketball</vt:lpstr>
      <vt:lpstr>NBA Shot Summary</vt:lpstr>
      <vt:lpstr>Project Outline</vt:lpstr>
      <vt:lpstr>Preprocessing</vt:lpstr>
      <vt:lpstr>Preprocessing (Cont)</vt:lpstr>
      <vt:lpstr>Data Split</vt:lpstr>
      <vt:lpstr>Model Overview</vt:lpstr>
      <vt:lpstr>Logistic Regression</vt:lpstr>
      <vt:lpstr>Linear Regression</vt:lpstr>
      <vt:lpstr>Results – Model Performance</vt:lpstr>
      <vt:lpstr>Results – Linear Regression</vt:lpstr>
      <vt:lpstr>Results – Linear Regression</vt:lpstr>
      <vt:lpstr>Results – Linear Regression</vt:lpstr>
      <vt:lpstr>Conclusion and Future Improvements</vt:lpstr>
      <vt:lpstr>Thank you!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Bartol</dc:creator>
  <cp:lastModifiedBy>Brandon Bartol</cp:lastModifiedBy>
  <cp:revision>17</cp:revision>
  <dcterms:created xsi:type="dcterms:W3CDTF">2024-07-29T11:57:19Z</dcterms:created>
  <dcterms:modified xsi:type="dcterms:W3CDTF">2024-10-15T01:56:23Z</dcterms:modified>
</cp:coreProperties>
</file>