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72" r:id="rId8"/>
    <p:sldId id="271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74"/>
    <p:restoredTop sz="96192"/>
  </p:normalViewPr>
  <p:slideViewPr>
    <p:cSldViewPr snapToGrid="0">
      <p:cViewPr varScale="1">
        <p:scale>
          <a:sx n="135" d="100"/>
          <a:sy n="135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77E6-3912-9FF1-B1C2-5F874FD36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40E50-1B30-6D81-12ED-15E74AC9D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6D8F6-4846-D483-BACF-C2B69824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ADAC-ECBD-5F46-9AF6-A2612B13CE0F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A42DD-59DD-BFB4-3B98-DF758C9F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0E013-7F84-6AF6-EE3C-66A5EF8C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8EEB-E4C7-8640-BAB2-189B98D25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5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C1D2-BFC5-BB38-20D9-F0AB9AE4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E8B8F-265B-28DD-A1E0-E2EA38952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9911E-FA8B-2331-36EF-A73ED65D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ADAC-ECBD-5F46-9AF6-A2612B13CE0F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F1F5E-38BE-B970-7B2F-341CD42F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989E4-AA58-5BB1-C764-0DFA5212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8EEB-E4C7-8640-BAB2-189B98D25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3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36C808-D0E7-0F02-974D-7AE5918C6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2F186-2614-FC70-DD7E-9E3F13EA0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67CA1-D193-ED1E-7C4E-016C2317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ADAC-ECBD-5F46-9AF6-A2612B13CE0F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7C80D-F29F-8FD7-64E4-ABDA09BD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FED4E-B97F-EC1C-FE7A-A946182D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8EEB-E4C7-8640-BAB2-189B98D25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2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3B1C3-ABF5-6256-4CBC-AA528D06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3BED9-CDF5-4737-EF5F-F2A5DF15C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22144-C6F9-9277-D216-F0B8CA79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ADAC-ECBD-5F46-9AF6-A2612B13CE0F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BF4AF-CB23-15D9-0611-5932089D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0A4DB-26CF-E308-5856-ACF74447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8EEB-E4C7-8640-BAB2-189B98D25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4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8C0A-FFB1-AD46-F325-9DDEEE0D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14703-2539-811F-8825-810C73618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C863-BBFF-2909-CC3A-940CFA5E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ADAC-ECBD-5F46-9AF6-A2612B13CE0F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48DF2-0AE7-CFAE-0877-D9F99493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EF699-7AD7-AA63-0204-87A33B88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8EEB-E4C7-8640-BAB2-189B98D25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4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D192-A1C7-61E9-6185-EA23D844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F69DD-7A0E-0611-68C4-7D4B5CA7F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046C7-8DF0-665B-3FA4-5ACEA8F78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4F0B7-7391-3590-A42D-D0A859D7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ADAC-ECBD-5F46-9AF6-A2612B13CE0F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7F7F6-4219-0CF1-B9B3-9FEE35A7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76DD7-D927-B0F0-5A87-AB272DF0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8EEB-E4C7-8640-BAB2-189B98D25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9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1509-D2E3-FCEA-6321-A92C97419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D2028-812B-CCEE-CA97-1556434A1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77233-C44B-76F9-10C7-497A92972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8584F-7FC2-1397-8C54-4894D4388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757187-58B7-8839-6D1D-C4B1B8E10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507245-A9B7-3BDD-C9E3-E0838F284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ADAC-ECBD-5F46-9AF6-A2612B13CE0F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27ECFC-B77A-BD7F-9572-4865C9A1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C09B24-DB8F-3E84-5E50-E5C9F25B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8EEB-E4C7-8640-BAB2-189B98D25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8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4B9A-B464-06A5-B956-344F4CC2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ACBB1-5E25-B314-E98E-0D107FA6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ADAC-ECBD-5F46-9AF6-A2612B13CE0F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B78C3-E5D1-A9D7-5F1D-4668E302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83A0E-13D2-7DD9-FB43-3163CE46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8EEB-E4C7-8640-BAB2-189B98D25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4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69259-DA59-F219-B414-2C51E8C6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ADAC-ECBD-5F46-9AF6-A2612B13CE0F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5266E3-804B-E540-34FE-D7199A80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CEF21-1EB9-B92E-7C2D-53C6621D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8EEB-E4C7-8640-BAB2-189B98D25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1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E01D-5E1F-0BA1-2803-11DE7F672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8FC7C-1363-02B5-CC10-A2476D388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7024F-8849-BA51-3C1B-E80D690A5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1A94A-5FDA-81D3-5DA5-35FB0D81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ADAC-ECBD-5F46-9AF6-A2612B13CE0F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3E105-2713-3B1B-A5B3-72D5DB86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F9225-2A01-A635-0AD9-2EEAD740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8EEB-E4C7-8640-BAB2-189B98D25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5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79188-8B7A-92B1-2779-F77C873A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8FBE67-BD13-B2D8-C418-10CF71655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21D4E-9FDD-8FE6-695B-41A3E6BBE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386A3-4111-F3D7-CB23-F7A7FA6B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ADAC-ECBD-5F46-9AF6-A2612B13CE0F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737C9-5CB6-93D2-1D46-61693A8E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E7CF9-41D0-EC99-BA23-57F6CF0E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8EEB-E4C7-8640-BAB2-189B98D25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4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D8B8B-7AAB-41F5-6110-5DFA5BAD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46BDC-9C30-585D-B1FF-0A608E96D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AE09-48C4-5692-FC29-4A6179542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19ADAC-ECBD-5F46-9AF6-A2612B13CE0F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D1935-B178-7C2E-09B2-89D7CE01A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D0EBF-2E28-2A9A-6EFD-D9E6B99F2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578EEB-E4C7-8640-BAB2-189B98D25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8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DD90D-0125-3102-4A88-C8C840A69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Prediction of Airline Passenger Satisfaction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9F348-EE25-AA97-CCDA-EC12F0544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Miguel Mitra</a:t>
            </a:r>
          </a:p>
        </p:txBody>
      </p:sp>
    </p:spTree>
    <p:extLst>
      <p:ext uri="{BB962C8B-B14F-4D97-AF65-F5344CB8AC3E}">
        <p14:creationId xmlns:p14="http://schemas.microsoft.com/office/powerpoint/2010/main" val="93738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C6CED-45E5-9F85-7692-573DCFF4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8ABF9-AC8A-9722-B19B-A600CD031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000" dirty="0"/>
              <a:t>Target Variable: Satisfaction (“Satisfied” or “Neutral or Dissatisfied”)</a:t>
            </a:r>
          </a:p>
          <a:p>
            <a:r>
              <a:rPr lang="en-US" sz="2000" dirty="0"/>
              <a:t>Features: Airline Services survey results)</a:t>
            </a:r>
          </a:p>
          <a:p>
            <a:pPr lvl="1"/>
            <a:r>
              <a:rPr lang="en-US" sz="2000" dirty="0"/>
              <a:t>'Departure and Arrival Time Convenience', 'Ease of Online Booking’, 'Check-in Service', 'Online Boarding', 'Gate Location’, 'On-board Service', 'Seat Comfort', 'Leg Room Service', 'Cleanliness’, 'Food and Drink', 'In-flight Service', 'In-flight </a:t>
            </a:r>
            <a:r>
              <a:rPr lang="en-US" sz="2000" dirty="0" err="1"/>
              <a:t>Wifi</a:t>
            </a:r>
            <a:r>
              <a:rPr lang="en-US" sz="2000" dirty="0"/>
              <a:t> Service’, 'In-flight Entertainment', 'Baggage Handling’</a:t>
            </a:r>
          </a:p>
          <a:p>
            <a:r>
              <a:rPr lang="en-US" sz="2000" dirty="0"/>
              <a:t>Passenger Classes</a:t>
            </a:r>
          </a:p>
          <a:p>
            <a:pPr lvl="1"/>
            <a:r>
              <a:rPr lang="en-US" sz="2000" dirty="0"/>
              <a:t>Business</a:t>
            </a:r>
          </a:p>
          <a:p>
            <a:pPr lvl="1"/>
            <a:r>
              <a:rPr lang="en-US" sz="2000" dirty="0"/>
              <a:t>Economy (including Economy Plus)</a:t>
            </a:r>
          </a:p>
          <a:p>
            <a:r>
              <a:rPr lang="en-US" sz="2100" dirty="0"/>
              <a:t>Flight Distance</a:t>
            </a:r>
          </a:p>
          <a:p>
            <a:pPr lvl="1"/>
            <a:r>
              <a:rPr lang="en-US" sz="2100" dirty="0"/>
              <a:t>Short Haul (&lt;= 3,000 miles)</a:t>
            </a:r>
          </a:p>
          <a:p>
            <a:pPr lvl="1"/>
            <a:r>
              <a:rPr lang="en-US" sz="2100" dirty="0"/>
              <a:t>Long Haul (&gt; 3,000 miles)</a:t>
            </a:r>
          </a:p>
        </p:txBody>
      </p:sp>
    </p:spTree>
    <p:extLst>
      <p:ext uri="{BB962C8B-B14F-4D97-AF65-F5344CB8AC3E}">
        <p14:creationId xmlns:p14="http://schemas.microsoft.com/office/powerpoint/2010/main" val="190718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7A1E0-69F1-909F-31FB-7C5CEE300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6EB81-8129-EFF6-531E-F9A4D3BD2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Logistic Regression</a:t>
            </a:r>
          </a:p>
          <a:p>
            <a:r>
              <a:rPr lang="en-US" sz="2000" dirty="0"/>
              <a:t>Support Vector Machine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04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2E989-5FBB-CE0F-8416-2DD1E39A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454EE5-D073-4F96-23D0-7BC30F343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588112"/>
              </p:ext>
            </p:extLst>
          </p:nvPr>
        </p:nvGraphicFramePr>
        <p:xfrm>
          <a:off x="1545194" y="1979845"/>
          <a:ext cx="9101607" cy="1303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6674">
                  <a:extLst>
                    <a:ext uri="{9D8B030D-6E8A-4147-A177-3AD203B41FA5}">
                      <a16:colId xmlns:a16="http://schemas.microsoft.com/office/drawing/2014/main" val="935171984"/>
                    </a:ext>
                  </a:extLst>
                </a:gridCol>
                <a:gridCol w="1769011">
                  <a:extLst>
                    <a:ext uri="{9D8B030D-6E8A-4147-A177-3AD203B41FA5}">
                      <a16:colId xmlns:a16="http://schemas.microsoft.com/office/drawing/2014/main" val="3417641072"/>
                    </a:ext>
                  </a:extLst>
                </a:gridCol>
                <a:gridCol w="1043348">
                  <a:extLst>
                    <a:ext uri="{9D8B030D-6E8A-4147-A177-3AD203B41FA5}">
                      <a16:colId xmlns:a16="http://schemas.microsoft.com/office/drawing/2014/main" val="1712686676"/>
                    </a:ext>
                  </a:extLst>
                </a:gridCol>
                <a:gridCol w="911833">
                  <a:extLst>
                    <a:ext uri="{9D8B030D-6E8A-4147-A177-3AD203B41FA5}">
                      <a16:colId xmlns:a16="http://schemas.microsoft.com/office/drawing/2014/main" val="2033579632"/>
                    </a:ext>
                  </a:extLst>
                </a:gridCol>
                <a:gridCol w="1043348">
                  <a:extLst>
                    <a:ext uri="{9D8B030D-6E8A-4147-A177-3AD203B41FA5}">
                      <a16:colId xmlns:a16="http://schemas.microsoft.com/office/drawing/2014/main" val="4004985258"/>
                    </a:ext>
                  </a:extLst>
                </a:gridCol>
                <a:gridCol w="972395">
                  <a:extLst>
                    <a:ext uri="{9D8B030D-6E8A-4147-A177-3AD203B41FA5}">
                      <a16:colId xmlns:a16="http://schemas.microsoft.com/office/drawing/2014/main" val="3331457569"/>
                    </a:ext>
                  </a:extLst>
                </a:gridCol>
                <a:gridCol w="1424998">
                  <a:extLst>
                    <a:ext uri="{9D8B030D-6E8A-4147-A177-3AD203B41FA5}">
                      <a16:colId xmlns:a16="http://schemas.microsoft.com/office/drawing/2014/main" val="1872047227"/>
                    </a:ext>
                  </a:extLst>
                </a:gridCol>
              </a:tblGrid>
              <a:tr h="335268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Model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TP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FP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TN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FN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Accuracy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extLst>
                  <a:ext uri="{0D108BD9-81ED-4DB2-BD59-A6C34878D82A}">
                    <a16:rowId xmlns:a16="http://schemas.microsoft.com/office/drawing/2014/main" val="3471547816"/>
                  </a:ext>
                </a:extLst>
              </a:tr>
              <a:tr h="632936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Full Data Set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Logistic Regression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18545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3649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12783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4244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0.7987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extLst>
                  <a:ext uri="{0D108BD9-81ED-4DB2-BD59-A6C34878D82A}">
                    <a16:rowId xmlns:a16="http://schemas.microsoft.com/office/drawing/2014/main" val="469274709"/>
                  </a:ext>
                </a:extLst>
              </a:tr>
              <a:tr h="3352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SVM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18466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3728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12863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4164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0.7987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extLst>
                  <a:ext uri="{0D108BD9-81ED-4DB2-BD59-A6C34878D82A}">
                    <a16:rowId xmlns:a16="http://schemas.microsoft.com/office/drawing/2014/main" val="238606937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E3478F-7992-2772-E8E6-0C06B39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194" y="3283318"/>
            <a:ext cx="9101607" cy="2230792"/>
          </a:xfrm>
        </p:spPr>
        <p:txBody>
          <a:bodyPr anchor="t">
            <a:normAutofit/>
          </a:bodyPr>
          <a:lstStyle/>
          <a:p>
            <a:r>
              <a:rPr lang="en-US" sz="2000" dirty="0"/>
              <a:t>Top 5 Features (Using Logistic Regression)</a:t>
            </a:r>
          </a:p>
          <a:p>
            <a:pPr lvl="1"/>
            <a:r>
              <a:rPr lang="en-US" sz="2000" dirty="0"/>
              <a:t>In-flight </a:t>
            </a:r>
            <a:r>
              <a:rPr lang="en-US" sz="2000" dirty="0" err="1"/>
              <a:t>Wifi</a:t>
            </a:r>
            <a:r>
              <a:rPr lang="en-US" sz="2000" dirty="0"/>
              <a:t> Service: 0.7384563490400841</a:t>
            </a:r>
          </a:p>
          <a:p>
            <a:pPr lvl="1"/>
            <a:r>
              <a:rPr lang="en-US" sz="2000" dirty="0"/>
              <a:t>Online Boarding: -0.42096242957472013</a:t>
            </a:r>
          </a:p>
          <a:p>
            <a:pPr lvl="1"/>
            <a:r>
              <a:rPr lang="en-US" sz="2000" dirty="0"/>
              <a:t>Leg Room Service: -0.4125980220392266</a:t>
            </a:r>
          </a:p>
          <a:p>
            <a:pPr lvl="1"/>
            <a:r>
              <a:rPr lang="en-US" sz="2000" dirty="0"/>
              <a:t>In-flight Entertainment: -0.39354130810011734</a:t>
            </a:r>
          </a:p>
          <a:p>
            <a:pPr lvl="1"/>
            <a:r>
              <a:rPr lang="en-US" sz="2000" dirty="0"/>
              <a:t>Seat Comfort: -0.29153334995150954</a:t>
            </a:r>
          </a:p>
        </p:txBody>
      </p:sp>
    </p:spTree>
    <p:extLst>
      <p:ext uri="{BB962C8B-B14F-4D97-AF65-F5344CB8AC3E}">
        <p14:creationId xmlns:p14="http://schemas.microsoft.com/office/powerpoint/2010/main" val="56686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1846D0-7A09-6A99-B5F1-BF331FA78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CD1DE98-29EB-1ADF-471D-022FEF31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1CCC66-A71C-B8B6-C3A8-C351F95FD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3C5B77-41BB-F710-613B-A5C8BF633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F8F6F5-37BF-5C07-0088-5CB79CBC5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41F6A-1DE7-A4EB-6D36-43A31DAE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776814-98CB-356C-9D0F-A0244FE5E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593504"/>
              </p:ext>
            </p:extLst>
          </p:nvPr>
        </p:nvGraphicFramePr>
        <p:xfrm>
          <a:off x="1545194" y="1979845"/>
          <a:ext cx="9101607" cy="1303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6674">
                  <a:extLst>
                    <a:ext uri="{9D8B030D-6E8A-4147-A177-3AD203B41FA5}">
                      <a16:colId xmlns:a16="http://schemas.microsoft.com/office/drawing/2014/main" val="935171984"/>
                    </a:ext>
                  </a:extLst>
                </a:gridCol>
                <a:gridCol w="1769011">
                  <a:extLst>
                    <a:ext uri="{9D8B030D-6E8A-4147-A177-3AD203B41FA5}">
                      <a16:colId xmlns:a16="http://schemas.microsoft.com/office/drawing/2014/main" val="3417641072"/>
                    </a:ext>
                  </a:extLst>
                </a:gridCol>
                <a:gridCol w="1043348">
                  <a:extLst>
                    <a:ext uri="{9D8B030D-6E8A-4147-A177-3AD203B41FA5}">
                      <a16:colId xmlns:a16="http://schemas.microsoft.com/office/drawing/2014/main" val="1712686676"/>
                    </a:ext>
                  </a:extLst>
                </a:gridCol>
                <a:gridCol w="911833">
                  <a:extLst>
                    <a:ext uri="{9D8B030D-6E8A-4147-A177-3AD203B41FA5}">
                      <a16:colId xmlns:a16="http://schemas.microsoft.com/office/drawing/2014/main" val="2033579632"/>
                    </a:ext>
                  </a:extLst>
                </a:gridCol>
                <a:gridCol w="1043348">
                  <a:extLst>
                    <a:ext uri="{9D8B030D-6E8A-4147-A177-3AD203B41FA5}">
                      <a16:colId xmlns:a16="http://schemas.microsoft.com/office/drawing/2014/main" val="4004985258"/>
                    </a:ext>
                  </a:extLst>
                </a:gridCol>
                <a:gridCol w="972395">
                  <a:extLst>
                    <a:ext uri="{9D8B030D-6E8A-4147-A177-3AD203B41FA5}">
                      <a16:colId xmlns:a16="http://schemas.microsoft.com/office/drawing/2014/main" val="3331457569"/>
                    </a:ext>
                  </a:extLst>
                </a:gridCol>
                <a:gridCol w="1424998">
                  <a:extLst>
                    <a:ext uri="{9D8B030D-6E8A-4147-A177-3AD203B41FA5}">
                      <a16:colId xmlns:a16="http://schemas.microsoft.com/office/drawing/2014/main" val="1872047227"/>
                    </a:ext>
                  </a:extLst>
                </a:gridCol>
              </a:tblGrid>
              <a:tr h="335268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Model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TP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FP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TN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FN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Accuracy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extLst>
                  <a:ext uri="{0D108BD9-81ED-4DB2-BD59-A6C34878D82A}">
                    <a16:rowId xmlns:a16="http://schemas.microsoft.com/office/drawing/2014/main" val="3471547816"/>
                  </a:ext>
                </a:extLst>
              </a:tr>
              <a:tr h="632936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Business Class Data Set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Logistic Regression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3881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1727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11978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1076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0.8498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extLst>
                  <a:ext uri="{0D108BD9-81ED-4DB2-BD59-A6C34878D82A}">
                    <a16:rowId xmlns:a16="http://schemas.microsoft.com/office/drawing/2014/main" val="469274709"/>
                  </a:ext>
                </a:extLst>
              </a:tr>
              <a:tr h="3352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SVM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3901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1707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11995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1059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0. 8517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extLst>
                  <a:ext uri="{0D108BD9-81ED-4DB2-BD59-A6C34878D82A}">
                    <a16:rowId xmlns:a16="http://schemas.microsoft.com/office/drawing/2014/main" val="238606937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76C538-DB2C-EDE7-7D29-70D098D8D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194" y="3283318"/>
            <a:ext cx="9101607" cy="2230792"/>
          </a:xfrm>
        </p:spPr>
        <p:txBody>
          <a:bodyPr anchor="t">
            <a:normAutofit/>
          </a:bodyPr>
          <a:lstStyle/>
          <a:p>
            <a:r>
              <a:rPr lang="en-US" sz="2000" dirty="0"/>
              <a:t>Top 5 Features (Using SVM)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Online Boarding: -0.4996227604793608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In-flight </a:t>
            </a:r>
            <a:r>
              <a:rPr lang="en-US" sz="2000" dirty="0" err="1"/>
              <a:t>Wifi</a:t>
            </a:r>
            <a:r>
              <a:rPr lang="en-US" sz="2000" dirty="0"/>
              <a:t> Service: 0.49771279575747057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Leg Room Service: -0.3557254002802218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In-flight Entertainment: -0.2993393497720516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On-board Service: -0.20738457252067696</a:t>
            </a:r>
          </a:p>
        </p:txBody>
      </p:sp>
    </p:spTree>
    <p:extLst>
      <p:ext uri="{BB962C8B-B14F-4D97-AF65-F5344CB8AC3E}">
        <p14:creationId xmlns:p14="http://schemas.microsoft.com/office/powerpoint/2010/main" val="399804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AB000E-B86F-6865-B55C-2F7436AE3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BF0712-1006-F789-00EA-75039131A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25D175-B958-4C79-C4E0-D9188BCF8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3CA1A3-2DFA-C359-D066-F07542745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B40894-9C8E-6A46-2674-664E369B5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D6759-6FCC-BBF6-6D85-B0FD2447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32B8E9-4209-A1C9-A3E8-BF09A0F01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832645"/>
              </p:ext>
            </p:extLst>
          </p:nvPr>
        </p:nvGraphicFramePr>
        <p:xfrm>
          <a:off x="1545194" y="1979845"/>
          <a:ext cx="9101607" cy="1303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6674">
                  <a:extLst>
                    <a:ext uri="{9D8B030D-6E8A-4147-A177-3AD203B41FA5}">
                      <a16:colId xmlns:a16="http://schemas.microsoft.com/office/drawing/2014/main" val="935171984"/>
                    </a:ext>
                  </a:extLst>
                </a:gridCol>
                <a:gridCol w="1769011">
                  <a:extLst>
                    <a:ext uri="{9D8B030D-6E8A-4147-A177-3AD203B41FA5}">
                      <a16:colId xmlns:a16="http://schemas.microsoft.com/office/drawing/2014/main" val="3417641072"/>
                    </a:ext>
                  </a:extLst>
                </a:gridCol>
                <a:gridCol w="1043348">
                  <a:extLst>
                    <a:ext uri="{9D8B030D-6E8A-4147-A177-3AD203B41FA5}">
                      <a16:colId xmlns:a16="http://schemas.microsoft.com/office/drawing/2014/main" val="1712686676"/>
                    </a:ext>
                  </a:extLst>
                </a:gridCol>
                <a:gridCol w="911833">
                  <a:extLst>
                    <a:ext uri="{9D8B030D-6E8A-4147-A177-3AD203B41FA5}">
                      <a16:colId xmlns:a16="http://schemas.microsoft.com/office/drawing/2014/main" val="2033579632"/>
                    </a:ext>
                  </a:extLst>
                </a:gridCol>
                <a:gridCol w="1043348">
                  <a:extLst>
                    <a:ext uri="{9D8B030D-6E8A-4147-A177-3AD203B41FA5}">
                      <a16:colId xmlns:a16="http://schemas.microsoft.com/office/drawing/2014/main" val="4004985258"/>
                    </a:ext>
                  </a:extLst>
                </a:gridCol>
                <a:gridCol w="972395">
                  <a:extLst>
                    <a:ext uri="{9D8B030D-6E8A-4147-A177-3AD203B41FA5}">
                      <a16:colId xmlns:a16="http://schemas.microsoft.com/office/drawing/2014/main" val="3331457569"/>
                    </a:ext>
                  </a:extLst>
                </a:gridCol>
                <a:gridCol w="1424998">
                  <a:extLst>
                    <a:ext uri="{9D8B030D-6E8A-4147-A177-3AD203B41FA5}">
                      <a16:colId xmlns:a16="http://schemas.microsoft.com/office/drawing/2014/main" val="1872047227"/>
                    </a:ext>
                  </a:extLst>
                </a:gridCol>
              </a:tblGrid>
              <a:tr h="335268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Model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TP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FP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TN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FN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Accuracy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extLst>
                  <a:ext uri="{0D108BD9-81ED-4DB2-BD59-A6C34878D82A}">
                    <a16:rowId xmlns:a16="http://schemas.microsoft.com/office/drawing/2014/main" val="3471547816"/>
                  </a:ext>
                </a:extLst>
              </a:tr>
              <a:tr h="632936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Economy Data Set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Logistic Regression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15630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642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1914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2093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0.8153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extLst>
                  <a:ext uri="{0D108BD9-81ED-4DB2-BD59-A6C34878D82A}">
                    <a16:rowId xmlns:a16="http://schemas.microsoft.com/office/drawing/2014/main" val="469274709"/>
                  </a:ext>
                </a:extLst>
              </a:tr>
              <a:tr h="3352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SVM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15851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421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1803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2204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0.8705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extLst>
                  <a:ext uri="{0D108BD9-81ED-4DB2-BD59-A6C34878D82A}">
                    <a16:rowId xmlns:a16="http://schemas.microsoft.com/office/drawing/2014/main" val="238606937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B0EC2E-D0F7-CFF8-1B1E-589037318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194" y="3283318"/>
            <a:ext cx="9101607" cy="2230792"/>
          </a:xfrm>
        </p:spPr>
        <p:txBody>
          <a:bodyPr anchor="t">
            <a:normAutofit/>
          </a:bodyPr>
          <a:lstStyle/>
          <a:p>
            <a:r>
              <a:rPr lang="en-US" sz="2000" dirty="0"/>
              <a:t>Top 5 Features (Using SVM)</a:t>
            </a:r>
          </a:p>
          <a:p>
            <a:pPr lvl="1">
              <a:spcBef>
                <a:spcPts val="0"/>
              </a:spcBef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In-flight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Wifi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Service: 0.9136404467995236</a:t>
            </a:r>
          </a:p>
          <a:p>
            <a:pPr lvl="1">
              <a:spcBef>
                <a:spcPts val="0"/>
              </a:spcBef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Ease of Online Booking: -0.23643215720361285</a:t>
            </a:r>
          </a:p>
          <a:p>
            <a:pPr lvl="1">
              <a:spcBef>
                <a:spcPts val="0"/>
              </a:spcBef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In-flight Entertainment: -0.22052113171736717</a:t>
            </a:r>
          </a:p>
          <a:p>
            <a:pPr lvl="1">
              <a:spcBef>
                <a:spcPts val="0"/>
              </a:spcBef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Gate Location: 0.18539734057137183</a:t>
            </a:r>
          </a:p>
          <a:p>
            <a:pPr lvl="1">
              <a:spcBef>
                <a:spcPts val="0"/>
              </a:spcBef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Online Boarding: 0.1158424822689948</a:t>
            </a:r>
          </a:p>
        </p:txBody>
      </p:sp>
    </p:spTree>
    <p:extLst>
      <p:ext uri="{BB962C8B-B14F-4D97-AF65-F5344CB8AC3E}">
        <p14:creationId xmlns:p14="http://schemas.microsoft.com/office/powerpoint/2010/main" val="73165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B1AEC6-7BC9-0739-88FE-CAE316BE4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3D7CB2D-D72E-429F-1CE9-7114D03D3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C7FB89-E499-0AA3-720A-012B1C7A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EB505D-F8DB-A46D-80B3-2E0B0DDC5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1F8D5-9955-63A8-F900-1BB653DE3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6C79B-065C-C9B8-AC01-381F3F46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41175E-7F20-46A8-2625-9B7C6020D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012435"/>
              </p:ext>
            </p:extLst>
          </p:nvPr>
        </p:nvGraphicFramePr>
        <p:xfrm>
          <a:off x="1545194" y="1979845"/>
          <a:ext cx="9101607" cy="1303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6674">
                  <a:extLst>
                    <a:ext uri="{9D8B030D-6E8A-4147-A177-3AD203B41FA5}">
                      <a16:colId xmlns:a16="http://schemas.microsoft.com/office/drawing/2014/main" val="935171984"/>
                    </a:ext>
                  </a:extLst>
                </a:gridCol>
                <a:gridCol w="1769011">
                  <a:extLst>
                    <a:ext uri="{9D8B030D-6E8A-4147-A177-3AD203B41FA5}">
                      <a16:colId xmlns:a16="http://schemas.microsoft.com/office/drawing/2014/main" val="3417641072"/>
                    </a:ext>
                  </a:extLst>
                </a:gridCol>
                <a:gridCol w="1043348">
                  <a:extLst>
                    <a:ext uri="{9D8B030D-6E8A-4147-A177-3AD203B41FA5}">
                      <a16:colId xmlns:a16="http://schemas.microsoft.com/office/drawing/2014/main" val="1712686676"/>
                    </a:ext>
                  </a:extLst>
                </a:gridCol>
                <a:gridCol w="911833">
                  <a:extLst>
                    <a:ext uri="{9D8B030D-6E8A-4147-A177-3AD203B41FA5}">
                      <a16:colId xmlns:a16="http://schemas.microsoft.com/office/drawing/2014/main" val="2033579632"/>
                    </a:ext>
                  </a:extLst>
                </a:gridCol>
                <a:gridCol w="1043348">
                  <a:extLst>
                    <a:ext uri="{9D8B030D-6E8A-4147-A177-3AD203B41FA5}">
                      <a16:colId xmlns:a16="http://schemas.microsoft.com/office/drawing/2014/main" val="4004985258"/>
                    </a:ext>
                  </a:extLst>
                </a:gridCol>
                <a:gridCol w="972395">
                  <a:extLst>
                    <a:ext uri="{9D8B030D-6E8A-4147-A177-3AD203B41FA5}">
                      <a16:colId xmlns:a16="http://schemas.microsoft.com/office/drawing/2014/main" val="3331457569"/>
                    </a:ext>
                  </a:extLst>
                </a:gridCol>
                <a:gridCol w="1424998">
                  <a:extLst>
                    <a:ext uri="{9D8B030D-6E8A-4147-A177-3AD203B41FA5}">
                      <a16:colId xmlns:a16="http://schemas.microsoft.com/office/drawing/2014/main" val="1872047227"/>
                    </a:ext>
                  </a:extLst>
                </a:gridCol>
              </a:tblGrid>
              <a:tr h="335268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Model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TP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FP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TN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FN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Accuracy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extLst>
                  <a:ext uri="{0D108BD9-81ED-4DB2-BD59-A6C34878D82A}">
                    <a16:rowId xmlns:a16="http://schemas.microsoft.com/office/drawing/2014/main" val="3471547816"/>
                  </a:ext>
                </a:extLst>
              </a:tr>
              <a:tr h="632936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Short Haul Data Set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Logistic Regression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18204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3250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10379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4246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0.7922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extLst>
                  <a:ext uri="{0D108BD9-81ED-4DB2-BD59-A6C34878D82A}">
                    <a16:rowId xmlns:a16="http://schemas.microsoft.com/office/drawing/2014/main" val="469274709"/>
                  </a:ext>
                </a:extLst>
              </a:tr>
              <a:tr h="3352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SVM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18117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3337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10527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4098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0.7939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extLst>
                  <a:ext uri="{0D108BD9-81ED-4DB2-BD59-A6C34878D82A}">
                    <a16:rowId xmlns:a16="http://schemas.microsoft.com/office/drawing/2014/main" val="238606937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EB08B2-C3F9-07B8-ADFB-7ADC039CD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194" y="3283318"/>
            <a:ext cx="9101607" cy="2230792"/>
          </a:xfrm>
        </p:spPr>
        <p:txBody>
          <a:bodyPr anchor="t">
            <a:normAutofit/>
          </a:bodyPr>
          <a:lstStyle/>
          <a:p>
            <a:r>
              <a:rPr lang="en-US" sz="2000" dirty="0"/>
              <a:t>Top 5 Features (Using SVM)</a:t>
            </a:r>
          </a:p>
          <a:p>
            <a:pPr lvl="1"/>
            <a:r>
              <a:rPr lang="en-US" sz="2000" dirty="0"/>
              <a:t>In-flight </a:t>
            </a:r>
            <a:r>
              <a:rPr lang="en-US" sz="2000" dirty="0" err="1"/>
              <a:t>Wifi</a:t>
            </a:r>
            <a:r>
              <a:rPr lang="en-US" sz="2000" dirty="0"/>
              <a:t> Service: 0.5944848431000441</a:t>
            </a:r>
          </a:p>
          <a:p>
            <a:pPr lvl="1"/>
            <a:r>
              <a:rPr lang="en-US" sz="2000" dirty="0"/>
              <a:t>In-flight Entertainment: -0.4082119526370745</a:t>
            </a:r>
          </a:p>
          <a:p>
            <a:pPr lvl="1"/>
            <a:r>
              <a:rPr lang="en-US" sz="2000" dirty="0"/>
              <a:t>Online Boarding: -0.36271722527063577</a:t>
            </a:r>
          </a:p>
          <a:p>
            <a:pPr lvl="1"/>
            <a:r>
              <a:rPr lang="en-US" sz="2000" dirty="0"/>
              <a:t>Leg Room Service: -0.31614005893687525</a:t>
            </a:r>
          </a:p>
          <a:p>
            <a:pPr lvl="1"/>
            <a:r>
              <a:rPr lang="en-US" sz="2000" dirty="0"/>
              <a:t>Seat Comfort: -0.18903517147058507</a:t>
            </a:r>
          </a:p>
        </p:txBody>
      </p:sp>
    </p:spTree>
    <p:extLst>
      <p:ext uri="{BB962C8B-B14F-4D97-AF65-F5344CB8AC3E}">
        <p14:creationId xmlns:p14="http://schemas.microsoft.com/office/powerpoint/2010/main" val="3798018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B5BC1A-2B44-90BF-625A-5906A898C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65879FE-4998-579E-B6A0-18549DB47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0B9104-7502-23EF-FF92-8C0694C01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B77583-9EBC-3578-4394-9B636EA42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5346C8-3532-9AD5-65B2-C98573ABA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7FEBD-D326-92A6-4466-D8CD565A2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C9A9E9-D16D-15F3-35B4-2C13E1540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993298"/>
              </p:ext>
            </p:extLst>
          </p:nvPr>
        </p:nvGraphicFramePr>
        <p:xfrm>
          <a:off x="1545194" y="1979845"/>
          <a:ext cx="9101607" cy="1303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6674">
                  <a:extLst>
                    <a:ext uri="{9D8B030D-6E8A-4147-A177-3AD203B41FA5}">
                      <a16:colId xmlns:a16="http://schemas.microsoft.com/office/drawing/2014/main" val="935171984"/>
                    </a:ext>
                  </a:extLst>
                </a:gridCol>
                <a:gridCol w="1769011">
                  <a:extLst>
                    <a:ext uri="{9D8B030D-6E8A-4147-A177-3AD203B41FA5}">
                      <a16:colId xmlns:a16="http://schemas.microsoft.com/office/drawing/2014/main" val="3417641072"/>
                    </a:ext>
                  </a:extLst>
                </a:gridCol>
                <a:gridCol w="1043348">
                  <a:extLst>
                    <a:ext uri="{9D8B030D-6E8A-4147-A177-3AD203B41FA5}">
                      <a16:colId xmlns:a16="http://schemas.microsoft.com/office/drawing/2014/main" val="1712686676"/>
                    </a:ext>
                  </a:extLst>
                </a:gridCol>
                <a:gridCol w="911833">
                  <a:extLst>
                    <a:ext uri="{9D8B030D-6E8A-4147-A177-3AD203B41FA5}">
                      <a16:colId xmlns:a16="http://schemas.microsoft.com/office/drawing/2014/main" val="2033579632"/>
                    </a:ext>
                  </a:extLst>
                </a:gridCol>
                <a:gridCol w="1043348">
                  <a:extLst>
                    <a:ext uri="{9D8B030D-6E8A-4147-A177-3AD203B41FA5}">
                      <a16:colId xmlns:a16="http://schemas.microsoft.com/office/drawing/2014/main" val="4004985258"/>
                    </a:ext>
                  </a:extLst>
                </a:gridCol>
                <a:gridCol w="972395">
                  <a:extLst>
                    <a:ext uri="{9D8B030D-6E8A-4147-A177-3AD203B41FA5}">
                      <a16:colId xmlns:a16="http://schemas.microsoft.com/office/drawing/2014/main" val="3331457569"/>
                    </a:ext>
                  </a:extLst>
                </a:gridCol>
                <a:gridCol w="1424998">
                  <a:extLst>
                    <a:ext uri="{9D8B030D-6E8A-4147-A177-3AD203B41FA5}">
                      <a16:colId xmlns:a16="http://schemas.microsoft.com/office/drawing/2014/main" val="1872047227"/>
                    </a:ext>
                  </a:extLst>
                </a:gridCol>
              </a:tblGrid>
              <a:tr h="335268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Model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TP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FP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TN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FN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Accuracy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extLst>
                  <a:ext uri="{0D108BD9-81ED-4DB2-BD59-A6C34878D82A}">
                    <a16:rowId xmlns:a16="http://schemas.microsoft.com/office/drawing/2014/main" val="3471547816"/>
                  </a:ext>
                </a:extLst>
              </a:tr>
              <a:tr h="632936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Long Haul Data Set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Logistic Regression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499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225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2225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85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0.8978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extLst>
                  <a:ext uri="{0D108BD9-81ED-4DB2-BD59-A6C34878D82A}">
                    <a16:rowId xmlns:a16="http://schemas.microsoft.com/office/drawing/2014/main" val="469274709"/>
                  </a:ext>
                </a:extLst>
              </a:tr>
              <a:tr h="3352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SVM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505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225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2225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85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0.9014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400" marR="111400" marT="0" marB="0" anchor="b"/>
                </a:tc>
                <a:extLst>
                  <a:ext uri="{0D108BD9-81ED-4DB2-BD59-A6C34878D82A}">
                    <a16:rowId xmlns:a16="http://schemas.microsoft.com/office/drawing/2014/main" val="238606937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90A9B5-7934-E7C2-E306-4C32B8BEB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194" y="3283318"/>
            <a:ext cx="9101607" cy="2230792"/>
          </a:xfrm>
        </p:spPr>
        <p:txBody>
          <a:bodyPr anchor="t">
            <a:normAutofit/>
          </a:bodyPr>
          <a:lstStyle/>
          <a:p>
            <a:r>
              <a:rPr lang="en-US" sz="2000" dirty="0"/>
              <a:t>Top 5 Features (Using SVM)</a:t>
            </a:r>
          </a:p>
          <a:p>
            <a:pPr lvl="1"/>
            <a:r>
              <a:rPr lang="en-US" sz="2000" dirty="0"/>
              <a:t>In-flight </a:t>
            </a:r>
            <a:r>
              <a:rPr lang="en-US" sz="2000" dirty="0" err="1"/>
              <a:t>Wifi</a:t>
            </a:r>
            <a:r>
              <a:rPr lang="en-US" sz="2000" dirty="0"/>
              <a:t> Service: 0.5158912748660185</a:t>
            </a:r>
          </a:p>
          <a:p>
            <a:pPr lvl="1"/>
            <a:r>
              <a:rPr lang="en-US" sz="2000" dirty="0"/>
              <a:t>Leg Room Service: -0.46704804063958416</a:t>
            </a:r>
          </a:p>
          <a:p>
            <a:pPr lvl="1"/>
            <a:r>
              <a:rPr lang="en-US" sz="2000" dirty="0"/>
              <a:t>On-board Service: -0.3563048830659594</a:t>
            </a:r>
          </a:p>
          <a:p>
            <a:pPr lvl="1"/>
            <a:r>
              <a:rPr lang="en-US" sz="2000" dirty="0"/>
              <a:t>In-flight Entertainment: -0.33319559568265317</a:t>
            </a:r>
          </a:p>
          <a:p>
            <a:pPr lvl="1"/>
            <a:r>
              <a:rPr lang="en-US" sz="2000" dirty="0"/>
              <a:t>Online Boarding: -0.31416921717482316</a:t>
            </a:r>
          </a:p>
        </p:txBody>
      </p:sp>
    </p:spTree>
    <p:extLst>
      <p:ext uri="{BB962C8B-B14F-4D97-AF65-F5344CB8AC3E}">
        <p14:creationId xmlns:p14="http://schemas.microsoft.com/office/powerpoint/2010/main" val="1235102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8080EF-F3E5-AC22-37D2-5DD8A8094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82F1EB2-A57D-1630-FC4C-B68DB1EC7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40B1F1-5D22-5D95-E89D-0067B0C19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ED830E-6E54-CB3D-3474-EF71647D4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7CCD0C-2912-EDD2-917E-9E840F9D5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EF176-8122-9323-DC80-975B7756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16BD92-E78B-B067-F87B-A1DEE248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2348"/>
            <a:ext cx="12191999" cy="2230792"/>
          </a:xfrm>
        </p:spPr>
        <p:txBody>
          <a:bodyPr anchor="t">
            <a:normAutofit lnSpcReduction="10000"/>
          </a:bodyPr>
          <a:lstStyle/>
          <a:p>
            <a:r>
              <a:rPr lang="en-US" sz="2000" dirty="0"/>
              <a:t>SVM is performed better than Logistic Regression</a:t>
            </a:r>
          </a:p>
          <a:p>
            <a:r>
              <a:rPr lang="en-US" sz="2000" dirty="0"/>
              <a:t>Bifurcating the data set into Business Class and Economy Class can achieve better accuracy</a:t>
            </a:r>
          </a:p>
          <a:p>
            <a:r>
              <a:rPr lang="en-US" sz="2000" dirty="0"/>
              <a:t>In-Flight </a:t>
            </a:r>
            <a:r>
              <a:rPr lang="en-US" sz="2000" dirty="0" err="1"/>
              <a:t>Wifi</a:t>
            </a:r>
            <a:r>
              <a:rPr lang="en-US" sz="2000" dirty="0"/>
              <a:t> has highest correlation to Satisfaction scores (all positive)</a:t>
            </a:r>
          </a:p>
          <a:p>
            <a:r>
              <a:rPr lang="en-US" sz="2000" dirty="0"/>
              <a:t>Feature selection verified obvious assumptions (i.e., Leg Room have negative correlation for Long Haul Flights or Business Class passengers)</a:t>
            </a:r>
          </a:p>
          <a:p>
            <a:r>
              <a:rPr lang="en-US" sz="2000" dirty="0"/>
              <a:t>Surprising results (i.e., Gate Location has strong positive correlation among Economy Passengers)</a:t>
            </a:r>
          </a:p>
        </p:txBody>
      </p:sp>
    </p:spTree>
    <p:extLst>
      <p:ext uri="{BB962C8B-B14F-4D97-AF65-F5344CB8AC3E}">
        <p14:creationId xmlns:p14="http://schemas.microsoft.com/office/powerpoint/2010/main" val="3366217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4473</TotalTime>
  <Words>466</Words>
  <Application>Microsoft Macintosh PowerPoint</Application>
  <PresentationFormat>Widescreen</PresentationFormat>
  <Paragraphs>151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Prediction of Airline Passenger Satisfaction</vt:lpstr>
      <vt:lpstr>Dataset</vt:lpstr>
      <vt:lpstr>Model</vt:lpstr>
      <vt:lpstr>Results</vt:lpstr>
      <vt:lpstr>Results</vt:lpstr>
      <vt:lpstr>Results</vt:lpstr>
      <vt:lpstr>Results</vt:lpstr>
      <vt:lpstr>Results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Mitra, Miguel Aldwin</dc:creator>
  <cp:lastModifiedBy>Mitra, Miguel Aldwin</cp:lastModifiedBy>
  <cp:revision>14</cp:revision>
  <dcterms:created xsi:type="dcterms:W3CDTF">2024-08-09T22:52:15Z</dcterms:created>
  <dcterms:modified xsi:type="dcterms:W3CDTF">2024-10-14T03:18:09Z</dcterms:modified>
</cp:coreProperties>
</file>