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331" r:id="rId6"/>
    <p:sldId id="345" r:id="rId7"/>
    <p:sldId id="353" r:id="rId8"/>
    <p:sldId id="357" r:id="rId9"/>
    <p:sldId id="358" r:id="rId10"/>
    <p:sldId id="354" r:id="rId11"/>
    <p:sldId id="335" r:id="rId12"/>
    <p:sldId id="346" r:id="rId13"/>
    <p:sldId id="360" r:id="rId14"/>
    <p:sldId id="359" r:id="rId15"/>
    <p:sldId id="352" r:id="rId16"/>
    <p:sldId id="361" r:id="rId17"/>
    <p:sldId id="362" r:id="rId18"/>
    <p:sldId id="363" r:id="rId19"/>
    <p:sldId id="350" r:id="rId20"/>
    <p:sldId id="364" r:id="rId21"/>
    <p:sldId id="336" r:id="rId22"/>
    <p:sldId id="268" r:id="rId2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404"/>
    <a:srgbClr val="CCECFF"/>
    <a:srgbClr val="FF9999"/>
    <a:srgbClr val="FFCCCC"/>
    <a:srgbClr val="7CCD05"/>
    <a:srgbClr val="0000FF"/>
    <a:srgbClr val="A5D6E3"/>
    <a:srgbClr val="76C0D4"/>
    <a:srgbClr val="8BB7FF"/>
    <a:srgbClr val="50A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62" d="100"/>
          <a:sy n="162" d="100"/>
        </p:scale>
        <p:origin x="1740" y="144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Center</c:v>
                </c:pt>
                <c:pt idx="1">
                  <c:v>Donut</c:v>
                </c:pt>
                <c:pt idx="2">
                  <c:v>Edge-Loc</c:v>
                </c:pt>
                <c:pt idx="3">
                  <c:v>Edge-Ring</c:v>
                </c:pt>
                <c:pt idx="4">
                  <c:v>Loc</c:v>
                </c:pt>
                <c:pt idx="5">
                  <c:v>Near-full</c:v>
                </c:pt>
                <c:pt idx="6">
                  <c:v>None</c:v>
                </c:pt>
                <c:pt idx="7">
                  <c:v>Random</c:v>
                </c:pt>
                <c:pt idx="8">
                  <c:v>Scratch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705</c:v>
                </c:pt>
                <c:pt idx="1">
                  <c:v>91</c:v>
                </c:pt>
                <c:pt idx="2">
                  <c:v>853</c:v>
                </c:pt>
                <c:pt idx="3">
                  <c:v>1592</c:v>
                </c:pt>
                <c:pt idx="4">
                  <c:v>590</c:v>
                </c:pt>
                <c:pt idx="5">
                  <c:v>24</c:v>
                </c:pt>
                <c:pt idx="6">
                  <c:v>24252</c:v>
                </c:pt>
                <c:pt idx="7">
                  <c:v>142</c:v>
                </c:pt>
                <c:pt idx="8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3F-49D2-A0F1-CCFEA4B804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Center</c:v>
                </c:pt>
                <c:pt idx="1">
                  <c:v>Donut</c:v>
                </c:pt>
                <c:pt idx="2">
                  <c:v>Edge-Loc</c:v>
                </c:pt>
                <c:pt idx="3">
                  <c:v>Edge-Ring</c:v>
                </c:pt>
                <c:pt idx="4">
                  <c:v>Loc</c:v>
                </c:pt>
                <c:pt idx="5">
                  <c:v>Near-full</c:v>
                </c:pt>
                <c:pt idx="6">
                  <c:v>None</c:v>
                </c:pt>
                <c:pt idx="7">
                  <c:v>Random</c:v>
                </c:pt>
                <c:pt idx="8">
                  <c:v>Scratch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2792</c:v>
                </c:pt>
                <c:pt idx="1">
                  <c:v>361</c:v>
                </c:pt>
                <c:pt idx="2">
                  <c:v>3373</c:v>
                </c:pt>
                <c:pt idx="3">
                  <c:v>6292</c:v>
                </c:pt>
                <c:pt idx="4">
                  <c:v>2336</c:v>
                </c:pt>
                <c:pt idx="5">
                  <c:v>97</c:v>
                </c:pt>
                <c:pt idx="6">
                  <c:v>95831</c:v>
                </c:pt>
                <c:pt idx="7">
                  <c:v>563</c:v>
                </c:pt>
                <c:pt idx="8">
                  <c:v>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3F-49D2-A0F1-CCFEA4B80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Center</c:v>
                </c:pt>
                <c:pt idx="1">
                  <c:v>Donut</c:v>
                </c:pt>
                <c:pt idx="2">
                  <c:v>Edge-Loc</c:v>
                </c:pt>
                <c:pt idx="3">
                  <c:v>Edge-Ring</c:v>
                </c:pt>
                <c:pt idx="4">
                  <c:v>Loc</c:v>
                </c:pt>
                <c:pt idx="5">
                  <c:v>Near-full</c:v>
                </c:pt>
                <c:pt idx="6">
                  <c:v>None</c:v>
                </c:pt>
                <c:pt idx="7">
                  <c:v>Random</c:v>
                </c:pt>
                <c:pt idx="8">
                  <c:v>Scratch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797</c:v>
                </c:pt>
                <c:pt idx="1">
                  <c:v>103</c:v>
                </c:pt>
                <c:pt idx="2">
                  <c:v>963</c:v>
                </c:pt>
                <c:pt idx="3">
                  <c:v>1796</c:v>
                </c:pt>
                <c:pt idx="4">
                  <c:v>667</c:v>
                </c:pt>
                <c:pt idx="5">
                  <c:v>28</c:v>
                </c:pt>
                <c:pt idx="6">
                  <c:v>27348</c:v>
                </c:pt>
                <c:pt idx="7">
                  <c:v>161</c:v>
                </c:pt>
                <c:pt idx="8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3F-49D2-A0F1-CCFEA4B80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8609136"/>
        <c:axId val="1528610576"/>
      </c:barChart>
      <c:catAx>
        <c:axId val="152860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8610576"/>
        <c:crosses val="autoZero"/>
        <c:auto val="1"/>
        <c:lblAlgn val="ctr"/>
        <c:lblOffset val="100"/>
        <c:noMultiLvlLbl val="0"/>
      </c:catAx>
      <c:valAx>
        <c:axId val="152861057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8609136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73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85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62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797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75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41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98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5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13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1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2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4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7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2024.  4.  29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[6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오동엽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이민수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조성현</a:t>
            </a: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 -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학습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6" name="그림 5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41A0D150-AB75-38BB-4A23-5183A871735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597828"/>
            <a:ext cx="2982225" cy="2340000"/>
          </a:xfrm>
          <a:prstGeom prst="rect">
            <a:avLst/>
          </a:prstGeom>
        </p:spPr>
      </p:pic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4115533-42C2-EA15-9FF5-3B28292FCB6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7" y="4078015"/>
            <a:ext cx="3600000" cy="2340000"/>
          </a:xfrm>
          <a:prstGeom prst="rect">
            <a:avLst/>
          </a:prstGeom>
        </p:spPr>
      </p:pic>
      <p:pic>
        <p:nvPicPr>
          <p:cNvPr id="4" name="그림 3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44A9F0A3-AC9F-8A2F-BCD3-CE833911FEAF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597828"/>
            <a:ext cx="2592000" cy="2340000"/>
          </a:xfrm>
          <a:prstGeom prst="rect">
            <a:avLst/>
          </a:prstGeom>
        </p:spPr>
      </p:pic>
      <p:pic>
        <p:nvPicPr>
          <p:cNvPr id="7" name="그림 6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3D42FA23-7654-7F27-8340-91A6C7A33D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075842"/>
            <a:ext cx="2520280" cy="23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18873" y="1119757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딥러닝</a:t>
            </a:r>
            <a:r>
              <a:rPr lang="ko-KR" altLang="en-US" sz="2000" b="1" dirty="0">
                <a:latin typeface="+mn-ea"/>
              </a:rPr>
              <a:t> 학습 조건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C2974F5-C85A-4F02-ABAD-689960EEF503}"/>
              </a:ext>
            </a:extLst>
          </p:cNvPr>
          <p:cNvGrpSpPr/>
          <p:nvPr/>
        </p:nvGrpSpPr>
        <p:grpSpPr>
          <a:xfrm>
            <a:off x="250118" y="1542477"/>
            <a:ext cx="8057428" cy="544676"/>
            <a:chOff x="-396332" y="3649451"/>
            <a:chExt cx="3576886" cy="643087"/>
          </a:xfr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936757-7F85-4AF2-8024-2DCA8C551947}"/>
                </a:ext>
              </a:extLst>
            </p:cNvPr>
            <p:cNvSpPr/>
            <p:nvPr/>
          </p:nvSpPr>
          <p:spPr>
            <a:xfrm>
              <a:off x="-396332" y="3784720"/>
              <a:ext cx="719157" cy="425044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PC </a:t>
              </a:r>
              <a:r>
                <a:rPr lang="ko-KR" altLang="en-US" sz="1200" dirty="0">
                  <a:solidFill>
                    <a:schemeClr val="tx1"/>
                  </a:solidFill>
                </a:rPr>
                <a:t>사양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A3C07C4-DA08-47DD-85F5-90B72F663747}"/>
                </a:ext>
              </a:extLst>
            </p:cNvPr>
            <p:cNvSpPr/>
            <p:nvPr/>
          </p:nvSpPr>
          <p:spPr>
            <a:xfrm>
              <a:off x="473076" y="3654972"/>
              <a:ext cx="799063" cy="63756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CPU :</a:t>
              </a:r>
            </a:p>
            <a:p>
              <a:pPr algn="ctr"/>
              <a:r>
                <a:rPr lang="en-US" altLang="ko-KR" sz="1200" dirty="0"/>
                <a:t>AMD Ryzen9 5000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C169EFF-F892-4ED2-BD98-509544FE2056}"/>
                </a:ext>
              </a:extLst>
            </p:cNvPr>
            <p:cNvSpPr/>
            <p:nvPr/>
          </p:nvSpPr>
          <p:spPr>
            <a:xfrm>
              <a:off x="1427283" y="3649451"/>
              <a:ext cx="799063" cy="63756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RAM : 32GB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7793678-E757-4431-A35D-7353250B1FDA}"/>
                </a:ext>
              </a:extLst>
            </p:cNvPr>
            <p:cNvSpPr/>
            <p:nvPr/>
          </p:nvSpPr>
          <p:spPr>
            <a:xfrm>
              <a:off x="2381491" y="3654971"/>
              <a:ext cx="799063" cy="63756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GPU :</a:t>
              </a:r>
            </a:p>
            <a:p>
              <a:pPr algn="ctr"/>
              <a:r>
                <a:rPr lang="en-US" altLang="ko-KR" sz="1200" dirty="0"/>
                <a:t>NVIDIA GeForce RTX 3080 Laptop 16GB</a:t>
              </a:r>
              <a:endParaRPr lang="ko-KR" altLang="en-US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13C94DE-AA67-4C00-9AE5-50BA6D9F34DD}"/>
              </a:ext>
            </a:extLst>
          </p:cNvPr>
          <p:cNvGrpSpPr/>
          <p:nvPr/>
        </p:nvGrpSpPr>
        <p:grpSpPr>
          <a:xfrm>
            <a:off x="248337" y="2212224"/>
            <a:ext cx="3758460" cy="540000"/>
            <a:chOff x="-396332" y="3654971"/>
            <a:chExt cx="1668471" cy="1009827"/>
          </a:xfr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E2315D1-2544-4123-ACD3-8FA7488ECC74}"/>
                </a:ext>
              </a:extLst>
            </p:cNvPr>
            <p:cNvSpPr/>
            <p:nvPr/>
          </p:nvSpPr>
          <p:spPr>
            <a:xfrm>
              <a:off x="-396332" y="3784717"/>
              <a:ext cx="719157" cy="673218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학습 시간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14D27F6-C6E6-4A53-BEA2-CEF5D1C05FED}"/>
                </a:ext>
              </a:extLst>
            </p:cNvPr>
            <p:cNvSpPr/>
            <p:nvPr/>
          </p:nvSpPr>
          <p:spPr>
            <a:xfrm>
              <a:off x="473076" y="3654971"/>
              <a:ext cx="799063" cy="1009827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 Epoch : </a:t>
              </a:r>
              <a:r>
                <a:rPr lang="ko-KR" altLang="en-US" sz="1200" dirty="0"/>
                <a:t>약 </a:t>
              </a:r>
              <a:r>
                <a:rPr lang="en-US" altLang="ko-KR" sz="1200" dirty="0"/>
                <a:t>2 min </a:t>
              </a:r>
            </a:p>
            <a:p>
              <a:pPr algn="ctr"/>
              <a:r>
                <a:rPr lang="en-US" altLang="ko-KR" sz="1200" dirty="0"/>
                <a:t>20 Epoch : </a:t>
              </a:r>
              <a:r>
                <a:rPr lang="ko-KR" altLang="en-US" sz="1200" dirty="0"/>
                <a:t>약 </a:t>
              </a:r>
              <a:r>
                <a:rPr lang="en-US" altLang="ko-KR" sz="1200" dirty="0"/>
                <a:t>40 min 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5D116F-2D58-4AA6-925E-A545D902848C}"/>
              </a:ext>
            </a:extLst>
          </p:cNvPr>
          <p:cNvGrpSpPr/>
          <p:nvPr/>
        </p:nvGrpSpPr>
        <p:grpSpPr>
          <a:xfrm>
            <a:off x="248337" y="2836588"/>
            <a:ext cx="8378669" cy="1229829"/>
            <a:chOff x="-387368" y="3635423"/>
            <a:chExt cx="4707693" cy="628141"/>
          </a:xfr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438DBA0-EF78-45EE-AEBD-9BE5BA787942}"/>
                </a:ext>
              </a:extLst>
            </p:cNvPr>
            <p:cNvSpPr/>
            <p:nvPr/>
          </p:nvSpPr>
          <p:spPr>
            <a:xfrm>
              <a:off x="-387368" y="3838456"/>
              <a:ext cx="910224" cy="183872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하이퍼파라미터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B45061D-BDF7-4F50-845B-619EB6093EDC}"/>
                </a:ext>
              </a:extLst>
            </p:cNvPr>
            <p:cNvSpPr/>
            <p:nvPr/>
          </p:nvSpPr>
          <p:spPr>
            <a:xfrm>
              <a:off x="704272" y="3647186"/>
              <a:ext cx="809088" cy="27580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Epoch : 20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9FE525-E3D0-47E4-BC88-E39C97C2593B}"/>
                </a:ext>
              </a:extLst>
            </p:cNvPr>
            <p:cNvSpPr/>
            <p:nvPr/>
          </p:nvSpPr>
          <p:spPr>
            <a:xfrm>
              <a:off x="1637073" y="3641665"/>
              <a:ext cx="809088" cy="27580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Learning Rate : 0.001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F148C1E-26D1-4238-B697-3FA8395C59AA}"/>
                </a:ext>
              </a:extLst>
            </p:cNvPr>
            <p:cNvSpPr/>
            <p:nvPr/>
          </p:nvSpPr>
          <p:spPr>
            <a:xfrm>
              <a:off x="2574155" y="3639402"/>
              <a:ext cx="809088" cy="27580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Batch Size : 100</a:t>
              </a:r>
              <a:endParaRPr lang="ko-KR" altLang="en-US" sz="1200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92ECF1F-7EB5-41D2-A1D1-5E964A2136BE}"/>
                </a:ext>
              </a:extLst>
            </p:cNvPr>
            <p:cNvSpPr/>
            <p:nvPr/>
          </p:nvSpPr>
          <p:spPr>
            <a:xfrm>
              <a:off x="3511237" y="3635423"/>
              <a:ext cx="809088" cy="27580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Optimizer : </a:t>
              </a:r>
            </a:p>
            <a:p>
              <a:pPr algn="ctr"/>
              <a:r>
                <a:rPr lang="en-US" altLang="ko-KR" sz="1200" dirty="0"/>
                <a:t>Adam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1BBBD91-E7B3-4F2C-8F41-8BA4FEB5F42E}"/>
                </a:ext>
              </a:extLst>
            </p:cNvPr>
            <p:cNvSpPr/>
            <p:nvPr/>
          </p:nvSpPr>
          <p:spPr>
            <a:xfrm>
              <a:off x="709045" y="3987756"/>
              <a:ext cx="809088" cy="27580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Loss Function :</a:t>
              </a:r>
            </a:p>
            <a:p>
              <a:pPr algn="ctr"/>
              <a:r>
                <a:rPr lang="en-US" altLang="ko-KR" sz="1200" dirty="0" err="1"/>
                <a:t>CrossEntropy</a:t>
              </a:r>
              <a:endParaRPr lang="en-US" altLang="ko-KR" sz="1200" dirty="0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72F6F02-7181-4B84-9730-9D39C5252B65}"/>
              </a:ext>
            </a:extLst>
          </p:cNvPr>
          <p:cNvSpPr/>
          <p:nvPr/>
        </p:nvSpPr>
        <p:spPr>
          <a:xfrm>
            <a:off x="3851402" y="3518557"/>
            <a:ext cx="1440000" cy="54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FFCCCC"/>
              </a:gs>
              <a:gs pos="83000">
                <a:srgbClr val="FFCCCC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Dropout : 0.2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A6918A9-34AB-46BB-A0D3-78B7FCDA3EAC}"/>
              </a:ext>
            </a:extLst>
          </p:cNvPr>
          <p:cNvSpPr/>
          <p:nvPr/>
        </p:nvSpPr>
        <p:spPr>
          <a:xfrm>
            <a:off x="5520101" y="3507204"/>
            <a:ext cx="1440000" cy="540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FFCCCC"/>
              </a:gs>
              <a:gs pos="83000">
                <a:srgbClr val="FFCCCC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Early Stopping :</a:t>
            </a:r>
          </a:p>
          <a:p>
            <a:pPr algn="ctr"/>
            <a:r>
              <a:rPr lang="en-US" altLang="ko-KR" sz="1200" dirty="0"/>
              <a:t>5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8B3E3F-29E0-E9DF-747A-808133F9A93A}"/>
              </a:ext>
            </a:extLst>
          </p:cNvPr>
          <p:cNvSpPr/>
          <p:nvPr/>
        </p:nvSpPr>
        <p:spPr>
          <a:xfrm>
            <a:off x="248336" y="4293096"/>
            <a:ext cx="1620001" cy="36000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학습 추이</a:t>
            </a:r>
          </a:p>
        </p:txBody>
      </p:sp>
      <p:pic>
        <p:nvPicPr>
          <p:cNvPr id="4" name="그림 3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DA250511-9F9E-1580-EFB4-326EDA93C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682" y="4278616"/>
            <a:ext cx="4630760" cy="23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BF45C-D103-701C-FCFE-B2325946B762}"/>
              </a:ext>
            </a:extLst>
          </p:cNvPr>
          <p:cNvSpPr txBox="1"/>
          <p:nvPr/>
        </p:nvSpPr>
        <p:spPr>
          <a:xfrm>
            <a:off x="299927" y="1103843"/>
            <a:ext cx="458357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400" b="1" dirty="0">
                <a:latin typeface="+mn-ea"/>
              </a:rPr>
              <a:t>딥러닝 학습 결과</a:t>
            </a:r>
            <a:r>
              <a:rPr lang="en-US" altLang="ko-K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br>
              <a:rPr lang="en-US" altLang="ko-K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pic>
        <p:nvPicPr>
          <p:cNvPr id="4" name="그림 3" descr="사각형, 스크린샷, 다채로움, 직사각형이(가) 표시된 사진&#10;&#10;자동 생성된 설명">
            <a:extLst>
              <a:ext uri="{FF2B5EF4-FFF2-40B4-BE49-F238E27FC236}">
                <a16:creationId xmlns:a16="http://schemas.microsoft.com/office/drawing/2014/main" id="{60F90749-3F24-626A-31A1-ECB1EA830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33260"/>
            <a:ext cx="6508819" cy="537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BF45C-D103-701C-FCFE-B2325946B762}"/>
              </a:ext>
            </a:extLst>
          </p:cNvPr>
          <p:cNvSpPr txBox="1"/>
          <p:nvPr/>
        </p:nvSpPr>
        <p:spPr>
          <a:xfrm>
            <a:off x="299927" y="1103843"/>
            <a:ext cx="458357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400" b="1" dirty="0">
                <a:latin typeface="+mn-ea"/>
              </a:rPr>
              <a:t>딥러닝 학습 결과</a:t>
            </a:r>
            <a:r>
              <a:rPr lang="en-US" altLang="ko-K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br>
              <a:rPr lang="en-US" altLang="ko-K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DC6FE58-06CC-155B-4852-1D2AD5075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7303"/>
            <a:ext cx="6523843" cy="352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전이학습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69429" y="1032935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err="1">
                <a:latin typeface="+mn-ea"/>
              </a:rPr>
              <a:t>EfficientNet</a:t>
            </a:r>
            <a:r>
              <a:rPr lang="en-US" altLang="ko-KR" sz="2000" b="1" dirty="0">
                <a:latin typeface="+mn-ea"/>
              </a:rPr>
              <a:t> V2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80C9A0F-F555-F52C-A178-865CA8E8151B}"/>
              </a:ext>
            </a:extLst>
          </p:cNvPr>
          <p:cNvSpPr/>
          <p:nvPr/>
        </p:nvSpPr>
        <p:spPr>
          <a:xfrm>
            <a:off x="5580112" y="2157098"/>
            <a:ext cx="1440001" cy="54000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FFCCCC"/>
              </a:gs>
              <a:gs pos="83000">
                <a:srgbClr val="FFCCCC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Optimizer : </a:t>
            </a:r>
          </a:p>
          <a:p>
            <a:pPr algn="ctr"/>
            <a:r>
              <a:rPr lang="en-US" altLang="ko-KR" sz="1200" dirty="0" err="1"/>
              <a:t>AdamW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0D20E-A9E5-3A12-2935-3A5682E0A095}"/>
              </a:ext>
            </a:extLst>
          </p:cNvPr>
          <p:cNvSpPr txBox="1"/>
          <p:nvPr/>
        </p:nvSpPr>
        <p:spPr>
          <a:xfrm>
            <a:off x="218873" y="1552715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1. L2 Regularization </a:t>
            </a:r>
            <a:r>
              <a:rPr lang="ko-KR" altLang="en-US" sz="2000" b="1" dirty="0">
                <a:latin typeface="+mn-ea"/>
              </a:rPr>
              <a:t>의 효과를 증폭할 수 있는 </a:t>
            </a:r>
            <a:r>
              <a:rPr lang="en-US" altLang="ko-KR" sz="2000" b="1" dirty="0" err="1">
                <a:latin typeface="+mn-ea"/>
              </a:rPr>
              <a:t>AdamW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err="1">
                <a:latin typeface="+mn-ea"/>
              </a:rPr>
              <a:t>Opt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사용하였음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024130-A577-7B35-172F-22AD83C97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6" y="3429000"/>
            <a:ext cx="1313900" cy="318297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B215DA-B8F0-AAEB-115D-D73E176D8CE5}"/>
              </a:ext>
            </a:extLst>
          </p:cNvPr>
          <p:cNvSpPr/>
          <p:nvPr/>
        </p:nvSpPr>
        <p:spPr>
          <a:xfrm>
            <a:off x="2029551" y="2155609"/>
            <a:ext cx="1440001" cy="54000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FFCCCC"/>
              </a:gs>
              <a:gs pos="83000">
                <a:srgbClr val="FFCCCC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rgbClr val="FFCCC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Optimizer : </a:t>
            </a:r>
          </a:p>
          <a:p>
            <a:pPr algn="ctr"/>
            <a:r>
              <a:rPr lang="en-US" altLang="ko-KR" sz="1200" dirty="0"/>
              <a:t>Adam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73B3172-3CF9-72BA-E93C-05A18AE27CC1}"/>
              </a:ext>
            </a:extLst>
          </p:cNvPr>
          <p:cNvSpPr/>
          <p:nvPr/>
        </p:nvSpPr>
        <p:spPr>
          <a:xfrm>
            <a:off x="4211960" y="234888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12196-4532-27EC-B7B7-4822A4750A3D}"/>
              </a:ext>
            </a:extLst>
          </p:cNvPr>
          <p:cNvSpPr txBox="1"/>
          <p:nvPr/>
        </p:nvSpPr>
        <p:spPr>
          <a:xfrm>
            <a:off x="218873" y="3041714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2. </a:t>
            </a:r>
            <a:r>
              <a:rPr lang="ko-KR" altLang="en-US" sz="2000" b="1" dirty="0">
                <a:latin typeface="+mn-ea"/>
              </a:rPr>
              <a:t>설계한 </a:t>
            </a:r>
            <a:r>
              <a:rPr lang="en-US" altLang="ko-KR" sz="2000" b="1" dirty="0">
                <a:latin typeface="+mn-ea"/>
              </a:rPr>
              <a:t>CNN</a:t>
            </a:r>
            <a:r>
              <a:rPr lang="ko-KR" altLang="en-US" sz="2000" b="1" dirty="0">
                <a:latin typeface="+mn-ea"/>
              </a:rPr>
              <a:t>의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ko-KR" altLang="en-US" sz="2000" b="1" dirty="0">
                <a:latin typeface="+mn-ea"/>
              </a:rPr>
              <a:t>차 학습된 </a:t>
            </a:r>
            <a:r>
              <a:rPr lang="en-US" altLang="ko-KR" sz="2000" b="1" dirty="0">
                <a:latin typeface="+mn-ea"/>
              </a:rPr>
              <a:t>Output Layer</a:t>
            </a:r>
            <a:r>
              <a:rPr lang="ko-KR" altLang="en-US" sz="2000" b="1" dirty="0">
                <a:latin typeface="+mn-ea"/>
              </a:rPr>
              <a:t>를 </a:t>
            </a:r>
            <a:r>
              <a:rPr lang="en-US" altLang="ko-KR" sz="2000" b="1" dirty="0" err="1">
                <a:latin typeface="+mn-ea"/>
              </a:rPr>
              <a:t>EfficientNet</a:t>
            </a:r>
            <a:r>
              <a:rPr lang="en-US" altLang="ko-KR" sz="2000" b="1" dirty="0">
                <a:latin typeface="+mn-ea"/>
              </a:rPr>
              <a:t> V2 Output layer</a:t>
            </a:r>
            <a:r>
              <a:rPr lang="ko-KR" altLang="en-US" sz="2000" b="1" dirty="0">
                <a:latin typeface="+mn-ea"/>
              </a:rPr>
              <a:t>로 사용하였음 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이 과정에서 </a:t>
            </a:r>
            <a:r>
              <a:rPr lang="en-US" altLang="ko-KR" sz="2000" b="1" dirty="0">
                <a:latin typeface="+mn-ea"/>
              </a:rPr>
              <a:t>FC2</a:t>
            </a:r>
            <a:r>
              <a:rPr lang="ko-KR" altLang="en-US" sz="2000" b="1" dirty="0">
                <a:latin typeface="+mn-ea"/>
              </a:rPr>
              <a:t>의 차원을 </a:t>
            </a:r>
            <a:r>
              <a:rPr lang="en-US" altLang="ko-KR" sz="2000" b="1" dirty="0">
                <a:latin typeface="+mn-ea"/>
              </a:rPr>
              <a:t>1280,9 </a:t>
            </a:r>
            <a:r>
              <a:rPr lang="ko-KR" altLang="en-US" sz="2000" b="1" dirty="0">
                <a:latin typeface="+mn-ea"/>
              </a:rPr>
              <a:t>로 재설계</a:t>
            </a:r>
            <a:r>
              <a:rPr lang="en-US" altLang="ko-KR" sz="2000" b="1" dirty="0">
                <a:latin typeface="+mn-ea"/>
              </a:rPr>
              <a:t>).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AA4F86D-2404-DA00-7995-129C807AE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00" y="4013889"/>
            <a:ext cx="4453172" cy="81177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20E2645-BA2F-B7CB-D1F9-9C00846B5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552" y="4982422"/>
            <a:ext cx="4882382" cy="1426314"/>
          </a:xfrm>
          <a:prstGeom prst="rect">
            <a:avLst/>
          </a:prstGeom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2AD480C-40B3-8BAA-F341-27AAB98655CF}"/>
              </a:ext>
            </a:extLst>
          </p:cNvPr>
          <p:cNvSpPr/>
          <p:nvPr/>
        </p:nvSpPr>
        <p:spPr>
          <a:xfrm>
            <a:off x="2305992" y="495193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7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전이학습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69429" y="1032935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err="1">
                <a:latin typeface="+mn-ea"/>
              </a:rPr>
              <a:t>EfficientNet</a:t>
            </a:r>
            <a:r>
              <a:rPr lang="en-US" altLang="ko-KR" sz="2000" b="1" dirty="0">
                <a:latin typeface="+mn-ea"/>
              </a:rPr>
              <a:t> V2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0D20E-A9E5-3A12-2935-3A5682E0A095}"/>
              </a:ext>
            </a:extLst>
          </p:cNvPr>
          <p:cNvSpPr txBox="1"/>
          <p:nvPr/>
        </p:nvSpPr>
        <p:spPr>
          <a:xfrm>
            <a:off x="218873" y="1552715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3. 10 Epoch </a:t>
            </a:r>
            <a:r>
              <a:rPr lang="ko-KR" altLang="en-US" sz="2000" b="1" dirty="0">
                <a:latin typeface="+mn-ea"/>
              </a:rPr>
              <a:t>이후 </a:t>
            </a:r>
            <a:r>
              <a:rPr lang="en-US" altLang="ko-KR" sz="2000" b="1" dirty="0">
                <a:latin typeface="+mn-ea"/>
              </a:rPr>
              <a:t>Learning Rate</a:t>
            </a:r>
            <a:r>
              <a:rPr lang="ko-KR" altLang="en-US" sz="2000" b="1" dirty="0">
                <a:latin typeface="+mn-ea"/>
              </a:rPr>
              <a:t>를 조절하는 </a:t>
            </a:r>
            <a:r>
              <a:rPr lang="en-US" altLang="ko-KR" sz="2000" b="1" dirty="0">
                <a:latin typeface="+mn-ea"/>
              </a:rPr>
              <a:t>scheduler</a:t>
            </a:r>
            <a:r>
              <a:rPr lang="ko-KR" altLang="en-US" sz="2000" b="1" dirty="0">
                <a:latin typeface="+mn-ea"/>
              </a:rPr>
              <a:t>를 사용하였음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EF882-988F-0B85-6D43-92625F8D2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60848"/>
            <a:ext cx="7937060" cy="5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1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전이학습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69429" y="1032935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err="1">
                <a:latin typeface="+mn-ea"/>
              </a:rPr>
              <a:t>EfficientNet</a:t>
            </a:r>
            <a:r>
              <a:rPr lang="en-US" altLang="ko-KR" sz="2000" b="1" dirty="0">
                <a:latin typeface="+mn-ea"/>
              </a:rPr>
              <a:t> V2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AC45A9-8806-483C-8290-A7E90E721127}"/>
              </a:ext>
            </a:extLst>
          </p:cNvPr>
          <p:cNvGrpSpPr/>
          <p:nvPr/>
        </p:nvGrpSpPr>
        <p:grpSpPr>
          <a:xfrm>
            <a:off x="282125" y="1507285"/>
            <a:ext cx="8057428" cy="544676"/>
            <a:chOff x="-396332" y="3649451"/>
            <a:chExt cx="3576886" cy="643087"/>
          </a:xfr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EACD9C1-C670-4D1F-804E-5396C4E4F0F7}"/>
                </a:ext>
              </a:extLst>
            </p:cNvPr>
            <p:cNvSpPr/>
            <p:nvPr/>
          </p:nvSpPr>
          <p:spPr>
            <a:xfrm>
              <a:off x="-396332" y="3784720"/>
              <a:ext cx="719157" cy="425044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PC </a:t>
              </a:r>
              <a:r>
                <a:rPr lang="ko-KR" altLang="en-US" sz="1200" dirty="0">
                  <a:solidFill>
                    <a:schemeClr val="tx1"/>
                  </a:solidFill>
                </a:rPr>
                <a:t>사양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4512001-7BAD-43D3-8959-6CFAE45D4032}"/>
                </a:ext>
              </a:extLst>
            </p:cNvPr>
            <p:cNvSpPr/>
            <p:nvPr/>
          </p:nvSpPr>
          <p:spPr>
            <a:xfrm>
              <a:off x="473076" y="3654972"/>
              <a:ext cx="799063" cy="63756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CPU :</a:t>
              </a:r>
            </a:p>
            <a:p>
              <a:pPr algn="ctr"/>
              <a:r>
                <a:rPr lang="en-US" altLang="ko-KR" sz="1200" dirty="0"/>
                <a:t>AMD Ryzen9 5000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9F28B4F-DB4B-4002-8EFE-C8D68FD979EE}"/>
                </a:ext>
              </a:extLst>
            </p:cNvPr>
            <p:cNvSpPr/>
            <p:nvPr/>
          </p:nvSpPr>
          <p:spPr>
            <a:xfrm>
              <a:off x="1427283" y="3649451"/>
              <a:ext cx="799063" cy="63756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RAM : 32GB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BFBB455-516B-48D9-B4E4-6DE044EB4A5C}"/>
                </a:ext>
              </a:extLst>
            </p:cNvPr>
            <p:cNvSpPr/>
            <p:nvPr/>
          </p:nvSpPr>
          <p:spPr>
            <a:xfrm>
              <a:off x="2381491" y="3654971"/>
              <a:ext cx="799063" cy="63756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GPU :</a:t>
              </a:r>
            </a:p>
            <a:p>
              <a:pPr algn="ctr"/>
              <a:r>
                <a:rPr lang="en-US" altLang="ko-KR" sz="1200" dirty="0"/>
                <a:t>NVIDIA GeForce RTX 3080 Laptop 16GB</a:t>
              </a:r>
              <a:endParaRPr lang="ko-KR" altLang="en-US" sz="12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6790081-BF37-41E2-9D12-75199F20B94E}"/>
              </a:ext>
            </a:extLst>
          </p:cNvPr>
          <p:cNvGrpSpPr/>
          <p:nvPr/>
        </p:nvGrpSpPr>
        <p:grpSpPr>
          <a:xfrm>
            <a:off x="265358" y="2177815"/>
            <a:ext cx="3758460" cy="540000"/>
            <a:chOff x="-396332" y="3654971"/>
            <a:chExt cx="1668471" cy="1009827"/>
          </a:xfr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1EED3D6-F231-4879-A1DC-C340870595F5}"/>
                </a:ext>
              </a:extLst>
            </p:cNvPr>
            <p:cNvSpPr/>
            <p:nvPr/>
          </p:nvSpPr>
          <p:spPr>
            <a:xfrm>
              <a:off x="-396332" y="3784717"/>
              <a:ext cx="719157" cy="673218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학습 시간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5ABEB8B-FC9E-475D-9876-2B15F3BF456D}"/>
                </a:ext>
              </a:extLst>
            </p:cNvPr>
            <p:cNvSpPr/>
            <p:nvPr/>
          </p:nvSpPr>
          <p:spPr>
            <a:xfrm>
              <a:off x="473076" y="3654971"/>
              <a:ext cx="799063" cy="1009827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 Epoch : </a:t>
              </a:r>
              <a:r>
                <a:rPr lang="ko-KR" altLang="en-US" sz="1200" dirty="0"/>
                <a:t>약 </a:t>
              </a:r>
              <a:r>
                <a:rPr lang="en-US" altLang="ko-KR" sz="1200" dirty="0"/>
                <a:t>10 min</a:t>
              </a:r>
              <a:br>
                <a:rPr lang="en-US" altLang="ko-KR" sz="1200" dirty="0"/>
              </a:br>
              <a:r>
                <a:rPr lang="en-US" altLang="ko-KR" sz="1200" dirty="0"/>
                <a:t>20 Epoch : 200 min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5FC9D8E-D039-4FB8-A780-807424935899}"/>
              </a:ext>
            </a:extLst>
          </p:cNvPr>
          <p:cNvGrpSpPr/>
          <p:nvPr/>
        </p:nvGrpSpPr>
        <p:grpSpPr>
          <a:xfrm>
            <a:off x="263637" y="2822870"/>
            <a:ext cx="8378669" cy="1229829"/>
            <a:chOff x="-387368" y="3635423"/>
            <a:chExt cx="4707693" cy="628141"/>
          </a:xfr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DECE433-9010-48FB-9B6C-E8DDEBD2316A}"/>
                </a:ext>
              </a:extLst>
            </p:cNvPr>
            <p:cNvSpPr/>
            <p:nvPr/>
          </p:nvSpPr>
          <p:spPr>
            <a:xfrm>
              <a:off x="-387368" y="3838456"/>
              <a:ext cx="910224" cy="183872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하이퍼파라미터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DCEBC47-F829-47CF-801C-50D18B2DC392}"/>
                </a:ext>
              </a:extLst>
            </p:cNvPr>
            <p:cNvSpPr/>
            <p:nvPr/>
          </p:nvSpPr>
          <p:spPr>
            <a:xfrm>
              <a:off x="704272" y="3647186"/>
              <a:ext cx="809088" cy="27580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Epoch : 20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9B76C2-3B76-4B21-9D66-26E7F11764E6}"/>
                </a:ext>
              </a:extLst>
            </p:cNvPr>
            <p:cNvSpPr/>
            <p:nvPr/>
          </p:nvSpPr>
          <p:spPr>
            <a:xfrm>
              <a:off x="1637073" y="3641665"/>
              <a:ext cx="809088" cy="27580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Learning Rate : 0.001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4A994A7-B766-4A8E-BBE1-91FE43E122E4}"/>
                </a:ext>
              </a:extLst>
            </p:cNvPr>
            <p:cNvSpPr/>
            <p:nvPr/>
          </p:nvSpPr>
          <p:spPr>
            <a:xfrm>
              <a:off x="2574155" y="3639402"/>
              <a:ext cx="809088" cy="27580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Batch Size : 128</a:t>
              </a:r>
              <a:endParaRPr lang="ko-KR" altLang="en-US" sz="1200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60C0CE62-00E3-4061-BECD-C472AED2C5EE}"/>
                </a:ext>
              </a:extLst>
            </p:cNvPr>
            <p:cNvSpPr/>
            <p:nvPr/>
          </p:nvSpPr>
          <p:spPr>
            <a:xfrm>
              <a:off x="3511237" y="3635423"/>
              <a:ext cx="809088" cy="27580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Optimizer : </a:t>
              </a:r>
            </a:p>
            <a:p>
              <a:pPr algn="ctr"/>
              <a:r>
                <a:rPr lang="en-US" altLang="ko-KR" sz="1200" dirty="0" err="1"/>
                <a:t>AdamW</a:t>
              </a:r>
              <a:endParaRPr lang="en-US" altLang="ko-KR" sz="1200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3E5A842-179B-4AF1-B8C6-867B51792D05}"/>
                </a:ext>
              </a:extLst>
            </p:cNvPr>
            <p:cNvSpPr/>
            <p:nvPr/>
          </p:nvSpPr>
          <p:spPr>
            <a:xfrm>
              <a:off x="709045" y="3987756"/>
              <a:ext cx="809088" cy="27580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Loss Function :</a:t>
              </a:r>
            </a:p>
            <a:p>
              <a:pPr algn="ctr"/>
              <a:r>
                <a:rPr lang="en-US" altLang="ko-KR" sz="1200" dirty="0" err="1"/>
                <a:t>CrossEntropy</a:t>
              </a:r>
              <a:endParaRPr lang="en-US" altLang="ko-KR" sz="1200" dirty="0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9C250B-B512-E2DF-0807-58BA8D4B0C5E}"/>
              </a:ext>
            </a:extLst>
          </p:cNvPr>
          <p:cNvSpPr/>
          <p:nvPr/>
        </p:nvSpPr>
        <p:spPr>
          <a:xfrm>
            <a:off x="248336" y="4293096"/>
            <a:ext cx="1620001" cy="36000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학습 추이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2C7951-4589-2656-BF55-6F416EB52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190518"/>
            <a:ext cx="6466841" cy="2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6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모델별</a:t>
            </a:r>
            <a:r>
              <a:rPr lang="ko-KR" altLang="en-US" sz="2000" b="1" dirty="0">
                <a:latin typeface="+mn-ea"/>
              </a:rPr>
              <a:t> 분류 성능 비교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CEFE87E-B43D-3A80-36F6-8677F7C42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4" y="1326898"/>
            <a:ext cx="8529236" cy="528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597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모델별</a:t>
            </a:r>
            <a:r>
              <a:rPr lang="ko-KR" altLang="en-US" sz="2000" b="1" dirty="0">
                <a:latin typeface="+mn-ea"/>
              </a:rPr>
              <a:t> 분류 성능 비교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_x768306360">
            <a:extLst>
              <a:ext uri="{FF2B5EF4-FFF2-40B4-BE49-F238E27FC236}">
                <a16:creationId xmlns:a16="http://schemas.microsoft.com/office/drawing/2014/main" id="{6ABBF84B-1004-459F-969C-BE760E0CD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8864" r="2761"/>
          <a:stretch/>
        </p:blipFill>
        <p:spPr bwMode="auto">
          <a:xfrm>
            <a:off x="622565" y="4122108"/>
            <a:ext cx="7685722" cy="235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4E393BF-16FE-480F-8DB7-C750CF016D6E}"/>
              </a:ext>
            </a:extLst>
          </p:cNvPr>
          <p:cNvSpPr/>
          <p:nvPr/>
        </p:nvSpPr>
        <p:spPr>
          <a:xfrm>
            <a:off x="790432" y="4797152"/>
            <a:ext cx="7526255" cy="19364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A18495-EB5A-C9EF-07C9-2CF588D50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774290"/>
            <a:ext cx="3269649" cy="1940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CB9EC4-E3C5-5C53-1A7E-8A3E15DABA16}"/>
              </a:ext>
            </a:extLst>
          </p:cNvPr>
          <p:cNvSpPr txBox="1"/>
          <p:nvPr/>
        </p:nvSpPr>
        <p:spPr>
          <a:xfrm>
            <a:off x="690282" y="1818952"/>
            <a:ext cx="87062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Training Acc : 98.66% </a:t>
            </a: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Validation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Acc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: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97.11%</a:t>
            </a: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Test Acc : 97.18%</a:t>
            </a: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Test Precision : 97.25%</a:t>
            </a: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Test Recall : 96.20%</a:t>
            </a: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Test F1 Score : 97.20%</a:t>
            </a:r>
          </a:p>
        </p:txBody>
      </p:sp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수행체계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5620" y="980728"/>
            <a:ext cx="8340522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b="1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월요일 </a:t>
            </a:r>
            <a:r>
              <a:rPr lang="en-US" altLang="ko-KR" sz="1600" dirty="0">
                <a:latin typeface="+mn-ea"/>
              </a:rPr>
              <a:t>~ </a:t>
            </a:r>
            <a:r>
              <a:rPr lang="ko-KR" altLang="en-US" sz="1600" dirty="0">
                <a:latin typeface="+mn-ea"/>
              </a:rPr>
              <a:t>금요일까지 각자 맡은 프로젝트 업무 진행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토요일 </a:t>
            </a:r>
            <a:r>
              <a:rPr lang="en-US" altLang="ko-KR" sz="1600" dirty="0">
                <a:latin typeface="+mn-ea"/>
              </a:rPr>
              <a:t>~ </a:t>
            </a:r>
            <a:r>
              <a:rPr lang="ko-KR" altLang="en-US" sz="1600" dirty="0">
                <a:latin typeface="+mn-ea"/>
              </a:rPr>
              <a:t>일요일은 점검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 err="1">
                <a:latin typeface="+mn-ea"/>
              </a:rPr>
              <a:t>깃허브</a:t>
            </a:r>
            <a:r>
              <a:rPr lang="en-US" altLang="ko-KR" sz="1600" dirty="0">
                <a:latin typeface="+mn-ea"/>
              </a:rPr>
              <a:t>&amp;</a:t>
            </a:r>
            <a:r>
              <a:rPr lang="ko-KR" altLang="en-US" sz="1600" dirty="0">
                <a:latin typeface="+mn-ea"/>
              </a:rPr>
              <a:t>카카오톡을 이용한 소통 및 코드 공유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63988"/>
              </p:ext>
            </p:extLst>
          </p:nvPr>
        </p:nvGraphicFramePr>
        <p:xfrm>
          <a:off x="1095534" y="3280811"/>
          <a:ext cx="7004858" cy="2334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53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4498867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428138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625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오동엽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데이터 증량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모델 설계</a:t>
                      </a:r>
                      <a:r>
                        <a:rPr lang="en-US" altLang="ko-KR" sz="1400" dirty="0"/>
                        <a:t>(CNN)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625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이민수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혼동행렬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PPT </a:t>
                      </a:r>
                      <a:r>
                        <a:rPr lang="ko-KR" altLang="en-US" sz="1400" dirty="0"/>
                        <a:t>작성 및 발표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  <a:tr h="625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조성현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모델 설계</a:t>
                      </a:r>
                      <a:r>
                        <a:rPr lang="en-US" altLang="ko-KR" sz="1400" dirty="0"/>
                        <a:t>(Effinet_v2)</a:t>
                      </a: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모델 학습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구성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554401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4D0E95-BB88-4E5D-8C8F-EFBA2BC88E4C}"/>
              </a:ext>
            </a:extLst>
          </p:cNvPr>
          <p:cNvGrpSpPr/>
          <p:nvPr/>
        </p:nvGrpSpPr>
        <p:grpSpPr>
          <a:xfrm>
            <a:off x="365509" y="1411410"/>
            <a:ext cx="8365780" cy="1676750"/>
            <a:chOff x="473076" y="2342969"/>
            <a:chExt cx="8525119" cy="1979700"/>
          </a:xfr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8969893-DA8E-4D5B-92CC-B8C815DC4B41}"/>
                </a:ext>
              </a:extLst>
            </p:cNvPr>
            <p:cNvSpPr/>
            <p:nvPr/>
          </p:nvSpPr>
          <p:spPr>
            <a:xfrm>
              <a:off x="3881418" y="2342969"/>
              <a:ext cx="1742172" cy="451125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전체</a:t>
              </a:r>
              <a:r>
                <a:rPr lang="en-US" altLang="ko-KR" sz="1200" dirty="0">
                  <a:solidFill>
                    <a:schemeClr val="tx1"/>
                  </a:solidFill>
                </a:rPr>
                <a:t>(With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Label)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172,950EA (100%)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296D308-D515-4A67-AC7F-615A64018F02}"/>
                </a:ext>
              </a:extLst>
            </p:cNvPr>
            <p:cNvSpPr/>
            <p:nvPr/>
          </p:nvSpPr>
          <p:spPr>
            <a:xfrm>
              <a:off x="473076" y="3654972"/>
              <a:ext cx="845587" cy="65714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Center</a:t>
              </a:r>
            </a:p>
            <a:p>
              <a:pPr algn="ctr"/>
              <a:r>
                <a:rPr lang="en-US" altLang="ko-KR" sz="1200" dirty="0"/>
                <a:t>4,294</a:t>
              </a:r>
            </a:p>
            <a:p>
              <a:pPr algn="ctr"/>
              <a:r>
                <a:rPr lang="en-US" altLang="ko-KR" sz="1200" dirty="0"/>
                <a:t>(2.48%)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049753F-4933-4BE7-9DA3-6DEE6F9C9FFF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Donut</a:t>
              </a:r>
            </a:p>
            <a:p>
              <a:pPr algn="ctr"/>
              <a:r>
                <a:rPr lang="en-US" altLang="ko-KR" sz="1200" dirty="0"/>
                <a:t>555</a:t>
              </a:r>
            </a:p>
            <a:p>
              <a:pPr algn="ctr"/>
              <a:r>
                <a:rPr lang="en-US" altLang="ko-KR" sz="1200" dirty="0"/>
                <a:t>(0.32%)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6E3BFA6-2FE4-4F3B-BDD0-DA96CA0D8C44}"/>
                </a:ext>
              </a:extLst>
            </p:cNvPr>
            <p:cNvSpPr/>
            <p:nvPr/>
          </p:nvSpPr>
          <p:spPr>
            <a:xfrm>
              <a:off x="2381491" y="3654971"/>
              <a:ext cx="845586" cy="6676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Edge-Loc</a:t>
              </a:r>
            </a:p>
            <a:p>
              <a:pPr algn="ctr"/>
              <a:r>
                <a:rPr lang="en-US" altLang="ko-KR" sz="1200" dirty="0"/>
                <a:t>5,189</a:t>
              </a:r>
            </a:p>
            <a:p>
              <a:pPr algn="ctr"/>
              <a:r>
                <a:rPr lang="en-US" altLang="ko-KR" sz="1200" dirty="0"/>
                <a:t>(3.00%)</a:t>
              </a:r>
              <a:endParaRPr lang="ko-KR" altLang="en-US" sz="12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F22604E-FC6E-488D-8C1D-612E9C5BA66B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Edge-Ring</a:t>
              </a:r>
            </a:p>
            <a:p>
              <a:pPr algn="ctr"/>
              <a:r>
                <a:rPr lang="en-US" altLang="ko-KR" sz="1200" dirty="0"/>
                <a:t>9,680</a:t>
              </a:r>
            </a:p>
            <a:p>
              <a:pPr algn="ctr"/>
              <a:r>
                <a:rPr lang="en-US" altLang="ko-KR" sz="1200" dirty="0"/>
                <a:t>(5.60%)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A780444-BA07-46C4-AD0A-2D410EAC4A79}"/>
                </a:ext>
              </a:extLst>
            </p:cNvPr>
            <p:cNvSpPr/>
            <p:nvPr/>
          </p:nvSpPr>
          <p:spPr>
            <a:xfrm>
              <a:off x="4289908" y="3649450"/>
              <a:ext cx="878858" cy="66112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Loc</a:t>
              </a:r>
            </a:p>
            <a:p>
              <a:pPr algn="ctr"/>
              <a:r>
                <a:rPr lang="en-US" altLang="ko-KR" sz="1200" dirty="0"/>
                <a:t>3,593</a:t>
              </a:r>
            </a:p>
            <a:p>
              <a:pPr algn="ctr"/>
              <a:r>
                <a:rPr lang="en-US" altLang="ko-KR" sz="1200" dirty="0"/>
                <a:t>(2.08%)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4F00D54-A3D0-4491-A3E7-CB6C9117C7F9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Near-full</a:t>
              </a:r>
            </a:p>
            <a:p>
              <a:pPr algn="ctr"/>
              <a:r>
                <a:rPr lang="en-US" altLang="ko-KR" sz="1200" dirty="0"/>
                <a:t>149</a:t>
              </a:r>
            </a:p>
            <a:p>
              <a:pPr algn="ctr"/>
              <a:r>
                <a:rPr lang="en-US" altLang="ko-KR" sz="1200" dirty="0"/>
                <a:t>(0.09%)</a:t>
              </a:r>
              <a:endParaRPr lang="ko-KR" altLang="en-US" sz="12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AA0AFBA-BD94-43A0-A6CA-BE334E395491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None</a:t>
              </a:r>
            </a:p>
            <a:p>
              <a:pPr algn="ctr"/>
              <a:r>
                <a:rPr lang="en-US" altLang="ko-KR" sz="1200" dirty="0"/>
                <a:t>147,431</a:t>
              </a:r>
            </a:p>
            <a:p>
              <a:pPr algn="ctr"/>
              <a:r>
                <a:rPr lang="en-US" altLang="ko-KR" sz="1200" dirty="0"/>
                <a:t>(85.24%)</a:t>
              </a:r>
              <a:endParaRPr lang="ko-KR" altLang="en-US" sz="12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C2F930F-3355-46E9-917A-CDE259F31E44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Random</a:t>
              </a:r>
            </a:p>
            <a:p>
              <a:pPr algn="ctr"/>
              <a:r>
                <a:rPr lang="en-US" altLang="ko-KR" sz="1200" dirty="0"/>
                <a:t>866</a:t>
              </a:r>
            </a:p>
            <a:p>
              <a:pPr algn="ctr"/>
              <a:r>
                <a:rPr lang="en-US" altLang="ko-KR" sz="1200" dirty="0"/>
                <a:t>(0.50%)</a:t>
              </a:r>
              <a:endParaRPr lang="ko-KR" altLang="en-US" sz="12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258AF73-7A61-49F7-A796-3D73A7AC0693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Scratch</a:t>
              </a:r>
            </a:p>
            <a:p>
              <a:pPr algn="ctr"/>
              <a:r>
                <a:rPr lang="en-US" altLang="ko-KR" sz="1200" dirty="0"/>
                <a:t>1,193</a:t>
              </a:r>
            </a:p>
            <a:p>
              <a:pPr algn="ctr"/>
              <a:r>
                <a:rPr lang="en-US" altLang="ko-KR" sz="1200" dirty="0"/>
                <a:t>(0.69%)</a:t>
              </a:r>
              <a:endParaRPr lang="ko-KR" altLang="en-US" sz="1200" dirty="0"/>
            </a:p>
          </p:txBody>
        </p:sp>
      </p:grp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542504CE-EF03-0E0D-C193-8CD68194258D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2308108" y="265794"/>
            <a:ext cx="729139" cy="378455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D1CFE9EB-13BD-9434-C91F-D921A238AB0D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 rot="16200000" flipH="1">
            <a:off x="6073323" y="285129"/>
            <a:ext cx="734705" cy="375144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차트 95">
            <a:extLst>
              <a:ext uri="{FF2B5EF4-FFF2-40B4-BE49-F238E27FC236}">
                <a16:creationId xmlns:a16="http://schemas.microsoft.com/office/drawing/2014/main" id="{FAD931F0-5B45-E7B1-6B24-24E9C13A1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610468"/>
              </p:ext>
            </p:extLst>
          </p:nvPr>
        </p:nvGraphicFramePr>
        <p:xfrm>
          <a:off x="1461039" y="3769841"/>
          <a:ext cx="6096000" cy="2779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669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augmentation/</a:t>
            </a:r>
            <a:r>
              <a:rPr lang="ko-KR" altLang="en-US" sz="2000" b="1" dirty="0" err="1">
                <a:latin typeface="+mn-ea"/>
              </a:rPr>
              <a:t>전처리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6366CDB-F363-92E8-6CBA-A3A04C1B3DAF}"/>
              </a:ext>
            </a:extLst>
          </p:cNvPr>
          <p:cNvGrpSpPr/>
          <p:nvPr/>
        </p:nvGrpSpPr>
        <p:grpSpPr>
          <a:xfrm>
            <a:off x="152693" y="2611067"/>
            <a:ext cx="8668784" cy="570197"/>
            <a:chOff x="-396332" y="3649450"/>
            <a:chExt cx="5565098" cy="673219"/>
          </a:xfr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48B8922-880B-6E56-F923-55ABE3BBA4B8}"/>
                </a:ext>
              </a:extLst>
            </p:cNvPr>
            <p:cNvSpPr/>
            <p:nvPr/>
          </p:nvSpPr>
          <p:spPr>
            <a:xfrm>
              <a:off x="-396332" y="3784720"/>
              <a:ext cx="714127" cy="451125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2.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방법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A468EE2-ABB3-7630-E7AE-B66263E68D65}"/>
                </a:ext>
              </a:extLst>
            </p:cNvPr>
            <p:cNvSpPr/>
            <p:nvPr/>
          </p:nvSpPr>
          <p:spPr>
            <a:xfrm>
              <a:off x="473076" y="3654972"/>
              <a:ext cx="845587" cy="65714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무작위 회전</a:t>
              </a:r>
              <a:endParaRPr lang="en-US" altLang="ko-KR" sz="12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3792509-A5DE-690D-DB1D-CEACC14DA5F9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좌우 대칭 및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너비</a:t>
              </a:r>
              <a:endParaRPr lang="en-US" altLang="ko-KR" sz="12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9BBC7D8-8B31-A2E4-A61B-77CD1FD20551}"/>
                </a:ext>
              </a:extLst>
            </p:cNvPr>
            <p:cNvSpPr/>
            <p:nvPr/>
          </p:nvSpPr>
          <p:spPr>
            <a:xfrm>
              <a:off x="2381491" y="3654971"/>
              <a:ext cx="845586" cy="6676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높이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4B7DC73-FEC2-EE24-FCB1-FD7858DDB942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전단 범위</a:t>
              </a:r>
              <a:endParaRPr lang="en-US" altLang="ko-KR" sz="1200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827066-5732-CA87-8F86-002A62624D99}"/>
                </a:ext>
              </a:extLst>
            </p:cNvPr>
            <p:cNvSpPr/>
            <p:nvPr/>
          </p:nvSpPr>
          <p:spPr>
            <a:xfrm>
              <a:off x="4289908" y="3649450"/>
              <a:ext cx="878858" cy="66112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채널 이동 및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확대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축소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C0FA51D-F707-D3E4-0FB4-F64C3DB634DC}"/>
              </a:ext>
            </a:extLst>
          </p:cNvPr>
          <p:cNvGrpSpPr/>
          <p:nvPr/>
        </p:nvGrpSpPr>
        <p:grpSpPr>
          <a:xfrm>
            <a:off x="149968" y="3326977"/>
            <a:ext cx="8608247" cy="955075"/>
            <a:chOff x="-390468" y="3649450"/>
            <a:chExt cx="5526236" cy="1127636"/>
          </a:xfr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3652A3FD-5478-2405-4054-F928A4FB8519}"/>
                </a:ext>
              </a:extLst>
            </p:cNvPr>
            <p:cNvSpPr/>
            <p:nvPr/>
          </p:nvSpPr>
          <p:spPr>
            <a:xfrm>
              <a:off x="-390468" y="3956247"/>
              <a:ext cx="713198" cy="451125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3. </a:t>
              </a:r>
              <a:r>
                <a:rPr lang="ko-KR" altLang="en-US" sz="1200" dirty="0">
                  <a:solidFill>
                    <a:schemeClr val="tx1"/>
                  </a:solidFill>
                </a:rPr>
                <a:t>증감 조건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BAB50FC-6A7B-C2A6-F859-EC95302A67F6}"/>
                </a:ext>
              </a:extLst>
            </p:cNvPr>
            <p:cNvSpPr/>
            <p:nvPr/>
          </p:nvSpPr>
          <p:spPr>
            <a:xfrm>
              <a:off x="473076" y="3654971"/>
              <a:ext cx="845587" cy="1119895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-10° ~ +10°</a:t>
              </a:r>
            </a:p>
            <a:p>
              <a:pPr algn="ctr"/>
              <a:r>
                <a:rPr lang="ko-KR" altLang="en-US" sz="1200" dirty="0"/>
                <a:t>사이의 임의의 각도로 이미지 회전 합니다</a:t>
              </a:r>
              <a:r>
                <a:rPr lang="en-US" altLang="ko-KR" sz="1200" dirty="0"/>
                <a:t>.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B63D605-D42E-4432-32FC-F52BB9409518}"/>
                </a:ext>
              </a:extLst>
            </p:cNvPr>
            <p:cNvSpPr/>
            <p:nvPr/>
          </p:nvSpPr>
          <p:spPr>
            <a:xfrm>
              <a:off x="1427283" y="3649451"/>
              <a:ext cx="845586" cy="112211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이미지를 좌우 대칭 및 너비를 뒤집습니다</a:t>
              </a:r>
              <a:endParaRPr lang="en-US" altLang="ko-KR" sz="1200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ADE5443-1A4A-F9C6-E1AA-6BA74A77BDD8}"/>
                </a:ext>
              </a:extLst>
            </p:cNvPr>
            <p:cNvSpPr/>
            <p:nvPr/>
          </p:nvSpPr>
          <p:spPr>
            <a:xfrm>
              <a:off x="2381491" y="3654970"/>
              <a:ext cx="845860" cy="112211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최대 이미지 높이의 </a:t>
              </a:r>
              <a:r>
                <a:rPr lang="en-US" altLang="ko-KR" sz="1200" dirty="0"/>
                <a:t>15% </a:t>
              </a:r>
              <a:r>
                <a:rPr lang="ko-KR" altLang="en-US" sz="1200" dirty="0"/>
                <a:t>범위 내에서 이미지를 상하로 이동 합니다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0900974-1346-D17A-A08E-8AFE012CE752}"/>
                </a:ext>
              </a:extLst>
            </p:cNvPr>
            <p:cNvSpPr/>
            <p:nvPr/>
          </p:nvSpPr>
          <p:spPr>
            <a:xfrm>
              <a:off x="3335700" y="3650992"/>
              <a:ext cx="845860" cy="112211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-10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~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+10 </a:t>
              </a:r>
              <a:r>
                <a:rPr lang="ko-KR" altLang="en-US" sz="1200" dirty="0"/>
                <a:t>사이의 값으로 이미지를 전단 변형합니다</a:t>
              </a:r>
              <a:r>
                <a:rPr lang="en-US" altLang="ko-KR" sz="1200" dirty="0"/>
                <a:t>.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0AC497F-2E44-4DE3-563B-715BCFA651D1}"/>
                </a:ext>
              </a:extLst>
            </p:cNvPr>
            <p:cNvSpPr/>
            <p:nvPr/>
          </p:nvSpPr>
          <p:spPr>
            <a:xfrm>
              <a:off x="4289908" y="3649450"/>
              <a:ext cx="845860" cy="112211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-20 ~ +20 </a:t>
              </a:r>
              <a:r>
                <a:rPr lang="ko-KR" altLang="en-US" sz="1200" dirty="0"/>
                <a:t>사이의 값으로 모든 채널의 픽셀 값에 더하거나 뺍니다</a:t>
              </a:r>
              <a:r>
                <a:rPr lang="en-US" altLang="ko-KR" sz="1200" dirty="0"/>
                <a:t>.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021955A-366D-554D-660C-7BE05D1594CD}"/>
              </a:ext>
            </a:extLst>
          </p:cNvPr>
          <p:cNvGrpSpPr/>
          <p:nvPr/>
        </p:nvGrpSpPr>
        <p:grpSpPr>
          <a:xfrm>
            <a:off x="135526" y="4977231"/>
            <a:ext cx="8664784" cy="1018967"/>
            <a:chOff x="-364145" y="3649450"/>
            <a:chExt cx="5499913" cy="1122116"/>
          </a:xfr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9334C59-8A86-EC18-4044-72E06161464D}"/>
                </a:ext>
              </a:extLst>
            </p:cNvPr>
            <p:cNvSpPr/>
            <p:nvPr/>
          </p:nvSpPr>
          <p:spPr>
            <a:xfrm>
              <a:off x="-364145" y="3963155"/>
              <a:ext cx="713198" cy="451125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5. </a:t>
              </a:r>
              <a:r>
                <a:rPr lang="ko-KR" altLang="en-US" sz="1200" dirty="0">
                  <a:solidFill>
                    <a:schemeClr val="tx1"/>
                  </a:solidFill>
                </a:rPr>
                <a:t>증감 수량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24EF0F0-7107-867A-3853-59A9ED884D90}"/>
                </a:ext>
              </a:extLst>
            </p:cNvPr>
            <p:cNvSpPr/>
            <p:nvPr/>
          </p:nvSpPr>
          <p:spPr>
            <a:xfrm>
              <a:off x="482741" y="3649450"/>
              <a:ext cx="4653027" cy="112211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>
                <a:buAutoNum type="arabicPeriod"/>
              </a:pPr>
              <a:r>
                <a:rPr lang="ko-KR" altLang="en-US" sz="1200" dirty="0"/>
                <a:t>전체적으로 </a:t>
              </a:r>
              <a:r>
                <a:rPr lang="en-US" altLang="ko-KR" sz="1200" dirty="0"/>
                <a:t>10,000 </a:t>
              </a:r>
              <a:r>
                <a:rPr lang="ko-KR" altLang="en-US" sz="1200" dirty="0"/>
                <a:t>개를 기준으로 데이터 개수를 확인 후</a:t>
              </a:r>
              <a:r>
                <a:rPr lang="en-US" altLang="ko-KR" sz="1200" dirty="0"/>
                <a:t> 10,000 </a:t>
              </a:r>
              <a:r>
                <a:rPr lang="ko-KR" altLang="en-US" sz="1200" dirty="0"/>
                <a:t>개의 데이터가 없는 클래스는 </a:t>
              </a:r>
              <a:r>
                <a:rPr lang="en-US" altLang="ko-KR" sz="1200" dirty="0"/>
                <a:t>3. </a:t>
              </a:r>
              <a:r>
                <a:rPr lang="ko-KR" altLang="en-US" sz="1200" dirty="0"/>
                <a:t>증감 조건에 따라 </a:t>
              </a:r>
              <a:r>
                <a:rPr lang="en-US" altLang="ko-KR" sz="1200" dirty="0"/>
                <a:t>10,000 </a:t>
              </a:r>
              <a:r>
                <a:rPr lang="ko-KR" altLang="en-US" sz="1200" dirty="0"/>
                <a:t>개까지 증감하도록 설계</a:t>
              </a:r>
              <a:r>
                <a:rPr lang="en-US" altLang="ko-KR" sz="1200" dirty="0"/>
                <a:t>.</a:t>
              </a:r>
            </a:p>
            <a:p>
              <a:pPr marL="228600" indent="-228600">
                <a:buAutoNum type="arabicPeriod"/>
              </a:pPr>
              <a:r>
                <a:rPr lang="en-US" altLang="ko-KR" sz="1200" dirty="0"/>
                <a:t>10,000 </a:t>
              </a:r>
              <a:r>
                <a:rPr lang="ko-KR" altLang="en-US" sz="1200" dirty="0"/>
                <a:t>개의 수량을 보유한 클래스는 무작위 데이터 </a:t>
              </a:r>
              <a:r>
                <a:rPr lang="en-US" altLang="ko-KR" sz="1200" dirty="0"/>
                <a:t>10,000 </a:t>
              </a:r>
              <a:r>
                <a:rPr lang="ko-KR" altLang="en-US" sz="1200" dirty="0"/>
                <a:t>개를 선택</a:t>
              </a:r>
              <a:r>
                <a:rPr lang="en-US" altLang="ko-KR" sz="1200" dirty="0"/>
                <a:t>.</a:t>
              </a:r>
            </a:p>
            <a:p>
              <a:pPr marL="228600" indent="-228600">
                <a:buAutoNum type="arabicPeriod"/>
              </a:pPr>
              <a:r>
                <a:rPr lang="en-US" altLang="ko-KR" sz="1200" dirty="0"/>
                <a:t>Test, validation</a:t>
              </a:r>
              <a:r>
                <a:rPr lang="ko-KR" altLang="en-US" sz="1200" dirty="0"/>
                <a:t>은 증강하지 않고 그대로 진행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0C0A821-3CC4-DDD8-14E9-9E7E6DA08053}"/>
              </a:ext>
            </a:extLst>
          </p:cNvPr>
          <p:cNvGrpSpPr/>
          <p:nvPr/>
        </p:nvGrpSpPr>
        <p:grpSpPr>
          <a:xfrm>
            <a:off x="159526" y="1504756"/>
            <a:ext cx="8608247" cy="950400"/>
            <a:chOff x="-390468" y="3649450"/>
            <a:chExt cx="5526236" cy="1122116"/>
          </a:xfr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CC04E78F-1801-781B-E74B-F8CB9A82FEFB}"/>
                </a:ext>
              </a:extLst>
            </p:cNvPr>
            <p:cNvSpPr/>
            <p:nvPr/>
          </p:nvSpPr>
          <p:spPr>
            <a:xfrm>
              <a:off x="-390468" y="3956247"/>
              <a:ext cx="713198" cy="451125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/>
                  </a:solidFill>
                </a:rPr>
                <a:t>데이터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</a:t>
              </a:r>
              <a:r>
                <a:rPr lang="ko-KR" altLang="en-US" sz="1200" dirty="0">
                  <a:solidFill>
                    <a:schemeClr val="tx1"/>
                  </a:solidFill>
                </a:rPr>
                <a:t>불균형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076334E-AA95-06E2-E9E5-F2C6EE16FD08}"/>
                </a:ext>
              </a:extLst>
            </p:cNvPr>
            <p:cNvSpPr/>
            <p:nvPr/>
          </p:nvSpPr>
          <p:spPr>
            <a:xfrm>
              <a:off x="482741" y="3649450"/>
              <a:ext cx="4653027" cy="112211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>
                <a:buAutoNum type="arabicPeriod"/>
              </a:pPr>
              <a:r>
                <a:rPr lang="ko-KR" altLang="en-US" sz="1200" dirty="0"/>
                <a:t>클래스 불균형이 심한 데이터이다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다수 클래스의 패턴에만 과도하게 학습하여 소수 클래스를 잘못 분류할 수 있다</a:t>
              </a:r>
              <a:r>
                <a:rPr lang="en-US" altLang="ko-KR" sz="1200" dirty="0"/>
                <a:t>.(overfitting)</a:t>
              </a:r>
            </a:p>
            <a:p>
              <a:pPr marL="228600" indent="-228600">
                <a:buAutoNum type="arabicPeriod"/>
              </a:pPr>
              <a:r>
                <a:rPr lang="ko-KR" altLang="en-US" sz="1200" dirty="0"/>
                <a:t>정밀도</a:t>
              </a:r>
              <a:r>
                <a:rPr lang="en-US" altLang="ko-KR" sz="1200" dirty="0"/>
                <a:t>(precision), </a:t>
              </a:r>
              <a:r>
                <a:rPr lang="ko-KR" altLang="en-US" sz="1200" dirty="0" err="1"/>
                <a:t>재현율</a:t>
              </a:r>
              <a:r>
                <a:rPr lang="en-US" altLang="ko-KR" sz="1200" dirty="0"/>
                <a:t>(recall), F1 </a:t>
              </a:r>
              <a:r>
                <a:rPr lang="ko-KR" altLang="en-US" sz="1200" dirty="0"/>
                <a:t>점수와 같은 평가 지표를 적절히 선택하고 해석하는 것이 어려워 질 수 있다</a:t>
              </a:r>
              <a:r>
                <a:rPr lang="en-US" altLang="ko-KR" sz="1200" dirty="0"/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1200" dirty="0"/>
                <a:t>따라서 우리는 데이터 증량을 하고자 한다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BE598-4A60-579B-F0DF-3D113FAC6DB9}"/>
              </a:ext>
            </a:extLst>
          </p:cNvPr>
          <p:cNvGrpSpPr/>
          <p:nvPr/>
        </p:nvGrpSpPr>
        <p:grpSpPr>
          <a:xfrm>
            <a:off x="146727" y="4439568"/>
            <a:ext cx="8661489" cy="319877"/>
            <a:chOff x="-391649" y="3649450"/>
            <a:chExt cx="5560415" cy="377671"/>
          </a:xfr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4669B7A-A47F-2EB3-CA18-BDE4BDDCCBA5}"/>
                </a:ext>
              </a:extLst>
            </p:cNvPr>
            <p:cNvSpPr/>
            <p:nvPr/>
          </p:nvSpPr>
          <p:spPr>
            <a:xfrm>
              <a:off x="-391649" y="3659426"/>
              <a:ext cx="714127" cy="367695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4. </a:t>
              </a:r>
              <a:r>
                <a:rPr lang="ko-KR" altLang="en-US" sz="1200" dirty="0">
                  <a:solidFill>
                    <a:schemeClr val="tx1"/>
                  </a:solidFill>
                </a:rPr>
                <a:t>증감 비율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EF32E9D-A9B1-2A93-7E53-F5AE7DB57B43}"/>
                </a:ext>
              </a:extLst>
            </p:cNvPr>
            <p:cNvSpPr/>
            <p:nvPr/>
          </p:nvSpPr>
          <p:spPr>
            <a:xfrm>
              <a:off x="473076" y="3654971"/>
              <a:ext cx="845587" cy="36978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20%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E59BC63-BA0B-BEE5-A056-07BCD6109687}"/>
                </a:ext>
              </a:extLst>
            </p:cNvPr>
            <p:cNvSpPr/>
            <p:nvPr/>
          </p:nvSpPr>
          <p:spPr>
            <a:xfrm>
              <a:off x="1427283" y="3649451"/>
              <a:ext cx="845586" cy="36978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20%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DE7605-3243-F431-3517-3368357CCB21}"/>
                </a:ext>
              </a:extLst>
            </p:cNvPr>
            <p:cNvSpPr/>
            <p:nvPr/>
          </p:nvSpPr>
          <p:spPr>
            <a:xfrm>
              <a:off x="2381491" y="3654971"/>
              <a:ext cx="845586" cy="36978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15%</a:t>
              </a:r>
              <a:endParaRPr lang="ko-KR" altLang="en-US" sz="12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A46D203-6D25-D225-C0F6-DA27C1C13F9F}"/>
                </a:ext>
              </a:extLst>
            </p:cNvPr>
            <p:cNvSpPr/>
            <p:nvPr/>
          </p:nvSpPr>
          <p:spPr>
            <a:xfrm>
              <a:off x="3335700" y="3650992"/>
              <a:ext cx="845586" cy="36978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10%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1773C30-80E4-C282-DDAF-7A6E44DF2284}"/>
                </a:ext>
              </a:extLst>
            </p:cNvPr>
            <p:cNvSpPr/>
            <p:nvPr/>
          </p:nvSpPr>
          <p:spPr>
            <a:xfrm>
              <a:off x="4289908" y="3649450"/>
              <a:ext cx="878858" cy="36978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22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실행코드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11CF6BF-7490-DF5A-6EAB-64F6464CF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26898"/>
            <a:ext cx="3888432" cy="2411571"/>
          </a:xfrm>
          <a:prstGeom prst="rect">
            <a:avLst/>
          </a:prstGeom>
        </p:spPr>
      </p:pic>
      <p:pic>
        <p:nvPicPr>
          <p:cNvPr id="20" name="그림 1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2C4B981-F726-66F0-896A-590B0E58A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69" y="1326898"/>
            <a:ext cx="4106347" cy="2411571"/>
          </a:xfrm>
          <a:prstGeom prst="rect">
            <a:avLst/>
          </a:prstGeom>
        </p:spPr>
      </p:pic>
      <p:pic>
        <p:nvPicPr>
          <p:cNvPr id="22" name="그림 2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FA5B930-5880-9695-93E0-4CBFC8CB3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9040"/>
            <a:ext cx="3888432" cy="2598859"/>
          </a:xfrm>
          <a:prstGeom prst="rect">
            <a:avLst/>
          </a:prstGeom>
        </p:spPr>
      </p:pic>
      <p:pic>
        <p:nvPicPr>
          <p:cNvPr id="24" name="그림 2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1ED69E28-0EEE-39BF-D324-1801DABE9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521" y="3784601"/>
            <a:ext cx="4086895" cy="25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2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실행코드 결과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</a:t>
            </a:r>
          </a:p>
        </p:txBody>
      </p:sp>
      <p:pic>
        <p:nvPicPr>
          <p:cNvPr id="4" name="그림 3" descr="텍스트, 스크린샷, 컴퓨터 아이콘, 폰트이(가) 표시된 사진&#10;&#10;자동 생성된 설명">
            <a:extLst>
              <a:ext uri="{FF2B5EF4-FFF2-40B4-BE49-F238E27FC236}">
                <a16:creationId xmlns:a16="http://schemas.microsoft.com/office/drawing/2014/main" id="{00DB29A9-BED6-4DE3-DD57-9548B39BA4F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4" y="3717312"/>
            <a:ext cx="4176612" cy="2736024"/>
          </a:xfrm>
          <a:prstGeom prst="rect">
            <a:avLst/>
          </a:prstGeom>
        </p:spPr>
      </p:pic>
      <p:pic>
        <p:nvPicPr>
          <p:cNvPr id="7" name="그림 6" descr="텍스트, 스크린샷, 다채로움, 컴퓨터 아이콘이(가) 표시된 사진&#10;&#10;자동 생성된 설명">
            <a:extLst>
              <a:ext uri="{FF2B5EF4-FFF2-40B4-BE49-F238E27FC236}">
                <a16:creationId xmlns:a16="http://schemas.microsoft.com/office/drawing/2014/main" id="{DDA17A5D-EFE2-1B2F-B1A0-7A0F89B4E5F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39" y="3597836"/>
            <a:ext cx="4176612" cy="2855500"/>
          </a:xfrm>
          <a:prstGeom prst="rect">
            <a:avLst/>
          </a:prstGeom>
        </p:spPr>
      </p:pic>
      <p:pic>
        <p:nvPicPr>
          <p:cNvPr id="10" name="그림 9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BF2C519B-2710-C9A4-3EA6-7D9AA7D9A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4" y="1331586"/>
            <a:ext cx="4176613" cy="226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구성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증감 후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en-US" altLang="ko-KR" sz="2000" b="1" dirty="0" err="1">
                <a:latin typeface="+mn-ea"/>
              </a:rPr>
              <a:t>Validation&amp;Test</a:t>
            </a:r>
            <a:r>
              <a:rPr lang="ko-KR" altLang="en-US" sz="2000" b="1" dirty="0">
                <a:latin typeface="+mn-ea"/>
              </a:rPr>
              <a:t> 예외</a:t>
            </a:r>
            <a:r>
              <a:rPr lang="en-US" altLang="ko-KR" sz="2000" b="1" dirty="0">
                <a:latin typeface="+mn-ea"/>
              </a:rPr>
              <a:t>)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554401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4D0E95-BB88-4E5D-8C8F-EFBA2BC88E4C}"/>
              </a:ext>
            </a:extLst>
          </p:cNvPr>
          <p:cNvGrpSpPr/>
          <p:nvPr/>
        </p:nvGrpSpPr>
        <p:grpSpPr>
          <a:xfrm>
            <a:off x="365509" y="1411410"/>
            <a:ext cx="8365780" cy="1676750"/>
            <a:chOff x="473076" y="2342969"/>
            <a:chExt cx="8525119" cy="1979700"/>
          </a:xfr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8969893-DA8E-4D5B-92CC-B8C815DC4B41}"/>
                </a:ext>
              </a:extLst>
            </p:cNvPr>
            <p:cNvSpPr/>
            <p:nvPr/>
          </p:nvSpPr>
          <p:spPr>
            <a:xfrm>
              <a:off x="3881418" y="2342969"/>
              <a:ext cx="1742172" cy="451125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전체</a:t>
              </a:r>
              <a:r>
                <a:rPr lang="en-US" altLang="ko-KR" sz="1200" dirty="0">
                  <a:solidFill>
                    <a:schemeClr val="tx1"/>
                  </a:solidFill>
                </a:rPr>
                <a:t>(With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Label)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172,950EA (100%)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296D308-D515-4A67-AC7F-615A64018F02}"/>
                </a:ext>
              </a:extLst>
            </p:cNvPr>
            <p:cNvSpPr/>
            <p:nvPr/>
          </p:nvSpPr>
          <p:spPr>
            <a:xfrm>
              <a:off x="473076" y="3654972"/>
              <a:ext cx="845587" cy="65714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Center</a:t>
              </a:r>
            </a:p>
            <a:p>
              <a:pPr algn="ctr"/>
              <a:r>
                <a:rPr lang="en-US" altLang="ko-KR" sz="1200" dirty="0"/>
                <a:t>4,294</a:t>
              </a:r>
            </a:p>
            <a:p>
              <a:pPr algn="ctr"/>
              <a:r>
                <a:rPr lang="en-US" altLang="ko-KR" sz="1200" dirty="0"/>
                <a:t>(2.48%)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049753F-4933-4BE7-9DA3-6DEE6F9C9FFF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Donut</a:t>
              </a:r>
            </a:p>
            <a:p>
              <a:pPr algn="ctr"/>
              <a:r>
                <a:rPr lang="en-US" altLang="ko-KR" sz="1200" dirty="0"/>
                <a:t>555</a:t>
              </a:r>
            </a:p>
            <a:p>
              <a:pPr algn="ctr"/>
              <a:r>
                <a:rPr lang="en-US" altLang="ko-KR" sz="1200" dirty="0"/>
                <a:t>(0.32%)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6E3BFA6-2FE4-4F3B-BDD0-DA96CA0D8C44}"/>
                </a:ext>
              </a:extLst>
            </p:cNvPr>
            <p:cNvSpPr/>
            <p:nvPr/>
          </p:nvSpPr>
          <p:spPr>
            <a:xfrm>
              <a:off x="2381491" y="3654971"/>
              <a:ext cx="845586" cy="6676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Edge-Loc</a:t>
              </a:r>
            </a:p>
            <a:p>
              <a:pPr algn="ctr"/>
              <a:r>
                <a:rPr lang="en-US" altLang="ko-KR" sz="1200" dirty="0"/>
                <a:t>5,189</a:t>
              </a:r>
            </a:p>
            <a:p>
              <a:pPr algn="ctr"/>
              <a:r>
                <a:rPr lang="en-US" altLang="ko-KR" sz="1200" dirty="0"/>
                <a:t>(3.00%)</a:t>
              </a:r>
              <a:endParaRPr lang="ko-KR" altLang="en-US" sz="12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F22604E-FC6E-488D-8C1D-612E9C5BA66B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Edge-Ring</a:t>
              </a:r>
            </a:p>
            <a:p>
              <a:pPr algn="ctr"/>
              <a:r>
                <a:rPr lang="en-US" altLang="ko-KR" sz="1200" dirty="0"/>
                <a:t>9,680</a:t>
              </a:r>
            </a:p>
            <a:p>
              <a:pPr algn="ctr"/>
              <a:r>
                <a:rPr lang="en-US" altLang="ko-KR" sz="1200" dirty="0"/>
                <a:t>(5.60%)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A780444-BA07-46C4-AD0A-2D410EAC4A79}"/>
                </a:ext>
              </a:extLst>
            </p:cNvPr>
            <p:cNvSpPr/>
            <p:nvPr/>
          </p:nvSpPr>
          <p:spPr>
            <a:xfrm>
              <a:off x="4289908" y="3649450"/>
              <a:ext cx="878858" cy="66112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Loc</a:t>
              </a:r>
            </a:p>
            <a:p>
              <a:pPr algn="ctr"/>
              <a:r>
                <a:rPr lang="en-US" altLang="ko-KR" sz="1200" dirty="0"/>
                <a:t>3,593</a:t>
              </a:r>
            </a:p>
            <a:p>
              <a:pPr algn="ctr"/>
              <a:r>
                <a:rPr lang="en-US" altLang="ko-KR" sz="1200" dirty="0"/>
                <a:t>(2.08%)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4F00D54-A3D0-4491-A3E7-CB6C9117C7F9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Near-full</a:t>
              </a:r>
            </a:p>
            <a:p>
              <a:pPr algn="ctr"/>
              <a:r>
                <a:rPr lang="en-US" altLang="ko-KR" sz="1200" dirty="0"/>
                <a:t>149</a:t>
              </a:r>
            </a:p>
            <a:p>
              <a:pPr algn="ctr"/>
              <a:r>
                <a:rPr lang="en-US" altLang="ko-KR" sz="1200" dirty="0"/>
                <a:t>(0.09%)</a:t>
              </a:r>
              <a:endParaRPr lang="ko-KR" altLang="en-US" sz="12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AA0AFBA-BD94-43A0-A6CA-BE334E395491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None</a:t>
              </a:r>
            </a:p>
            <a:p>
              <a:pPr algn="ctr"/>
              <a:r>
                <a:rPr lang="en-US" altLang="ko-KR" sz="1200" dirty="0"/>
                <a:t>147,431</a:t>
              </a:r>
            </a:p>
            <a:p>
              <a:pPr algn="ctr"/>
              <a:r>
                <a:rPr lang="en-US" altLang="ko-KR" sz="1200" dirty="0"/>
                <a:t>(85.24%)</a:t>
              </a:r>
              <a:endParaRPr lang="ko-KR" altLang="en-US" sz="12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C2F930F-3355-46E9-917A-CDE259F31E44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Random</a:t>
              </a:r>
            </a:p>
            <a:p>
              <a:pPr algn="ctr"/>
              <a:r>
                <a:rPr lang="en-US" altLang="ko-KR" sz="1200" dirty="0"/>
                <a:t>866</a:t>
              </a:r>
            </a:p>
            <a:p>
              <a:pPr algn="ctr"/>
              <a:r>
                <a:rPr lang="en-US" altLang="ko-KR" sz="1200" dirty="0"/>
                <a:t>(0.50%)</a:t>
              </a:r>
              <a:endParaRPr lang="ko-KR" altLang="en-US" sz="12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258AF73-7A61-49F7-A796-3D73A7AC0693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FFCCCC"/>
                </a:gs>
                <a:gs pos="83000">
                  <a:srgbClr val="FFCCCC"/>
                </a:gs>
                <a:gs pos="100000">
                  <a:srgbClr val="FFCCCC"/>
                </a:gs>
              </a:gsLst>
              <a:lin ang="5400000" scaled="1"/>
              <a:tileRect/>
            </a:gradFill>
            <a:ln>
              <a:solidFill>
                <a:srgbClr val="FFCC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Scratch</a:t>
              </a:r>
            </a:p>
            <a:p>
              <a:pPr algn="ctr"/>
              <a:r>
                <a:rPr lang="en-US" altLang="ko-KR" sz="1200" dirty="0"/>
                <a:t>1,193</a:t>
              </a:r>
            </a:p>
            <a:p>
              <a:pPr algn="ctr"/>
              <a:r>
                <a:rPr lang="en-US" altLang="ko-KR" sz="1200" dirty="0"/>
                <a:t>(0.69%)</a:t>
              </a:r>
              <a:endParaRPr lang="ko-KR" altLang="en-US" sz="1200" dirty="0"/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725BE5-8A44-4E42-80B3-6FE209DF21B0}"/>
              </a:ext>
            </a:extLst>
          </p:cNvPr>
          <p:cNvSpPr/>
          <p:nvPr/>
        </p:nvSpPr>
        <p:spPr>
          <a:xfrm>
            <a:off x="386019" y="5471116"/>
            <a:ext cx="829782" cy="55658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CCEC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Ceter</a:t>
            </a:r>
            <a:endParaRPr lang="en-US" altLang="ko-KR" sz="1200" dirty="0"/>
          </a:p>
          <a:p>
            <a:pPr algn="ctr"/>
            <a:r>
              <a:rPr lang="en-US" altLang="ko-KR" sz="1200" dirty="0"/>
              <a:t>10,000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C75BCD5-7322-4AE5-A7C7-1A503C31A115}"/>
              </a:ext>
            </a:extLst>
          </p:cNvPr>
          <p:cNvSpPr/>
          <p:nvPr/>
        </p:nvSpPr>
        <p:spPr>
          <a:xfrm>
            <a:off x="1296753" y="5466439"/>
            <a:ext cx="829782" cy="57019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CCEC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Donut</a:t>
            </a:r>
          </a:p>
          <a:p>
            <a:pPr algn="ctr"/>
            <a:r>
              <a:rPr lang="en-US" altLang="ko-KR" sz="1200" dirty="0"/>
              <a:t>10,000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4FD96A-6EAB-4BA1-A0DA-F3E28B01FA3E}"/>
              </a:ext>
            </a:extLst>
          </p:cNvPr>
          <p:cNvSpPr/>
          <p:nvPr/>
        </p:nvSpPr>
        <p:spPr>
          <a:xfrm>
            <a:off x="2207490" y="5488208"/>
            <a:ext cx="829782" cy="56552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CCEC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Edge-Loc</a:t>
            </a:r>
          </a:p>
          <a:p>
            <a:pPr algn="ctr"/>
            <a:r>
              <a:rPr lang="en-US" altLang="ko-KR" sz="1200" dirty="0"/>
              <a:t>10,000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59BD496-6551-42B9-BF19-314406D97D25}"/>
              </a:ext>
            </a:extLst>
          </p:cNvPr>
          <p:cNvSpPr/>
          <p:nvPr/>
        </p:nvSpPr>
        <p:spPr>
          <a:xfrm>
            <a:off x="3143864" y="5493382"/>
            <a:ext cx="829782" cy="55995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CCEC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Edge-Ring</a:t>
            </a:r>
          </a:p>
          <a:p>
            <a:pPr algn="ctr"/>
            <a:r>
              <a:rPr lang="en-US" altLang="ko-KR" sz="1200" dirty="0"/>
              <a:t>10,000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CAFA2EF-2241-4684-B679-59244F8BBDB7}"/>
              </a:ext>
            </a:extLst>
          </p:cNvPr>
          <p:cNvSpPr/>
          <p:nvPr/>
        </p:nvSpPr>
        <p:spPr>
          <a:xfrm>
            <a:off x="4105874" y="5483531"/>
            <a:ext cx="862432" cy="55995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CCEC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Loc</a:t>
            </a:r>
          </a:p>
          <a:p>
            <a:pPr algn="ctr"/>
            <a:r>
              <a:rPr lang="en-US" altLang="ko-KR" sz="1200" dirty="0"/>
              <a:t>10,000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A4772CB-ADC4-4080-AD02-4095AB42F6E8}"/>
              </a:ext>
            </a:extLst>
          </p:cNvPr>
          <p:cNvSpPr/>
          <p:nvPr/>
        </p:nvSpPr>
        <p:spPr>
          <a:xfrm>
            <a:off x="5104385" y="5510864"/>
            <a:ext cx="829782" cy="55995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CCEC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Near-full</a:t>
            </a:r>
          </a:p>
          <a:p>
            <a:pPr algn="ctr"/>
            <a:r>
              <a:rPr lang="en-US" altLang="ko-KR" sz="1200" dirty="0"/>
              <a:t>10,000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E9E3B37-9FD6-4342-84D4-C2D73477DD12}"/>
              </a:ext>
            </a:extLst>
          </p:cNvPr>
          <p:cNvSpPr/>
          <p:nvPr/>
        </p:nvSpPr>
        <p:spPr>
          <a:xfrm>
            <a:off x="6087336" y="5502319"/>
            <a:ext cx="829782" cy="55995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CCEC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None</a:t>
            </a:r>
          </a:p>
          <a:p>
            <a:pPr algn="ctr"/>
            <a:r>
              <a:rPr lang="en-US" altLang="ko-KR" sz="1200" dirty="0"/>
              <a:t>10,000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983987-8493-498B-A4FA-4CE332AEFCEB}"/>
              </a:ext>
            </a:extLst>
          </p:cNvPr>
          <p:cNvSpPr/>
          <p:nvPr/>
        </p:nvSpPr>
        <p:spPr>
          <a:xfrm>
            <a:off x="7019828" y="5503995"/>
            <a:ext cx="829782" cy="55995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CCEC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Random</a:t>
            </a:r>
          </a:p>
          <a:p>
            <a:pPr algn="ctr"/>
            <a:r>
              <a:rPr lang="en-US" altLang="ko-KR" sz="1200" dirty="0"/>
              <a:t>10,000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C5D8092-A609-474E-9298-0C605965DF67}"/>
              </a:ext>
            </a:extLst>
          </p:cNvPr>
          <p:cNvSpPr/>
          <p:nvPr/>
        </p:nvSpPr>
        <p:spPr>
          <a:xfrm>
            <a:off x="7981837" y="5527956"/>
            <a:ext cx="829782" cy="55995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CCEC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Scratch</a:t>
            </a:r>
          </a:p>
          <a:p>
            <a:pPr algn="ctr"/>
            <a:r>
              <a:rPr lang="en-US" altLang="ko-KR" sz="1200" dirty="0"/>
              <a:t>10,000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50F43-23DF-476A-8F78-476498FD90DE}"/>
              </a:ext>
            </a:extLst>
          </p:cNvPr>
          <p:cNvSpPr txBox="1"/>
          <p:nvPr/>
        </p:nvSpPr>
        <p:spPr>
          <a:xfrm>
            <a:off x="4891371" y="3984013"/>
            <a:ext cx="1558670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무작위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좌우 대칭 및 너비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280A43-2B46-42D1-9A5D-8806FD9C6BC3}"/>
              </a:ext>
            </a:extLst>
          </p:cNvPr>
          <p:cNvSpPr txBox="1"/>
          <p:nvPr/>
        </p:nvSpPr>
        <p:spPr>
          <a:xfrm>
            <a:off x="6423371" y="4008178"/>
            <a:ext cx="2073063" cy="642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전단 범위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채널 이동 및 확대</a:t>
            </a:r>
            <a:r>
              <a:rPr lang="en-US" altLang="ko-KR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0C3DAB0D-3DE7-4BF3-80A2-D14DFCFAC309}"/>
              </a:ext>
            </a:extLst>
          </p:cNvPr>
          <p:cNvSpPr/>
          <p:nvPr/>
        </p:nvSpPr>
        <p:spPr>
          <a:xfrm>
            <a:off x="4372893" y="3645830"/>
            <a:ext cx="325787" cy="1233736"/>
          </a:xfrm>
          <a:prstGeom prst="down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C9B523-1946-4148-95E7-520457EB8704}"/>
              </a:ext>
            </a:extLst>
          </p:cNvPr>
          <p:cNvSpPr txBox="1"/>
          <p:nvPr/>
        </p:nvSpPr>
        <p:spPr>
          <a:xfrm>
            <a:off x="4203439" y="3188652"/>
            <a:ext cx="67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542504CE-EF03-0E0D-C193-8CD68194258D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2308108" y="265794"/>
            <a:ext cx="729139" cy="378455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D1CFE9EB-13BD-9434-C91F-D921A238AB0D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 rot="16200000" flipH="1">
            <a:off x="6073323" y="285129"/>
            <a:ext cx="734705" cy="375144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72F7796B-744A-6E39-AAEB-D2879A414235}"/>
              </a:ext>
            </a:extLst>
          </p:cNvPr>
          <p:cNvCxnSpPr>
            <a:endCxn id="31" idx="0"/>
          </p:cNvCxnSpPr>
          <p:nvPr/>
        </p:nvCxnSpPr>
        <p:spPr>
          <a:xfrm rot="10800000" flipV="1">
            <a:off x="800911" y="5085184"/>
            <a:ext cx="3734877" cy="3859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B904E0D-3E31-4738-D060-211BE6E0D07A}"/>
              </a:ext>
            </a:extLst>
          </p:cNvPr>
          <p:cNvCxnSpPr>
            <a:endCxn id="39" idx="0"/>
          </p:cNvCxnSpPr>
          <p:nvPr/>
        </p:nvCxnSpPr>
        <p:spPr>
          <a:xfrm>
            <a:off x="4542218" y="5085184"/>
            <a:ext cx="3854510" cy="4427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A2FAD5E-6ECD-63AC-1863-4EE5122677D8}"/>
              </a:ext>
            </a:extLst>
          </p:cNvPr>
          <p:cNvCxnSpPr>
            <a:cxnSpLocks/>
          </p:cNvCxnSpPr>
          <p:nvPr/>
        </p:nvCxnSpPr>
        <p:spPr>
          <a:xfrm>
            <a:off x="4537693" y="4960556"/>
            <a:ext cx="2029" cy="1298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0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38792" y="96749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CNN </a:t>
            </a:r>
            <a:r>
              <a:rPr lang="ko-KR" altLang="en-US" sz="2000" b="1" dirty="0">
                <a:latin typeface="+mn-ea"/>
              </a:rPr>
              <a:t>구조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11" name="_x230710960">
            <a:extLst>
              <a:ext uri="{FF2B5EF4-FFF2-40B4-BE49-F238E27FC236}">
                <a16:creationId xmlns:a16="http://schemas.microsoft.com/office/drawing/2014/main" id="{376F39B6-DCFC-4ED1-A4AA-633E3B90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76" y="3385556"/>
            <a:ext cx="8123445" cy="213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230719168">
            <a:extLst>
              <a:ext uri="{FF2B5EF4-FFF2-40B4-BE49-F238E27FC236}">
                <a16:creationId xmlns:a16="http://schemas.microsoft.com/office/drawing/2014/main" id="{01FC2B33-3710-43AD-BC00-3B0317B94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b="13200"/>
          <a:stretch/>
        </p:blipFill>
        <p:spPr bwMode="auto">
          <a:xfrm>
            <a:off x="4425" y="1462484"/>
            <a:ext cx="9139575" cy="181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53F602-D8BB-4958-A907-B44B2AEAF628}"/>
              </a:ext>
            </a:extLst>
          </p:cNvPr>
          <p:cNvSpPr txBox="1"/>
          <p:nvPr/>
        </p:nvSpPr>
        <p:spPr>
          <a:xfrm>
            <a:off x="338792" y="5622280"/>
            <a:ext cx="6648337" cy="948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b="1" dirty="0">
                <a:latin typeface="+mn-ea"/>
              </a:rPr>
              <a:t>과적합을 방지하기 위한 규제화</a:t>
            </a:r>
            <a:r>
              <a:rPr lang="en-US" altLang="ko-KR" b="1" dirty="0">
                <a:latin typeface="+mn-ea"/>
              </a:rPr>
              <a:t>(regulation)</a:t>
            </a:r>
            <a:br>
              <a:rPr lang="en-US" altLang="ko-KR" b="1" dirty="0">
                <a:latin typeface="+mn-ea"/>
              </a:rPr>
            </a:br>
            <a:r>
              <a:rPr lang="en-US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 Batch Normalization(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정규화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br>
              <a:rPr lang="en-US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</a:br>
            <a:r>
              <a:rPr lang="en-US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 Spatial Dropout : 0.2 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 - </a:t>
            </a:r>
            <a:r>
              <a:rPr lang="ko-KR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딥러닝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프레임워크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PyTorch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32CEDA-7427-A9F0-1BF0-37E8B1752B09}"/>
              </a:ext>
            </a:extLst>
          </p:cNvPr>
          <p:cNvSpPr txBox="1"/>
          <p:nvPr/>
        </p:nvSpPr>
        <p:spPr>
          <a:xfrm>
            <a:off x="195272" y="3306749"/>
            <a:ext cx="8706254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 -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모델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DCF1F05-AD84-F90D-5A83-4D3A048A0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53808"/>
            <a:ext cx="2682052" cy="2780594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F4E0E52-ABC2-EE89-CF96-BBA735FD4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10" y="3653808"/>
            <a:ext cx="3642434" cy="2780594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C25A193-8632-3C2F-78AC-3B344DF62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0" y="1597829"/>
            <a:ext cx="7840169" cy="17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3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466D2A-EEC2-4088-8D7C-051937FAB0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10267</TotalTime>
  <Words>784</Words>
  <Application>Microsoft Office PowerPoint</Application>
  <PresentationFormat>화면 슬라이드 쇼(4:3)</PresentationFormat>
  <Paragraphs>257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김현용</dc:creator>
  <cp:lastModifiedBy>이민수</cp:lastModifiedBy>
  <cp:revision>435</cp:revision>
  <cp:lastPrinted>2019-09-16T00:28:29Z</cp:lastPrinted>
  <dcterms:created xsi:type="dcterms:W3CDTF">2017-03-29T07:13:25Z</dcterms:created>
  <dcterms:modified xsi:type="dcterms:W3CDTF">2024-04-23T13:16:55Z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