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618" r:id="rId5"/>
    <p:sldId id="2142533067" r:id="rId6"/>
    <p:sldId id="2142533064" r:id="rId7"/>
    <p:sldId id="21425330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ntza, Rahel" initials="HR" lastIdx="7" clrIdx="0">
    <p:extLst>
      <p:ext uri="{19B8F6BF-5375-455C-9EA6-DF929625EA0E}">
        <p15:presenceInfo xmlns:p15="http://schemas.microsoft.com/office/powerpoint/2012/main" userId="S::rhintza@deloitte.com::2131a14d-2cfb-48fd-913b-d216e69e6c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26" autoAdjust="0"/>
    <p:restoredTop sz="94660"/>
  </p:normalViewPr>
  <p:slideViewPr>
    <p:cSldViewPr snapToGrid="0">
      <p:cViewPr varScale="1">
        <p:scale>
          <a:sx n="103" d="100"/>
          <a:sy n="103" d="100"/>
        </p:scale>
        <p:origin x="45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3CCA-01B0-4B14-8C7F-EAAF23B48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49A7BD-E160-4460-A707-10E6944E4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014E20-3778-4361-97C2-DE929CC03510}"/>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5" name="Footer Placeholder 4">
            <a:extLst>
              <a:ext uri="{FF2B5EF4-FFF2-40B4-BE49-F238E27FC236}">
                <a16:creationId xmlns:a16="http://schemas.microsoft.com/office/drawing/2014/main" id="{C1F5CD01-70A9-438E-963F-5BC23E06C2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85FB36-D0A8-4821-B94B-24C01564870A}"/>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260982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3601-B3E9-4EEB-AEA9-30D10ECF6B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181054-B875-4014-8420-F7AA7359B4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3D3A6-DEE5-4F12-8F44-C488529303B2}"/>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5" name="Footer Placeholder 4">
            <a:extLst>
              <a:ext uri="{FF2B5EF4-FFF2-40B4-BE49-F238E27FC236}">
                <a16:creationId xmlns:a16="http://schemas.microsoft.com/office/drawing/2014/main" id="{D1B01474-BF12-4514-9CD3-A8E1E1C776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8F7A8F-4086-4333-A8C5-301A518F50A1}"/>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415147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A17AE-3208-43B2-B41B-1E22C90FDB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529850-B3F0-4412-812A-308D16F2D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2C9ED-B284-45AB-99D7-DC562BC34DCA}"/>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5" name="Footer Placeholder 4">
            <a:extLst>
              <a:ext uri="{FF2B5EF4-FFF2-40B4-BE49-F238E27FC236}">
                <a16:creationId xmlns:a16="http://schemas.microsoft.com/office/drawing/2014/main" id="{08FB3949-AC92-461E-AD29-B88529DFFC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76D9B3-46BA-4A48-A083-33D4AE8556F7}"/>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136640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2760EDA-E619-4C78-842D-D3B6B80BC045}"/>
              </a:ext>
            </a:extLst>
          </p:cNvPr>
          <p:cNvSpPr/>
          <p:nvPr userDrawn="1"/>
        </p:nvSpPr>
        <p:spPr>
          <a:xfrm>
            <a:off x="7402" y="6149853"/>
            <a:ext cx="12192000" cy="71010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p>
        </p:txBody>
      </p:sp>
      <p:sp>
        <p:nvSpPr>
          <p:cNvPr id="2" name="Title 1"/>
          <p:cNvSpPr>
            <a:spLocks noGrp="1"/>
          </p:cNvSpPr>
          <p:nvPr>
            <p:ph type="title"/>
          </p:nvPr>
        </p:nvSpPr>
        <p:spPr/>
        <p:txBody>
          <a:bodyPr>
            <a:normAutofit/>
          </a:bodyPr>
          <a:lstStyle>
            <a:lvl1pPr>
              <a:defRPr sz="3265" b="1">
                <a:solidFill>
                  <a:srgbClr val="3446A0"/>
                </a:solidFill>
                <a:latin typeface="Source Sans Pro" panose="020B0503030403020204" pitchFamily="34" charset="0"/>
                <a:ea typeface="Source Sans Pro" panose="020B0503030403020204"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8" name="Slide Number Placeholder 4">
            <a:extLst>
              <a:ext uri="{FF2B5EF4-FFF2-40B4-BE49-F238E27FC236}">
                <a16:creationId xmlns:a16="http://schemas.microsoft.com/office/drawing/2014/main" id="{7E1AE3AA-9815-4F71-83DD-616A515531DD}"/>
              </a:ext>
            </a:extLst>
          </p:cNvPr>
          <p:cNvSpPr txBox="1">
            <a:spLocks/>
          </p:cNvSpPr>
          <p:nvPr userDrawn="1"/>
        </p:nvSpPr>
        <p:spPr>
          <a:xfrm>
            <a:off x="9088399" y="6439323"/>
            <a:ext cx="2743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258D38-E42A-5B4C-9563-21AB8C37C798}" type="slidenum">
              <a:rPr lang="en-US" sz="1500" smtClean="0">
                <a:solidFill>
                  <a:schemeClr val="bg1"/>
                </a:solidFill>
              </a:rPr>
              <a:pPr algn="r"/>
              <a:t>‹#›</a:t>
            </a:fld>
            <a:endParaRPr lang="en-US" sz="1500" dirty="0">
              <a:solidFill>
                <a:schemeClr val="bg1"/>
              </a:solidFill>
            </a:endParaRPr>
          </a:p>
        </p:txBody>
      </p:sp>
      <p:cxnSp>
        <p:nvCxnSpPr>
          <p:cNvPr id="10" name="Straight Connector 9">
            <a:extLst>
              <a:ext uri="{FF2B5EF4-FFF2-40B4-BE49-F238E27FC236}">
                <a16:creationId xmlns:a16="http://schemas.microsoft.com/office/drawing/2014/main" id="{D4BFCAEE-6272-4275-A53B-072E6D8A5ECF}"/>
              </a:ext>
            </a:extLst>
          </p:cNvPr>
          <p:cNvCxnSpPr/>
          <p:nvPr userDrawn="1"/>
        </p:nvCxnSpPr>
        <p:spPr>
          <a:xfrm flipH="1">
            <a:off x="0" y="6131909"/>
            <a:ext cx="12192000"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1C1B081-29EB-4681-A078-5EA199BF9F36}"/>
              </a:ext>
            </a:extLst>
          </p:cNvPr>
          <p:cNvGrpSpPr/>
          <p:nvPr userDrawn="1"/>
        </p:nvGrpSpPr>
        <p:grpSpPr>
          <a:xfrm>
            <a:off x="185823" y="5766704"/>
            <a:ext cx="908362" cy="880906"/>
            <a:chOff x="-1332291" y="4830710"/>
            <a:chExt cx="789488" cy="784573"/>
          </a:xfrm>
        </p:grpSpPr>
        <p:sp>
          <p:nvSpPr>
            <p:cNvPr id="16" name="Flowchart: Connector 15">
              <a:extLst>
                <a:ext uri="{FF2B5EF4-FFF2-40B4-BE49-F238E27FC236}">
                  <a16:creationId xmlns:a16="http://schemas.microsoft.com/office/drawing/2014/main" id="{10FF1980-6751-481C-9765-584C22C46E43}"/>
                </a:ext>
              </a:extLst>
            </p:cNvPr>
            <p:cNvSpPr/>
            <p:nvPr userDrawn="1"/>
          </p:nvSpPr>
          <p:spPr>
            <a:xfrm>
              <a:off x="-1326884" y="4845197"/>
              <a:ext cx="784081" cy="77008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p>
          </p:txBody>
        </p:sp>
        <p:pic>
          <p:nvPicPr>
            <p:cNvPr id="17" name="Picture 16" descr="A close up of a sign&#10;&#10;Description automatically generated">
              <a:extLst>
                <a:ext uri="{FF2B5EF4-FFF2-40B4-BE49-F238E27FC236}">
                  <a16:creationId xmlns:a16="http://schemas.microsoft.com/office/drawing/2014/main" id="{3BC6AC4B-A6FA-41EF-93AC-421F699B1A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356" t="-3392" r="72381" b="-2051"/>
            <a:stretch/>
          </p:blipFill>
          <p:spPr>
            <a:xfrm>
              <a:off x="-1332291" y="4830710"/>
              <a:ext cx="784081" cy="775164"/>
            </a:xfrm>
            <a:prstGeom prst="flowChartConnector">
              <a:avLst/>
            </a:prstGeom>
            <a:ln>
              <a:noFill/>
            </a:ln>
          </p:spPr>
        </p:pic>
      </p:grpSp>
      <p:sp>
        <p:nvSpPr>
          <p:cNvPr id="18" name="Text Placeholder 15">
            <a:extLst>
              <a:ext uri="{FF2B5EF4-FFF2-40B4-BE49-F238E27FC236}">
                <a16:creationId xmlns:a16="http://schemas.microsoft.com/office/drawing/2014/main" id="{DE5B9DC2-139E-4ECC-A08D-E2E0AA587DAD}"/>
              </a:ext>
            </a:extLst>
          </p:cNvPr>
          <p:cNvSpPr>
            <a:spLocks noGrp="1"/>
          </p:cNvSpPr>
          <p:nvPr>
            <p:ph type="body" sz="quarter" idx="13" hasCustomPrompt="1"/>
          </p:nvPr>
        </p:nvSpPr>
        <p:spPr>
          <a:xfrm>
            <a:off x="1180789" y="5821197"/>
            <a:ext cx="1378142" cy="228738"/>
          </a:xfrm>
          <a:prstGeom prst="rect">
            <a:avLst/>
          </a:prstGeom>
        </p:spPr>
        <p:txBody>
          <a:bodyPr/>
          <a:lstStyle>
            <a:lvl1pPr marL="0" indent="0" algn="ctr">
              <a:buNone/>
              <a:defRPr sz="882">
                <a:solidFill>
                  <a:srgbClr val="C00000"/>
                </a:solidFill>
                <a:latin typeface="Source Sans Pro Black" panose="020B0803030403020204" pitchFamily="34" charset="0"/>
                <a:ea typeface="Source Sans Pro Black" panose="020B0803030403020204" pitchFamily="34" charset="0"/>
              </a:defRPr>
            </a:lvl1pPr>
            <a:lvl2pPr>
              <a:defRPr sz="1235">
                <a:solidFill>
                  <a:srgbClr val="59595B"/>
                </a:solidFill>
                <a:latin typeface="Source Sans Pro SemiBold" panose="020B0603030403020204" pitchFamily="34" charset="0"/>
                <a:ea typeface="Source Sans Pro SemiBold" panose="020B0603030403020204" pitchFamily="34" charset="0"/>
              </a:defRPr>
            </a:lvl2pPr>
            <a:lvl3pPr>
              <a:defRPr sz="1235">
                <a:solidFill>
                  <a:srgbClr val="59595B"/>
                </a:solidFill>
                <a:latin typeface="Source Sans Pro SemiBold" panose="020B0603030403020204" pitchFamily="34" charset="0"/>
                <a:ea typeface="Source Sans Pro SemiBold" panose="020B0603030403020204" pitchFamily="34" charset="0"/>
              </a:defRPr>
            </a:lvl3pPr>
            <a:lvl4pPr>
              <a:defRPr sz="1235">
                <a:solidFill>
                  <a:srgbClr val="59595B"/>
                </a:solidFill>
                <a:latin typeface="Source Sans Pro SemiBold" panose="020B0603030403020204" pitchFamily="34" charset="0"/>
                <a:ea typeface="Source Sans Pro SemiBold" panose="020B0603030403020204" pitchFamily="34" charset="0"/>
              </a:defRPr>
            </a:lvl4pPr>
            <a:lvl5pPr>
              <a:defRPr sz="1235">
                <a:solidFill>
                  <a:srgbClr val="59595B"/>
                </a:solidFill>
                <a:latin typeface="Source Sans Pro SemiBold" panose="020B0603030403020204" pitchFamily="34" charset="0"/>
                <a:ea typeface="Source Sans Pro SemiBold" panose="020B0603030403020204" pitchFamily="34" charset="0"/>
              </a:defRPr>
            </a:lvl5pPr>
          </a:lstStyle>
          <a:p>
            <a:pPr lvl="0"/>
            <a:r>
              <a:rPr lang="en-US"/>
              <a:t>&lt;Active Section&gt;</a:t>
            </a:r>
          </a:p>
        </p:txBody>
      </p:sp>
      <p:sp>
        <p:nvSpPr>
          <p:cNvPr id="19" name="Text Placeholder 15">
            <a:extLst>
              <a:ext uri="{FF2B5EF4-FFF2-40B4-BE49-F238E27FC236}">
                <a16:creationId xmlns:a16="http://schemas.microsoft.com/office/drawing/2014/main" id="{D28004CC-B369-4BA8-8079-0A4E34AC7BFF}"/>
              </a:ext>
            </a:extLst>
          </p:cNvPr>
          <p:cNvSpPr>
            <a:spLocks noGrp="1"/>
          </p:cNvSpPr>
          <p:nvPr>
            <p:ph type="body" sz="quarter" idx="15" hasCustomPrompt="1"/>
          </p:nvPr>
        </p:nvSpPr>
        <p:spPr>
          <a:xfrm>
            <a:off x="2506307" y="5821197"/>
            <a:ext cx="1546691" cy="228738"/>
          </a:xfrm>
          <a:prstGeom prst="rect">
            <a:avLst/>
          </a:prstGeom>
        </p:spPr>
        <p:txBody>
          <a:bodyPr/>
          <a:lstStyle>
            <a:lvl1pPr marL="0" indent="0" algn="ctr">
              <a:buNone/>
              <a:defRPr sz="882">
                <a:solidFill>
                  <a:srgbClr val="59595B"/>
                </a:solidFill>
                <a:latin typeface="Source Sans Pro Regular" panose="020B0503030403020204" pitchFamily="34" charset="0"/>
                <a:ea typeface="Source Sans Pro Regular" panose="020B0503030403020204" pitchFamily="34" charset="0"/>
              </a:defRPr>
            </a:lvl1pPr>
            <a:lvl2pPr>
              <a:defRPr sz="1235">
                <a:solidFill>
                  <a:srgbClr val="59595B"/>
                </a:solidFill>
                <a:latin typeface="Source Sans Pro SemiBold" panose="020B0603030403020204" pitchFamily="34" charset="0"/>
                <a:ea typeface="Source Sans Pro SemiBold" panose="020B0603030403020204" pitchFamily="34" charset="0"/>
              </a:defRPr>
            </a:lvl2pPr>
            <a:lvl3pPr>
              <a:defRPr sz="1235">
                <a:solidFill>
                  <a:srgbClr val="59595B"/>
                </a:solidFill>
                <a:latin typeface="Source Sans Pro SemiBold" panose="020B0603030403020204" pitchFamily="34" charset="0"/>
                <a:ea typeface="Source Sans Pro SemiBold" panose="020B0603030403020204" pitchFamily="34" charset="0"/>
              </a:defRPr>
            </a:lvl3pPr>
            <a:lvl4pPr>
              <a:defRPr sz="1235">
                <a:solidFill>
                  <a:srgbClr val="59595B"/>
                </a:solidFill>
                <a:latin typeface="Source Sans Pro SemiBold" panose="020B0603030403020204" pitchFamily="34" charset="0"/>
                <a:ea typeface="Source Sans Pro SemiBold" panose="020B0603030403020204" pitchFamily="34" charset="0"/>
              </a:defRPr>
            </a:lvl4pPr>
            <a:lvl5pPr>
              <a:defRPr sz="1235">
                <a:solidFill>
                  <a:srgbClr val="59595B"/>
                </a:solidFill>
                <a:latin typeface="Source Sans Pro SemiBold" panose="020B0603030403020204" pitchFamily="34" charset="0"/>
                <a:ea typeface="Source Sans Pro SemiBold" panose="020B0603030403020204" pitchFamily="34" charset="0"/>
              </a:defRPr>
            </a:lvl5pPr>
          </a:lstStyle>
          <a:p>
            <a:pPr lvl="0"/>
            <a:r>
              <a:rPr lang="en-US"/>
              <a:t>&lt;Inactive Section&gt;</a:t>
            </a:r>
          </a:p>
        </p:txBody>
      </p:sp>
      <p:sp>
        <p:nvSpPr>
          <p:cNvPr id="20" name="Text Placeholder 15">
            <a:extLst>
              <a:ext uri="{FF2B5EF4-FFF2-40B4-BE49-F238E27FC236}">
                <a16:creationId xmlns:a16="http://schemas.microsoft.com/office/drawing/2014/main" id="{78CECC3A-97FB-4D20-875B-FEB7DCF25B08}"/>
              </a:ext>
            </a:extLst>
          </p:cNvPr>
          <p:cNvSpPr>
            <a:spLocks noGrp="1"/>
          </p:cNvSpPr>
          <p:nvPr>
            <p:ph type="body" sz="quarter" idx="16" hasCustomPrompt="1"/>
          </p:nvPr>
        </p:nvSpPr>
        <p:spPr>
          <a:xfrm>
            <a:off x="4121792" y="5823040"/>
            <a:ext cx="1546691" cy="228738"/>
          </a:xfrm>
          <a:prstGeom prst="rect">
            <a:avLst/>
          </a:prstGeom>
        </p:spPr>
        <p:txBody>
          <a:bodyPr/>
          <a:lstStyle>
            <a:lvl1pPr marL="0" indent="0" algn="ctr">
              <a:buNone/>
              <a:defRPr sz="882">
                <a:solidFill>
                  <a:srgbClr val="59595B"/>
                </a:solidFill>
                <a:latin typeface="Source Sans Pro Regular" panose="020B0503030403020204" pitchFamily="34" charset="0"/>
                <a:ea typeface="Source Sans Pro Regular" panose="020B0503030403020204" pitchFamily="34" charset="0"/>
              </a:defRPr>
            </a:lvl1pPr>
            <a:lvl2pPr>
              <a:defRPr sz="1235">
                <a:solidFill>
                  <a:srgbClr val="59595B"/>
                </a:solidFill>
                <a:latin typeface="Source Sans Pro SemiBold" panose="020B0603030403020204" pitchFamily="34" charset="0"/>
                <a:ea typeface="Source Sans Pro SemiBold" panose="020B0603030403020204" pitchFamily="34" charset="0"/>
              </a:defRPr>
            </a:lvl2pPr>
            <a:lvl3pPr>
              <a:defRPr sz="1235">
                <a:solidFill>
                  <a:srgbClr val="59595B"/>
                </a:solidFill>
                <a:latin typeface="Source Sans Pro SemiBold" panose="020B0603030403020204" pitchFamily="34" charset="0"/>
                <a:ea typeface="Source Sans Pro SemiBold" panose="020B0603030403020204" pitchFamily="34" charset="0"/>
              </a:defRPr>
            </a:lvl3pPr>
            <a:lvl4pPr>
              <a:defRPr sz="1235">
                <a:solidFill>
                  <a:srgbClr val="59595B"/>
                </a:solidFill>
                <a:latin typeface="Source Sans Pro SemiBold" panose="020B0603030403020204" pitchFamily="34" charset="0"/>
                <a:ea typeface="Source Sans Pro SemiBold" panose="020B0603030403020204" pitchFamily="34" charset="0"/>
              </a:defRPr>
            </a:lvl4pPr>
            <a:lvl5pPr>
              <a:defRPr sz="1235">
                <a:solidFill>
                  <a:srgbClr val="59595B"/>
                </a:solidFill>
                <a:latin typeface="Source Sans Pro SemiBold" panose="020B0603030403020204" pitchFamily="34" charset="0"/>
                <a:ea typeface="Source Sans Pro SemiBold" panose="020B0603030403020204" pitchFamily="34" charset="0"/>
              </a:defRPr>
            </a:lvl5pPr>
          </a:lstStyle>
          <a:p>
            <a:pPr lvl="0"/>
            <a:r>
              <a:rPr lang="en-US"/>
              <a:t>&lt;Inactive Section&gt;</a:t>
            </a:r>
          </a:p>
        </p:txBody>
      </p:sp>
    </p:spTree>
    <p:extLst>
      <p:ext uri="{BB962C8B-B14F-4D97-AF65-F5344CB8AC3E}">
        <p14:creationId xmlns:p14="http://schemas.microsoft.com/office/powerpoint/2010/main" val="1181235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NO-TATRC-LOG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485861"/>
            <a:ext cx="6355080" cy="372140"/>
          </a:xfrm>
        </p:spPr>
        <p:txBody>
          <a:bodyPr/>
          <a:lstStyle/>
          <a:p>
            <a:r>
              <a:rPr lang="en-US" dirty="0"/>
              <a:t>Name, Title, Email</a:t>
            </a:r>
          </a:p>
        </p:txBody>
      </p:sp>
      <p:sp>
        <p:nvSpPr>
          <p:cNvPr id="4" name="Footer Placeholder 3"/>
          <p:cNvSpPr>
            <a:spLocks noGrp="1"/>
          </p:cNvSpPr>
          <p:nvPr>
            <p:ph type="ftr" sz="quarter" idx="11"/>
          </p:nvPr>
        </p:nvSpPr>
        <p:spPr>
          <a:xfrm>
            <a:off x="6537960" y="6485861"/>
            <a:ext cx="1828800" cy="372140"/>
          </a:xfrm>
        </p:spPr>
        <p:txBody>
          <a:bodyPr/>
          <a:lstStyle/>
          <a:p>
            <a:r>
              <a:rPr lang="en-US" dirty="0"/>
              <a:t>UNCLASSIFIED</a:t>
            </a:r>
          </a:p>
        </p:txBody>
      </p:sp>
      <p:sp>
        <p:nvSpPr>
          <p:cNvPr id="5" name="Slide Number Placeholder 4"/>
          <p:cNvSpPr>
            <a:spLocks noGrp="1"/>
          </p:cNvSpPr>
          <p:nvPr>
            <p:ph type="sldNum" sz="quarter" idx="12"/>
          </p:nvPr>
        </p:nvSpPr>
        <p:spPr>
          <a:xfrm>
            <a:off x="8686800" y="6485861"/>
            <a:ext cx="2286000" cy="372140"/>
          </a:xfrm>
        </p:spPr>
        <p:txBody>
          <a:bodyPr/>
          <a:lstStyle/>
          <a:p>
            <a:fld id="{22009E32-0316-A64C-BBE6-76331A90034E}" type="slidenum">
              <a:rPr lang="en-US" smtClean="0"/>
              <a:t>‹#›</a:t>
            </a:fld>
            <a:endParaRPr lang="en-US" dirty="0"/>
          </a:p>
        </p:txBody>
      </p:sp>
    </p:spTree>
    <p:extLst>
      <p:ext uri="{BB962C8B-B14F-4D97-AF65-F5344CB8AC3E}">
        <p14:creationId xmlns:p14="http://schemas.microsoft.com/office/powerpoint/2010/main" val="325041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0A37-1971-4D90-BF44-B0C94CE05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B4B32B-8864-4CDE-B1A3-30B325EFD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2416B-B2D5-40AF-B47E-98813C438344}"/>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5" name="Footer Placeholder 4">
            <a:extLst>
              <a:ext uri="{FF2B5EF4-FFF2-40B4-BE49-F238E27FC236}">
                <a16:creationId xmlns:a16="http://schemas.microsoft.com/office/drawing/2014/main" id="{10C2CCC5-50BE-4639-8EAB-3B324B707A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75AD10-8334-4D69-B3C2-84E7FBA69C97}"/>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173510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4C03-50A3-4A66-9431-6557DF4E77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597E4-EEF5-4A54-8C98-82B8A7401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6ACE0B-9AC2-4E27-81E0-DC6653CBC458}"/>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5" name="Footer Placeholder 4">
            <a:extLst>
              <a:ext uri="{FF2B5EF4-FFF2-40B4-BE49-F238E27FC236}">
                <a16:creationId xmlns:a16="http://schemas.microsoft.com/office/drawing/2014/main" id="{F34F251D-8730-4685-9C31-194E45D42A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CBDF52-B2F6-44A1-918E-E941DC8F2274}"/>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106378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B442-B12A-487C-A124-28044D7B3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E40201-8ADE-4B87-83C9-B3648C1D5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00F6CD-D461-459A-8138-A14F02E21F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E12284-94EF-40B1-8008-E9B6F2205C3C}"/>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6" name="Footer Placeholder 5">
            <a:extLst>
              <a:ext uri="{FF2B5EF4-FFF2-40B4-BE49-F238E27FC236}">
                <a16:creationId xmlns:a16="http://schemas.microsoft.com/office/drawing/2014/main" id="{EFB9156A-DA72-4FB6-8AE2-A96341B934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849BB7-6E41-4ABB-8C35-2DDA7031088E}"/>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219216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A734-54D7-4AB6-BB6B-8561DAB8A3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588B7-6235-4C6D-B28D-C38030469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CD67C-62E8-4FFD-9D8A-D3C7B0B98D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44810F-4390-42D0-91C0-4DF2E93423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F79A5-1AF6-4BCC-9785-CF7E8CA80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97129-15F3-4793-BFC8-3EC7C53B6838}"/>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8" name="Footer Placeholder 7">
            <a:extLst>
              <a:ext uri="{FF2B5EF4-FFF2-40B4-BE49-F238E27FC236}">
                <a16:creationId xmlns:a16="http://schemas.microsoft.com/office/drawing/2014/main" id="{B14FC766-667D-45EF-990D-3CC4DA31658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7AD0CEA-192A-45C3-AF87-6DE677798E9E}"/>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80937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5CA9-986B-48D3-8D15-6EE102904E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C750FF-7459-4937-AE20-3630F243BF70}"/>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4" name="Footer Placeholder 3">
            <a:extLst>
              <a:ext uri="{FF2B5EF4-FFF2-40B4-BE49-F238E27FC236}">
                <a16:creationId xmlns:a16="http://schemas.microsoft.com/office/drawing/2014/main" id="{A240C9B1-BDAB-4ADC-8CE9-26889F5B5E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18C448-77C4-4A1C-96F9-3CBC8152DBE4}"/>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126981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33689-C82D-4F2D-AE0D-ED0779F42EF3}"/>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3" name="Footer Placeholder 2">
            <a:extLst>
              <a:ext uri="{FF2B5EF4-FFF2-40B4-BE49-F238E27FC236}">
                <a16:creationId xmlns:a16="http://schemas.microsoft.com/office/drawing/2014/main" id="{EB5CC754-56B9-4CA7-92DC-13563FB2F09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B2C6129-FF8C-4DEC-AB70-9656B619687E}"/>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32937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5A0E-639C-401A-86DF-8BE71B798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B48E87-48C9-4A08-84CA-D679467C6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FA0A08-7889-4CB5-99DF-5F103AB1D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FD8F9-754A-4AD5-BCE2-788F00760C23}"/>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6" name="Footer Placeholder 5">
            <a:extLst>
              <a:ext uri="{FF2B5EF4-FFF2-40B4-BE49-F238E27FC236}">
                <a16:creationId xmlns:a16="http://schemas.microsoft.com/office/drawing/2014/main" id="{4CCA5FDC-3B87-4EAD-87F9-04DE4CAB8E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B90645-841B-44C7-9C7A-413D6665BA15}"/>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73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5046-FB1B-4806-869E-72306BE9A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0BD403-7F40-4EFD-99F4-81CEF8FAE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016932A-A3FB-487C-A02F-3C5B052A7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3146F-04ED-40AB-8710-F3DFE55B2405}"/>
              </a:ext>
            </a:extLst>
          </p:cNvPr>
          <p:cNvSpPr>
            <a:spLocks noGrp="1"/>
          </p:cNvSpPr>
          <p:nvPr>
            <p:ph type="dt" sz="half" idx="10"/>
          </p:nvPr>
        </p:nvSpPr>
        <p:spPr/>
        <p:txBody>
          <a:bodyPr/>
          <a:lstStyle/>
          <a:p>
            <a:fld id="{D96FC0AA-A302-41D9-9B8E-02E7AD19EDB9}" type="datetimeFigureOut">
              <a:rPr lang="en-US" smtClean="0"/>
              <a:t>11/6/2023</a:t>
            </a:fld>
            <a:endParaRPr lang="en-US" dirty="0"/>
          </a:p>
        </p:txBody>
      </p:sp>
      <p:sp>
        <p:nvSpPr>
          <p:cNvPr id="6" name="Footer Placeholder 5">
            <a:extLst>
              <a:ext uri="{FF2B5EF4-FFF2-40B4-BE49-F238E27FC236}">
                <a16:creationId xmlns:a16="http://schemas.microsoft.com/office/drawing/2014/main" id="{4D12D670-8D8B-4603-B86E-654134A1FD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2D05F6D-9CF0-4F73-AA41-A512FA08518B}"/>
              </a:ext>
            </a:extLst>
          </p:cNvPr>
          <p:cNvSpPr>
            <a:spLocks noGrp="1"/>
          </p:cNvSpPr>
          <p:nvPr>
            <p:ph type="sldNum" sz="quarter" idx="12"/>
          </p:nvPr>
        </p:nvSpPr>
        <p:spPr/>
        <p:txBody>
          <a:bodyPr/>
          <a:lstStyle/>
          <a:p>
            <a:fld id="{41AE8840-8390-4522-892A-1D0F7B3A561D}" type="slidenum">
              <a:rPr lang="en-US" smtClean="0"/>
              <a:t>‹#›</a:t>
            </a:fld>
            <a:endParaRPr lang="en-US" dirty="0"/>
          </a:p>
        </p:txBody>
      </p:sp>
    </p:spTree>
    <p:extLst>
      <p:ext uri="{BB962C8B-B14F-4D97-AF65-F5344CB8AC3E}">
        <p14:creationId xmlns:p14="http://schemas.microsoft.com/office/powerpoint/2010/main" val="101927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96BF2B-B067-46F4-9BA8-EF642C5E3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2AE4F-51CF-41F6-8CF9-C11178465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8672-8A29-4DCC-A18C-31EF82428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C0AA-A302-41D9-9B8E-02E7AD19EDB9}" type="datetimeFigureOut">
              <a:rPr lang="en-US" smtClean="0"/>
              <a:t>11/6/2023</a:t>
            </a:fld>
            <a:endParaRPr lang="en-US" dirty="0"/>
          </a:p>
        </p:txBody>
      </p:sp>
      <p:sp>
        <p:nvSpPr>
          <p:cNvPr id="5" name="Footer Placeholder 4">
            <a:extLst>
              <a:ext uri="{FF2B5EF4-FFF2-40B4-BE49-F238E27FC236}">
                <a16:creationId xmlns:a16="http://schemas.microsoft.com/office/drawing/2014/main" id="{A70E4BAE-301A-49DC-899D-6476073887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729FF-A0C4-428C-A9AA-819DFE41F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E8840-8390-4522-892A-1D0F7B3A561D}" type="slidenum">
              <a:rPr lang="en-US" smtClean="0"/>
              <a:t>‹#›</a:t>
            </a:fld>
            <a:endParaRPr lang="en-US" dirty="0"/>
          </a:p>
        </p:txBody>
      </p:sp>
    </p:spTree>
    <p:extLst>
      <p:ext uri="{BB962C8B-B14F-4D97-AF65-F5344CB8AC3E}">
        <p14:creationId xmlns:p14="http://schemas.microsoft.com/office/powerpoint/2010/main" val="3273251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apps.apple.com/us/app/wickr-enterprise/id1254206976" TargetMode="External"/><Relationship Id="rId2" Type="http://schemas.openxmlformats.org/officeDocument/2006/relationships/hyperlink" Target="wickrent://install-config/info?serviceHost=ram.josce.net&amp;cert=MIIFazCCA1OgAwIBAgIRAIIQz7DSQONZRGPgu2OCiwAwDQYJKoZIhvcNAQELBQAwTzELMAkGA1UEBhMCVVMxKTAnBgNVBAoTIEludGVybmV0IFNlY3VyaXR5IFJlc2VhcmNoIEdyb3VwMRUwEwYDVQQDEwxJU1JHIFJvb3QgWDEwHhcNMTUwNjA0MTEwNDM4WhcNMzUwNjA0MTEwNDM4WjBPMQswCQYDVQQGEwJVUzEpMCcGA1UEChMgSW50ZXJuZXQgU2VjdXJpdHkgUmVzZWFyY2ggR3JvdXAxFTATBgNVBAMTDElTUkcgUm9vdCBYMTCCAiIwDQYJKoZIhvcNAQEBBQADggIPADCCAgoCggIBAK3oJHP0FDfzm54rVygch77ct984kIxuPOZXoHj3dcKi/vVqbvYATyjb3miGbESTtrFj/RQSa78f0uoxmyF+0TM8ukj13Xnfs7j/EvEhmkvBioZxaUpmZmyPfjxwv60pIgbz5MDmgK7iS4+3mX6UA5/TR5d8mUgjU+g4rk8Kb4Mu0UlXjIB0ttov0DiNewNwIRt18jA8+o+u3dpjq+sWT8KOEUt+zwvo/7V3LvSye0rgTBIlDHCNAymg4VMk7BPZ7hm/ELNKjD+Jo2FR3qyHB5T0Y3HsLuJvW5iB4YlcNHlsdu87kGJ55tukmi8mxdAQ4Q7e2RCOFvu396j3x+UCB5iPNgiV5+I3lg02dZ77DnKxHZu8A/lJBdiB3QW0KtZB6awBdpUKD9jf1b0SHzUvKBds0pjBqAlkd25HN7rOrFleaJ1/ctaJxQZBKT5ZPt0m9STJEadao0xAH0ahmbWnOlFuhjuefXKnEgV4We0+UXgVCwOPjdAvBbI+e0ocS3MFEvzG6uBQE3xDk3SzynTnjh8BCNAw1FtxNrQHusEwMFxIt4I7mKZ9YIqioymCzLq9gwQbooMDQaHWBfEbwrbwqHyGO0aoSCqI3Haadr8faqU9GY/rOPNk3sgrDQoo//fb4hVC1CLQJ13hef4Y53CIrU7m2Ys6xt0nUW7/vGT1M0NPAgMBAAGjQjBAMA4GA1UdDwEB/wQEAwIBBjAPBgNVHRMBAf8EBTADAQH/MB0GA1UdDgQWBBR5tFnme7bl5AFzgAiIyBpY9umbbjANBgkqhkiG9w0BAQsFAAOCAgEAVR9YqbyyqFDQDLHYGmkgJykIrGF1XIpu+ILlaS/V9lZLubhzEFnTIZd+50xx+7LSYK05qAvqFyFWhfFQDlnrzuBZ6brJFe+GnY+EgPbk6ZGQ3BebYhtF8GaV0nxvwuo77x/Py9auJ/GpsMiu/X1+mvoiBOv/2X/qkSsisRcOj/KKNFtY2PwByVS5uCbMiogziUwthDyC3+6WVwW6LLv3xLfHTjuCvjHIInNzktHCgKQ5ORAzI4JMPJ+GslWYHb4phowim57iaztXOoJwTdwJx4nLCgdNbOhdjsnvzqvHu7UrTkXWStAmzOVyyghqpZXjFaH3pO3JLF+l+/+sKAIuvtd7u+Nxe5AW0wdeRlN8NwdCjNPElpzVmbUq4JUagEiuTDkHzsxHpFKVK7q4+63SM1N95R1NbdWhscdCb+ZAJzVcoyi3B43njTOQ5yOf+1CceWxG1bQVs5ZufpsMljq4Ui0/1lvh+wjChP4kqKOJ2qxq4RgqsahDYVvTH9w7jXbyLeiNdd8XM2w9U/t7y0Ff/9yi0GE44Za4rF2LN9d11TPAmRGunUHBcnWEvgJBQl9nJEiU0Zsnvgc/ubhPgXRR4Xq37Z0j4r7g1SgEEzwxA57demyPxgcYxn/eR44/KJ4EBs+lVDR3veyJm+kXQ99b21/+jh5Xos1AnX5iItreGCc=&amp;token=11acdca05ed9a13949db47c781363e1d68816bca44c794ff5998f20b8f82fb8b&amp;path=/117/src/getConfigDetails.php" TargetMode="Externa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play.google.com/store/search?q=wickr%20enterprise&amp;c=apps&amp;hl=en_US&amp;gl=U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wickr/download/" TargetMode="External"/><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46795E3-D82B-4EE9-853E-D7654961C2E4}"/>
              </a:ext>
            </a:extLst>
          </p:cNvPr>
          <p:cNvSpPr>
            <a:spLocks noGrp="1"/>
          </p:cNvSpPr>
          <p:nvPr>
            <p:ph type="ftr" sz="quarter" idx="11"/>
          </p:nvPr>
        </p:nvSpPr>
        <p:spPr>
          <a:xfrm>
            <a:off x="1692321" y="6356350"/>
            <a:ext cx="2809017" cy="365125"/>
          </a:xfrm>
          <a:solidFill>
            <a:schemeClr val="tx1"/>
          </a:solidFill>
        </p:spPr>
        <p:txBody>
          <a:bodyPr vert="horz" lIns="91440" tIns="45720" rIns="91440" bIns="45720" rtlCol="0" anchor="ctr">
            <a:normAutofit/>
          </a:bodyPr>
          <a:lstStyle/>
          <a:p>
            <a:pPr algn="r">
              <a:spcAft>
                <a:spcPts val="600"/>
              </a:spcAft>
              <a:defRPr/>
            </a:pPr>
            <a:r>
              <a:rPr lang="en-US" sz="1200" kern="1200" dirty="0">
                <a:latin typeface="Calibri" panose="020F0502020204030204"/>
                <a:ea typeface="+mn-ea"/>
                <a:cs typeface="+mn-cs"/>
              </a:rPr>
              <a:t>UNCLASSIFIED</a:t>
            </a:r>
          </a:p>
        </p:txBody>
      </p:sp>
      <p:sp>
        <p:nvSpPr>
          <p:cNvPr id="4" name="Slide Number Placeholder 3">
            <a:extLst>
              <a:ext uri="{FF2B5EF4-FFF2-40B4-BE49-F238E27FC236}">
                <a16:creationId xmlns:a16="http://schemas.microsoft.com/office/drawing/2014/main" id="{3DC16EE7-65CF-4482-8FA6-BA80A4BEF9E6}"/>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22009E32-0316-A64C-BBE6-76331A90034E}" type="slidenum">
              <a:rPr lang="en-US" sz="1200">
                <a:latin typeface="Calibri" panose="020F0502020204030204"/>
                <a:cs typeface="+mn-cs"/>
              </a:rPr>
              <a:pPr>
                <a:spcAft>
                  <a:spcPts val="600"/>
                </a:spcAft>
                <a:defRPr/>
              </a:pPr>
              <a:t>1</a:t>
            </a:fld>
            <a:endParaRPr lang="en-US" sz="1200" dirty="0">
              <a:latin typeface="Calibri" panose="020F0502020204030204"/>
              <a:cs typeface="+mn-cs"/>
            </a:endParaRPr>
          </a:p>
        </p:txBody>
      </p:sp>
      <p:grpSp>
        <p:nvGrpSpPr>
          <p:cNvPr id="6" name="Group 5">
            <a:extLst>
              <a:ext uri="{FF2B5EF4-FFF2-40B4-BE49-F238E27FC236}">
                <a16:creationId xmlns:a16="http://schemas.microsoft.com/office/drawing/2014/main" id="{6A9B9862-65FB-9C5F-D130-29DAF5A089B5}"/>
              </a:ext>
            </a:extLst>
          </p:cNvPr>
          <p:cNvGrpSpPr/>
          <p:nvPr/>
        </p:nvGrpSpPr>
        <p:grpSpPr>
          <a:xfrm>
            <a:off x="0" y="-119921"/>
            <a:ext cx="12192000" cy="7090347"/>
            <a:chOff x="0" y="-119921"/>
            <a:chExt cx="12192000" cy="7090347"/>
          </a:xfrm>
        </p:grpSpPr>
        <p:grpSp>
          <p:nvGrpSpPr>
            <p:cNvPr id="2" name="Group 1">
              <a:extLst>
                <a:ext uri="{FF2B5EF4-FFF2-40B4-BE49-F238E27FC236}">
                  <a16:creationId xmlns:a16="http://schemas.microsoft.com/office/drawing/2014/main" id="{09CCBC25-18AD-743E-26AF-FD99466DEB0B}"/>
                </a:ext>
              </a:extLst>
            </p:cNvPr>
            <p:cNvGrpSpPr/>
            <p:nvPr/>
          </p:nvGrpSpPr>
          <p:grpSpPr>
            <a:xfrm>
              <a:off x="0" y="-119921"/>
              <a:ext cx="12192000" cy="7090347"/>
              <a:chOff x="0" y="-119921"/>
              <a:chExt cx="12192000" cy="7090347"/>
            </a:xfrm>
          </p:grpSpPr>
          <p:pic>
            <p:nvPicPr>
              <p:cNvPr id="7" name="Picture 6">
                <a:extLst>
                  <a:ext uri="{FF2B5EF4-FFF2-40B4-BE49-F238E27FC236}">
                    <a16:creationId xmlns:a16="http://schemas.microsoft.com/office/drawing/2014/main" id="{B5E25248-86D1-4922-AC73-BB75DD252D25}"/>
                  </a:ext>
                </a:extLst>
              </p:cNvPr>
              <p:cNvPicPr>
                <a:picLocks noChangeAspect="1"/>
              </p:cNvPicPr>
              <p:nvPr/>
            </p:nvPicPr>
            <p:blipFill>
              <a:blip r:embed="rId2"/>
              <a:stretch>
                <a:fillRect/>
              </a:stretch>
            </p:blipFill>
            <p:spPr>
              <a:xfrm>
                <a:off x="0" y="-119921"/>
                <a:ext cx="12192000" cy="7090347"/>
              </a:xfrm>
              <a:prstGeom prst="rect">
                <a:avLst/>
              </a:prstGeom>
              <a:solidFill>
                <a:srgbClr val="000000"/>
              </a:solidFill>
            </p:spPr>
          </p:pic>
          <p:sp>
            <p:nvSpPr>
              <p:cNvPr id="53" name="TextBox 52">
                <a:extLst>
                  <a:ext uri="{FF2B5EF4-FFF2-40B4-BE49-F238E27FC236}">
                    <a16:creationId xmlns:a16="http://schemas.microsoft.com/office/drawing/2014/main" id="{8D95BF5D-F72C-4C08-BB75-C478B542CBD7}"/>
                  </a:ext>
                </a:extLst>
              </p:cNvPr>
              <p:cNvSpPr txBox="1"/>
              <p:nvPr/>
            </p:nvSpPr>
            <p:spPr>
              <a:xfrm>
                <a:off x="477981" y="1122363"/>
                <a:ext cx="3534182" cy="3204134"/>
              </a:xfrm>
              <a:prstGeom prst="rect">
                <a:avLst/>
              </a:prstGeom>
              <a:solidFill>
                <a:schemeClr val="tx1"/>
              </a:solidFill>
            </p:spPr>
            <p:txBody>
              <a:bodyPr vert="horz" lIns="91440" tIns="45720" rIns="91440" bIns="45720" rtlCol="0" anchor="b">
                <a:normAutofit/>
              </a:bodyPr>
              <a:lstStyle/>
              <a:p>
                <a:pPr>
                  <a:lnSpc>
                    <a:spcPct val="90000"/>
                  </a:lnSpc>
                  <a:spcBef>
                    <a:spcPct val="0"/>
                  </a:spcBef>
                  <a:spcAft>
                    <a:spcPts val="600"/>
                  </a:spcAft>
                </a:pPr>
                <a:r>
                  <a:rPr kumimoji="0" lang="en-US" sz="4400" b="1" i="0" u="none" strike="noStrike" cap="none" spc="0" normalizeH="0" baseline="0" noProof="0" dirty="0">
                    <a:ln>
                      <a:noFill/>
                    </a:ln>
                    <a:solidFill>
                      <a:schemeClr val="bg1"/>
                    </a:solidFill>
                    <a:effectLst/>
                    <a:uLnTx/>
                    <a:uFillTx/>
                    <a:latin typeface="+mj-lt"/>
                    <a:ea typeface="+mj-ea"/>
                    <a:cs typeface="+mj-cs"/>
                  </a:rPr>
                  <a:t>METCC-P QuickStart Guide</a:t>
                </a:r>
              </a:p>
              <a:p>
                <a:pPr>
                  <a:lnSpc>
                    <a:spcPct val="90000"/>
                  </a:lnSpc>
                  <a:spcBef>
                    <a:spcPct val="0"/>
                  </a:spcBef>
                  <a:spcAft>
                    <a:spcPts val="600"/>
                  </a:spcAft>
                </a:pPr>
                <a:r>
                  <a:rPr lang="en-US" sz="2800" i="1" dirty="0">
                    <a:solidFill>
                      <a:schemeClr val="bg1"/>
                    </a:solidFill>
                    <a:latin typeface="+mj-lt"/>
                    <a:ea typeface="+mj-ea"/>
                    <a:cs typeface="+mj-cs"/>
                  </a:rPr>
                  <a:t>Admin and Provider Bots</a:t>
                </a:r>
                <a:endParaRPr lang="en-US" sz="2400" i="1" dirty="0">
                  <a:solidFill>
                    <a:schemeClr val="bg1"/>
                  </a:solidFill>
                  <a:latin typeface="+mj-lt"/>
                  <a:ea typeface="+mj-ea"/>
                  <a:cs typeface="+mj-cs"/>
                </a:endParaRPr>
              </a:p>
            </p:txBody>
          </p:sp>
        </p:grpSp>
        <p:sp>
          <p:nvSpPr>
            <p:cNvPr id="52" name="TextBox 51">
              <a:extLst>
                <a:ext uri="{FF2B5EF4-FFF2-40B4-BE49-F238E27FC236}">
                  <a16:creationId xmlns:a16="http://schemas.microsoft.com/office/drawing/2014/main" id="{920CE37C-4A94-4653-902E-6715C38E3001}"/>
                </a:ext>
              </a:extLst>
            </p:cNvPr>
            <p:cNvSpPr txBox="1"/>
            <p:nvPr/>
          </p:nvSpPr>
          <p:spPr>
            <a:xfrm flipH="1">
              <a:off x="563706" y="4691153"/>
              <a:ext cx="3252514" cy="307777"/>
            </a:xfrm>
            <a:prstGeom prst="rect">
              <a:avLst/>
            </a:prstGeom>
            <a:solidFill>
              <a:schemeClr val="tx1"/>
            </a:solidFill>
          </p:spPr>
          <p:txBody>
            <a:bodyPr wrap="square" rtlCol="0">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October 2023</a:t>
              </a:r>
              <a:endParaRPr lang="en-US" sz="1400" dirty="0">
                <a:solidFill>
                  <a:schemeClr val="bg1"/>
                </a:solidFill>
              </a:endParaRPr>
            </a:p>
          </p:txBody>
        </p:sp>
        <p:pic>
          <p:nvPicPr>
            <p:cNvPr id="11" name="Picture 10">
              <a:extLst>
                <a:ext uri="{FF2B5EF4-FFF2-40B4-BE49-F238E27FC236}">
                  <a16:creationId xmlns:a16="http://schemas.microsoft.com/office/drawing/2014/main" id="{4E4D556E-DE3F-424A-AA66-BD03E27336D3}"/>
                </a:ext>
              </a:extLst>
            </p:cNvPr>
            <p:cNvPicPr>
              <a:picLocks noChangeAspect="1"/>
            </p:cNvPicPr>
            <p:nvPr/>
          </p:nvPicPr>
          <p:blipFill>
            <a:blip r:embed="rId3"/>
            <a:stretch>
              <a:fillRect/>
            </a:stretch>
          </p:blipFill>
          <p:spPr>
            <a:xfrm>
              <a:off x="258104" y="287451"/>
              <a:ext cx="1160149" cy="652584"/>
            </a:xfrm>
            <a:prstGeom prst="rect">
              <a:avLst/>
            </a:prstGeom>
          </p:spPr>
        </p:pic>
      </p:grpSp>
    </p:spTree>
    <p:extLst>
      <p:ext uri="{BB962C8B-B14F-4D97-AF65-F5344CB8AC3E}">
        <p14:creationId xmlns:p14="http://schemas.microsoft.com/office/powerpoint/2010/main" val="373265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sosceles Triangle 15">
            <a:extLst>
              <a:ext uri="{FF2B5EF4-FFF2-40B4-BE49-F238E27FC236}">
                <a16:creationId xmlns:a16="http://schemas.microsoft.com/office/drawing/2014/main" id="{27BF0843-4256-41B7-9331-220F0D98663A}"/>
              </a:ext>
            </a:extLst>
          </p:cNvPr>
          <p:cNvSpPr/>
          <p:nvPr/>
        </p:nvSpPr>
        <p:spPr>
          <a:xfrm rot="5400000">
            <a:off x="2009643" y="2804253"/>
            <a:ext cx="2276421" cy="471018"/>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1EF1C752-92AA-4269-8382-1645B683FE97}"/>
              </a:ext>
            </a:extLst>
          </p:cNvPr>
          <p:cNvSpPr/>
          <p:nvPr/>
        </p:nvSpPr>
        <p:spPr>
          <a:xfrm rot="5400000">
            <a:off x="6752823" y="2804252"/>
            <a:ext cx="2276421" cy="471018"/>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61A4B37-D2C6-7DA1-F3AE-E6EB435944AC}"/>
              </a:ext>
            </a:extLst>
          </p:cNvPr>
          <p:cNvSpPr txBox="1">
            <a:spLocks/>
          </p:cNvSpPr>
          <p:nvPr/>
        </p:nvSpPr>
        <p:spPr>
          <a:xfrm>
            <a:off x="380103" y="-126748"/>
            <a:ext cx="10515600" cy="1325563"/>
          </a:xfrm>
          <a:prstGeom prst="rect">
            <a:avLst/>
          </a:prstGeom>
        </p:spPr>
        <p:txBody>
          <a:bodyPr vert="horz" lIns="80682" tIns="40341" rIns="80682" bIns="40341" rtlCol="0" anchor="ctr">
            <a:normAutofit/>
          </a:bodyPr>
          <a:lstStyle>
            <a:lvl1pPr algn="l" defTabSz="1036290" rtl="0" eaLnBrk="1" latinLnBrk="0" hangingPunct="1">
              <a:lnSpc>
                <a:spcPct val="90000"/>
              </a:lnSpc>
              <a:spcBef>
                <a:spcPct val="0"/>
              </a:spcBef>
              <a:buNone/>
              <a:defRPr sz="3700" b="1" kern="1200">
                <a:solidFill>
                  <a:srgbClr val="3446A0"/>
                </a:solidFill>
                <a:latin typeface="Source Sans Pro" panose="020B0503030403020204" pitchFamily="34" charset="0"/>
                <a:ea typeface="Source Sans Pro" panose="020B0503030403020204" pitchFamily="34" charset="0"/>
                <a:cs typeface="+mj-cs"/>
              </a:defRPr>
            </a:lvl1pPr>
          </a:lstStyle>
          <a:p>
            <a:pPr defTabSz="914465"/>
            <a:r>
              <a:rPr lang="en-US" sz="3265" dirty="0"/>
              <a:t>Wickr RAM for Mobile Devices</a:t>
            </a:r>
          </a:p>
          <a:p>
            <a:pPr defTabSz="914465"/>
            <a:r>
              <a:rPr lang="en-US" sz="1800" b="0" dirty="0">
                <a:latin typeface="Segoe UI" panose="020B0502040204020203" pitchFamily="34" charset="0"/>
                <a:cs typeface="Segoe UI" panose="020B0502040204020203" pitchFamily="34" charset="0"/>
              </a:rPr>
              <a:t> Download app, sign in, and message the bot</a:t>
            </a:r>
            <a:endParaRPr lang="en-US" sz="1770" b="0" dirty="0"/>
          </a:p>
        </p:txBody>
      </p:sp>
      <p:sp>
        <p:nvSpPr>
          <p:cNvPr id="6" name="TextBox 5">
            <a:extLst>
              <a:ext uri="{FF2B5EF4-FFF2-40B4-BE49-F238E27FC236}">
                <a16:creationId xmlns:a16="http://schemas.microsoft.com/office/drawing/2014/main" id="{EF93EB09-FD1D-34BE-CA91-D1A91145B51D}"/>
              </a:ext>
            </a:extLst>
          </p:cNvPr>
          <p:cNvSpPr txBox="1"/>
          <p:nvPr/>
        </p:nvSpPr>
        <p:spPr>
          <a:xfrm>
            <a:off x="200383" y="976324"/>
            <a:ext cx="2866137" cy="1323439"/>
          </a:xfrm>
          <a:prstGeom prst="rect">
            <a:avLst/>
          </a:prstGeom>
          <a:noFill/>
        </p:spPr>
        <p:txBody>
          <a:bodyPr wrap="square">
            <a:spAutoFit/>
          </a:bodyPr>
          <a:lstStyle/>
          <a:p>
            <a:r>
              <a:rPr lang="en-US" sz="1600" b="1" dirty="0"/>
              <a:t>Step One: Download/install Wickr Enterprise (RAM)</a:t>
            </a:r>
          </a:p>
          <a:p>
            <a:pPr marL="342900" indent="-342900">
              <a:buFont typeface="+mj-lt"/>
              <a:buAutoNum type="arabicPeriod"/>
            </a:pPr>
            <a:r>
              <a:rPr lang="en-US" sz="1200" dirty="0"/>
              <a:t>Download Wickr Enterprise from your app store (icons below)</a:t>
            </a:r>
          </a:p>
          <a:p>
            <a:pPr marL="342900" indent="-342900">
              <a:buFont typeface="+mj-lt"/>
              <a:buAutoNum type="arabicPeriod"/>
            </a:pPr>
            <a:r>
              <a:rPr lang="en-US" sz="1200" dirty="0"/>
              <a:t>Once downloaded, DO NOT Open the Wickr Enterprise App at this time</a:t>
            </a:r>
          </a:p>
        </p:txBody>
      </p:sp>
      <p:sp>
        <p:nvSpPr>
          <p:cNvPr id="24" name="TextBox 23">
            <a:extLst>
              <a:ext uri="{FF2B5EF4-FFF2-40B4-BE49-F238E27FC236}">
                <a16:creationId xmlns:a16="http://schemas.microsoft.com/office/drawing/2014/main" id="{09FA9055-0F78-5604-C332-77C161231329}"/>
              </a:ext>
            </a:extLst>
          </p:cNvPr>
          <p:cNvSpPr txBox="1"/>
          <p:nvPr/>
        </p:nvSpPr>
        <p:spPr>
          <a:xfrm>
            <a:off x="3383363" y="957910"/>
            <a:ext cx="4272161" cy="4031873"/>
          </a:xfrm>
          <a:prstGeom prst="rect">
            <a:avLst/>
          </a:prstGeom>
          <a:noFill/>
        </p:spPr>
        <p:txBody>
          <a:bodyPr wrap="square">
            <a:spAutoFit/>
          </a:bodyPr>
          <a:lstStyle/>
          <a:p>
            <a:r>
              <a:rPr lang="en-US" sz="1600" b="1" dirty="0"/>
              <a:t>Step Two: Configure Wickr RAM via </a:t>
            </a:r>
            <a:r>
              <a:rPr lang="en-US" sz="1600" b="1" dirty="0" err="1"/>
              <a:t>Deeplink</a:t>
            </a:r>
            <a:endParaRPr lang="en-US" sz="1600" b="1" dirty="0"/>
          </a:p>
          <a:p>
            <a:r>
              <a:rPr lang="en-US" sz="1200" b="1" dirty="0"/>
              <a:t>This step will auto configure your device to point to the Wickr RAM environment</a:t>
            </a:r>
          </a:p>
          <a:p>
            <a:pPr marL="342900" indent="-342900">
              <a:buFont typeface="+mj-lt"/>
              <a:buAutoNum type="arabicPeriod"/>
            </a:pPr>
            <a:r>
              <a:rPr lang="en-US" sz="1200" dirty="0"/>
              <a:t>To begin Configuration, Click this link: </a:t>
            </a:r>
            <a:r>
              <a:rPr lang="en-US" sz="1200" dirty="0">
                <a:hlinkClick r:id="rId2"/>
              </a:rPr>
              <a:t>DEEPLINK</a:t>
            </a:r>
            <a:endParaRPr lang="en-US" sz="1200" dirty="0"/>
          </a:p>
          <a:p>
            <a:pPr marL="342900" indent="-342900">
              <a:buFont typeface="+mj-lt"/>
              <a:buAutoNum type="arabicPeriod"/>
            </a:pPr>
            <a:r>
              <a:rPr lang="en-US" sz="1200" dirty="0"/>
              <a:t>After browser window opens</a:t>
            </a:r>
          </a:p>
          <a:p>
            <a:pPr marL="800100" lvl="1" indent="-342900">
              <a:buFont typeface="+mj-lt"/>
              <a:buAutoNum type="arabicPeriod"/>
            </a:pPr>
            <a:r>
              <a:rPr lang="en-US" sz="1200" dirty="0"/>
              <a:t>select Always allow</a:t>
            </a:r>
          </a:p>
          <a:p>
            <a:pPr marL="800100" lvl="1" indent="-342900">
              <a:buFont typeface="+mj-lt"/>
              <a:buAutoNum type="arabicPeriod"/>
            </a:pPr>
            <a:r>
              <a:rPr lang="en-US" sz="1200" dirty="0"/>
              <a:t>click “Open Wickr Enterprise”</a:t>
            </a:r>
          </a:p>
          <a:p>
            <a:pPr marL="342900" indent="-342900">
              <a:buFont typeface="+mj-lt"/>
              <a:buAutoNum type="arabicPeriod"/>
            </a:pPr>
            <a:r>
              <a:rPr lang="en-US" sz="1200" b="1" dirty="0">
                <a:solidFill>
                  <a:srgbClr val="FF0000"/>
                </a:solidFill>
              </a:rPr>
              <a:t>WARNING: DO NOT CLICK CONFIGURE YOUR ACCOUNT.</a:t>
            </a:r>
          </a:p>
          <a:p>
            <a:pPr marL="800100" lvl="1" indent="-342900">
              <a:buFont typeface="+mj-lt"/>
              <a:buAutoNum type="arabicPeriod"/>
            </a:pPr>
            <a:r>
              <a:rPr lang="en-US" sz="1200" dirty="0"/>
              <a:t>The DEEPLINK may take a moment to begin the configuration process of your account</a:t>
            </a:r>
          </a:p>
          <a:p>
            <a:pPr marL="342900" indent="-342900">
              <a:buFont typeface="+mj-lt"/>
              <a:buAutoNum type="arabicPeriod"/>
            </a:pPr>
            <a:r>
              <a:rPr lang="en-US" sz="1200" dirty="0"/>
              <a:t>Wickr RAM User Acceptance Agreement window </a:t>
            </a:r>
          </a:p>
          <a:p>
            <a:pPr marL="800100" lvl="1" indent="-342900">
              <a:buFont typeface="+mj-lt"/>
              <a:buAutoNum type="arabicPeriod"/>
            </a:pPr>
            <a:r>
              <a:rPr lang="en-US" sz="1200" dirty="0"/>
              <a:t>Click OK or Agree &amp; Continue</a:t>
            </a:r>
          </a:p>
          <a:p>
            <a:pPr marL="342900" indent="-342900">
              <a:buFont typeface="+mj-lt"/>
              <a:buAutoNum type="arabicPeriod"/>
            </a:pPr>
            <a:r>
              <a:rPr lang="en-US" sz="1200" dirty="0"/>
              <a:t>Login window opens</a:t>
            </a:r>
          </a:p>
          <a:p>
            <a:pPr marL="800100" lvl="1" indent="-342900">
              <a:buFont typeface="+mj-lt"/>
              <a:buAutoNum type="arabicPeriod"/>
            </a:pPr>
            <a:r>
              <a:rPr lang="en-US" sz="1200" dirty="0"/>
              <a:t>Sign in with your primary government email</a:t>
            </a:r>
          </a:p>
          <a:p>
            <a:pPr marL="1257300" lvl="2" indent="-342900">
              <a:buFont typeface="+mj-lt"/>
              <a:buAutoNum type="arabicPeriod"/>
            </a:pPr>
            <a:r>
              <a:rPr lang="en-US" sz="1200" dirty="0"/>
              <a:t>Default password is your EDIPI (DOD ID) with </a:t>
            </a:r>
            <a:r>
              <a:rPr lang="en-US" sz="1200" dirty="0" err="1"/>
              <a:t>R@m</a:t>
            </a:r>
            <a:r>
              <a:rPr lang="en-US" sz="1200" dirty="0"/>
              <a:t> at the end (e.g., 1234567890R@m)</a:t>
            </a:r>
          </a:p>
          <a:p>
            <a:pPr marL="1257300" lvl="2" indent="-342900">
              <a:buFont typeface="+mj-lt"/>
              <a:buAutoNum type="arabicPeriod"/>
            </a:pPr>
            <a:r>
              <a:rPr lang="en-US" sz="1200" dirty="0"/>
              <a:t>You will be prompted to change your password at first login </a:t>
            </a:r>
          </a:p>
          <a:p>
            <a:pPr marL="1257300" lvl="2" indent="-342900">
              <a:buFont typeface="+mj-lt"/>
              <a:buAutoNum type="arabicPeriod"/>
            </a:pPr>
            <a:r>
              <a:rPr lang="en-US" sz="1200" dirty="0"/>
              <a:t>If you receive "Invalid Username or Password", contact the Service Desk at 1-833-457-0457</a:t>
            </a:r>
          </a:p>
        </p:txBody>
      </p:sp>
      <p:sp>
        <p:nvSpPr>
          <p:cNvPr id="25" name="TextBox 24">
            <a:extLst>
              <a:ext uri="{FF2B5EF4-FFF2-40B4-BE49-F238E27FC236}">
                <a16:creationId xmlns:a16="http://schemas.microsoft.com/office/drawing/2014/main" id="{47EDB3FB-833F-37FC-C8AA-C495B847AD20}"/>
              </a:ext>
            </a:extLst>
          </p:cNvPr>
          <p:cNvSpPr txBox="1"/>
          <p:nvPr/>
        </p:nvSpPr>
        <p:spPr>
          <a:xfrm>
            <a:off x="8126543" y="976324"/>
            <a:ext cx="3886553" cy="4031873"/>
          </a:xfrm>
          <a:prstGeom prst="rect">
            <a:avLst/>
          </a:prstGeom>
          <a:noFill/>
        </p:spPr>
        <p:txBody>
          <a:bodyPr wrap="square">
            <a:spAutoFit/>
          </a:bodyPr>
          <a:lstStyle/>
          <a:p>
            <a:r>
              <a:rPr lang="en-US" sz="1600" b="1" dirty="0"/>
              <a:t>Step Three: Saving Master Recovery Key</a:t>
            </a:r>
          </a:p>
          <a:p>
            <a:pPr marL="342900" indent="-342900">
              <a:buFont typeface="+mj-lt"/>
              <a:buAutoNum type="arabicPeriod"/>
            </a:pPr>
            <a:r>
              <a:rPr lang="en-US" sz="1200" dirty="0"/>
              <a:t>Click SAVE when prompted for Master Recovery Key and KEEP IT SAFE</a:t>
            </a:r>
          </a:p>
          <a:p>
            <a:pPr marL="800100" lvl="1" indent="-342900">
              <a:buFont typeface="+mj-lt"/>
              <a:buAutoNum type="arabicPeriod"/>
            </a:pPr>
            <a:r>
              <a:rPr lang="en-US" sz="1200" dirty="0"/>
              <a:t>If you cannot save the document onto your device, take a screenshot</a:t>
            </a:r>
          </a:p>
          <a:p>
            <a:pPr marL="800100" lvl="1" indent="-342900">
              <a:buFont typeface="+mj-lt"/>
              <a:buAutoNum type="arabicPeriod"/>
            </a:pPr>
            <a:r>
              <a:rPr lang="en-US" sz="1200" dirty="0"/>
              <a:t>This key MUST be retained:</a:t>
            </a:r>
          </a:p>
          <a:p>
            <a:pPr marL="1257300" lvl="2" indent="-342900">
              <a:buFont typeface="+mj-lt"/>
              <a:buAutoNum type="arabicPeriod"/>
            </a:pPr>
            <a:r>
              <a:rPr lang="en-US" sz="1200" dirty="0"/>
              <a:t>If you do not have access to your device’s camera functions, or in a location where mobile devices are not authorized, you will need the MRK to register your additional device(s)</a:t>
            </a:r>
          </a:p>
          <a:p>
            <a:pPr marL="1257300" lvl="2" indent="-342900">
              <a:buFont typeface="+mj-lt"/>
              <a:buAutoNum type="arabicPeriod"/>
            </a:pPr>
            <a:r>
              <a:rPr lang="en-US" sz="1200" dirty="0"/>
              <a:t>NOTE: If you have access to your device’s camera functions, you will be able to add other devices using the QR Code and camera to and sync content. In this case the MRK is not required</a:t>
            </a:r>
          </a:p>
          <a:p>
            <a:pPr marL="342900" indent="-342900">
              <a:buFont typeface="+mj-lt"/>
              <a:buAutoNum type="arabicPeriod"/>
            </a:pPr>
            <a:r>
              <a:rPr lang="en-US" sz="1200" dirty="0"/>
              <a:t>Click the check box agreeing you have saved the Recovery Key</a:t>
            </a:r>
          </a:p>
          <a:p>
            <a:pPr marL="342900" indent="-342900">
              <a:buFont typeface="+mj-lt"/>
              <a:buAutoNum type="arabicPeriod"/>
            </a:pPr>
            <a:r>
              <a:rPr lang="en-US" sz="1200" dirty="0"/>
              <a:t>Click NEXT once saved</a:t>
            </a:r>
          </a:p>
          <a:p>
            <a:pPr marL="342900" indent="-342900">
              <a:buFont typeface="+mj-lt"/>
              <a:buAutoNum type="arabicPeriod"/>
            </a:pPr>
            <a:r>
              <a:rPr lang="en-US" sz="1200" dirty="0"/>
              <a:t>Success! You can now begin securely messaging Wickr RAM users/contacts</a:t>
            </a:r>
          </a:p>
        </p:txBody>
      </p:sp>
      <p:pic>
        <p:nvPicPr>
          <p:cNvPr id="26" name="Image 5">
            <a:hlinkClick r:id="rId3"/>
            <a:extLst>
              <a:ext uri="{FF2B5EF4-FFF2-40B4-BE49-F238E27FC236}">
                <a16:creationId xmlns:a16="http://schemas.microsoft.com/office/drawing/2014/main" id="{66853636-9DF8-ABEB-884D-7583E5D48818}"/>
              </a:ext>
            </a:extLst>
          </p:cNvPr>
          <p:cNvPicPr>
            <a:picLocks/>
          </p:cNvPicPr>
          <p:nvPr/>
        </p:nvPicPr>
        <p:blipFill>
          <a:blip r:embed="rId4" cstate="print"/>
          <a:stretch>
            <a:fillRect/>
          </a:stretch>
        </p:blipFill>
        <p:spPr>
          <a:xfrm>
            <a:off x="718451" y="3537925"/>
            <a:ext cx="760095" cy="226060"/>
          </a:xfrm>
          <a:prstGeom prst="rect">
            <a:avLst/>
          </a:prstGeom>
        </p:spPr>
      </p:pic>
      <p:pic>
        <p:nvPicPr>
          <p:cNvPr id="27" name="Image 6">
            <a:hlinkClick r:id="rId5"/>
            <a:extLst>
              <a:ext uri="{FF2B5EF4-FFF2-40B4-BE49-F238E27FC236}">
                <a16:creationId xmlns:a16="http://schemas.microsoft.com/office/drawing/2014/main" id="{2CF3E408-785D-F82D-DB08-58A72C61B32B}"/>
              </a:ext>
            </a:extLst>
          </p:cNvPr>
          <p:cNvPicPr>
            <a:picLocks/>
          </p:cNvPicPr>
          <p:nvPr/>
        </p:nvPicPr>
        <p:blipFill>
          <a:blip r:embed="rId6" cstate="print"/>
          <a:stretch>
            <a:fillRect/>
          </a:stretch>
        </p:blipFill>
        <p:spPr>
          <a:xfrm>
            <a:off x="1671200" y="3537925"/>
            <a:ext cx="760095" cy="226060"/>
          </a:xfrm>
          <a:prstGeom prst="rect">
            <a:avLst/>
          </a:prstGeom>
        </p:spPr>
      </p:pic>
    </p:spTree>
    <p:extLst>
      <p:ext uri="{BB962C8B-B14F-4D97-AF65-F5344CB8AC3E}">
        <p14:creationId xmlns:p14="http://schemas.microsoft.com/office/powerpoint/2010/main" val="193780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A screenshot of a black screen&#10;&#10;Description automatically generated">
            <a:extLst>
              <a:ext uri="{FF2B5EF4-FFF2-40B4-BE49-F238E27FC236}">
                <a16:creationId xmlns:a16="http://schemas.microsoft.com/office/drawing/2014/main" id="{7C4326F7-5916-79D1-0444-A14B06FC7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962" y="1050963"/>
            <a:ext cx="2343968" cy="5072587"/>
          </a:xfrm>
          <a:prstGeom prst="rect">
            <a:avLst/>
          </a:prstGeom>
          <a:effectLst>
            <a:outerShdw blurRad="50800" dist="38100" dir="2700000" algn="tl" rotWithShape="0">
              <a:prstClr val="black">
                <a:alpha val="40000"/>
              </a:prstClr>
            </a:outerShdw>
          </a:effectLst>
        </p:spPr>
      </p:pic>
      <p:pic>
        <p:nvPicPr>
          <p:cNvPr id="85" name="Picture 84" descr="A screenshot of a chat&#10;&#10;Description automatically generated">
            <a:extLst>
              <a:ext uri="{FF2B5EF4-FFF2-40B4-BE49-F238E27FC236}">
                <a16:creationId xmlns:a16="http://schemas.microsoft.com/office/drawing/2014/main" id="{3375BF8C-119E-528E-B930-06D632594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142" y="1050964"/>
            <a:ext cx="2343968" cy="5072587"/>
          </a:xfrm>
          <a:prstGeom prst="rect">
            <a:avLst/>
          </a:prstGeom>
        </p:spPr>
      </p:pic>
      <p:pic>
        <p:nvPicPr>
          <p:cNvPr id="83" name="Picture 82" descr="A screenshot of a phone&#10;&#10;Description automatically generated">
            <a:extLst>
              <a:ext uri="{FF2B5EF4-FFF2-40B4-BE49-F238E27FC236}">
                <a16:creationId xmlns:a16="http://schemas.microsoft.com/office/drawing/2014/main" id="{B345FEAC-C023-AB13-C522-562A13364C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7781" y="1050963"/>
            <a:ext cx="2343968" cy="5072587"/>
          </a:xfrm>
          <a:prstGeom prst="rect">
            <a:avLst/>
          </a:prstGeom>
        </p:spPr>
      </p:pic>
      <p:sp>
        <p:nvSpPr>
          <p:cNvPr id="14" name="Title 1">
            <a:extLst>
              <a:ext uri="{FF2B5EF4-FFF2-40B4-BE49-F238E27FC236}">
                <a16:creationId xmlns:a16="http://schemas.microsoft.com/office/drawing/2014/main" id="{E189B116-2FA7-4F8A-BBF2-BD50F3E43E71}"/>
              </a:ext>
            </a:extLst>
          </p:cNvPr>
          <p:cNvSpPr txBox="1">
            <a:spLocks/>
          </p:cNvSpPr>
          <p:nvPr/>
        </p:nvSpPr>
        <p:spPr>
          <a:xfrm>
            <a:off x="380103" y="-126748"/>
            <a:ext cx="10515600" cy="1325563"/>
          </a:xfrm>
          <a:prstGeom prst="rect">
            <a:avLst/>
          </a:prstGeom>
        </p:spPr>
        <p:txBody>
          <a:bodyPr vert="horz" lIns="80682" tIns="40341" rIns="80682" bIns="40341" rtlCol="0" anchor="ctr">
            <a:normAutofit/>
          </a:bodyPr>
          <a:lstStyle>
            <a:lvl1pPr algn="l" defTabSz="1036290" rtl="0" eaLnBrk="1" latinLnBrk="0" hangingPunct="1">
              <a:lnSpc>
                <a:spcPct val="90000"/>
              </a:lnSpc>
              <a:spcBef>
                <a:spcPct val="0"/>
              </a:spcBef>
              <a:buNone/>
              <a:defRPr sz="3700" b="1" kern="1200">
                <a:solidFill>
                  <a:srgbClr val="3446A0"/>
                </a:solidFill>
                <a:latin typeface="Source Sans Pro" panose="020B0503030403020204" pitchFamily="34" charset="0"/>
                <a:ea typeface="Source Sans Pro" panose="020B0503030403020204" pitchFamily="34" charset="0"/>
                <a:cs typeface="+mj-cs"/>
              </a:defRPr>
            </a:lvl1pPr>
          </a:lstStyle>
          <a:p>
            <a:pPr defTabSz="914465"/>
            <a:r>
              <a:rPr lang="en-US" sz="3265" dirty="0"/>
              <a:t>METCC-P Mobile Interface </a:t>
            </a:r>
          </a:p>
          <a:p>
            <a:pPr defTabSz="914465"/>
            <a:r>
              <a:rPr lang="en-US" sz="1765" b="0" dirty="0">
                <a:latin typeface="Segoe UI" panose="020B0502040204020203" pitchFamily="34" charset="0"/>
                <a:cs typeface="Segoe UI" panose="020B0502040204020203" pitchFamily="34" charset="0"/>
              </a:rPr>
              <a:t>  Navigation Overview</a:t>
            </a:r>
            <a:endParaRPr lang="en-US" sz="3265" b="0" dirty="0">
              <a:latin typeface="Segoe UI" panose="020B050204020402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8E90AA8F-AA7E-4FA2-9894-CA6A97A35DCE}"/>
              </a:ext>
            </a:extLst>
          </p:cNvPr>
          <p:cNvSpPr txBox="1"/>
          <p:nvPr/>
        </p:nvSpPr>
        <p:spPr>
          <a:xfrm>
            <a:off x="6062336" y="2491425"/>
            <a:ext cx="2167345" cy="3246239"/>
          </a:xfrm>
          <a:prstGeom prst="roundRect">
            <a:avLst>
              <a:gd name="adj" fmla="val 8056"/>
            </a:avLst>
          </a:prstGeom>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dirty="0"/>
              <a:t>Provider Bot Main Menu</a:t>
            </a:r>
          </a:p>
          <a:p>
            <a:r>
              <a:rPr lang="en-US" sz="1300" dirty="0"/>
              <a:t>Utilize the following bot workflows:</a:t>
            </a:r>
          </a:p>
          <a:p>
            <a:pPr marL="171450" indent="-171450">
              <a:buFont typeface="Arial" panose="020B0604020202020204" pitchFamily="34" charset="0"/>
              <a:buChar char="•"/>
            </a:pPr>
            <a:r>
              <a:rPr lang="en-US" sz="1300" dirty="0"/>
              <a:t>Create Specialist Consult</a:t>
            </a:r>
          </a:p>
          <a:p>
            <a:pPr marL="171450" indent="-171450">
              <a:buFont typeface="Arial" panose="020B0604020202020204" pitchFamily="34" charset="0"/>
              <a:buChar char="•"/>
            </a:pPr>
            <a:r>
              <a:rPr lang="en-US" sz="1300" dirty="0"/>
              <a:t>Create Group Consult</a:t>
            </a:r>
          </a:p>
          <a:p>
            <a:pPr marL="171450" indent="-171450">
              <a:buFont typeface="Arial" panose="020B0604020202020204" pitchFamily="34" charset="0"/>
              <a:buChar char="•"/>
            </a:pPr>
            <a:r>
              <a:rPr lang="en-US" sz="1300" dirty="0"/>
              <a:t>Search Patient List</a:t>
            </a:r>
          </a:p>
          <a:p>
            <a:pPr marL="171450" indent="-171450">
              <a:buFont typeface="Arial" panose="020B0604020202020204" pitchFamily="34" charset="0"/>
              <a:buChar char="•"/>
            </a:pPr>
            <a:r>
              <a:rPr lang="en-US" sz="1300" dirty="0"/>
              <a:t>Document Patient Care</a:t>
            </a:r>
          </a:p>
          <a:p>
            <a:pPr marL="171450" indent="-171450">
              <a:buFont typeface="Arial" panose="020B0604020202020204" pitchFamily="34" charset="0"/>
              <a:buChar char="•"/>
            </a:pPr>
            <a:r>
              <a:rPr lang="en-US" sz="1300" dirty="0"/>
              <a:t>Initiate Patient Consult</a:t>
            </a:r>
          </a:p>
          <a:p>
            <a:pPr marL="171450" indent="-171450">
              <a:buFont typeface="Arial" panose="020B0604020202020204" pitchFamily="34" charset="0"/>
              <a:buChar char="•"/>
            </a:pPr>
            <a:r>
              <a:rPr lang="en-US" sz="1300" dirty="0"/>
              <a:t>Search Provider List</a:t>
            </a:r>
          </a:p>
          <a:p>
            <a:pPr marL="171450" indent="-171450">
              <a:buFont typeface="Arial" panose="020B0604020202020204" pitchFamily="34" charset="0"/>
              <a:buChar char="•"/>
            </a:pPr>
            <a:r>
              <a:rPr lang="en-US" sz="1300" dirty="0"/>
              <a:t>Add a new patient</a:t>
            </a:r>
          </a:p>
          <a:p>
            <a:pPr marL="171450" indent="-171450">
              <a:buFont typeface="Arial" panose="020B0604020202020204" pitchFamily="34" charset="0"/>
              <a:buChar char="•"/>
            </a:pPr>
            <a:r>
              <a:rPr lang="en-US" sz="1300" dirty="0"/>
              <a:t>Update your own details</a:t>
            </a:r>
          </a:p>
          <a:p>
            <a:pPr marL="171450" indent="-171450">
              <a:buFont typeface="Arial" panose="020B0604020202020204" pitchFamily="34" charset="0"/>
              <a:buChar char="•"/>
            </a:pPr>
            <a:r>
              <a:rPr lang="en-US" sz="1300" dirty="0"/>
              <a:t>Submit your location</a:t>
            </a:r>
          </a:p>
          <a:p>
            <a:pPr marL="171450" indent="-171450">
              <a:buFont typeface="Arial" panose="020B0604020202020204" pitchFamily="34" charset="0"/>
              <a:buChar char="•"/>
            </a:pPr>
            <a:r>
              <a:rPr lang="en-US" sz="1300" dirty="0"/>
              <a:t>Schedule current or future shift</a:t>
            </a:r>
          </a:p>
        </p:txBody>
      </p:sp>
      <p:cxnSp>
        <p:nvCxnSpPr>
          <p:cNvPr id="48" name="Connector: Elbow 47">
            <a:extLst>
              <a:ext uri="{FF2B5EF4-FFF2-40B4-BE49-F238E27FC236}">
                <a16:creationId xmlns:a16="http://schemas.microsoft.com/office/drawing/2014/main" id="{76A64258-6DF2-46DF-9F10-8C7C158540D4}"/>
              </a:ext>
            </a:extLst>
          </p:cNvPr>
          <p:cNvCxnSpPr>
            <a:cxnSpLocks/>
            <a:stCxn id="96" idx="0"/>
          </p:cNvCxnSpPr>
          <p:nvPr/>
        </p:nvCxnSpPr>
        <p:spPr>
          <a:xfrm rot="5400000" flipH="1" flipV="1">
            <a:off x="8856418" y="4481312"/>
            <a:ext cx="1454197" cy="759274"/>
          </a:xfrm>
          <a:prstGeom prst="bentConnector3">
            <a:avLst>
              <a:gd name="adj1" fmla="val 93885"/>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86D67F1-179D-4835-ABEC-EACD665BCC5C}"/>
              </a:ext>
            </a:extLst>
          </p:cNvPr>
          <p:cNvCxnSpPr>
            <a:cxnSpLocks/>
            <a:endCxn id="105" idx="0"/>
          </p:cNvCxnSpPr>
          <p:nvPr/>
        </p:nvCxnSpPr>
        <p:spPr>
          <a:xfrm rot="5400000">
            <a:off x="1678363" y="4361284"/>
            <a:ext cx="1587547" cy="885028"/>
          </a:xfrm>
          <a:prstGeom prst="bentConnector3">
            <a:avLst>
              <a:gd name="adj1" fmla="val 50000"/>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EAD85366-9495-CE1A-1D11-2E95EFDC6FDE}"/>
              </a:ext>
            </a:extLst>
          </p:cNvPr>
          <p:cNvSpPr/>
          <p:nvPr/>
        </p:nvSpPr>
        <p:spPr>
          <a:xfrm>
            <a:off x="8949259" y="5588047"/>
            <a:ext cx="509240" cy="4105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104">
            <a:extLst>
              <a:ext uri="{FF2B5EF4-FFF2-40B4-BE49-F238E27FC236}">
                <a16:creationId xmlns:a16="http://schemas.microsoft.com/office/drawing/2014/main" id="{42700D6D-CE4D-C732-2224-888FFDB463CF}"/>
              </a:ext>
            </a:extLst>
          </p:cNvPr>
          <p:cNvSpPr/>
          <p:nvPr/>
        </p:nvSpPr>
        <p:spPr>
          <a:xfrm>
            <a:off x="1744669" y="5597572"/>
            <a:ext cx="569906" cy="4198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D122B4A5-9514-8C00-A48C-12EDC643F42D}"/>
              </a:ext>
            </a:extLst>
          </p:cNvPr>
          <p:cNvSpPr txBox="1"/>
          <p:nvPr/>
        </p:nvSpPr>
        <p:spPr>
          <a:xfrm>
            <a:off x="4837149" y="734450"/>
            <a:ext cx="2880793" cy="548521"/>
          </a:xfrm>
          <a:prstGeom prst="roundRect">
            <a:avLst>
              <a:gd name="adj" fmla="val 8056"/>
            </a:avLst>
          </a:prstGeom>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a:solidFill>
                  <a:srgbClr val="FF0000"/>
                </a:solidFill>
              </a:rPr>
              <a:t>Reminder to type </a:t>
            </a:r>
            <a:r>
              <a:rPr lang="en-US" sz="1400" b="1" i="1" dirty="0">
                <a:solidFill>
                  <a:srgbClr val="FF0000"/>
                </a:solidFill>
              </a:rPr>
              <a:t>/list </a:t>
            </a:r>
            <a:r>
              <a:rPr lang="en-US" sz="1400" i="1" dirty="0">
                <a:solidFill>
                  <a:srgbClr val="FF0000"/>
                </a:solidFill>
              </a:rPr>
              <a:t>to activate the bot and display the Main Menu</a:t>
            </a:r>
          </a:p>
        </p:txBody>
      </p:sp>
      <p:sp>
        <p:nvSpPr>
          <p:cNvPr id="55" name="TextBox 54">
            <a:extLst>
              <a:ext uri="{FF2B5EF4-FFF2-40B4-BE49-F238E27FC236}">
                <a16:creationId xmlns:a16="http://schemas.microsoft.com/office/drawing/2014/main" id="{7FC6A780-CA85-40E1-932F-3DC07DC04E70}"/>
              </a:ext>
            </a:extLst>
          </p:cNvPr>
          <p:cNvSpPr txBox="1"/>
          <p:nvPr/>
        </p:nvSpPr>
        <p:spPr>
          <a:xfrm>
            <a:off x="1621848" y="3634881"/>
            <a:ext cx="2880152" cy="1242893"/>
          </a:xfrm>
          <a:prstGeom prst="roundRect">
            <a:avLst/>
          </a:prstGeom>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dirty="0"/>
              <a:t>Access Bots in Direct Messages </a:t>
            </a:r>
          </a:p>
          <a:p>
            <a:r>
              <a:rPr lang="en-US" sz="1300" dirty="0"/>
              <a:t>View direct messages that you previously sent to bots or other users </a:t>
            </a:r>
            <a:r>
              <a:rPr lang="en-US" sz="1300" i="1" dirty="0"/>
              <a:t>(It is recommended that you PIN Bot communications for quick access)</a:t>
            </a:r>
          </a:p>
        </p:txBody>
      </p:sp>
      <p:sp>
        <p:nvSpPr>
          <p:cNvPr id="44" name="TextBox 43">
            <a:extLst>
              <a:ext uri="{FF2B5EF4-FFF2-40B4-BE49-F238E27FC236}">
                <a16:creationId xmlns:a16="http://schemas.microsoft.com/office/drawing/2014/main" id="{2A198E43-6349-4F15-AE33-849E6AE84E9A}"/>
              </a:ext>
            </a:extLst>
          </p:cNvPr>
          <p:cNvSpPr txBox="1"/>
          <p:nvPr/>
        </p:nvSpPr>
        <p:spPr>
          <a:xfrm>
            <a:off x="8614172" y="3856217"/>
            <a:ext cx="2951185" cy="800219"/>
          </a:xfrm>
          <a:prstGeom prst="roundRect">
            <a:avLst/>
          </a:prstGeom>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dirty="0"/>
              <a:t>Access Consults in Rooms</a:t>
            </a:r>
          </a:p>
          <a:p>
            <a:r>
              <a:rPr lang="en-US" sz="1300" dirty="0"/>
              <a:t>Consults initiated by yourself or others, will be shown in the Rooms tab</a:t>
            </a:r>
          </a:p>
        </p:txBody>
      </p:sp>
    </p:spTree>
    <p:extLst>
      <p:ext uri="{BB962C8B-B14F-4D97-AF65-F5344CB8AC3E}">
        <p14:creationId xmlns:p14="http://schemas.microsoft.com/office/powerpoint/2010/main" val="400873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14834F4D-DBD7-80D9-E412-AEF523EF9250}"/>
              </a:ext>
            </a:extLst>
          </p:cNvPr>
          <p:cNvSpPr txBox="1">
            <a:spLocks/>
          </p:cNvSpPr>
          <p:nvPr/>
        </p:nvSpPr>
        <p:spPr>
          <a:xfrm>
            <a:off x="380103" y="-126748"/>
            <a:ext cx="10515600" cy="1325563"/>
          </a:xfrm>
          <a:prstGeom prst="rect">
            <a:avLst/>
          </a:prstGeom>
        </p:spPr>
        <p:txBody>
          <a:bodyPr vert="horz" lIns="80682" tIns="40341" rIns="80682" bIns="40341" rtlCol="0" anchor="ctr">
            <a:normAutofit/>
          </a:bodyPr>
          <a:lstStyle>
            <a:lvl1pPr algn="l" defTabSz="1036290" rtl="0" eaLnBrk="1" latinLnBrk="0" hangingPunct="1">
              <a:lnSpc>
                <a:spcPct val="90000"/>
              </a:lnSpc>
              <a:spcBef>
                <a:spcPct val="0"/>
              </a:spcBef>
              <a:buNone/>
              <a:defRPr sz="3700" b="1" kern="1200">
                <a:solidFill>
                  <a:srgbClr val="3446A0"/>
                </a:solidFill>
                <a:latin typeface="Source Sans Pro" panose="020B0503030403020204" pitchFamily="34" charset="0"/>
                <a:ea typeface="Source Sans Pro" panose="020B0503030403020204" pitchFamily="34" charset="0"/>
                <a:cs typeface="+mj-cs"/>
              </a:defRPr>
            </a:lvl1pPr>
          </a:lstStyle>
          <a:p>
            <a:pPr defTabSz="914465"/>
            <a:r>
              <a:rPr lang="en-US" sz="3265" dirty="0"/>
              <a:t>METCC-P Desktop Interface </a:t>
            </a:r>
          </a:p>
          <a:p>
            <a:pPr defTabSz="914465"/>
            <a:r>
              <a:rPr lang="en-US" sz="1765" b="0" dirty="0">
                <a:latin typeface="Segoe UI" panose="020B0502040204020203" pitchFamily="34" charset="0"/>
                <a:cs typeface="Segoe UI" panose="020B0502040204020203" pitchFamily="34" charset="0"/>
              </a:rPr>
              <a:t>  Download and Navigation Overview</a:t>
            </a:r>
            <a:endParaRPr lang="en-US" sz="3265" b="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F099A818-0397-D8DA-F14D-F3F86E2848AF}"/>
              </a:ext>
            </a:extLst>
          </p:cNvPr>
          <p:cNvPicPr>
            <a:picLocks noChangeAspect="1"/>
          </p:cNvPicPr>
          <p:nvPr/>
        </p:nvPicPr>
        <p:blipFill>
          <a:blip r:embed="rId2"/>
          <a:stretch>
            <a:fillRect/>
          </a:stretch>
        </p:blipFill>
        <p:spPr>
          <a:xfrm>
            <a:off x="4032171" y="1067933"/>
            <a:ext cx="7049464" cy="5133427"/>
          </a:xfrm>
          <a:prstGeom prst="rect">
            <a:avLst/>
          </a:prstGeom>
          <a:ln>
            <a:solidFill>
              <a:schemeClr val="tx1"/>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CC6CD7C6-C50A-70E1-ABB1-BAB193074FA6}"/>
              </a:ext>
            </a:extLst>
          </p:cNvPr>
          <p:cNvSpPr txBox="1"/>
          <p:nvPr/>
        </p:nvSpPr>
        <p:spPr>
          <a:xfrm>
            <a:off x="6442472" y="490651"/>
            <a:ext cx="2951185" cy="800219"/>
          </a:xfrm>
          <a:prstGeom prst="roundRect">
            <a:avLst/>
          </a:prstGeom>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dirty="0"/>
              <a:t>Access Consults in Rooms</a:t>
            </a:r>
          </a:p>
          <a:p>
            <a:r>
              <a:rPr lang="en-US" sz="1300" dirty="0"/>
              <a:t>Consults initiated by yourself or others, will be shown in the Rooms tab</a:t>
            </a:r>
          </a:p>
        </p:txBody>
      </p:sp>
      <p:cxnSp>
        <p:nvCxnSpPr>
          <p:cNvPr id="6" name="Connector: Elbow 5">
            <a:extLst>
              <a:ext uri="{FF2B5EF4-FFF2-40B4-BE49-F238E27FC236}">
                <a16:creationId xmlns:a16="http://schemas.microsoft.com/office/drawing/2014/main" id="{A1CF8482-00D2-7DB9-55DB-1757C3C69EB6}"/>
              </a:ext>
            </a:extLst>
          </p:cNvPr>
          <p:cNvCxnSpPr>
            <a:cxnSpLocks/>
            <a:stCxn id="7" idx="0"/>
            <a:endCxn id="5" idx="1"/>
          </p:cNvCxnSpPr>
          <p:nvPr/>
        </p:nvCxnSpPr>
        <p:spPr>
          <a:xfrm rot="5400000" flipH="1" flipV="1">
            <a:off x="5216024" y="822041"/>
            <a:ext cx="1157727" cy="1295169"/>
          </a:xfrm>
          <a:prstGeom prst="bentConnector2">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26CF738-8CFC-DC3F-F290-AD71AD302D91}"/>
              </a:ext>
            </a:extLst>
          </p:cNvPr>
          <p:cNvSpPr/>
          <p:nvPr/>
        </p:nvSpPr>
        <p:spPr>
          <a:xfrm>
            <a:off x="4065256" y="2048488"/>
            <a:ext cx="2164093" cy="7112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1AAB219-8E82-5E46-3B8C-DF88506709D5}"/>
              </a:ext>
            </a:extLst>
          </p:cNvPr>
          <p:cNvSpPr txBox="1"/>
          <p:nvPr/>
        </p:nvSpPr>
        <p:spPr>
          <a:xfrm>
            <a:off x="9843490" y="2472632"/>
            <a:ext cx="2167345" cy="3246239"/>
          </a:xfrm>
          <a:prstGeom prst="roundRect">
            <a:avLst>
              <a:gd name="adj" fmla="val 8056"/>
            </a:avLst>
          </a:prstGeom>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dirty="0"/>
              <a:t>Demo Provider Bot Main Menu</a:t>
            </a:r>
          </a:p>
          <a:p>
            <a:r>
              <a:rPr lang="en-US" sz="1300" dirty="0"/>
              <a:t>Utilize the following bot workflows:</a:t>
            </a:r>
          </a:p>
          <a:p>
            <a:pPr marL="171450" indent="-171450">
              <a:buFont typeface="Arial" panose="020B0604020202020204" pitchFamily="34" charset="0"/>
              <a:buChar char="•"/>
            </a:pPr>
            <a:r>
              <a:rPr lang="en-US" sz="1300" dirty="0"/>
              <a:t>Create Specialist Consult</a:t>
            </a:r>
          </a:p>
          <a:p>
            <a:pPr marL="171450" indent="-171450">
              <a:buFont typeface="Arial" panose="020B0604020202020204" pitchFamily="34" charset="0"/>
              <a:buChar char="•"/>
            </a:pPr>
            <a:r>
              <a:rPr lang="en-US" sz="1300" dirty="0"/>
              <a:t>Create Group Consult</a:t>
            </a:r>
          </a:p>
          <a:p>
            <a:pPr marL="171450" indent="-171450">
              <a:buFont typeface="Arial" panose="020B0604020202020204" pitchFamily="34" charset="0"/>
              <a:buChar char="•"/>
            </a:pPr>
            <a:r>
              <a:rPr lang="en-US" sz="1300" dirty="0"/>
              <a:t>Search Patient List</a:t>
            </a:r>
          </a:p>
          <a:p>
            <a:pPr marL="171450" indent="-171450">
              <a:buFont typeface="Arial" panose="020B0604020202020204" pitchFamily="34" charset="0"/>
              <a:buChar char="•"/>
            </a:pPr>
            <a:r>
              <a:rPr lang="en-US" sz="1300" dirty="0"/>
              <a:t>Document Patient Care</a:t>
            </a:r>
          </a:p>
          <a:p>
            <a:pPr marL="171450" indent="-171450">
              <a:buFont typeface="Arial" panose="020B0604020202020204" pitchFamily="34" charset="0"/>
              <a:buChar char="•"/>
            </a:pPr>
            <a:r>
              <a:rPr lang="en-US" sz="1300" dirty="0"/>
              <a:t>Initiate Patient Consult</a:t>
            </a:r>
          </a:p>
          <a:p>
            <a:pPr marL="171450" indent="-171450">
              <a:buFont typeface="Arial" panose="020B0604020202020204" pitchFamily="34" charset="0"/>
              <a:buChar char="•"/>
            </a:pPr>
            <a:r>
              <a:rPr lang="en-US" sz="1300" dirty="0"/>
              <a:t>Search Provider List</a:t>
            </a:r>
          </a:p>
          <a:p>
            <a:pPr marL="171450" indent="-171450">
              <a:buFont typeface="Arial" panose="020B0604020202020204" pitchFamily="34" charset="0"/>
              <a:buChar char="•"/>
            </a:pPr>
            <a:r>
              <a:rPr lang="en-US" sz="1300" dirty="0"/>
              <a:t>Add a new patient</a:t>
            </a:r>
          </a:p>
          <a:p>
            <a:pPr marL="171450" indent="-171450">
              <a:buFont typeface="Arial" panose="020B0604020202020204" pitchFamily="34" charset="0"/>
              <a:buChar char="•"/>
            </a:pPr>
            <a:r>
              <a:rPr lang="en-US" sz="1300" dirty="0"/>
              <a:t>Update your own details</a:t>
            </a:r>
          </a:p>
          <a:p>
            <a:pPr marL="171450" indent="-171450">
              <a:buFont typeface="Arial" panose="020B0604020202020204" pitchFamily="34" charset="0"/>
              <a:buChar char="•"/>
            </a:pPr>
            <a:r>
              <a:rPr lang="en-US" sz="1300" dirty="0"/>
              <a:t>Submit your location</a:t>
            </a:r>
          </a:p>
          <a:p>
            <a:pPr marL="171450" indent="-171450">
              <a:buFont typeface="Arial" panose="020B0604020202020204" pitchFamily="34" charset="0"/>
              <a:buChar char="•"/>
            </a:pPr>
            <a:r>
              <a:rPr lang="en-US" sz="1300" dirty="0"/>
              <a:t>Schedule current or future shift</a:t>
            </a:r>
          </a:p>
        </p:txBody>
      </p:sp>
      <p:sp>
        <p:nvSpPr>
          <p:cNvPr id="11" name="TextBox 10">
            <a:extLst>
              <a:ext uri="{FF2B5EF4-FFF2-40B4-BE49-F238E27FC236}">
                <a16:creationId xmlns:a16="http://schemas.microsoft.com/office/drawing/2014/main" id="{3827F65F-F166-EA2C-A99F-279BA3E80150}"/>
              </a:ext>
            </a:extLst>
          </p:cNvPr>
          <p:cNvSpPr txBox="1"/>
          <p:nvPr/>
        </p:nvSpPr>
        <p:spPr>
          <a:xfrm>
            <a:off x="672196" y="3308474"/>
            <a:ext cx="2880152" cy="800219"/>
          </a:xfrm>
          <a:prstGeom prst="roundRect">
            <a:avLst/>
          </a:prstGeom>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dirty="0"/>
              <a:t>Access Direct Messages </a:t>
            </a:r>
          </a:p>
          <a:p>
            <a:r>
              <a:rPr lang="en-US" sz="1300" dirty="0"/>
              <a:t>View messages that you previously sent to other users</a:t>
            </a:r>
            <a:endParaRPr lang="en-US" sz="1300" i="1" dirty="0"/>
          </a:p>
        </p:txBody>
      </p:sp>
      <p:sp>
        <p:nvSpPr>
          <p:cNvPr id="12" name="TextBox 11">
            <a:extLst>
              <a:ext uri="{FF2B5EF4-FFF2-40B4-BE49-F238E27FC236}">
                <a16:creationId xmlns:a16="http://schemas.microsoft.com/office/drawing/2014/main" id="{43BF50A2-7F9D-F2A4-27A9-2F31E1FC482E}"/>
              </a:ext>
            </a:extLst>
          </p:cNvPr>
          <p:cNvSpPr txBox="1"/>
          <p:nvPr/>
        </p:nvSpPr>
        <p:spPr>
          <a:xfrm>
            <a:off x="9563453" y="503568"/>
            <a:ext cx="2447382" cy="774383"/>
          </a:xfrm>
          <a:prstGeom prst="roundRect">
            <a:avLst>
              <a:gd name="adj" fmla="val 8056"/>
            </a:avLst>
          </a:prstGeom>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a:solidFill>
                  <a:schemeClr val="tx1"/>
                </a:solidFill>
              </a:rPr>
              <a:t>Reminder to type </a:t>
            </a:r>
            <a:r>
              <a:rPr lang="en-US" sz="1400" b="1" i="1" dirty="0">
                <a:solidFill>
                  <a:schemeClr val="tx1"/>
                </a:solidFill>
              </a:rPr>
              <a:t>/list </a:t>
            </a:r>
            <a:r>
              <a:rPr lang="en-US" sz="1400" i="1" dirty="0">
                <a:solidFill>
                  <a:schemeClr val="tx1"/>
                </a:solidFill>
              </a:rPr>
              <a:t>to activate the bot and display the Main Menu</a:t>
            </a:r>
          </a:p>
        </p:txBody>
      </p:sp>
      <p:sp>
        <p:nvSpPr>
          <p:cNvPr id="13" name="Rectangle: Rounded Corners 12">
            <a:extLst>
              <a:ext uri="{FF2B5EF4-FFF2-40B4-BE49-F238E27FC236}">
                <a16:creationId xmlns:a16="http://schemas.microsoft.com/office/drawing/2014/main" id="{FC2C5EAE-F3E1-6EC1-2C72-DF05FA9F465E}"/>
              </a:ext>
            </a:extLst>
          </p:cNvPr>
          <p:cNvSpPr/>
          <p:nvPr/>
        </p:nvSpPr>
        <p:spPr>
          <a:xfrm>
            <a:off x="7357816" y="1758102"/>
            <a:ext cx="399575" cy="285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884A865D-31A0-AA60-8ACC-679A0E07972C}"/>
              </a:ext>
            </a:extLst>
          </p:cNvPr>
          <p:cNvCxnSpPr>
            <a:cxnSpLocks/>
            <a:stCxn id="13" idx="3"/>
            <a:endCxn id="12" idx="2"/>
          </p:cNvCxnSpPr>
          <p:nvPr/>
        </p:nvCxnSpPr>
        <p:spPr>
          <a:xfrm flipV="1">
            <a:off x="7757391" y="1277951"/>
            <a:ext cx="3029753" cy="622805"/>
          </a:xfrm>
          <a:prstGeom prst="bentConnector2">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3070B6-9EDE-83CD-B254-ABED90886601}"/>
              </a:ext>
            </a:extLst>
          </p:cNvPr>
          <p:cNvSpPr txBox="1"/>
          <p:nvPr/>
        </p:nvSpPr>
        <p:spPr>
          <a:xfrm>
            <a:off x="672196" y="4295776"/>
            <a:ext cx="2880152" cy="1242893"/>
          </a:xfrm>
          <a:prstGeom prst="roundRect">
            <a:avLst/>
          </a:prstGeom>
          <a:ln w="12700"/>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dirty="0"/>
              <a:t>Access Bots</a:t>
            </a:r>
          </a:p>
          <a:p>
            <a:r>
              <a:rPr lang="en-US" sz="1300" dirty="0"/>
              <a:t>Desktop includes a dedicated Bots section in the left-hand navigation</a:t>
            </a:r>
          </a:p>
          <a:p>
            <a:r>
              <a:rPr lang="en-US" sz="1300" i="1" dirty="0"/>
              <a:t>(It is recommended that you PIN Bot communications for quick access)</a:t>
            </a:r>
          </a:p>
        </p:txBody>
      </p:sp>
      <p:sp>
        <p:nvSpPr>
          <p:cNvPr id="18" name="Rectangle: Rounded Corners 17">
            <a:extLst>
              <a:ext uri="{FF2B5EF4-FFF2-40B4-BE49-F238E27FC236}">
                <a16:creationId xmlns:a16="http://schemas.microsoft.com/office/drawing/2014/main" id="{9EF90C5F-44CB-2810-3D3C-70264984FB33}"/>
              </a:ext>
            </a:extLst>
          </p:cNvPr>
          <p:cNvSpPr/>
          <p:nvPr/>
        </p:nvSpPr>
        <p:spPr>
          <a:xfrm>
            <a:off x="4055730" y="2759742"/>
            <a:ext cx="2164093" cy="6692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533CA85-E609-B4EA-1D93-9F38DEA53008}"/>
              </a:ext>
            </a:extLst>
          </p:cNvPr>
          <p:cNvSpPr/>
          <p:nvPr/>
        </p:nvSpPr>
        <p:spPr>
          <a:xfrm>
            <a:off x="4055729" y="3426493"/>
            <a:ext cx="2164093" cy="6692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6335143F-6916-41E3-A61F-5EDDC4A96EA7}"/>
              </a:ext>
            </a:extLst>
          </p:cNvPr>
          <p:cNvCxnSpPr>
            <a:cxnSpLocks/>
            <a:stCxn id="11" idx="3"/>
            <a:endCxn id="18" idx="1"/>
          </p:cNvCxnSpPr>
          <p:nvPr/>
        </p:nvCxnSpPr>
        <p:spPr>
          <a:xfrm flipV="1">
            <a:off x="3552348" y="3094371"/>
            <a:ext cx="503382" cy="614213"/>
          </a:xfrm>
          <a:prstGeom prst="bentConnector3">
            <a:avLst>
              <a:gd name="adj1" fmla="val 50000"/>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D897DCA-663C-3870-0C97-C9E81FA2EA25}"/>
              </a:ext>
            </a:extLst>
          </p:cNvPr>
          <p:cNvCxnSpPr>
            <a:cxnSpLocks/>
            <a:stCxn id="17" idx="3"/>
            <a:endCxn id="19" idx="2"/>
          </p:cNvCxnSpPr>
          <p:nvPr/>
        </p:nvCxnSpPr>
        <p:spPr>
          <a:xfrm flipV="1">
            <a:off x="3552348" y="4095751"/>
            <a:ext cx="1585428" cy="821472"/>
          </a:xfrm>
          <a:prstGeom prst="bentConnector2">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4B41C9A-6465-B1F6-2EDB-021FED133D64}"/>
              </a:ext>
            </a:extLst>
          </p:cNvPr>
          <p:cNvSpPr txBox="1"/>
          <p:nvPr/>
        </p:nvSpPr>
        <p:spPr>
          <a:xfrm>
            <a:off x="706822" y="1198815"/>
            <a:ext cx="2845526" cy="1769715"/>
          </a:xfrm>
          <a:prstGeom prst="rect">
            <a:avLst/>
          </a:prstGeom>
          <a:noFill/>
        </p:spPr>
        <p:txBody>
          <a:bodyPr wrap="square">
            <a:spAutoFit/>
          </a:bodyPr>
          <a:lstStyle/>
          <a:p>
            <a:r>
              <a:rPr lang="en-US" sz="1900" b="1" dirty="0"/>
              <a:t>Desktop Instructions</a:t>
            </a:r>
          </a:p>
          <a:p>
            <a:pPr marL="91440" lvl="1"/>
            <a:r>
              <a:rPr lang="en-US" dirty="0"/>
              <a:t>Use this </a:t>
            </a:r>
            <a:r>
              <a:rPr lang="en-US" dirty="0">
                <a:hlinkClick r:id="rId3"/>
              </a:rPr>
              <a:t>link</a:t>
            </a:r>
            <a:r>
              <a:rPr lang="en-US" dirty="0"/>
              <a:t> to download Wickr Enterprise for Desktop. Login and initial bot activation steps are identical to mobile.</a:t>
            </a:r>
          </a:p>
        </p:txBody>
      </p:sp>
    </p:spTree>
    <p:extLst>
      <p:ext uri="{BB962C8B-B14F-4D97-AF65-F5344CB8AC3E}">
        <p14:creationId xmlns:p14="http://schemas.microsoft.com/office/powerpoint/2010/main" val="272602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A24584C23FDF4BB8656E52E9AA5D01" ma:contentTypeVersion="11" ma:contentTypeDescription="Create a new document." ma:contentTypeScope="" ma:versionID="3ffb397104de1fe93932c23ab2b4dd0b">
  <xsd:schema xmlns:xsd="http://www.w3.org/2001/XMLSchema" xmlns:xs="http://www.w3.org/2001/XMLSchema" xmlns:p="http://schemas.microsoft.com/office/2006/metadata/properties" xmlns:ns2="bc35cd33-ac99-4bdf-afb1-5d174353cdd5" xmlns:ns3="2e9196fe-87c2-4263-8992-3ae1dbaa9fde" targetNamespace="http://schemas.microsoft.com/office/2006/metadata/properties" ma:root="true" ma:fieldsID="74d4ac1fb9566e29c0fe0c7de6ad8b59" ns2:_="" ns3:_="">
    <xsd:import namespace="bc35cd33-ac99-4bdf-afb1-5d174353cdd5"/>
    <xsd:import namespace="2e9196fe-87c2-4263-8992-3ae1dbaa9fd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35cd33-ac99-4bdf-afb1-5d174353cd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9196fe-87c2-4263-8992-3ae1dbaa9fd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DB64F-EBD8-482C-98C1-C2927D838380}">
  <ds:schemaRefs>
    <ds:schemaRef ds:uri="http://purl.org/dc/terms/"/>
    <ds:schemaRef ds:uri="http://schemas.microsoft.com/office/2006/metadata/propertie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2e9196fe-87c2-4263-8992-3ae1dbaa9fde"/>
    <ds:schemaRef ds:uri="bc35cd33-ac99-4bdf-afb1-5d174353cdd5"/>
  </ds:schemaRefs>
</ds:datastoreItem>
</file>

<file path=customXml/itemProps2.xml><?xml version="1.0" encoding="utf-8"?>
<ds:datastoreItem xmlns:ds="http://schemas.openxmlformats.org/officeDocument/2006/customXml" ds:itemID="{4E30FE24-F611-4DAB-B117-13005E3558DC}">
  <ds:schemaRefs>
    <ds:schemaRef ds:uri="http://schemas.microsoft.com/sharepoint/v3/contenttype/forms"/>
  </ds:schemaRefs>
</ds:datastoreItem>
</file>

<file path=customXml/itemProps3.xml><?xml version="1.0" encoding="utf-8"?>
<ds:datastoreItem xmlns:ds="http://schemas.openxmlformats.org/officeDocument/2006/customXml" ds:itemID="{7BDAB23B-6889-44CF-B7E7-B96BA5F298E6}">
  <ds:schemaRefs>
    <ds:schemaRef ds:uri="2e9196fe-87c2-4263-8992-3ae1dbaa9fde"/>
    <ds:schemaRef ds:uri="bc35cd33-ac99-4bdf-afb1-5d174353cd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17786</TotalTime>
  <Words>600</Words>
  <Application>Microsoft Office PowerPoint</Application>
  <PresentationFormat>Widescreen</PresentationFormat>
  <Paragraphs>77</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Arial</vt:lpstr>
      <vt:lpstr>Calibri</vt:lpstr>
      <vt:lpstr>Calibri Light</vt:lpstr>
      <vt:lpstr>Open Sans</vt:lpstr>
      <vt:lpstr>Segoe UI</vt:lpstr>
      <vt:lpstr>Source Sans Pro</vt:lpstr>
      <vt:lpstr>Source Sans Pro Black</vt:lpstr>
      <vt:lpstr>Source Sans Pro Regular</vt:lpstr>
      <vt:lpstr>Source Sans Pro SemiBold</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Alvarez, Marissa</dc:creator>
  <cp:lastModifiedBy>LaBarge, Andrew</cp:lastModifiedBy>
  <cp:revision>95</cp:revision>
  <dcterms:created xsi:type="dcterms:W3CDTF">2021-08-30T15:38:42Z</dcterms:created>
  <dcterms:modified xsi:type="dcterms:W3CDTF">2023-11-07T19:12:40Z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2021-08-30T15:38:42Z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4cdc5af1-416b-47b3-b469-05fc818d2d24</vt:lpwstr>
  </property>
  <property fmtid="{D5CDD505-2E9C-101B-9397-08002B2CF9AE}" pid="8" name="MSIP_Label_ea60d57e-af5b-4752-ac57-3e4f28ca11dc_ContentBits">
    <vt:lpwstr>0</vt:lpwstr>
  </property>
  <property fmtid="{D5CDD505-2E9C-101B-9397-08002B2CF9AE}" pid="9" name="ContentTypeId">
    <vt:lpwstr>0x010100F1A24584C23FDF4BB8656E52E9AA5D01</vt:lpwstr>
  </property>
</Properties>
</file>