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70" r:id="rId6"/>
    <p:sldId id="260" r:id="rId7"/>
    <p:sldId id="271" r:id="rId8"/>
    <p:sldId id="261" r:id="rId9"/>
    <p:sldId id="272" r:id="rId10"/>
    <p:sldId id="262" r:id="rId11"/>
    <p:sldId id="273" r:id="rId12"/>
    <p:sldId id="263" r:id="rId13"/>
    <p:sldId id="274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4" r:id="rId24"/>
    <p:sldId id="287" r:id="rId25"/>
    <p:sldId id="268" r:id="rId26"/>
    <p:sldId id="275" r:id="rId27"/>
    <p:sldId id="269" r:id="rId28"/>
    <p:sldId id="276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9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3CD65-93AC-4DE9-BA94-B2B17037EEEA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0A51E-78AD-4040-954C-C225FF2A6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4483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81CAF-61C7-44BC-8CE9-5CB503302031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EBC4E-DD16-4C1D-80D0-A6D4A2D0E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621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BC4E-DD16-4C1D-80D0-A6D4A2D0E68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323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BC4E-DD16-4C1D-80D0-A6D4A2D0E68C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323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BC4E-DD16-4C1D-80D0-A6D4A2D0E68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323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BC4E-DD16-4C1D-80D0-A6D4A2D0E68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323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BC4E-DD16-4C1D-80D0-A6D4A2D0E68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323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BC4E-DD16-4C1D-80D0-A6D4A2D0E68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828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BC4E-DD16-4C1D-80D0-A6D4A2D0E68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32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BC4E-DD16-4C1D-80D0-A6D4A2D0E68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323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BC4E-DD16-4C1D-80D0-A6D4A2D0E68C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323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BC4E-DD16-4C1D-80D0-A6D4A2D0E68C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32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E2E27-D724-4E03-927F-6FC59538896D}" type="datetime1">
              <a:rPr lang="en-IN" smtClean="0"/>
              <a:t>04-08-2020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9CCFE-31AE-4D5E-9B05-6C8240DCCA60}" type="datetime1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64408-8059-4B01-9D96-355A15FBFC7D}" type="datetime1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46C0E6-C70A-4C23-B5B0-41B5039D7B93}" type="datetime1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A13E5B-6607-44DA-A10C-A6B9D34B5478}" type="datetime1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FDE43-D617-4DE8-93E2-929796F1ECC0}" type="datetime1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420C8-1C76-48F6-92EB-643409708DC6}" type="datetime1">
              <a:rPr lang="en-IN" smtClean="0"/>
              <a:t>04-08-2020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A9B6A-4C9B-416A-806C-D688223B985C}" type="datetime1">
              <a:rPr lang="en-IN" smtClean="0"/>
              <a:t>04-08-2020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1D6396-A1CB-472F-8F42-E781AA02F74D}" type="datetime1">
              <a:rPr lang="en-IN" smtClean="0"/>
              <a:t>04-08-2020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DCB731-1FAB-4D5F-84F9-789A0CE9A960}" type="datetime1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B7E4DC-D35F-41C7-B70F-FE0905D279D5}" type="datetime1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BAAC5B6-ABAB-4978-BA97-BE95005CE88E}" type="datetime1">
              <a:rPr lang="en-IN" smtClean="0"/>
              <a:t>04-08-2020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FD.ppt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Screenshot.pptx" TargetMode="External"/><Relationship Id="rId5" Type="http://schemas.openxmlformats.org/officeDocument/2006/relationships/hyperlink" Target="ER%20Diagram.pptx" TargetMode="External"/><Relationship Id="rId4" Type="http://schemas.openxmlformats.org/officeDocument/2006/relationships/hyperlink" Target="Use%20Case%20Diagram.pptx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oomcar.com/" TargetMode="External"/><Relationship Id="rId7" Type="http://schemas.openxmlformats.org/officeDocument/2006/relationships/hyperlink" Target="https://www.w3schools.com/" TargetMode="External"/><Relationship Id="rId2" Type="http://schemas.openxmlformats.org/officeDocument/2006/relationships/hyperlink" Target="http://www.revv.co.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spsnippets.com/" TargetMode="External"/><Relationship Id="rId5" Type="http://schemas.openxmlformats.org/officeDocument/2006/relationships/hyperlink" Target="http://www.codeproject.com/" TargetMode="External"/><Relationship Id="rId4" Type="http://schemas.openxmlformats.org/officeDocument/2006/relationships/hyperlink" Target="http://www.stackoverflow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1556792"/>
            <a:ext cx="8100392" cy="5301208"/>
          </a:xfrm>
        </p:spPr>
        <p:txBody>
          <a:bodyPr>
            <a:normAutofit/>
          </a:bodyPr>
          <a:lstStyle/>
          <a:p>
            <a:pPr algn="ctr"/>
            <a:r>
              <a:rPr lang="en-IN" sz="2000" dirty="0" smtClean="0">
                <a:cs typeface="Arial" panose="020B0604020202020204" pitchFamily="34" charset="0"/>
              </a:rPr>
              <a:t>Bachelor of Computer Applications (BCA)</a:t>
            </a:r>
          </a:p>
          <a:p>
            <a:pPr algn="ctr"/>
            <a:r>
              <a:rPr lang="en-IN" sz="2000" dirty="0" smtClean="0">
                <a:cs typeface="Arial" panose="020B0604020202020204" pitchFamily="34" charset="0"/>
              </a:rPr>
              <a:t>Programme</a:t>
            </a:r>
          </a:p>
          <a:p>
            <a:pPr algn="ctr"/>
            <a:endParaRPr lang="en-IN" sz="2000" dirty="0">
              <a:cs typeface="Arial" panose="020B0604020202020204" pitchFamily="34" charset="0"/>
            </a:endParaRPr>
          </a:p>
          <a:p>
            <a:pPr algn="ctr"/>
            <a:r>
              <a:rPr lang="en-IN" sz="2000" dirty="0" smtClean="0">
                <a:cs typeface="Arial" panose="020B0604020202020204" pitchFamily="34" charset="0"/>
              </a:rPr>
              <a:t>Project Report</a:t>
            </a:r>
          </a:p>
          <a:p>
            <a:pPr algn="ctr"/>
            <a:r>
              <a:rPr lang="en-IN" sz="2000" dirty="0" smtClean="0">
                <a:cs typeface="Arial" panose="020B0604020202020204" pitchFamily="34" charset="0"/>
              </a:rPr>
              <a:t>BCA SEM VI</a:t>
            </a:r>
          </a:p>
          <a:p>
            <a:pPr algn="ctr"/>
            <a:r>
              <a:rPr lang="en-IN" sz="2000" dirty="0" smtClean="0">
                <a:cs typeface="Arial" panose="020B0604020202020204" pitchFamily="34" charset="0"/>
              </a:rPr>
              <a:t>AY 2019-20</a:t>
            </a:r>
          </a:p>
          <a:p>
            <a:pPr algn="ctr"/>
            <a:endParaRPr lang="en-IN" sz="2000" dirty="0">
              <a:cs typeface="Arial" panose="020B0604020202020204" pitchFamily="34" charset="0"/>
            </a:endParaRPr>
          </a:p>
          <a:p>
            <a:pPr algn="ctr"/>
            <a:r>
              <a:rPr lang="en-IN" sz="2000" b="1" dirty="0" smtClean="0">
                <a:cs typeface="Arial" panose="020B0604020202020204" pitchFamily="34" charset="0"/>
              </a:rPr>
              <a:t>Car Rental System</a:t>
            </a:r>
          </a:p>
          <a:p>
            <a:pPr algn="ctr"/>
            <a:r>
              <a:rPr lang="en-IN" sz="2000" dirty="0" smtClean="0">
                <a:cs typeface="Arial" panose="020B0604020202020204" pitchFamily="34" charset="0"/>
              </a:rPr>
              <a:t>By</a:t>
            </a:r>
          </a:p>
          <a:p>
            <a:pPr algn="ctr"/>
            <a:endParaRPr lang="en-IN" sz="2000" dirty="0">
              <a:cs typeface="Arial" panose="020B0604020202020204" pitchFamily="34" charset="0"/>
            </a:endParaRPr>
          </a:p>
        </p:txBody>
      </p:sp>
      <p:pic>
        <p:nvPicPr>
          <p:cNvPr id="1026" name="Picture 2" descr="C:\Users\Chirag Tolat\Downloads\SDJ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314" y="135285"/>
            <a:ext cx="45529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57250"/>
              </p:ext>
            </p:extLst>
          </p:nvPr>
        </p:nvGraphicFramePr>
        <p:xfrm>
          <a:off x="2051720" y="5085184"/>
          <a:ext cx="62646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49685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+mn-lt"/>
                        </a:rPr>
                        <a:t>Exam No</a:t>
                      </a:r>
                      <a:endParaRPr lang="en-IN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+mn-lt"/>
                        </a:rPr>
                        <a:t>Name of</a:t>
                      </a:r>
                      <a:r>
                        <a:rPr lang="en-IN" b="1" baseline="0" dirty="0" smtClean="0">
                          <a:latin typeface="+mn-lt"/>
                        </a:rPr>
                        <a:t> Student</a:t>
                      </a:r>
                      <a:endParaRPr lang="en-IN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n-lt"/>
                        </a:rPr>
                        <a:t>2527</a:t>
                      </a:r>
                      <a:endParaRPr lang="en-IN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+mn-lt"/>
                        </a:rPr>
                        <a:t>Tolat</a:t>
                      </a:r>
                      <a:r>
                        <a:rPr lang="en-IN" dirty="0" smtClean="0">
                          <a:latin typeface="+mn-lt"/>
                        </a:rPr>
                        <a:t> Chirag </a:t>
                      </a:r>
                      <a:r>
                        <a:rPr lang="en-IN" dirty="0" err="1" smtClean="0">
                          <a:latin typeface="+mn-lt"/>
                        </a:rPr>
                        <a:t>Pinalkumar</a:t>
                      </a:r>
                      <a:endParaRPr lang="en-IN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n-lt"/>
                        </a:rPr>
                        <a:t>2488</a:t>
                      </a:r>
                      <a:endParaRPr lang="en-IN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n-lt"/>
                        </a:rPr>
                        <a:t>Patel</a:t>
                      </a:r>
                      <a:r>
                        <a:rPr lang="en-IN" baseline="0" dirty="0" smtClean="0">
                          <a:latin typeface="+mn-lt"/>
                        </a:rPr>
                        <a:t> </a:t>
                      </a:r>
                      <a:r>
                        <a:rPr lang="en-IN" baseline="0" dirty="0" err="1" smtClean="0">
                          <a:latin typeface="+mn-lt"/>
                        </a:rPr>
                        <a:t>Shivam</a:t>
                      </a:r>
                      <a:r>
                        <a:rPr lang="en-IN" baseline="0" dirty="0" smtClean="0">
                          <a:latin typeface="+mn-lt"/>
                        </a:rPr>
                        <a:t> </a:t>
                      </a:r>
                      <a:r>
                        <a:rPr lang="en-IN" baseline="0" dirty="0" err="1" smtClean="0">
                          <a:latin typeface="+mn-lt"/>
                        </a:rPr>
                        <a:t>Dharmeshbhai</a:t>
                      </a:r>
                      <a:endParaRPr lang="en-IN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0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AGENDA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Objective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Scope</a:t>
            </a:r>
          </a:p>
          <a:p>
            <a:r>
              <a:rPr lang="en-IN" sz="2000" dirty="0">
                <a:solidFill>
                  <a:schemeClr val="bg1">
                    <a:lumMod val="65000"/>
                  </a:schemeClr>
                </a:solidFill>
              </a:rPr>
              <a:t>H/W </a:t>
            </a:r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Requirements</a:t>
            </a:r>
            <a:endParaRPr lang="en-IN" sz="2000" b="1" dirty="0" smtClean="0"/>
          </a:p>
          <a:p>
            <a:r>
              <a:rPr lang="en-IN" sz="2000" b="1" dirty="0" smtClean="0"/>
              <a:t>S/W Requirements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Database Design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DFD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Use Case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UML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Screenshot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References</a:t>
            </a:r>
            <a:endParaRPr lang="en-I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10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8240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S</a:t>
            </a:r>
            <a:r>
              <a:rPr lang="en-IN" sz="4000" dirty="0" smtClean="0"/>
              <a:t>/W REQUIREMENTS</a:t>
            </a:r>
            <a:endParaRPr lang="en-IN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800517"/>
              </p:ext>
            </p:extLst>
          </p:nvPr>
        </p:nvGraphicFramePr>
        <p:xfrm>
          <a:off x="1435100" y="2132856"/>
          <a:ext cx="7313614" cy="3017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6807"/>
                <a:gridCol w="365680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Frontend Languages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ASP C#,</a:t>
                      </a:r>
                      <a:r>
                        <a:rPr lang="en-IN" baseline="0" dirty="0" smtClean="0"/>
                        <a:t> JavaScript, Bootstrap, CSS, JQuery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Database Backend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Microsoft SQL Server</a:t>
                      </a:r>
                      <a:r>
                        <a:rPr lang="en-IN" baseline="0" dirty="0" smtClean="0"/>
                        <a:t> 2008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Operating System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Windows 10 Ultimate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Office Tools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Microsoft Office 2010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Technology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Web base application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11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012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AGENDA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Objective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Scope</a:t>
            </a:r>
          </a:p>
          <a:p>
            <a:r>
              <a:rPr lang="en-IN" sz="2000" dirty="0">
                <a:solidFill>
                  <a:schemeClr val="bg1">
                    <a:lumMod val="65000"/>
                  </a:schemeClr>
                </a:solidFill>
              </a:rPr>
              <a:t>H/W </a:t>
            </a:r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Requirements</a:t>
            </a:r>
            <a:endParaRPr lang="en-IN" sz="2000" b="1" dirty="0" smtClean="0"/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S/W Requirements</a:t>
            </a:r>
          </a:p>
          <a:p>
            <a:r>
              <a:rPr lang="en-IN" sz="2000" b="1" dirty="0" smtClean="0"/>
              <a:t>Database Design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DFD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Use Case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UML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Screenshot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References</a:t>
            </a:r>
            <a:endParaRPr lang="en-I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12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519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DATABASE DESIGN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pPr marL="566737" indent="-457200" algn="just">
              <a:buFont typeface="+mj-lt"/>
              <a:buAutoNum type="arabicParenR"/>
            </a:pPr>
            <a:r>
              <a:rPr lang="en-IN" sz="2000" dirty="0" err="1" smtClean="0"/>
              <a:t>tbl_Admin</a:t>
            </a:r>
            <a:endParaRPr lang="en-IN" sz="2000" dirty="0" smtClean="0"/>
          </a:p>
          <a:p>
            <a:pPr marL="566737" indent="-457200" algn="just">
              <a:buFont typeface="+mj-lt"/>
              <a:buAutoNum type="arabicParenR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/>
            </a:pPr>
            <a:endParaRPr lang="en-IN" sz="2000" dirty="0"/>
          </a:p>
          <a:p>
            <a:pPr marL="566737" indent="-457200" algn="just">
              <a:buFont typeface="+mj-lt"/>
              <a:buAutoNum type="arabicParenR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/>
            </a:pPr>
            <a:endParaRPr lang="en-IN" sz="2000" dirty="0"/>
          </a:p>
          <a:p>
            <a:pPr marL="566737" indent="-457200" algn="just">
              <a:buFont typeface="+mj-lt"/>
              <a:buAutoNum type="arabicParenR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/>
            </a:pPr>
            <a:endParaRPr lang="en-IN" sz="2000" dirty="0"/>
          </a:p>
          <a:p>
            <a:pPr marL="566737" indent="-457200" algn="just">
              <a:buFont typeface="+mj-lt"/>
              <a:buAutoNum type="arabicParenR"/>
            </a:pP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13</a:t>
            </a:fld>
            <a:endParaRPr lang="en-IN" b="1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177677"/>
              </p:ext>
            </p:extLst>
          </p:nvPr>
        </p:nvGraphicFramePr>
        <p:xfrm>
          <a:off x="1434852" y="1999104"/>
          <a:ext cx="73136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403"/>
                <a:gridCol w="1828403"/>
                <a:gridCol w="1828403"/>
                <a:gridCol w="182840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DATATYPE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CONSTRAINT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AdminID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Admin</a:t>
                      </a:r>
                      <a:r>
                        <a:rPr lang="en-IN" baseline="0" dirty="0" smtClean="0"/>
                        <a:t>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Username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Unique Key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Username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Password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Password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Email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Email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Mobile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numeric(10,0)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Mobile No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Image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Admin</a:t>
                      </a:r>
                      <a:r>
                        <a:rPr lang="en-IN" baseline="0" dirty="0" smtClean="0"/>
                        <a:t> Image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IsSuper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Admin Type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2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DATABASE DESIGN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pPr marL="566737" indent="-457200" algn="just">
              <a:buFont typeface="+mj-lt"/>
              <a:buAutoNum type="arabicParenR" startAt="2"/>
            </a:pPr>
            <a:r>
              <a:rPr lang="en-IN" sz="2000" dirty="0" err="1" smtClean="0"/>
              <a:t>tbl_User</a:t>
            </a:r>
            <a:endParaRPr lang="en-IN" sz="2000" dirty="0" smtClean="0"/>
          </a:p>
          <a:p>
            <a:pPr marL="566737" indent="-457200" algn="just">
              <a:buFont typeface="+mj-lt"/>
              <a:buAutoNum type="arabicParenR" startAt="2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2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2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2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2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2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2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2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2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2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2"/>
            </a:pP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14</a:t>
            </a:fld>
            <a:endParaRPr lang="en-IN" b="1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7764119"/>
              </p:ext>
            </p:extLst>
          </p:nvPr>
        </p:nvGraphicFramePr>
        <p:xfrm>
          <a:off x="1434852" y="1999104"/>
          <a:ext cx="73136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403"/>
                <a:gridCol w="1828403"/>
                <a:gridCol w="1828403"/>
                <a:gridCol w="182840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DATATYPE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CONSTRAINT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UserID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aseline="0" dirty="0" smtClean="0"/>
                        <a:t>User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UserName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Unique Key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Username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Password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Password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FName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First Name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LName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Last</a:t>
                      </a:r>
                      <a:r>
                        <a:rPr lang="en-IN" baseline="0" dirty="0" smtClean="0"/>
                        <a:t> Name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Email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Email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Mobile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numeric(10,0)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Mobile No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DOB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Date of Birth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2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DATABASE DESIGN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pPr marL="566737" indent="-457200" algn="just">
              <a:buFont typeface="+mj-lt"/>
              <a:buAutoNum type="arabicParenR" startAt="3"/>
            </a:pPr>
            <a:r>
              <a:rPr lang="en-IN" sz="2000" dirty="0" err="1" smtClean="0"/>
              <a:t>tbl_Brand</a:t>
            </a:r>
            <a:endParaRPr lang="en-IN" sz="2000" dirty="0" smtClean="0"/>
          </a:p>
          <a:p>
            <a:pPr marL="566737" indent="-457200" algn="just">
              <a:buFont typeface="+mj-lt"/>
              <a:buAutoNum type="arabicParenR" startAt="3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3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3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3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3"/>
            </a:pPr>
            <a:r>
              <a:rPr lang="en-IN" sz="2000" dirty="0" err="1" smtClean="0"/>
              <a:t>tbl_Category</a:t>
            </a:r>
            <a:endParaRPr lang="en-IN" sz="2000" dirty="0" smtClean="0"/>
          </a:p>
          <a:p>
            <a:pPr marL="566737" indent="-457200" algn="just">
              <a:buFont typeface="+mj-lt"/>
              <a:buAutoNum type="arabicParenR" startAt="3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3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3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3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3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3"/>
            </a:pP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15</a:t>
            </a:fld>
            <a:endParaRPr lang="en-IN" b="1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027554"/>
              </p:ext>
            </p:extLst>
          </p:nvPr>
        </p:nvGraphicFramePr>
        <p:xfrm>
          <a:off x="1434852" y="2028448"/>
          <a:ext cx="73136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403"/>
                <a:gridCol w="1828403"/>
                <a:gridCol w="1828403"/>
                <a:gridCol w="182840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DATATYPE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CONSTRAINT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BrandID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Brand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BrandName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Unique Key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Brand Name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722155"/>
              </p:ext>
            </p:extLst>
          </p:nvPr>
        </p:nvGraphicFramePr>
        <p:xfrm>
          <a:off x="1434852" y="3972664"/>
          <a:ext cx="73136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403"/>
                <a:gridCol w="1828403"/>
                <a:gridCol w="1828403"/>
                <a:gridCol w="182840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DATATYPE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CONSTRAINT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CategoryID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Category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CategoryName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Unique Key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Category Name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9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DATABASE DESIGN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pPr marL="566737" indent="-457200" algn="just">
              <a:buFont typeface="+mj-lt"/>
              <a:buAutoNum type="arabicParenR" startAt="5"/>
            </a:pPr>
            <a:r>
              <a:rPr lang="en-IN" sz="2000" dirty="0" err="1" smtClean="0"/>
              <a:t>tbl_Model</a:t>
            </a:r>
            <a:endParaRPr lang="en-IN" sz="2000" dirty="0" smtClean="0"/>
          </a:p>
          <a:p>
            <a:pPr marL="566737" indent="-457200" algn="just">
              <a:buFont typeface="+mj-lt"/>
              <a:buAutoNum type="arabicParenR" startAt="5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5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5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5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5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5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5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5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5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5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5"/>
            </a:pP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16</a:t>
            </a:fld>
            <a:endParaRPr lang="en-IN" b="1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357876"/>
              </p:ext>
            </p:extLst>
          </p:nvPr>
        </p:nvGraphicFramePr>
        <p:xfrm>
          <a:off x="1434852" y="1999104"/>
          <a:ext cx="73136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403"/>
                <a:gridCol w="1828403"/>
                <a:gridCol w="1828403"/>
                <a:gridCol w="182840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DATATYPE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CONSTRAINT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ModelID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Model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BrandID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Brand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CategoryID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int</a:t>
                      </a:r>
                      <a:endParaRPr lang="en-I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Category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ModelName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Unique Key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Model Name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ModelImage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Model Image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35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DATABASE DESIGN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pPr marL="566737" indent="-457200" algn="just">
              <a:buFont typeface="+mj-lt"/>
              <a:buAutoNum type="arabicParenR" startAt="6"/>
            </a:pPr>
            <a:r>
              <a:rPr lang="en-IN" sz="2000" dirty="0" err="1" smtClean="0"/>
              <a:t>tbl_ModelDetails</a:t>
            </a:r>
            <a:endParaRPr lang="en-IN" sz="2000" dirty="0" smtClean="0"/>
          </a:p>
          <a:p>
            <a:pPr marL="566737" indent="-457200" algn="just">
              <a:buFont typeface="+mj-lt"/>
              <a:buAutoNum type="arabicParenR" startAt="6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6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6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6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6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6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6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6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6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6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6"/>
            </a:pP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17</a:t>
            </a:fld>
            <a:endParaRPr lang="en-IN" b="1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615316"/>
              </p:ext>
            </p:extLst>
          </p:nvPr>
        </p:nvGraphicFramePr>
        <p:xfrm>
          <a:off x="1331640" y="1920448"/>
          <a:ext cx="731361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403"/>
                <a:gridCol w="1828403"/>
                <a:gridCol w="1828403"/>
                <a:gridCol w="182840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DATATYPE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CONSTRAINT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MDetailsID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Model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Detail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ModelID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Model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Seats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int</a:t>
                      </a:r>
                      <a:endParaRPr lang="en-I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 of Seats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BagSpace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int</a:t>
                      </a:r>
                      <a:endParaRPr lang="en-I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Bag</a:t>
                      </a:r>
                      <a:r>
                        <a:rPr lang="en-IN" baseline="0" dirty="0" smtClean="0"/>
                        <a:t> Space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GearID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mtClean="0"/>
                        <a:t>int</a:t>
                      </a:r>
                      <a:endParaRPr lang="en-I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Gear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FuelID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int</a:t>
                      </a:r>
                      <a:endParaRPr lang="en-I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Fuel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AirCondition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Air Condition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Airbag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int</a:t>
                      </a:r>
                      <a:endParaRPr lang="en-I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 of Airbag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StateID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int</a:t>
                      </a:r>
                      <a:endParaRPr lang="en-I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State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CityID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int</a:t>
                      </a:r>
                      <a:endParaRPr lang="en-I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City</a:t>
                      </a:r>
                      <a:r>
                        <a:rPr lang="en-IN" baseline="0" dirty="0" smtClean="0"/>
                        <a:t>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Price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int</a:t>
                      </a:r>
                      <a:endParaRPr lang="en-I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Price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IsActive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int</a:t>
                      </a:r>
                      <a:endParaRPr lang="en-I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Active Status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99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DATABASE DESIGN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pPr marL="566737" indent="-457200" algn="just">
              <a:buFont typeface="+mj-lt"/>
              <a:buAutoNum type="arabicParenR" startAt="7"/>
            </a:pPr>
            <a:r>
              <a:rPr lang="en-IN" sz="2000" dirty="0" err="1" smtClean="0"/>
              <a:t>tbl_State</a:t>
            </a:r>
            <a:endParaRPr lang="en-IN" sz="2000" dirty="0" smtClean="0"/>
          </a:p>
          <a:p>
            <a:pPr marL="566737" indent="-457200" algn="just">
              <a:buFont typeface="+mj-lt"/>
              <a:buAutoNum type="arabicParenR" startAt="7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7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7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7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7"/>
            </a:pPr>
            <a:r>
              <a:rPr lang="en-IN" sz="2000" dirty="0" err="1" smtClean="0"/>
              <a:t>tbl_City</a:t>
            </a:r>
            <a:endParaRPr lang="en-IN" sz="2000" dirty="0" smtClean="0"/>
          </a:p>
          <a:p>
            <a:pPr marL="566737" indent="-457200" algn="just">
              <a:buFont typeface="+mj-lt"/>
              <a:buAutoNum type="arabicParenR" startAt="7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7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7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7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7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7"/>
            </a:pP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18</a:t>
            </a:fld>
            <a:endParaRPr lang="en-IN" b="1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009880"/>
              </p:ext>
            </p:extLst>
          </p:nvPr>
        </p:nvGraphicFramePr>
        <p:xfrm>
          <a:off x="1434852" y="2028448"/>
          <a:ext cx="73136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403"/>
                <a:gridCol w="1828403"/>
                <a:gridCol w="1828403"/>
                <a:gridCol w="182840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DATATYPE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CONSTRAINT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StateID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State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StateName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Unique Key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State Name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1858721"/>
              </p:ext>
            </p:extLst>
          </p:nvPr>
        </p:nvGraphicFramePr>
        <p:xfrm>
          <a:off x="1434852" y="3972664"/>
          <a:ext cx="73136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403"/>
                <a:gridCol w="1828403"/>
                <a:gridCol w="1828403"/>
                <a:gridCol w="182840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DATATYPE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CONSTRAINT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CityID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City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StateID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State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CityName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Unique Key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City Name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0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DATABASE DESIGN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pPr marL="566737" indent="-457200" algn="just">
              <a:buFont typeface="+mj-lt"/>
              <a:buAutoNum type="arabicParenR" startAt="9"/>
            </a:pPr>
            <a:r>
              <a:rPr lang="en-IN" sz="2000" dirty="0" err="1" smtClean="0"/>
              <a:t>tbl_Fuel</a:t>
            </a:r>
            <a:endParaRPr lang="en-IN" sz="2000" dirty="0" smtClean="0"/>
          </a:p>
          <a:p>
            <a:pPr marL="566737" indent="-457200" algn="just">
              <a:buFont typeface="+mj-lt"/>
              <a:buAutoNum type="arabicParenR" startAt="9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9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9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9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9"/>
            </a:pPr>
            <a:r>
              <a:rPr lang="en-IN" sz="2000" dirty="0" err="1" smtClean="0"/>
              <a:t>tbl_Gear</a:t>
            </a:r>
            <a:endParaRPr lang="en-IN" sz="2000" dirty="0" smtClean="0"/>
          </a:p>
          <a:p>
            <a:pPr marL="566737" indent="-457200" algn="just">
              <a:buFont typeface="+mj-lt"/>
              <a:buAutoNum type="arabicParenR" startAt="9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9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9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9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9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9"/>
            </a:pP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19</a:t>
            </a:fld>
            <a:endParaRPr lang="en-IN" b="1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3569850"/>
              </p:ext>
            </p:extLst>
          </p:nvPr>
        </p:nvGraphicFramePr>
        <p:xfrm>
          <a:off x="1434852" y="2028448"/>
          <a:ext cx="73136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403"/>
                <a:gridCol w="1828403"/>
                <a:gridCol w="1828403"/>
                <a:gridCol w="182840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DATATYPE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CONSTRAINT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FuelID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Fuel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FuelType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Unique Key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Fuel Type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139722"/>
              </p:ext>
            </p:extLst>
          </p:nvPr>
        </p:nvGraphicFramePr>
        <p:xfrm>
          <a:off x="1434852" y="3972664"/>
          <a:ext cx="73136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403"/>
                <a:gridCol w="1828403"/>
                <a:gridCol w="1828403"/>
                <a:gridCol w="182840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DATATYPE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CONSTRAINT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GearID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Gear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GearType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Unique Key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Gear Type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5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AGENDA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Introduction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Objective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Scope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H/W Requirements</a:t>
            </a:r>
          </a:p>
          <a:p>
            <a:r>
              <a:rPr lang="en-IN" sz="2000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/W Requirements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Database Design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DFD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Use Case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UML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Screenshot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References</a:t>
            </a:r>
            <a:endParaRPr lang="en-I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2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7651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DATABASE DESIGN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pPr marL="566737" indent="-457200" algn="just">
              <a:buFont typeface="+mj-lt"/>
              <a:buAutoNum type="arabicParenR" startAt="11"/>
            </a:pPr>
            <a:r>
              <a:rPr lang="en-IN" sz="2000" dirty="0" err="1" smtClean="0"/>
              <a:t>tbl_Booking</a:t>
            </a:r>
            <a:endParaRPr lang="en-IN" sz="2000" dirty="0" smtClean="0"/>
          </a:p>
          <a:p>
            <a:pPr marL="566737" indent="-457200" algn="just">
              <a:buFont typeface="+mj-lt"/>
              <a:buAutoNum type="arabicParenR" startAt="11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11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11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11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11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11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11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11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11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11"/>
            </a:pP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20</a:t>
            </a:fld>
            <a:endParaRPr lang="en-IN" b="1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476712"/>
              </p:ext>
            </p:extLst>
          </p:nvPr>
        </p:nvGraphicFramePr>
        <p:xfrm>
          <a:off x="1434852" y="1999104"/>
          <a:ext cx="73136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403"/>
                <a:gridCol w="1828403"/>
                <a:gridCol w="1828403"/>
                <a:gridCol w="182840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DATATYPE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CONSTRAINT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BookingID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aseline="0" dirty="0" smtClean="0"/>
                        <a:t>Booking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User</a:t>
                      </a:r>
                      <a:r>
                        <a:rPr lang="en-IN" baseline="0" dirty="0" err="1" smtClean="0"/>
                        <a:t>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User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BookingDate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datetime</a:t>
                      </a:r>
                      <a:endParaRPr lang="en-I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Booking Date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MDetailsID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Model Detail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PickUpDate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Pick Up Date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DropOffDate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Drop Off Date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LicenseNum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License No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Address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(MAX)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Address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1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DATABASE DESIGN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pPr marL="566737" indent="-457200" algn="just">
              <a:buFont typeface="+mj-lt"/>
              <a:buAutoNum type="arabicParenR" startAt="12"/>
            </a:pPr>
            <a:r>
              <a:rPr lang="en-IN" sz="2000" dirty="0" err="1" smtClean="0"/>
              <a:t>tbl_Payment</a:t>
            </a:r>
            <a:endParaRPr lang="en-IN" sz="2000" dirty="0"/>
          </a:p>
          <a:p>
            <a:pPr marL="566737" indent="-457200" algn="just">
              <a:buFont typeface="+mj-lt"/>
              <a:buAutoNum type="arabicParenR" startAt="12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12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12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12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12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12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12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12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12"/>
            </a:pP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21</a:t>
            </a:fld>
            <a:endParaRPr lang="en-IN" b="1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308351"/>
              </p:ext>
            </p:extLst>
          </p:nvPr>
        </p:nvGraphicFramePr>
        <p:xfrm>
          <a:off x="1434852" y="1999104"/>
          <a:ext cx="7313613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799"/>
                <a:gridCol w="1789799"/>
                <a:gridCol w="1789799"/>
                <a:gridCol w="1944216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DATATYPE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CONSTRAINT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PaymentID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aseline="0" dirty="0" smtClean="0"/>
                        <a:t>Payment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BookingID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Booking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Rate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Rate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Qty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Quantity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Amount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Amount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CGST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CGST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SGST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SGST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Total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Total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PMethod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Payment</a:t>
                      </a:r>
                      <a:r>
                        <a:rPr lang="en-IN" baseline="0" dirty="0" smtClean="0"/>
                        <a:t> Method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PStatus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Payment</a:t>
                      </a:r>
                      <a:r>
                        <a:rPr lang="en-IN" baseline="0" dirty="0" smtClean="0"/>
                        <a:t> Status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39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DATABASE DESIGN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pPr marL="566737" indent="-457200" algn="just">
              <a:buFont typeface="+mj-lt"/>
              <a:buAutoNum type="arabicParenR" startAt="13"/>
            </a:pPr>
            <a:r>
              <a:rPr lang="en-IN" sz="2000" dirty="0" err="1" smtClean="0"/>
              <a:t>tbl_ContactUs</a:t>
            </a:r>
            <a:endParaRPr lang="en-IN" sz="2000" dirty="0"/>
          </a:p>
          <a:p>
            <a:pPr marL="566737" indent="-457200" algn="just">
              <a:buFont typeface="+mj-lt"/>
              <a:buAutoNum type="arabicParenR" startAt="13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13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13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13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13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13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13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13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13"/>
            </a:pP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22</a:t>
            </a:fld>
            <a:endParaRPr lang="en-IN" b="1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988714"/>
              </p:ext>
            </p:extLst>
          </p:nvPr>
        </p:nvGraphicFramePr>
        <p:xfrm>
          <a:off x="1434852" y="1999104"/>
          <a:ext cx="73136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403"/>
                <a:gridCol w="1828403"/>
                <a:gridCol w="1828403"/>
                <a:gridCol w="182840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DATATYPE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CONSTRAINT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ContactUsID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aseline="0" dirty="0" smtClean="0"/>
                        <a:t>Contact Us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FName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mtClean="0"/>
                        <a:t>nvarchar(50)</a:t>
                      </a:r>
                      <a:endParaRPr lang="en-I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First Name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LName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mtClean="0"/>
                        <a:t>nvarchar(50)</a:t>
                      </a:r>
                      <a:endParaRPr lang="en-I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Last Name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Email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Email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Mobile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numeric(10,0)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Mobile No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Message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(MAX)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Message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1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Objective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Scope</a:t>
            </a:r>
          </a:p>
          <a:p>
            <a:r>
              <a:rPr lang="en-IN" sz="2000" dirty="0">
                <a:solidFill>
                  <a:schemeClr val="bg1">
                    <a:lumMod val="65000"/>
                  </a:schemeClr>
                </a:solidFill>
              </a:rPr>
              <a:t>H/W </a:t>
            </a:r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Requirements</a:t>
            </a:r>
            <a:endParaRPr lang="en-IN" sz="2000" b="1" dirty="0" smtClean="0"/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S/W Requirements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Database Design</a:t>
            </a:r>
          </a:p>
          <a:p>
            <a:r>
              <a:rPr lang="en-IN" sz="2000" b="1" dirty="0" smtClean="0"/>
              <a:t>DFD</a:t>
            </a:r>
          </a:p>
          <a:p>
            <a:r>
              <a:rPr lang="en-IN" sz="2000" b="1" dirty="0" smtClean="0"/>
              <a:t>Use Case Diagram</a:t>
            </a:r>
          </a:p>
          <a:p>
            <a:r>
              <a:rPr lang="en-IN" sz="2000" b="1" dirty="0" smtClean="0"/>
              <a:t>ER Diagram</a:t>
            </a:r>
            <a:endParaRPr lang="en-IN" sz="2000" b="1" dirty="0" smtClean="0"/>
          </a:p>
          <a:p>
            <a:r>
              <a:rPr lang="en-IN" sz="2000" b="1" dirty="0" smtClean="0"/>
              <a:t>Screenshot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References</a:t>
            </a:r>
            <a:endParaRPr lang="en-I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23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964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 smtClean="0"/>
              <a:t>DFD, Use Case Diagram, </a:t>
            </a:r>
            <a:br>
              <a:rPr lang="en-IN" sz="4000" dirty="0" smtClean="0"/>
            </a:br>
            <a:r>
              <a:rPr lang="en-IN" sz="4000" dirty="0" smtClean="0"/>
              <a:t>ER Diagram</a:t>
            </a:r>
            <a:r>
              <a:rPr lang="en-IN" sz="4000" dirty="0" smtClean="0"/>
              <a:t>, Screenshot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endParaRPr lang="en-IN" sz="2000" b="1" dirty="0" smtClean="0"/>
          </a:p>
          <a:p>
            <a:r>
              <a:rPr lang="en-IN" sz="2000" b="1" dirty="0" smtClean="0">
                <a:hlinkClick r:id="rId3" action="ppaction://hlinkpres?slideindex=1&amp;slidetitle="/>
              </a:rPr>
              <a:t>DFD</a:t>
            </a:r>
            <a:endParaRPr lang="en-IN" sz="2000" b="1" dirty="0" smtClean="0"/>
          </a:p>
          <a:p>
            <a:endParaRPr lang="en-IN" sz="2000" b="1" dirty="0" smtClean="0"/>
          </a:p>
          <a:p>
            <a:r>
              <a:rPr lang="en-IN" sz="2000" b="1" dirty="0" smtClean="0">
                <a:hlinkClick r:id="rId4" action="ppaction://hlinkpres?slideindex=1&amp;slidetitle="/>
              </a:rPr>
              <a:t>Use Case Diagram</a:t>
            </a:r>
            <a:endParaRPr lang="en-IN" sz="2000" b="1" dirty="0" smtClean="0"/>
          </a:p>
          <a:p>
            <a:endParaRPr lang="en-IN" sz="2000" b="1" dirty="0" smtClean="0"/>
          </a:p>
          <a:p>
            <a:r>
              <a:rPr lang="en-IN" sz="2000" b="1" dirty="0" smtClean="0">
                <a:hlinkClick r:id="rId5" action="ppaction://hlinkpres?slideindex=1&amp;slidetitle="/>
              </a:rPr>
              <a:t>ER Diagram</a:t>
            </a:r>
            <a:endParaRPr lang="en-IN" sz="2000" b="1" dirty="0" smtClean="0"/>
          </a:p>
          <a:p>
            <a:endParaRPr lang="en-IN" sz="2000" b="1" dirty="0" smtClean="0"/>
          </a:p>
          <a:p>
            <a:r>
              <a:rPr lang="en-IN" sz="2000" b="1" dirty="0" smtClean="0">
                <a:hlinkClick r:id="rId6" action="ppaction://hlinkpres?slideindex=1&amp;slidetitle="/>
              </a:rPr>
              <a:t>Screenshot</a:t>
            </a:r>
            <a:endParaRPr lang="en-IN" sz="2000" b="1" dirty="0" smtClean="0"/>
          </a:p>
          <a:p>
            <a:endParaRPr lang="en-I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24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7983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AGENDA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Objective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Scope</a:t>
            </a:r>
          </a:p>
          <a:p>
            <a:r>
              <a:rPr lang="en-IN" sz="2000" dirty="0">
                <a:solidFill>
                  <a:schemeClr val="bg1">
                    <a:lumMod val="65000"/>
                  </a:schemeClr>
                </a:solidFill>
              </a:rPr>
              <a:t>H/W </a:t>
            </a:r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Requirements</a:t>
            </a:r>
            <a:endParaRPr lang="en-IN" sz="2000" b="1" dirty="0" smtClean="0"/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S/W Requirements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Database Design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DFD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Use Case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UML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Screenshot</a:t>
            </a:r>
          </a:p>
          <a:p>
            <a:r>
              <a:rPr lang="en-IN" sz="2000" b="1" dirty="0" smtClean="0"/>
              <a:t>Conclusion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References</a:t>
            </a:r>
            <a:endParaRPr lang="en-I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25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404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CONCLUSION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r>
              <a:rPr lang="en-US" sz="2000" dirty="0">
                <a:cs typeface="Arial" pitchFamily="34" charset="0"/>
              </a:rPr>
              <a:t>All in all, this website will help customers to find various cars with class which they can rent easily.</a:t>
            </a:r>
          </a:p>
          <a:p>
            <a:pPr>
              <a:buNone/>
            </a:pPr>
            <a:endParaRPr lang="en-US" sz="2000" dirty="0">
              <a:cs typeface="Arial" pitchFamily="34" charset="0"/>
            </a:endParaRPr>
          </a:p>
          <a:p>
            <a:r>
              <a:rPr lang="en-US" sz="2000" dirty="0">
                <a:cs typeface="Arial" pitchFamily="34" charset="0"/>
              </a:rPr>
              <a:t>We built this website for several purpose. Which is,</a:t>
            </a:r>
          </a:p>
          <a:p>
            <a:pPr>
              <a:buNone/>
            </a:pPr>
            <a:r>
              <a:rPr lang="en-US" sz="2000" dirty="0">
                <a:cs typeface="Arial" pitchFamily="34" charset="0"/>
              </a:rPr>
              <a:t>    1) Customers don’t need to buy a car.</a:t>
            </a:r>
          </a:p>
          <a:p>
            <a:pPr>
              <a:buNone/>
            </a:pPr>
            <a:r>
              <a:rPr lang="en-US" sz="2000" dirty="0">
                <a:cs typeface="Arial" pitchFamily="34" charset="0"/>
              </a:rPr>
              <a:t>    2) Customer can easily rent a car.</a:t>
            </a:r>
          </a:p>
          <a:p>
            <a:pPr>
              <a:buNone/>
            </a:pPr>
            <a:r>
              <a:rPr lang="en-US" sz="2000" dirty="0">
                <a:cs typeface="Arial" pitchFamily="34" charset="0"/>
              </a:rPr>
              <a:t>    3) Customer even can rent at any available place.</a:t>
            </a:r>
          </a:p>
          <a:p>
            <a:pPr marL="365125" indent="-282575">
              <a:buNone/>
            </a:pPr>
            <a:r>
              <a:rPr lang="en-US" sz="2000" dirty="0">
                <a:cs typeface="Arial" pitchFamily="34" charset="0"/>
              </a:rPr>
              <a:t>    4) This website also helps to tourist who’s purpose </a:t>
            </a:r>
            <a:r>
              <a:rPr lang="en-US" sz="2000" dirty="0" smtClean="0">
                <a:cs typeface="Arial" pitchFamily="34" charset="0"/>
              </a:rPr>
              <a:t>of travelling </a:t>
            </a:r>
            <a:r>
              <a:rPr lang="en-US" sz="2000" dirty="0">
                <a:cs typeface="Arial" pitchFamily="34" charset="0"/>
              </a:rPr>
              <a:t>is collection of memories.  </a:t>
            </a:r>
          </a:p>
          <a:p>
            <a:pPr marL="361950" indent="-252413" algn="just"/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26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012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AGENDA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Objective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Scope</a:t>
            </a:r>
          </a:p>
          <a:p>
            <a:r>
              <a:rPr lang="en-IN" sz="2000" dirty="0">
                <a:solidFill>
                  <a:schemeClr val="bg1">
                    <a:lumMod val="65000"/>
                  </a:schemeClr>
                </a:solidFill>
              </a:rPr>
              <a:t>H/W </a:t>
            </a:r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Requirements</a:t>
            </a:r>
            <a:endParaRPr lang="en-IN" sz="2000" b="1" dirty="0" smtClean="0"/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S/W Requirements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Database Design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DFD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Use Case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UML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Screenshot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r>
              <a:rPr lang="en-IN" sz="2000" b="1" dirty="0" smtClean="0"/>
              <a:t>References</a:t>
            </a:r>
            <a:endParaRPr lang="en-IN" sz="2000" b="1" dirty="0"/>
          </a:p>
          <a:p>
            <a:endParaRPr lang="en-I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27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5126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REFERENCES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pPr marL="361950" indent="-252413" algn="just"/>
            <a:r>
              <a:rPr lang="en-IN" sz="2000" dirty="0">
                <a:hlinkClick r:id="rId2"/>
              </a:rPr>
              <a:t>https://www.revv.co.in</a:t>
            </a:r>
            <a:endParaRPr lang="en-IN" sz="2000" dirty="0" smtClean="0"/>
          </a:p>
          <a:p>
            <a:pPr marL="361950" indent="-252413" algn="just"/>
            <a:endParaRPr lang="en-IN" sz="2000" dirty="0"/>
          </a:p>
          <a:p>
            <a:pPr marL="361950" indent="-252413" algn="just"/>
            <a:r>
              <a:rPr lang="en-IN" sz="2000" dirty="0">
                <a:hlinkClick r:id="rId3"/>
              </a:rPr>
              <a:t>https://www.zoomcar.com</a:t>
            </a:r>
            <a:endParaRPr lang="en-IN" sz="2000" dirty="0" smtClean="0"/>
          </a:p>
          <a:p>
            <a:pPr marL="361950" indent="-252413" algn="just"/>
            <a:endParaRPr lang="en-IN" sz="2000" dirty="0"/>
          </a:p>
          <a:p>
            <a:pPr marL="361950" indent="-252413" algn="just"/>
            <a:r>
              <a:rPr lang="en-IN" sz="2000" dirty="0">
                <a:hlinkClick r:id="rId4"/>
              </a:rPr>
              <a:t>https://www.stackoverflow.com</a:t>
            </a:r>
            <a:endParaRPr lang="en-IN" sz="2000" dirty="0" smtClean="0"/>
          </a:p>
          <a:p>
            <a:pPr marL="361950" indent="-252413" algn="just"/>
            <a:endParaRPr lang="en-IN" sz="2000" dirty="0"/>
          </a:p>
          <a:p>
            <a:pPr marL="361950" indent="-252413" algn="just"/>
            <a:r>
              <a:rPr lang="en-IN" sz="2000" dirty="0">
                <a:hlinkClick r:id="rId5"/>
              </a:rPr>
              <a:t>https://www.codeproject.com</a:t>
            </a:r>
            <a:endParaRPr lang="en-IN" sz="2000" dirty="0" smtClean="0"/>
          </a:p>
          <a:p>
            <a:pPr marL="361950" indent="-252413" algn="just"/>
            <a:endParaRPr lang="en-IN" sz="2000" dirty="0"/>
          </a:p>
          <a:p>
            <a:pPr marL="361950" indent="-252413" algn="just"/>
            <a:r>
              <a:rPr lang="en-IN" sz="2000" dirty="0">
                <a:hlinkClick r:id="rId6"/>
              </a:rPr>
              <a:t>https://www.aspsnippets.com</a:t>
            </a:r>
            <a:endParaRPr lang="en-IN" sz="2000" dirty="0" smtClean="0"/>
          </a:p>
          <a:p>
            <a:pPr marL="361950" indent="-252413" algn="just"/>
            <a:endParaRPr lang="en-IN" sz="2000" dirty="0"/>
          </a:p>
          <a:p>
            <a:pPr marL="361950" indent="-252413" algn="just"/>
            <a:r>
              <a:rPr lang="en-IN" sz="2000" dirty="0">
                <a:hlinkClick r:id="rId7"/>
              </a:rPr>
              <a:t>https</a:t>
            </a:r>
            <a:r>
              <a:rPr lang="en-IN" sz="2000" dirty="0" smtClean="0">
                <a:hlinkClick r:id="rId7"/>
              </a:rPr>
              <a:t>://www.w3schools.com</a:t>
            </a:r>
            <a:endParaRPr lang="en-IN" sz="2000" dirty="0" smtClean="0"/>
          </a:p>
          <a:p>
            <a:pPr marL="361950" indent="-252413" algn="just"/>
            <a:endParaRPr lang="en-IN" sz="2000" dirty="0" smtClean="0"/>
          </a:p>
          <a:p>
            <a:pPr marL="361950" indent="-252413" algn="just"/>
            <a:endParaRPr lang="en-IN" sz="2000" dirty="0"/>
          </a:p>
          <a:p>
            <a:pPr marL="361950" indent="-252413" algn="just"/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28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012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392" y="2790056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IN" sz="8800" dirty="0" smtClean="0">
                <a:solidFill>
                  <a:schemeClr val="tx1"/>
                </a:solidFill>
              </a:rPr>
              <a:t>Thank You!</a:t>
            </a:r>
            <a:endParaRPr lang="en-IN" sz="8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47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INTRODUCTION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pPr marL="361950" indent="-252413" algn="just"/>
            <a:r>
              <a:rPr lang="en-US" sz="2000" dirty="0">
                <a:cs typeface="Arial" pitchFamily="34" charset="0"/>
              </a:rPr>
              <a:t>Our website provide cars on rent. A Rental service is a service in which customers arrive to request for rent a car. It is more convenient than carrying the cost of owning and maintaining the car.</a:t>
            </a:r>
          </a:p>
          <a:p>
            <a:pPr marL="361950" indent="-252413" algn="just">
              <a:buNone/>
            </a:pPr>
            <a:endParaRPr lang="en-US" sz="2000" dirty="0">
              <a:cs typeface="Arial" pitchFamily="34" charset="0"/>
            </a:endParaRPr>
          </a:p>
          <a:p>
            <a:pPr marL="361950" indent="-252413" algn="just"/>
            <a:r>
              <a:rPr lang="en-US" sz="2000" dirty="0" smtClean="0">
                <a:cs typeface="Arial" pitchFamily="34" charset="0"/>
              </a:rPr>
              <a:t>Our </a:t>
            </a:r>
            <a:r>
              <a:rPr lang="en-US" sz="2000" dirty="0">
                <a:cs typeface="Arial" pitchFamily="34" charset="0"/>
              </a:rPr>
              <a:t>website helps customers to find a car in affordable prices.</a:t>
            </a:r>
          </a:p>
          <a:p>
            <a:pPr marL="361950" indent="-252413" algn="just">
              <a:buNone/>
            </a:pPr>
            <a:endParaRPr lang="en-US" sz="2000" dirty="0">
              <a:cs typeface="Arial" pitchFamily="34" charset="0"/>
            </a:endParaRPr>
          </a:p>
          <a:p>
            <a:pPr marL="361950" indent="-252413" algn="just"/>
            <a:r>
              <a:rPr lang="en-US" sz="2000" dirty="0" smtClean="0">
                <a:cs typeface="Arial" pitchFamily="34" charset="0"/>
              </a:rPr>
              <a:t>In </a:t>
            </a:r>
            <a:r>
              <a:rPr lang="en-US" sz="2000" dirty="0">
                <a:cs typeface="Arial" pitchFamily="34" charset="0"/>
              </a:rPr>
              <a:t>short, It is a system design specially for large, premium </a:t>
            </a:r>
            <a:r>
              <a:rPr lang="en-US" sz="2000" dirty="0" smtClean="0">
                <a:cs typeface="Arial" pitchFamily="34" charset="0"/>
              </a:rPr>
              <a:t>and small </a:t>
            </a:r>
            <a:r>
              <a:rPr lang="en-US" sz="2000" dirty="0">
                <a:cs typeface="Arial" pitchFamily="34" charset="0"/>
              </a:rPr>
              <a:t>car rental service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3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17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AGENDA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IN" sz="2000" b="1" dirty="0" smtClean="0"/>
              <a:t>Objective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Scope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H/W Requirements</a:t>
            </a:r>
          </a:p>
          <a:p>
            <a:r>
              <a:rPr lang="en-IN" sz="2000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/W Requirements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Database Design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DFD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Use Case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UML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Screenshot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References</a:t>
            </a:r>
            <a:endParaRPr lang="en-I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4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299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OBJECTIVE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r>
              <a:rPr lang="en-IN" sz="2000" dirty="0"/>
              <a:t>To transform the manual process of hiring car to a online system.</a:t>
            </a:r>
          </a:p>
          <a:p>
            <a:endParaRPr lang="en-IN" sz="2000" dirty="0"/>
          </a:p>
          <a:p>
            <a:r>
              <a:rPr lang="en-IN" sz="2000" dirty="0"/>
              <a:t>Customers who are not having enough money to buy a car then this website will helps them.</a:t>
            </a:r>
          </a:p>
          <a:p>
            <a:pPr>
              <a:buNone/>
            </a:pPr>
            <a:endParaRPr lang="en-IN" sz="2000" dirty="0"/>
          </a:p>
          <a:p>
            <a:r>
              <a:rPr lang="en-IN" sz="2000" dirty="0"/>
              <a:t>Allow customers to rent a car online.</a:t>
            </a:r>
          </a:p>
          <a:p>
            <a:pPr>
              <a:buNone/>
            </a:pPr>
            <a:endParaRPr lang="en-IN" sz="2000" dirty="0"/>
          </a:p>
          <a:p>
            <a:r>
              <a:rPr lang="en-IN" sz="2000" dirty="0"/>
              <a:t>Customers can rent a car for multiple days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5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93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AGENDA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Objective</a:t>
            </a:r>
          </a:p>
          <a:p>
            <a:r>
              <a:rPr lang="en-IN" sz="2000" b="1" dirty="0" smtClean="0"/>
              <a:t>Scope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H/W Requirements</a:t>
            </a:r>
          </a:p>
          <a:p>
            <a:r>
              <a:rPr lang="en-IN" sz="2000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/W Requirements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Database Design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DFD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Use Case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UML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Screenshot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References</a:t>
            </a:r>
            <a:endParaRPr lang="en-I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6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4918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SCOPE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r>
              <a:rPr lang="en-US" sz="2000" dirty="0"/>
              <a:t>To provide an user friendly system.</a:t>
            </a:r>
          </a:p>
          <a:p>
            <a:endParaRPr lang="en-US" sz="2000" dirty="0"/>
          </a:p>
          <a:p>
            <a:r>
              <a:rPr lang="en-US" sz="2000" dirty="0"/>
              <a:t>To provide car rental service in as many as possible cities.</a:t>
            </a:r>
          </a:p>
          <a:p>
            <a:endParaRPr lang="en-US" sz="2000" dirty="0"/>
          </a:p>
          <a:p>
            <a:r>
              <a:rPr lang="en-US" sz="2000" dirty="0"/>
              <a:t>User can book a car in a fingertip from anywhere and anytime. </a:t>
            </a:r>
          </a:p>
          <a:p>
            <a:endParaRPr lang="en-US" sz="2000" dirty="0"/>
          </a:p>
          <a:p>
            <a:r>
              <a:rPr lang="en-US" sz="2000" dirty="0"/>
              <a:t>Admin can manage their work with more efficiency.</a:t>
            </a:r>
          </a:p>
          <a:p>
            <a:pPr marL="361950" indent="-252413" algn="just"/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7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520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AGENDA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Objective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Scope</a:t>
            </a:r>
          </a:p>
          <a:p>
            <a:r>
              <a:rPr lang="en-IN" sz="2000" b="1" dirty="0" smtClean="0"/>
              <a:t>H/W Requirements</a:t>
            </a:r>
          </a:p>
          <a:p>
            <a:r>
              <a:rPr lang="en-IN" sz="2000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/W Requirements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Database Design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DFD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Use Case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UML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Screenshot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References</a:t>
            </a:r>
            <a:endParaRPr lang="en-I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8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930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H/W REQUIREMENTS</a:t>
            </a:r>
            <a:endParaRPr lang="en-IN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046138"/>
              </p:ext>
            </p:extLst>
          </p:nvPr>
        </p:nvGraphicFramePr>
        <p:xfrm>
          <a:off x="1435100" y="2132856"/>
          <a:ext cx="7313614" cy="1645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6807"/>
                <a:gridCol w="365680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4 GB or Higher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Hard disk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500 GB or Higher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I/O Device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Standard</a:t>
                      </a:r>
                      <a:r>
                        <a:rPr lang="en-IN" baseline="0" dirty="0" smtClean="0"/>
                        <a:t> I/O Device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9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520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1">
      <a:dk1>
        <a:srgbClr val="000000"/>
      </a:dk1>
      <a:lt1>
        <a:srgbClr val="FFFFFF"/>
      </a:lt1>
      <a:dk2>
        <a:srgbClr val="434342"/>
      </a:dk2>
      <a:lt2>
        <a:srgbClr val="C3C8F9"/>
      </a:lt2>
      <a:accent1>
        <a:srgbClr val="4F5DEC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00000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228</TotalTime>
  <Words>1078</Words>
  <Application>Microsoft Office PowerPoint</Application>
  <PresentationFormat>On-screen Show (4:3)</PresentationFormat>
  <Paragraphs>674</Paragraphs>
  <Slides>29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Solstice</vt:lpstr>
      <vt:lpstr>PowerPoint Presentation</vt:lpstr>
      <vt:lpstr>AGENDA</vt:lpstr>
      <vt:lpstr>INTRODUCTION</vt:lpstr>
      <vt:lpstr>AGENDA</vt:lpstr>
      <vt:lpstr>OBJECTIVE</vt:lpstr>
      <vt:lpstr>AGENDA</vt:lpstr>
      <vt:lpstr>SCOPE</vt:lpstr>
      <vt:lpstr>AGENDA</vt:lpstr>
      <vt:lpstr>H/W REQUIREMENTS</vt:lpstr>
      <vt:lpstr>AGENDA</vt:lpstr>
      <vt:lpstr>S/W REQUIREMENTS</vt:lpstr>
      <vt:lpstr>AGENDA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AGENDA</vt:lpstr>
      <vt:lpstr>DFD, Use Case Diagram,  ER Diagram, Screenshot</vt:lpstr>
      <vt:lpstr>AGENDA</vt:lpstr>
      <vt:lpstr>CONCLUSION</vt:lpstr>
      <vt:lpstr>AGENDA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Chirag Tolat</dc:creator>
  <cp:lastModifiedBy>Chirag Tolat</cp:lastModifiedBy>
  <cp:revision>40</cp:revision>
  <dcterms:created xsi:type="dcterms:W3CDTF">2020-05-27T16:09:54Z</dcterms:created>
  <dcterms:modified xsi:type="dcterms:W3CDTF">2020-08-04T11:32:00Z</dcterms:modified>
</cp:coreProperties>
</file>