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7541276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7541276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5412763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5412763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7541276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7541276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7541276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7541276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75412763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75412763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7541276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7541276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zero.webappsecurity.com/" TargetMode="External"/><Relationship Id="rId4" Type="http://schemas.openxmlformats.org/officeDocument/2006/relationships/hyperlink" Target="http://zero.webappsecurity.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TASK 2</a:t>
            </a:r>
            <a:endParaRPr/>
          </a:p>
        </p:txBody>
      </p:sp>
      <p:sp>
        <p:nvSpPr>
          <p:cNvPr id="60" name="Google Shape;60;p13"/>
          <p:cNvSpPr txBox="1"/>
          <p:nvPr>
            <p:ph idx="1" type="subTitle"/>
          </p:nvPr>
        </p:nvSpPr>
        <p:spPr>
          <a:xfrm>
            <a:off x="3096300" y="3040798"/>
            <a:ext cx="2951400" cy="936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0" lang="en-GB" sz="1400">
                <a:latin typeface="Roboto"/>
                <a:ea typeface="Roboto"/>
                <a:cs typeface="Roboto"/>
                <a:sym typeface="Roboto"/>
              </a:rPr>
              <a:t>Finding Vulnerabilities and loophole using Automatic Vulnerability Scanner on website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GB" sz="2400">
                <a:latin typeface="Arial"/>
                <a:ea typeface="Arial"/>
                <a:cs typeface="Arial"/>
                <a:sym typeface="Arial"/>
              </a:rPr>
              <a:t>The ScreenShots of the Netsparker analysis.</a:t>
            </a:r>
            <a:endParaRPr sz="24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311700" y="1099875"/>
            <a:ext cx="8520601" cy="394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237225" y="301924"/>
            <a:ext cx="8691125" cy="457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161750" y="172525"/>
            <a:ext cx="8809725" cy="472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172525" y="161750"/>
            <a:ext cx="8809725" cy="4795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582275"/>
            <a:ext cx="8520600" cy="3986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chemeClr val="dk1"/>
                </a:solidFill>
                <a:latin typeface="Playfair Display"/>
                <a:ea typeface="Playfair Display"/>
                <a:cs typeface="Playfair Display"/>
                <a:sym typeface="Playfair Display"/>
              </a:rPr>
              <a:t>Causes for XSS</a:t>
            </a:r>
            <a:endParaRPr b="1" sz="24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GB" sz="1400">
                <a:solidFill>
                  <a:srgbClr val="000000"/>
                </a:solidFill>
                <a:latin typeface="Roboto"/>
                <a:ea typeface="Roboto"/>
                <a:cs typeface="Roboto"/>
                <a:sym typeface="Roboto"/>
              </a:rPr>
              <a:t>Data enters a Web application through an untrusted source, most frequently a web request.</a:t>
            </a:r>
            <a:endParaRPr sz="14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GB" sz="1400">
                <a:solidFill>
                  <a:srgbClr val="000000"/>
                </a:solidFill>
                <a:latin typeface="Roboto"/>
                <a:ea typeface="Roboto"/>
                <a:cs typeface="Roboto"/>
                <a:sym typeface="Roboto"/>
              </a:rPr>
              <a:t>The data is included in dynamic content that is sent to a web user without being validated for malicious content.</a:t>
            </a:r>
            <a:endParaRPr sz="1400">
              <a:solidFill>
                <a:srgbClr val="000000"/>
              </a:solidFill>
              <a:latin typeface="Roboto"/>
              <a:ea typeface="Roboto"/>
              <a:cs typeface="Roboto"/>
              <a:sym typeface="Roboto"/>
            </a:endParaRPr>
          </a:p>
          <a:p>
            <a:pPr indent="0" lvl="0" marL="0" rtl="0" algn="l">
              <a:lnSpc>
                <a:spcPct val="115000"/>
              </a:lnSpc>
              <a:spcBef>
                <a:spcPts val="1200"/>
              </a:spcBef>
              <a:spcAft>
                <a:spcPts val="0"/>
              </a:spcAft>
              <a:buNone/>
            </a:pPr>
            <a:r>
              <a:rPr b="1" lang="en-GB" sz="2400">
                <a:solidFill>
                  <a:schemeClr val="dk1"/>
                </a:solidFill>
                <a:latin typeface="Playfair Display"/>
                <a:ea typeface="Playfair Display"/>
                <a:cs typeface="Playfair Display"/>
                <a:sym typeface="Playfair Display"/>
              </a:rPr>
              <a:t>Impact</a:t>
            </a:r>
            <a:endParaRPr b="1" sz="2400">
              <a:solidFill>
                <a:schemeClr val="dk1"/>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GB" sz="1400">
                <a:solidFill>
                  <a:srgbClr val="000000"/>
                </a:solidFill>
                <a:latin typeface="Roboto"/>
                <a:ea typeface="Roboto"/>
                <a:cs typeface="Roboto"/>
                <a:sym typeface="Roboto"/>
              </a:rPr>
              <a:t>Cross site scripting attacks can have devastating consequences. Code injected into a vulnerable application can exfiltrate data or install malware on the user’s machine. Attackers can masquerade as authorized users via session cookies, allowing them to perform any action allowed by the user account.</a:t>
            </a:r>
            <a:endParaRPr sz="1400">
              <a:solidFill>
                <a:srgbClr val="000000"/>
              </a:solidFill>
              <a:latin typeface="Roboto"/>
              <a:ea typeface="Roboto"/>
              <a:cs typeface="Roboto"/>
              <a:sym typeface="Roboto"/>
            </a:endParaRPr>
          </a:p>
          <a:p>
            <a:pPr indent="0" lvl="0" marL="0" rtl="0" algn="l">
              <a:lnSpc>
                <a:spcPct val="115000"/>
              </a:lnSpc>
              <a:spcBef>
                <a:spcPts val="1200"/>
              </a:spcBef>
              <a:spcAft>
                <a:spcPts val="0"/>
              </a:spcAft>
              <a:buNone/>
            </a:pPr>
            <a:r>
              <a:rPr lang="en-GB" sz="1400">
                <a:solidFill>
                  <a:srgbClr val="000000"/>
                </a:solidFill>
                <a:latin typeface="Roboto"/>
                <a:ea typeface="Roboto"/>
                <a:cs typeface="Roboto"/>
                <a:sym typeface="Roboto"/>
              </a:rPr>
              <a:t>XSS can also impact a business’s reputation. An attacker can deface a corporate website by altering its content, thereby damaging the company’s image or spreading misinformation. A hacker can also change the instructions given to users who visit the target website, misdirecting their behavior. This scenario is particularly dangerous if the target is a government website or provides vital resources in times of crisis.</a:t>
            </a:r>
            <a:endParaRPr sz="140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77400" y="310700"/>
            <a:ext cx="84009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latin typeface="Arial"/>
                <a:ea typeface="Arial"/>
                <a:cs typeface="Arial"/>
                <a:sym typeface="Arial"/>
              </a:rPr>
              <a:t>Report</a:t>
            </a:r>
            <a:endParaRPr sz="3000"/>
          </a:p>
        </p:txBody>
      </p:sp>
      <p:sp>
        <p:nvSpPr>
          <p:cNvPr id="99" name="Google Shape;99;p19"/>
          <p:cNvSpPr txBox="1"/>
          <p:nvPr>
            <p:ph idx="1" type="body"/>
          </p:nvPr>
        </p:nvSpPr>
        <p:spPr>
          <a:xfrm>
            <a:off x="311700" y="936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233A44"/>
                </a:solidFill>
                <a:latin typeface="Roboto"/>
                <a:ea typeface="Roboto"/>
                <a:cs typeface="Roboto"/>
                <a:sym typeface="Roboto"/>
              </a:rPr>
              <a:t>C</a:t>
            </a:r>
            <a:r>
              <a:rPr lang="en-GB" sz="1400">
                <a:solidFill>
                  <a:srgbClr val="000000"/>
                </a:solidFill>
                <a:latin typeface="Roboto"/>
                <a:ea typeface="Roboto"/>
                <a:cs typeface="Roboto"/>
                <a:sym typeface="Roboto"/>
              </a:rPr>
              <a:t>ross-site Scripting via Remote File Inclusion was discovered to be available on the aforementioned site, which should not be overlooked because this vulnerability allows a person to make changes to the site utilising dynamic scripts. This opens up the possibility of a wide range of attacks. A user can alter the site's design with dynamic scripts, they can create unwanted pop-ups or notifications, making the site less user-friendly, and they can leak cookies from browsers.</a:t>
            </a:r>
            <a:endParaRPr sz="1400">
              <a:solidFill>
                <a:srgbClr val="000000"/>
              </a:solidFill>
              <a:latin typeface="Roboto"/>
              <a:ea typeface="Roboto"/>
              <a:cs typeface="Roboto"/>
              <a:sym typeface="Roboto"/>
            </a:endParaRPr>
          </a:p>
          <a:p>
            <a:pPr indent="0" lvl="0" marL="0" rtl="0" algn="l">
              <a:spcBef>
                <a:spcPts val="0"/>
              </a:spcBef>
              <a:spcAft>
                <a:spcPts val="0"/>
              </a:spcAft>
              <a:buNone/>
            </a:pPr>
            <a:r>
              <a:rPr b="1" lang="en-GB" sz="1400">
                <a:solidFill>
                  <a:srgbClr val="000000"/>
                </a:solidFill>
                <a:latin typeface="Roboto"/>
                <a:ea typeface="Roboto"/>
                <a:cs typeface="Roboto"/>
                <a:sym typeface="Roboto"/>
              </a:rPr>
              <a:t>Site Name: </a:t>
            </a:r>
            <a:r>
              <a:rPr lang="en-GB" sz="1400">
                <a:solidFill>
                  <a:srgbClr val="000000"/>
                </a:solidFill>
                <a:latin typeface="Roboto"/>
                <a:ea typeface="Roboto"/>
                <a:cs typeface="Roboto"/>
                <a:sym typeface="Roboto"/>
              </a:rPr>
              <a:t>Zero Bank’s Website</a:t>
            </a:r>
            <a:endParaRPr sz="1400">
              <a:solidFill>
                <a:srgbClr val="000000"/>
              </a:solidFill>
              <a:latin typeface="Roboto"/>
              <a:ea typeface="Roboto"/>
              <a:cs typeface="Roboto"/>
              <a:sym typeface="Roboto"/>
            </a:endParaRPr>
          </a:p>
          <a:p>
            <a:pPr indent="0" lvl="0" marL="0" rtl="0" algn="l">
              <a:spcBef>
                <a:spcPts val="0"/>
              </a:spcBef>
              <a:spcAft>
                <a:spcPts val="0"/>
              </a:spcAft>
              <a:buNone/>
            </a:pPr>
            <a:r>
              <a:rPr b="1" lang="en-GB" sz="1400">
                <a:solidFill>
                  <a:srgbClr val="000000"/>
                </a:solidFill>
                <a:latin typeface="Roboto"/>
                <a:ea typeface="Roboto"/>
                <a:cs typeface="Roboto"/>
                <a:sym typeface="Roboto"/>
              </a:rPr>
              <a:t>URL : </a:t>
            </a:r>
            <a:r>
              <a:rPr b="1" lang="en-GB" sz="1400">
                <a:solidFill>
                  <a:srgbClr val="000000"/>
                </a:solidFill>
                <a:uFill>
                  <a:noFill/>
                </a:uFill>
                <a:latin typeface="Roboto"/>
                <a:ea typeface="Roboto"/>
                <a:cs typeface="Roboto"/>
                <a:sym typeface="Roboto"/>
                <a:hlinkClick r:id="rId3">
                  <a:extLst>
                    <a:ext uri="{A12FA001-AC4F-418D-AE19-62706E023703}">
                      <ahyp:hlinkClr val="tx"/>
                    </a:ext>
                  </a:extLst>
                </a:hlinkClick>
              </a:rPr>
              <a:t> </a:t>
            </a:r>
            <a:r>
              <a:rPr lang="en-GB" sz="1400" u="sng">
                <a:solidFill>
                  <a:srgbClr val="000000"/>
                </a:solidFill>
                <a:latin typeface="Roboto"/>
                <a:ea typeface="Roboto"/>
                <a:cs typeface="Roboto"/>
                <a:sym typeface="Roboto"/>
                <a:hlinkClick r:id="rId4">
                  <a:extLst>
                    <a:ext uri="{A12FA001-AC4F-418D-AE19-62706E023703}">
                      <ahyp:hlinkClr val="tx"/>
                    </a:ext>
                  </a:extLst>
                </a:hlinkClick>
              </a:rPr>
              <a:t>http://zero.webappsecurity.com/</a:t>
            </a:r>
            <a:endParaRPr sz="1400" u="sng">
              <a:solidFill>
                <a:srgbClr val="000000"/>
              </a:solidFill>
              <a:latin typeface="Roboto"/>
              <a:ea typeface="Roboto"/>
              <a:cs typeface="Roboto"/>
              <a:sym typeface="Roboto"/>
            </a:endParaRPr>
          </a:p>
          <a:p>
            <a:pPr indent="0" lvl="0" marL="0" rtl="0" algn="l">
              <a:spcBef>
                <a:spcPts val="0"/>
              </a:spcBef>
              <a:spcAft>
                <a:spcPts val="0"/>
              </a:spcAft>
              <a:buNone/>
            </a:pPr>
            <a:r>
              <a:rPr b="1" lang="en-GB" sz="1400">
                <a:solidFill>
                  <a:srgbClr val="000000"/>
                </a:solidFill>
                <a:latin typeface="Roboto"/>
                <a:ea typeface="Roboto"/>
                <a:cs typeface="Roboto"/>
                <a:sym typeface="Roboto"/>
              </a:rPr>
              <a:t>Impact: </a:t>
            </a:r>
            <a:r>
              <a:rPr lang="en-GB" sz="1400">
                <a:solidFill>
                  <a:srgbClr val="000000"/>
                </a:solidFill>
                <a:latin typeface="Roboto"/>
                <a:ea typeface="Roboto"/>
                <a:cs typeface="Roboto"/>
                <a:sym typeface="Roboto"/>
              </a:rPr>
              <a:t>An attacker can easily obtain session details and change the website's appearance, as well as change the data going from the user to the server.</a:t>
            </a:r>
            <a:endParaRPr sz="1400">
              <a:solidFill>
                <a:srgbClr val="000000"/>
              </a:solidFill>
              <a:latin typeface="Roboto"/>
              <a:ea typeface="Roboto"/>
              <a:cs typeface="Roboto"/>
              <a:sym typeface="Roboto"/>
            </a:endParaRPr>
          </a:p>
          <a:p>
            <a:pPr indent="0" lvl="0" marL="0" rtl="0" algn="l">
              <a:spcBef>
                <a:spcPts val="0"/>
              </a:spcBef>
              <a:spcAft>
                <a:spcPts val="0"/>
              </a:spcAft>
              <a:buNone/>
            </a:pPr>
            <a:r>
              <a:rPr b="1" lang="en-GB" sz="1400">
                <a:solidFill>
                  <a:srgbClr val="000000"/>
                </a:solidFill>
                <a:latin typeface="Roboto"/>
                <a:ea typeface="Roboto"/>
                <a:cs typeface="Roboto"/>
                <a:sym typeface="Roboto"/>
              </a:rPr>
              <a:t>Solution:</a:t>
            </a:r>
            <a:endParaRPr b="1" sz="14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GB" sz="1400">
                <a:solidFill>
                  <a:srgbClr val="000000"/>
                </a:solidFill>
                <a:latin typeface="Roboto"/>
                <a:ea typeface="Roboto"/>
                <a:cs typeface="Roboto"/>
                <a:sym typeface="Roboto"/>
              </a:rPr>
              <a:t>●</a:t>
            </a:r>
            <a:r>
              <a:rPr b="1" lang="en-GB" sz="1400">
                <a:solidFill>
                  <a:srgbClr val="000000"/>
                </a:solidFill>
                <a:highlight>
                  <a:srgbClr val="FFFFFF"/>
                </a:highlight>
                <a:latin typeface="Roboto"/>
                <a:ea typeface="Roboto"/>
                <a:cs typeface="Roboto"/>
                <a:sym typeface="Roboto"/>
              </a:rPr>
              <a:t>Filter input on arrival.</a:t>
            </a:r>
            <a:r>
              <a:rPr lang="en-GB" sz="1400">
                <a:solidFill>
                  <a:srgbClr val="000000"/>
                </a:solidFill>
                <a:highlight>
                  <a:srgbClr val="FFFFFF"/>
                </a:highlight>
                <a:latin typeface="Roboto"/>
                <a:ea typeface="Roboto"/>
                <a:cs typeface="Roboto"/>
                <a:sym typeface="Roboto"/>
              </a:rPr>
              <a:t> At the point where user input is received, filter as strictly as possible based on what is expected or valid input.</a:t>
            </a:r>
            <a:endParaRPr sz="14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sz="1400">
                <a:solidFill>
                  <a:srgbClr val="000000"/>
                </a:solidFill>
                <a:latin typeface="Roboto"/>
                <a:ea typeface="Roboto"/>
                <a:cs typeface="Roboto"/>
                <a:sym typeface="Roboto"/>
              </a:rPr>
              <a:t>●</a:t>
            </a:r>
            <a:r>
              <a:rPr b="1" lang="en-GB" sz="1400">
                <a:solidFill>
                  <a:srgbClr val="000000"/>
                </a:solidFill>
                <a:highlight>
                  <a:srgbClr val="FFFFFF"/>
                </a:highlight>
                <a:latin typeface="Roboto"/>
                <a:ea typeface="Roboto"/>
                <a:cs typeface="Roboto"/>
                <a:sym typeface="Roboto"/>
              </a:rPr>
              <a:t>Encode data on output.</a:t>
            </a:r>
            <a:r>
              <a:rPr lang="en-GB" sz="1400">
                <a:solidFill>
                  <a:srgbClr val="000000"/>
                </a:solidFill>
                <a:highlight>
                  <a:srgbClr val="FFFFFF"/>
                </a:highlight>
                <a:latin typeface="Roboto"/>
                <a:ea typeface="Roboto"/>
                <a:cs typeface="Roboto"/>
                <a:sym typeface="Roboto"/>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14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