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ecular One"/>
      <p:regular r:id="rId20"/>
    </p:embeddedFont>
    <p:embeddedFont>
      <p:font typeface="Roboto"/>
      <p:regular r:id="rId21"/>
      <p:bold r:id="rId22"/>
      <p:italic r:id="rId23"/>
      <p:boldItalic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ecularOne-regular.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750f3183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750f3183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750f3183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750f3183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750f3183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750f3183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750f318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750f318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750f3183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750f3183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750f318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750f318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750f3183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750f318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750f3183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750f3183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750f318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750f318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750f3183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750f3183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750f3183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750f3183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750f318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750f318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750f3183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750f3183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estasp.vulnweb.com/" TargetMode="External"/><Relationship Id="rId4" Type="http://schemas.openxmlformats.org/officeDocument/2006/relationships/hyperlink" Target="http://testasp.vulnwe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testasp.vulnwe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Secular One"/>
                <a:ea typeface="Secular One"/>
                <a:cs typeface="Secular One"/>
                <a:sym typeface="Secular One"/>
              </a:rPr>
              <a:t>TASK 3</a:t>
            </a:r>
            <a:endParaRPr>
              <a:latin typeface="Secular One"/>
              <a:ea typeface="Secular One"/>
              <a:cs typeface="Secular One"/>
              <a:sym typeface="Secular One"/>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GB"/>
              <a:t>Finding Vulnerabilities on website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263338" y="298300"/>
            <a:ext cx="8617327" cy="4546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291350" y="397800"/>
            <a:ext cx="8561300" cy="434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311700" y="325600"/>
            <a:ext cx="8520600" cy="4445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263300" y="336225"/>
            <a:ext cx="8617376" cy="4471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765600" y="733250"/>
            <a:ext cx="7558800" cy="359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Impact: -</a:t>
            </a:r>
            <a:endParaRPr b="1" sz="2000">
              <a:solidFill>
                <a:schemeClr val="dk1"/>
              </a:solidFill>
              <a:latin typeface="Roboto"/>
              <a:ea typeface="Roboto"/>
              <a:cs typeface="Roboto"/>
              <a:sym typeface="Roboto"/>
            </a:endParaRPr>
          </a:p>
          <a:p>
            <a:pPr indent="0" lvl="0" marL="0" rtl="0" algn="l">
              <a:spcBef>
                <a:spcPts val="0"/>
              </a:spcBef>
              <a:spcAft>
                <a:spcPts val="0"/>
              </a:spcAft>
              <a:buNone/>
            </a:pPr>
            <a:r>
              <a:rPr lang="en-GB" sz="1600">
                <a:solidFill>
                  <a:srgbClr val="000000"/>
                </a:solidFill>
                <a:latin typeface="Roboto"/>
                <a:ea typeface="Roboto"/>
                <a:cs typeface="Roboto"/>
                <a:sym typeface="Roboto"/>
              </a:rPr>
              <a:t>SQL Injections often let an attacker obtain access to customer records, personally identifiable information (PII), and other confidential data. A successful attack may result in the unauthorized viewing of user lists, the deletion of entire tables and, in certain cases, the attacker gaining administrative rights to a database, all of which are highly detrimental to a business.</a:t>
            </a:r>
            <a:endParaRPr sz="1600">
              <a:solidFill>
                <a:srgbClr val="000000"/>
              </a:solidFill>
              <a:latin typeface="Roboto"/>
              <a:ea typeface="Roboto"/>
              <a:cs typeface="Roboto"/>
              <a:sym typeface="Roboto"/>
            </a:endParaRPr>
          </a:p>
          <a:p>
            <a:pPr indent="0" lvl="0" marL="0" rtl="0" algn="l">
              <a:spcBef>
                <a:spcPts val="0"/>
              </a:spcBef>
              <a:spcAft>
                <a:spcPts val="0"/>
              </a:spcAft>
              <a:buNone/>
            </a:pPr>
            <a:r>
              <a:t/>
            </a:r>
            <a:endParaRPr sz="1400">
              <a:solidFill>
                <a:srgbClr val="000000"/>
              </a:solidFill>
              <a:latin typeface="Roboto"/>
              <a:ea typeface="Roboto"/>
              <a:cs typeface="Roboto"/>
              <a:sym typeface="Roboto"/>
            </a:endParaRPr>
          </a:p>
          <a:p>
            <a:pPr indent="0" lvl="0" marL="0" rtl="0" algn="l">
              <a:spcBef>
                <a:spcPts val="0"/>
              </a:spcBef>
              <a:spcAft>
                <a:spcPts val="0"/>
              </a:spcAft>
              <a:buNone/>
            </a:pPr>
            <a:r>
              <a:rPr b="1" lang="en-GB" sz="2100">
                <a:solidFill>
                  <a:schemeClr val="dk1"/>
                </a:solidFill>
                <a:latin typeface="Roboto"/>
                <a:ea typeface="Roboto"/>
                <a:cs typeface="Roboto"/>
                <a:sym typeface="Roboto"/>
              </a:rPr>
              <a:t>Recommendation: -</a:t>
            </a:r>
            <a:endParaRPr b="1" sz="2100">
              <a:solidFill>
                <a:schemeClr val="dk1"/>
              </a:solidFill>
              <a:latin typeface="Roboto"/>
              <a:ea typeface="Roboto"/>
              <a:cs typeface="Roboto"/>
              <a:sym typeface="Roboto"/>
            </a:endParaRPr>
          </a:p>
          <a:p>
            <a:pPr indent="0" lvl="0" marL="0" rtl="0" algn="l">
              <a:spcBef>
                <a:spcPts val="0"/>
              </a:spcBef>
              <a:spcAft>
                <a:spcPts val="0"/>
              </a:spcAft>
              <a:buNone/>
            </a:pPr>
            <a:r>
              <a:rPr lang="en-GB" sz="1600">
                <a:solidFill>
                  <a:srgbClr val="000000"/>
                </a:solidFill>
                <a:latin typeface="Roboto"/>
                <a:ea typeface="Roboto"/>
                <a:cs typeface="Roboto"/>
                <a:sym typeface="Roboto"/>
              </a:rPr>
              <a:t>The only sure way to prevent SQL Injection attacks is input validation and </a:t>
            </a:r>
            <a:r>
              <a:rPr lang="en-GB" sz="1600">
                <a:solidFill>
                  <a:srgbClr val="000000"/>
                </a:solidFill>
                <a:latin typeface="Roboto"/>
                <a:ea typeface="Roboto"/>
                <a:cs typeface="Roboto"/>
                <a:sym typeface="Roboto"/>
              </a:rPr>
              <a:t>parameterized</a:t>
            </a:r>
            <a:r>
              <a:rPr lang="en-GB" sz="1600">
                <a:solidFill>
                  <a:srgbClr val="000000"/>
                </a:solidFill>
                <a:latin typeface="Roboto"/>
                <a:ea typeface="Roboto"/>
                <a:cs typeface="Roboto"/>
                <a:sym typeface="Roboto"/>
              </a:rPr>
              <a:t> queries including prepared statements. The application code should never use the input directly. The developer must sanitize all input, not only web form inputs such as login forms.</a:t>
            </a:r>
            <a:endParaRPr sz="2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687800" y="693275"/>
            <a:ext cx="50043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REPORT</a:t>
            </a:r>
            <a:endParaRPr/>
          </a:p>
        </p:txBody>
      </p:sp>
      <p:sp>
        <p:nvSpPr>
          <p:cNvPr id="66" name="Google Shape;66;p14"/>
          <p:cNvSpPr txBox="1"/>
          <p:nvPr>
            <p:ph idx="1" type="body"/>
          </p:nvPr>
        </p:nvSpPr>
        <p:spPr>
          <a:xfrm>
            <a:off x="625425" y="1466500"/>
            <a:ext cx="7979400" cy="310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33A44"/>
              </a:buClr>
              <a:buSzPts val="1400"/>
              <a:buFont typeface="Roboto"/>
              <a:buChar char="●"/>
            </a:pPr>
            <a:r>
              <a:rPr lang="en-GB" sz="1400">
                <a:solidFill>
                  <a:srgbClr val="233A44"/>
                </a:solidFill>
                <a:latin typeface="Roboto"/>
                <a:ea typeface="Roboto"/>
                <a:cs typeface="Roboto"/>
                <a:sym typeface="Roboto"/>
              </a:rPr>
              <a:t>In this task we need to find Vulnerabilities on website.</a:t>
            </a:r>
            <a:endParaRPr sz="1400">
              <a:solidFill>
                <a:srgbClr val="233A44"/>
              </a:solidFill>
              <a:latin typeface="Roboto"/>
              <a:ea typeface="Roboto"/>
              <a:cs typeface="Roboto"/>
              <a:sym typeface="Roboto"/>
            </a:endParaRPr>
          </a:p>
          <a:p>
            <a:pPr indent="-317500" lvl="0" marL="457200" rtl="0" algn="l">
              <a:spcBef>
                <a:spcPts val="0"/>
              </a:spcBef>
              <a:spcAft>
                <a:spcPts val="0"/>
              </a:spcAft>
              <a:buClr>
                <a:srgbClr val="233A44"/>
              </a:buClr>
              <a:buSzPts val="1400"/>
              <a:buFont typeface="Roboto"/>
              <a:buChar char="●"/>
            </a:pPr>
            <a:r>
              <a:rPr lang="en-GB" sz="1400">
                <a:solidFill>
                  <a:srgbClr val="233A44"/>
                </a:solidFill>
                <a:latin typeface="Roboto"/>
                <a:ea typeface="Roboto"/>
                <a:cs typeface="Roboto"/>
                <a:sym typeface="Roboto"/>
              </a:rPr>
              <a:t>And the website was created with the goal of putting the Acunetix Web Vulnerability Scanner to the test. </a:t>
            </a:r>
            <a:endParaRPr sz="1400">
              <a:solidFill>
                <a:srgbClr val="233A44"/>
              </a:solidFill>
              <a:latin typeface="Roboto"/>
              <a:ea typeface="Roboto"/>
              <a:cs typeface="Roboto"/>
              <a:sym typeface="Roboto"/>
            </a:endParaRPr>
          </a:p>
          <a:p>
            <a:pPr indent="-317500" lvl="0" marL="457200" rtl="0" algn="l">
              <a:spcBef>
                <a:spcPts val="0"/>
              </a:spcBef>
              <a:spcAft>
                <a:spcPts val="0"/>
              </a:spcAft>
              <a:buClr>
                <a:srgbClr val="233A44"/>
              </a:buClr>
              <a:buSzPts val="1400"/>
              <a:buFont typeface="Roboto"/>
              <a:buChar char="●"/>
            </a:pPr>
            <a:r>
              <a:rPr lang="en-GB" sz="1400">
                <a:solidFill>
                  <a:srgbClr val="233A44"/>
                </a:solidFill>
                <a:latin typeface="Roboto"/>
                <a:ea typeface="Roboto"/>
                <a:cs typeface="Roboto"/>
                <a:sym typeface="Roboto"/>
              </a:rPr>
              <a:t>As a result, this website has a large number of defects in order to illustrate the software's ability to detect them. </a:t>
            </a:r>
            <a:endParaRPr sz="1400">
              <a:solidFill>
                <a:srgbClr val="233A44"/>
              </a:solidFill>
              <a:latin typeface="Roboto"/>
              <a:ea typeface="Roboto"/>
              <a:cs typeface="Roboto"/>
              <a:sym typeface="Roboto"/>
            </a:endParaRPr>
          </a:p>
          <a:p>
            <a:pPr indent="-317500" lvl="0" marL="457200" rtl="0" algn="l">
              <a:spcBef>
                <a:spcPts val="0"/>
              </a:spcBef>
              <a:spcAft>
                <a:spcPts val="0"/>
              </a:spcAft>
              <a:buClr>
                <a:srgbClr val="233A44"/>
              </a:buClr>
              <a:buSzPts val="1400"/>
              <a:buFont typeface="Roboto"/>
              <a:buChar char="●"/>
            </a:pPr>
            <a:r>
              <a:rPr lang="en-GB" sz="1400">
                <a:solidFill>
                  <a:srgbClr val="233A44"/>
                </a:solidFill>
                <a:latin typeface="Roboto"/>
                <a:ea typeface="Roboto"/>
                <a:cs typeface="Roboto"/>
                <a:sym typeface="Roboto"/>
              </a:rPr>
              <a:t>It gives the attacker the ability to aggregate the results of two or more SELECT commands into a single result. </a:t>
            </a:r>
            <a:endParaRPr sz="1400">
              <a:solidFill>
                <a:srgbClr val="233A44"/>
              </a:solidFill>
              <a:latin typeface="Roboto"/>
              <a:ea typeface="Roboto"/>
              <a:cs typeface="Roboto"/>
              <a:sym typeface="Roboto"/>
            </a:endParaRPr>
          </a:p>
          <a:p>
            <a:pPr indent="-317500" lvl="0" marL="457200" rtl="0" algn="l">
              <a:spcBef>
                <a:spcPts val="0"/>
              </a:spcBef>
              <a:spcAft>
                <a:spcPts val="0"/>
              </a:spcAft>
              <a:buClr>
                <a:srgbClr val="233A44"/>
              </a:buClr>
              <a:buSzPts val="1400"/>
              <a:buFont typeface="Roboto"/>
              <a:buChar char="●"/>
            </a:pPr>
            <a:r>
              <a:rPr lang="en-GB" sz="1400">
                <a:solidFill>
                  <a:srgbClr val="233A44"/>
                </a:solidFill>
                <a:latin typeface="Roboto"/>
                <a:ea typeface="Roboto"/>
                <a:cs typeface="Roboto"/>
                <a:sym typeface="Roboto"/>
              </a:rPr>
              <a:t>It is an automated web application security testing tool that examines your online applications for vulnerabilities such as SQL Injection, Cross-Site Scripting, and other exploitable flaws.</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93075" y="391350"/>
            <a:ext cx="8239200" cy="62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2400">
                <a:latin typeface="Roboto"/>
                <a:ea typeface="Roboto"/>
                <a:cs typeface="Roboto"/>
                <a:sym typeface="Roboto"/>
              </a:rPr>
              <a:t>CROSS SITE SCRIPTING(XSS)</a:t>
            </a:r>
            <a:endParaRPr sz="2400">
              <a:latin typeface="Roboto"/>
              <a:ea typeface="Roboto"/>
              <a:cs typeface="Roboto"/>
              <a:sym typeface="Roboto"/>
            </a:endParaRPr>
          </a:p>
        </p:txBody>
      </p:sp>
      <p:sp>
        <p:nvSpPr>
          <p:cNvPr id="72" name="Google Shape;72;p15"/>
          <p:cNvSpPr txBox="1"/>
          <p:nvPr>
            <p:ph idx="1" type="body"/>
          </p:nvPr>
        </p:nvSpPr>
        <p:spPr>
          <a:xfrm>
            <a:off x="593100" y="1017450"/>
            <a:ext cx="8001000" cy="355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solidFill>
                  <a:srgbClr val="434343"/>
                </a:solidFill>
                <a:latin typeface="Roboto"/>
                <a:ea typeface="Roboto"/>
                <a:cs typeface="Roboto"/>
                <a:sym typeface="Roboto"/>
              </a:rPr>
              <a:t>The Vulnerability test was done on the domain Vulnweb.com</a:t>
            </a:r>
            <a:endParaRPr sz="1400">
              <a:solidFill>
                <a:srgbClr val="434343"/>
              </a:solidFill>
              <a:latin typeface="Roboto"/>
              <a:ea typeface="Roboto"/>
              <a:cs typeface="Roboto"/>
              <a:sym typeface="Roboto"/>
            </a:endParaRPr>
          </a:p>
          <a:p>
            <a:pPr indent="0" lvl="0" marL="0" rtl="0" algn="l">
              <a:spcBef>
                <a:spcPts val="0"/>
              </a:spcBef>
              <a:spcAft>
                <a:spcPts val="0"/>
              </a:spcAft>
              <a:buNone/>
            </a:pPr>
            <a:r>
              <a:rPr lang="en-GB" sz="1400">
                <a:solidFill>
                  <a:srgbClr val="434343"/>
                </a:solidFill>
                <a:latin typeface="Roboto"/>
                <a:ea typeface="Roboto"/>
                <a:cs typeface="Roboto"/>
                <a:sym typeface="Roboto"/>
              </a:rPr>
              <a:t>●Subdomain was</a:t>
            </a:r>
            <a:r>
              <a:rPr lang="en-GB" sz="1400">
                <a:solidFill>
                  <a:srgbClr val="434343"/>
                </a:solidFill>
                <a:uFill>
                  <a:noFill/>
                </a:uFill>
                <a:latin typeface="Roboto"/>
                <a:ea typeface="Roboto"/>
                <a:cs typeface="Roboto"/>
                <a:sym typeface="Roboto"/>
                <a:hlinkClick r:id="rId3">
                  <a:extLst>
                    <a:ext uri="{A12FA001-AC4F-418D-AE19-62706E023703}">
                      <ahyp:hlinkClr val="tx"/>
                    </a:ext>
                  </a:extLst>
                </a:hlinkClick>
              </a:rPr>
              <a:t> </a:t>
            </a:r>
            <a:r>
              <a:rPr lang="en-GB" sz="1400" u="sng">
                <a:solidFill>
                  <a:srgbClr val="3D4594"/>
                </a:solidFill>
                <a:latin typeface="Roboto"/>
                <a:ea typeface="Roboto"/>
                <a:cs typeface="Roboto"/>
                <a:sym typeface="Roboto"/>
                <a:hlinkClick r:id="rId4">
                  <a:extLst>
                    <a:ext uri="{A12FA001-AC4F-418D-AE19-62706E023703}">
                      <ahyp:hlinkClr val="tx"/>
                    </a:ext>
                  </a:extLst>
                </a:hlinkClick>
              </a:rPr>
              <a:t>http://testasp.vulnweb.com/</a:t>
            </a:r>
            <a:endParaRPr sz="1400" u="sng">
              <a:solidFill>
                <a:srgbClr val="3D4594"/>
              </a:solidFill>
              <a:latin typeface="Roboto"/>
              <a:ea typeface="Roboto"/>
              <a:cs typeface="Roboto"/>
              <a:sym typeface="Roboto"/>
            </a:endParaRPr>
          </a:p>
          <a:p>
            <a:pPr indent="0" lvl="0" marL="0" rtl="0" algn="l">
              <a:spcBef>
                <a:spcPts val="0"/>
              </a:spcBef>
              <a:spcAft>
                <a:spcPts val="0"/>
              </a:spcAft>
              <a:buNone/>
            </a:pPr>
            <a:r>
              <a:rPr lang="en-GB" sz="1400">
                <a:solidFill>
                  <a:srgbClr val="434343"/>
                </a:solidFill>
                <a:latin typeface="Roboto"/>
                <a:ea typeface="Roboto"/>
                <a:cs typeface="Roboto"/>
                <a:sym typeface="Roboto"/>
              </a:rPr>
              <a:t>●Cross Site Scripting Vulnerability was found on the site</a:t>
            </a:r>
            <a:endParaRPr sz="1400">
              <a:solidFill>
                <a:srgbClr val="434343"/>
              </a:solidFill>
              <a:latin typeface="Roboto"/>
              <a:ea typeface="Roboto"/>
              <a:cs typeface="Roboto"/>
              <a:sym typeface="Roboto"/>
            </a:endParaRPr>
          </a:p>
          <a:p>
            <a:pPr indent="0" lvl="0" marL="0" rtl="0" algn="l">
              <a:spcBef>
                <a:spcPts val="1200"/>
              </a:spcBef>
              <a:spcAft>
                <a:spcPts val="0"/>
              </a:spcAft>
              <a:buNone/>
            </a:pPr>
            <a:r>
              <a:rPr lang="en-GB" sz="1400">
                <a:solidFill>
                  <a:srgbClr val="434343"/>
                </a:solidFill>
                <a:latin typeface="Roboto"/>
                <a:ea typeface="Roboto"/>
                <a:cs typeface="Roboto"/>
                <a:sym typeface="Roboto"/>
              </a:rPr>
              <a:t>Cross-site scripting (XSS) is a type of security vulnerability that can be found in some web applications. XSS attacks enable attackers to inject client-side scripts into web pages viewed by other users. A cross-site scripting vulnerability may be used by attackers to bypass access controls such as the same-origin policy.</a:t>
            </a:r>
            <a:endParaRPr sz="1400">
              <a:solidFill>
                <a:srgbClr val="434343"/>
              </a:solidFill>
              <a:latin typeface="Roboto"/>
              <a:ea typeface="Roboto"/>
              <a:cs typeface="Roboto"/>
              <a:sym typeface="Roboto"/>
            </a:endParaRPr>
          </a:p>
          <a:p>
            <a:pPr indent="0" lvl="0" marL="0" rtl="0" algn="l">
              <a:spcBef>
                <a:spcPts val="1200"/>
              </a:spcBef>
              <a:spcAft>
                <a:spcPts val="0"/>
              </a:spcAft>
              <a:buNone/>
            </a:pPr>
            <a:r>
              <a:t/>
            </a:r>
            <a:endParaRPr sz="1400">
              <a:solidFill>
                <a:srgbClr val="434343"/>
              </a:solidFill>
              <a:latin typeface="Roboto"/>
              <a:ea typeface="Roboto"/>
              <a:cs typeface="Roboto"/>
              <a:sym typeface="Roboto"/>
            </a:endParaRPr>
          </a:p>
          <a:p>
            <a:pPr indent="0" lvl="0" marL="0" rtl="0" algn="l">
              <a:lnSpc>
                <a:spcPct val="100000"/>
              </a:lnSpc>
              <a:spcBef>
                <a:spcPts val="0"/>
              </a:spcBef>
              <a:spcAft>
                <a:spcPts val="0"/>
              </a:spcAft>
              <a:buNone/>
            </a:pPr>
            <a:r>
              <a:t/>
            </a:r>
            <a:endParaRPr b="1">
              <a:solidFill>
                <a:srgbClr val="AF7B51"/>
              </a:solidFill>
              <a:latin typeface="Roboto"/>
              <a:ea typeface="Roboto"/>
              <a:cs typeface="Roboto"/>
              <a:sym typeface="Roboto"/>
            </a:endParaRPr>
          </a:p>
          <a:p>
            <a:pPr indent="0" lvl="0" marL="0" rtl="0" algn="l">
              <a:lnSpc>
                <a:spcPct val="100000"/>
              </a:lnSpc>
              <a:spcBef>
                <a:spcPts val="0"/>
              </a:spcBef>
              <a:spcAft>
                <a:spcPts val="0"/>
              </a:spcAft>
              <a:buNone/>
            </a:pPr>
            <a:r>
              <a:t/>
            </a:r>
            <a:endParaRPr b="1">
              <a:solidFill>
                <a:srgbClr val="AF7B51"/>
              </a:solidFill>
              <a:latin typeface="Roboto"/>
              <a:ea typeface="Roboto"/>
              <a:cs typeface="Roboto"/>
              <a:sym typeface="Roboto"/>
            </a:endParaRPr>
          </a:p>
          <a:p>
            <a:pPr indent="0" lvl="0" marL="0" rtl="0" algn="l">
              <a:spcBef>
                <a:spcPts val="0"/>
              </a:spcBef>
              <a:spcAft>
                <a:spcPts val="0"/>
              </a:spcAft>
              <a:buNone/>
            </a:pPr>
            <a:r>
              <a:rPr lang="en-GB" sz="1400">
                <a:solidFill>
                  <a:srgbClr val="000000"/>
                </a:solidFill>
                <a:latin typeface="Roboto"/>
                <a:ea typeface="Roboto"/>
                <a:cs typeface="Roboto"/>
                <a:sym typeface="Roboto"/>
              </a:rPr>
              <a:t>SQL injection, also known as SQLI, is </a:t>
            </a:r>
            <a:r>
              <a:rPr b="1" lang="en-GB" sz="1400">
                <a:solidFill>
                  <a:srgbClr val="000000"/>
                </a:solidFill>
                <a:latin typeface="Roboto"/>
                <a:ea typeface="Roboto"/>
                <a:cs typeface="Roboto"/>
                <a:sym typeface="Roboto"/>
              </a:rPr>
              <a:t>a common attack vector</a:t>
            </a:r>
            <a:r>
              <a:rPr lang="en-GB" sz="1400">
                <a:solidFill>
                  <a:srgbClr val="000000"/>
                </a:solidFill>
                <a:latin typeface="Roboto"/>
                <a:ea typeface="Roboto"/>
                <a:cs typeface="Roboto"/>
                <a:sym typeface="Roboto"/>
              </a:rPr>
              <a:t> that uses malicious SQL code for backend database manipulation to access information that was not intended to be displayed. This information may include any number of items, including sensitive company data, user lists or private customer details. </a:t>
            </a:r>
            <a:endParaRPr b="1">
              <a:solidFill>
                <a:srgbClr val="AF7B51"/>
              </a:solidFill>
              <a:latin typeface="Roboto"/>
              <a:ea typeface="Roboto"/>
              <a:cs typeface="Roboto"/>
              <a:sym typeface="Roboto"/>
            </a:endParaRPr>
          </a:p>
        </p:txBody>
      </p:sp>
      <p:sp>
        <p:nvSpPr>
          <p:cNvPr id="73" name="Google Shape;73;p15"/>
          <p:cNvSpPr txBox="1"/>
          <p:nvPr>
            <p:ph type="title"/>
          </p:nvPr>
        </p:nvSpPr>
        <p:spPr>
          <a:xfrm>
            <a:off x="620850" y="2808200"/>
            <a:ext cx="79455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Roboto"/>
                <a:ea typeface="Roboto"/>
                <a:cs typeface="Roboto"/>
                <a:sym typeface="Roboto"/>
              </a:rPr>
              <a:t>Vulnerability Report on SQL INJECTION</a:t>
            </a:r>
            <a:endParaRPr sz="2400">
              <a:latin typeface="Roboto"/>
              <a:ea typeface="Roboto"/>
              <a:cs typeface="Roboto"/>
              <a:sym typeface="Roboto"/>
            </a:endParaRPr>
          </a:p>
          <a:p>
            <a:pPr indent="0" lvl="0" marL="0" rtl="0" algn="l">
              <a:lnSpc>
                <a:spcPct val="115000"/>
              </a:lnSpc>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03850" y="488375"/>
            <a:ext cx="7569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00">
                <a:latin typeface="Roboto"/>
                <a:ea typeface="Roboto"/>
                <a:cs typeface="Roboto"/>
                <a:sym typeface="Roboto"/>
              </a:rPr>
              <a:t>STEPS TO FIND THE VULNERABILITY</a:t>
            </a:r>
            <a:endParaRPr>
              <a:latin typeface="Roboto"/>
              <a:ea typeface="Roboto"/>
              <a:cs typeface="Roboto"/>
              <a:sym typeface="Roboto"/>
            </a:endParaRPr>
          </a:p>
        </p:txBody>
      </p:sp>
      <p:sp>
        <p:nvSpPr>
          <p:cNvPr id="79" name="Google Shape;79;p16"/>
          <p:cNvSpPr txBox="1"/>
          <p:nvPr>
            <p:ph idx="1" type="body"/>
          </p:nvPr>
        </p:nvSpPr>
        <p:spPr>
          <a:xfrm>
            <a:off x="603850" y="1292650"/>
            <a:ext cx="7569600" cy="3416400"/>
          </a:xfrm>
          <a:prstGeom prst="rect">
            <a:avLst/>
          </a:prstGeom>
        </p:spPr>
        <p:txBody>
          <a:bodyPr anchorCtr="0" anchor="t" bIns="91425" lIns="91425" spcFirstLastPara="1" rIns="91425" wrap="square" tIns="91425">
            <a:normAutofit/>
          </a:bodyPr>
          <a:lstStyle/>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Open Burp Suite Check Whether The Intercept Is On.</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Open Firefox And Search For Vulnweb.</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Click On </a:t>
            </a:r>
            <a:r>
              <a:rPr lang="en-GB" sz="1400" u="sng">
                <a:solidFill>
                  <a:srgbClr val="000000"/>
                </a:solidFill>
                <a:latin typeface="Roboto"/>
                <a:ea typeface="Roboto"/>
                <a:cs typeface="Roboto"/>
                <a:sym typeface="Roboto"/>
                <a:hlinkClick r:id="rId3">
                  <a:extLst>
                    <a:ext uri="{A12FA001-AC4F-418D-AE19-62706E023703}">
                      <ahyp:hlinkClr val="tx"/>
                    </a:ext>
                  </a:extLst>
                </a:hlinkClick>
              </a:rPr>
              <a:t>Http://testasp.vulnweb.com</a:t>
            </a:r>
            <a:r>
              <a:rPr lang="en-GB" sz="1400">
                <a:solidFill>
                  <a:srgbClr val="000000"/>
                </a:solidFill>
                <a:latin typeface="Roboto"/>
                <a:ea typeface="Roboto"/>
                <a:cs typeface="Roboto"/>
                <a:sym typeface="Roboto"/>
              </a:rPr>
              <a:t> The Given Interface Will Be Opened </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Click On Search Bar And Click The Foxyproxy On</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Try To Enter One Of The Payloads So The Request Will Be Sent To Burpsuite</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After The Request Comes Send It To Intruder And Forward The Request</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Add The Payload Position Only For The Required Place</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Add The Xss Payloads ,which Can Be Downloaded From Www.github.com</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Start The Attack And Check Whether There Is Sudden Change In Length And Status.</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Copy The Url To Show The Response For The Paylod That Has Been Accepted </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Copy The Url And Search It In Firefox </a:t>
            </a:r>
            <a:endParaRPr sz="1400">
              <a:solidFill>
                <a:srgbClr val="000000"/>
              </a:solidFill>
              <a:latin typeface="Roboto"/>
              <a:ea typeface="Roboto"/>
              <a:cs typeface="Roboto"/>
              <a:sym typeface="Roboto"/>
            </a:endParaRPr>
          </a:p>
          <a:p>
            <a:pPr indent="-317500" lvl="0" marL="457200" rtl="0" algn="l">
              <a:lnSpc>
                <a:spcPct val="120000"/>
              </a:lnSpc>
              <a:spcBef>
                <a:spcPts val="0"/>
              </a:spcBef>
              <a:spcAft>
                <a:spcPts val="0"/>
              </a:spcAft>
              <a:buClr>
                <a:srgbClr val="000000"/>
              </a:buClr>
              <a:buSzPts val="1400"/>
              <a:buFont typeface="Roboto"/>
              <a:buAutoNum type="arabicPeriod"/>
            </a:pPr>
            <a:r>
              <a:rPr lang="en-GB" sz="1400">
                <a:solidFill>
                  <a:srgbClr val="000000"/>
                </a:solidFill>
                <a:latin typeface="Roboto"/>
                <a:ea typeface="Roboto"/>
                <a:cs typeface="Roboto"/>
                <a:sym typeface="Roboto"/>
              </a:rPr>
              <a:t>The Required Interface Will Be In This Form.</a:t>
            </a:r>
            <a:endParaRPr sz="14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347450" y="412450"/>
            <a:ext cx="8337174" cy="431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325025" y="548700"/>
            <a:ext cx="8572499" cy="404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276025" y="391350"/>
            <a:ext cx="8609174" cy="422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299150" y="345363"/>
            <a:ext cx="8545700" cy="44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212875" y="391350"/>
            <a:ext cx="8718249" cy="4396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