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2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253.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7"/>
  </p:notesMasterIdLst>
  <p:sldIdLst>
    <p:sldId id="274" r:id="rId2"/>
    <p:sldId id="484" r:id="rId3"/>
    <p:sldId id="275" r:id="rId4"/>
    <p:sldId id="276" r:id="rId5"/>
    <p:sldId id="277" r:id="rId6"/>
    <p:sldId id="278" r:id="rId7"/>
    <p:sldId id="273" r:id="rId8"/>
    <p:sldId id="257" r:id="rId9"/>
    <p:sldId id="258"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9" r:id="rId23"/>
    <p:sldId id="280" r:id="rId24"/>
    <p:sldId id="281" r:id="rId25"/>
    <p:sldId id="282" r:id="rId26"/>
    <p:sldId id="283" r:id="rId27"/>
    <p:sldId id="285" r:id="rId28"/>
    <p:sldId id="286" r:id="rId29"/>
    <p:sldId id="287" r:id="rId30"/>
    <p:sldId id="288" r:id="rId31"/>
    <p:sldId id="289" r:id="rId32"/>
    <p:sldId id="290" r:id="rId33"/>
    <p:sldId id="291" r:id="rId34"/>
    <p:sldId id="292" r:id="rId35"/>
    <p:sldId id="293" r:id="rId36"/>
    <p:sldId id="294" r:id="rId37"/>
    <p:sldId id="295" r:id="rId38"/>
    <p:sldId id="297" r:id="rId39"/>
    <p:sldId id="296" r:id="rId40"/>
    <p:sldId id="284" r:id="rId41"/>
    <p:sldId id="298" r:id="rId42"/>
    <p:sldId id="299" r:id="rId43"/>
    <p:sldId id="300" r:id="rId44"/>
    <p:sldId id="301"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2" r:id="rId73"/>
    <p:sldId id="330" r:id="rId74"/>
    <p:sldId id="331" r:id="rId75"/>
    <p:sldId id="333" r:id="rId76"/>
    <p:sldId id="336" r:id="rId77"/>
    <p:sldId id="334" r:id="rId78"/>
    <p:sldId id="335" r:id="rId79"/>
    <p:sldId id="337" r:id="rId80"/>
    <p:sldId id="338" r:id="rId81"/>
    <p:sldId id="339" r:id="rId82"/>
    <p:sldId id="340" r:id="rId83"/>
    <p:sldId id="341" r:id="rId84"/>
    <p:sldId id="342" r:id="rId85"/>
    <p:sldId id="343" r:id="rId86"/>
    <p:sldId id="347" r:id="rId87"/>
    <p:sldId id="348" r:id="rId88"/>
    <p:sldId id="349" r:id="rId89"/>
    <p:sldId id="345" r:id="rId90"/>
    <p:sldId id="346" r:id="rId91"/>
    <p:sldId id="350" r:id="rId92"/>
    <p:sldId id="351" r:id="rId93"/>
    <p:sldId id="352" r:id="rId94"/>
    <p:sldId id="353" r:id="rId95"/>
    <p:sldId id="389" r:id="rId96"/>
    <p:sldId id="354" r:id="rId97"/>
    <p:sldId id="355" r:id="rId98"/>
    <p:sldId id="356" r:id="rId99"/>
    <p:sldId id="357" r:id="rId100"/>
    <p:sldId id="358" r:id="rId101"/>
    <p:sldId id="359" r:id="rId102"/>
    <p:sldId id="360" r:id="rId103"/>
    <p:sldId id="361" r:id="rId104"/>
    <p:sldId id="362" r:id="rId105"/>
    <p:sldId id="363" r:id="rId106"/>
    <p:sldId id="365" r:id="rId107"/>
    <p:sldId id="364" r:id="rId108"/>
    <p:sldId id="366" r:id="rId109"/>
    <p:sldId id="485" r:id="rId110"/>
    <p:sldId id="367" r:id="rId111"/>
    <p:sldId id="368" r:id="rId112"/>
    <p:sldId id="369" r:id="rId113"/>
    <p:sldId id="486" r:id="rId114"/>
    <p:sldId id="370" r:id="rId115"/>
    <p:sldId id="371" r:id="rId116"/>
    <p:sldId id="372" r:id="rId117"/>
    <p:sldId id="373" r:id="rId118"/>
    <p:sldId id="374" r:id="rId119"/>
    <p:sldId id="375" r:id="rId120"/>
    <p:sldId id="376" r:id="rId121"/>
    <p:sldId id="487" r:id="rId122"/>
    <p:sldId id="377" r:id="rId123"/>
    <p:sldId id="378" r:id="rId124"/>
    <p:sldId id="379" r:id="rId125"/>
    <p:sldId id="488" r:id="rId126"/>
    <p:sldId id="380" r:id="rId127"/>
    <p:sldId id="381" r:id="rId128"/>
    <p:sldId id="382" r:id="rId129"/>
    <p:sldId id="489" r:id="rId130"/>
    <p:sldId id="383" r:id="rId131"/>
    <p:sldId id="384" r:id="rId132"/>
    <p:sldId id="385" r:id="rId133"/>
    <p:sldId id="386" r:id="rId134"/>
    <p:sldId id="490" r:id="rId135"/>
    <p:sldId id="390" r:id="rId136"/>
    <p:sldId id="391" r:id="rId137"/>
    <p:sldId id="491" r:id="rId138"/>
    <p:sldId id="392" r:id="rId139"/>
    <p:sldId id="393" r:id="rId140"/>
    <p:sldId id="394" r:id="rId141"/>
    <p:sldId id="395" r:id="rId142"/>
    <p:sldId id="396" r:id="rId143"/>
    <p:sldId id="397" r:id="rId144"/>
    <p:sldId id="398" r:id="rId145"/>
    <p:sldId id="492" r:id="rId146"/>
    <p:sldId id="399" r:id="rId147"/>
    <p:sldId id="493" r:id="rId148"/>
    <p:sldId id="400" r:id="rId149"/>
    <p:sldId id="494" r:id="rId150"/>
    <p:sldId id="401" r:id="rId151"/>
    <p:sldId id="495" r:id="rId152"/>
    <p:sldId id="402" r:id="rId153"/>
    <p:sldId id="496" r:id="rId154"/>
    <p:sldId id="403" r:id="rId155"/>
    <p:sldId id="497" r:id="rId156"/>
    <p:sldId id="404" r:id="rId157"/>
    <p:sldId id="405" r:id="rId158"/>
    <p:sldId id="406" r:id="rId159"/>
    <p:sldId id="407" r:id="rId160"/>
    <p:sldId id="408" r:id="rId161"/>
    <p:sldId id="409" r:id="rId162"/>
    <p:sldId id="410" r:id="rId163"/>
    <p:sldId id="411" r:id="rId164"/>
    <p:sldId id="412" r:id="rId165"/>
    <p:sldId id="413" r:id="rId166"/>
    <p:sldId id="414" r:id="rId167"/>
    <p:sldId id="418" r:id="rId168"/>
    <p:sldId id="419" r:id="rId169"/>
    <p:sldId id="420" r:id="rId170"/>
    <p:sldId id="415" r:id="rId171"/>
    <p:sldId id="416" r:id="rId172"/>
    <p:sldId id="417" r:id="rId173"/>
    <p:sldId id="421" r:id="rId174"/>
    <p:sldId id="422" r:id="rId175"/>
    <p:sldId id="423" r:id="rId176"/>
    <p:sldId id="424" r:id="rId177"/>
    <p:sldId id="425" r:id="rId178"/>
    <p:sldId id="426" r:id="rId179"/>
    <p:sldId id="427" r:id="rId180"/>
    <p:sldId id="428" r:id="rId181"/>
    <p:sldId id="429" r:id="rId182"/>
    <p:sldId id="430" r:id="rId183"/>
    <p:sldId id="431" r:id="rId184"/>
    <p:sldId id="432" r:id="rId185"/>
    <p:sldId id="433" r:id="rId186"/>
    <p:sldId id="440" r:id="rId187"/>
    <p:sldId id="434" r:id="rId188"/>
    <p:sldId id="435" r:id="rId189"/>
    <p:sldId id="438" r:id="rId190"/>
    <p:sldId id="436" r:id="rId191"/>
    <p:sldId id="437" r:id="rId192"/>
    <p:sldId id="439" r:id="rId193"/>
    <p:sldId id="441" r:id="rId194"/>
    <p:sldId id="442" r:id="rId195"/>
    <p:sldId id="443" r:id="rId196"/>
    <p:sldId id="444" r:id="rId197"/>
    <p:sldId id="445" r:id="rId198"/>
    <p:sldId id="446" r:id="rId199"/>
    <p:sldId id="448" r:id="rId200"/>
    <p:sldId id="449" r:id="rId201"/>
    <p:sldId id="450" r:id="rId202"/>
    <p:sldId id="451" r:id="rId203"/>
    <p:sldId id="452" r:id="rId204"/>
    <p:sldId id="447" r:id="rId205"/>
    <p:sldId id="453" r:id="rId206"/>
    <p:sldId id="454" r:id="rId207"/>
    <p:sldId id="455" r:id="rId208"/>
    <p:sldId id="456" r:id="rId209"/>
    <p:sldId id="457" r:id="rId210"/>
    <p:sldId id="458" r:id="rId211"/>
    <p:sldId id="459" r:id="rId212"/>
    <p:sldId id="460" r:id="rId213"/>
    <p:sldId id="461" r:id="rId214"/>
    <p:sldId id="462" r:id="rId215"/>
    <p:sldId id="463" r:id="rId216"/>
    <p:sldId id="464" r:id="rId217"/>
    <p:sldId id="465" r:id="rId218"/>
    <p:sldId id="466" r:id="rId219"/>
    <p:sldId id="467" r:id="rId220"/>
    <p:sldId id="468" r:id="rId221"/>
    <p:sldId id="498" r:id="rId222"/>
    <p:sldId id="469" r:id="rId223"/>
    <p:sldId id="499" r:id="rId224"/>
    <p:sldId id="482" r:id="rId225"/>
    <p:sldId id="500" r:id="rId226"/>
    <p:sldId id="483" r:id="rId227"/>
    <p:sldId id="501" r:id="rId228"/>
    <p:sldId id="471" r:id="rId229"/>
    <p:sldId id="472" r:id="rId230"/>
    <p:sldId id="502" r:id="rId231"/>
    <p:sldId id="473" r:id="rId232"/>
    <p:sldId id="474" r:id="rId233"/>
    <p:sldId id="475" r:id="rId234"/>
    <p:sldId id="476" r:id="rId235"/>
    <p:sldId id="477" r:id="rId236"/>
    <p:sldId id="478" r:id="rId237"/>
    <p:sldId id="479" r:id="rId238"/>
    <p:sldId id="503" r:id="rId239"/>
    <p:sldId id="480" r:id="rId240"/>
    <p:sldId id="481" r:id="rId241"/>
    <p:sldId id="504" r:id="rId242"/>
    <p:sldId id="505" r:id="rId243"/>
    <p:sldId id="506" r:id="rId244"/>
    <p:sldId id="507" r:id="rId245"/>
    <p:sldId id="508" r:id="rId246"/>
    <p:sldId id="509" r:id="rId247"/>
    <p:sldId id="510" r:id="rId248"/>
    <p:sldId id="511" r:id="rId249"/>
    <p:sldId id="512" r:id="rId250"/>
    <p:sldId id="513" r:id="rId251"/>
    <p:sldId id="514" r:id="rId252"/>
    <p:sldId id="515" r:id="rId253"/>
    <p:sldId id="516" r:id="rId254"/>
    <p:sldId id="517" r:id="rId255"/>
    <p:sldId id="518" r:id="rId256"/>
    <p:sldId id="519" r:id="rId257"/>
    <p:sldId id="520" r:id="rId258"/>
    <p:sldId id="521" r:id="rId259"/>
    <p:sldId id="522" r:id="rId260"/>
    <p:sldId id="523" r:id="rId261"/>
    <p:sldId id="524" r:id="rId262"/>
    <p:sldId id="525" r:id="rId263"/>
    <p:sldId id="526" r:id="rId264"/>
    <p:sldId id="527" r:id="rId265"/>
    <p:sldId id="528" r:id="rId266"/>
    <p:sldId id="529" r:id="rId267"/>
    <p:sldId id="530" r:id="rId268"/>
    <p:sldId id="538" r:id="rId269"/>
    <p:sldId id="531" r:id="rId270"/>
    <p:sldId id="532" r:id="rId271"/>
    <p:sldId id="533" r:id="rId272"/>
    <p:sldId id="534" r:id="rId273"/>
    <p:sldId id="536" r:id="rId274"/>
    <p:sldId id="537" r:id="rId275"/>
    <p:sldId id="535" r:id="rId27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197" autoAdjust="0"/>
    <p:restoredTop sz="94660"/>
  </p:normalViewPr>
  <p:slideViewPr>
    <p:cSldViewPr>
      <p:cViewPr>
        <p:scale>
          <a:sx n="82" d="100"/>
          <a:sy n="82" d="100"/>
        </p:scale>
        <p:origin x="-1788"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178"/>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theme" Target="theme/theme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presProps" Target="presProp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386067-A944-4CE5-9F05-C10B0C470D0C}" type="datetimeFigureOut">
              <a:rPr lang="fr-FR" smtClean="0"/>
              <a:pPr/>
              <a:t>25/10/2016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125DBA-40F2-419D-ADC0-407D39CADF61}"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a:p>
        </p:txBody>
      </p:sp>
      <p:sp>
        <p:nvSpPr>
          <p:cNvPr id="4" name="Espace réservé du numéro de diapositive 3"/>
          <p:cNvSpPr>
            <a:spLocks noGrp="1"/>
          </p:cNvSpPr>
          <p:nvPr>
            <p:ph type="sldNum" sz="quarter" idx="10"/>
          </p:nvPr>
        </p:nvSpPr>
        <p:spPr/>
        <p:txBody>
          <a:bodyPr/>
          <a:lstStyle/>
          <a:p>
            <a:fld id="{B8125DBA-40F2-419D-ADC0-407D39CADF61}" type="slidenum">
              <a:rPr lang="fr-FR" smtClean="0"/>
              <a:pPr/>
              <a:t>6</a:t>
            </a:fld>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8E385184-B7B7-435B-A6F8-E8E4AF35CB37}" type="datetimeFigureOut">
              <a:rPr lang="fr-FR" smtClean="0"/>
              <a:pPr/>
              <a:t>25/10/2016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8DB05FC-71C9-44B3-8D6F-EEFD5E24AB7D}"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385184-B7B7-435B-A6F8-E8E4AF35CB37}" type="datetimeFigureOut">
              <a:rPr lang="fr-FR" smtClean="0"/>
              <a:pPr/>
              <a:t>25/10/2016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8DB05FC-71C9-44B3-8D6F-EEFD5E24AB7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385184-B7B7-435B-A6F8-E8E4AF35CB37}" type="datetimeFigureOut">
              <a:rPr lang="fr-FR" smtClean="0"/>
              <a:pPr/>
              <a:t>25/10/2016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8DB05FC-71C9-44B3-8D6F-EEFD5E24AB7D}"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8E385184-B7B7-435B-A6F8-E8E4AF35CB37}" type="datetimeFigureOut">
              <a:rPr lang="fr-FR" smtClean="0"/>
              <a:pPr/>
              <a:t>25/10/2016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8DB05FC-71C9-44B3-8D6F-EEFD5E24AB7D}"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8E385184-B7B7-435B-A6F8-E8E4AF35CB37}" type="datetimeFigureOut">
              <a:rPr lang="fr-FR" smtClean="0"/>
              <a:pPr/>
              <a:t>25/10/2016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8DB05FC-71C9-44B3-8D6F-EEFD5E24AB7D}"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8E385184-B7B7-435B-A6F8-E8E4AF35CB37}" type="datetimeFigureOut">
              <a:rPr lang="fr-FR" smtClean="0"/>
              <a:pPr/>
              <a:t>25/10/2016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8DB05FC-71C9-44B3-8D6F-EEFD5E24AB7D}"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8E385184-B7B7-435B-A6F8-E8E4AF35CB37}" type="datetimeFigureOut">
              <a:rPr lang="fr-FR" smtClean="0"/>
              <a:pPr/>
              <a:t>25/10/2016</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8DB05FC-71C9-44B3-8D6F-EEFD5E24AB7D}"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8E385184-B7B7-435B-A6F8-E8E4AF35CB37}" type="datetimeFigureOut">
              <a:rPr lang="fr-FR" smtClean="0"/>
              <a:pPr/>
              <a:t>25/10/2016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8DB05FC-71C9-44B3-8D6F-EEFD5E24AB7D}"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8E385184-B7B7-435B-A6F8-E8E4AF35CB37}" type="datetimeFigureOut">
              <a:rPr lang="fr-FR" smtClean="0"/>
              <a:pPr/>
              <a:t>25/10/2016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8DB05FC-71C9-44B3-8D6F-EEFD5E24AB7D}"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E385184-B7B7-435B-A6F8-E8E4AF35CB37}" type="datetimeFigureOut">
              <a:rPr lang="fr-FR" smtClean="0"/>
              <a:pPr/>
              <a:t>25/10/2016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8DB05FC-71C9-44B3-8D6F-EEFD5E24AB7D}"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8E385184-B7B7-435B-A6F8-E8E4AF35CB37}" type="datetimeFigureOut">
              <a:rPr lang="fr-FR" smtClean="0"/>
              <a:pPr/>
              <a:t>25/10/2016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8DB05FC-71C9-44B3-8D6F-EEFD5E24AB7D}"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85184-B7B7-435B-A6F8-E8E4AF35CB37}" type="datetimeFigureOut">
              <a:rPr lang="fr-FR" smtClean="0"/>
              <a:pPr/>
              <a:t>25/10/2016</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B05FC-71C9-44B3-8D6F-EEFD5E24AB7D}"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297634"/>
          </a:xfrm>
        </p:spPr>
        <p:txBody>
          <a:bodyPr>
            <a:normAutofit/>
          </a:bodyPr>
          <a:lstStyle/>
          <a:p>
            <a:r>
              <a:rPr lang="fr-FR" sz="6000" b="1" i="1" dirty="0" smtClean="0"/>
              <a:t>INTRODUCTION GENERALE</a:t>
            </a:r>
            <a:endParaRPr lang="fr-FR" sz="6000" b="1" i="1" dirty="0"/>
          </a:p>
        </p:txBody>
      </p:sp>
      <p:sp>
        <p:nvSpPr>
          <p:cNvPr id="3" name="Espace réservé du contenu 2"/>
          <p:cNvSpPr>
            <a:spLocks noGrp="1"/>
          </p:cNvSpPr>
          <p:nvPr>
            <p:ph idx="1"/>
          </p:nvPr>
        </p:nvSpPr>
        <p:spPr>
          <a:xfrm>
            <a:off x="457200" y="1214422"/>
            <a:ext cx="8229600" cy="4911741"/>
          </a:xfrm>
        </p:spPr>
        <p:txBody>
          <a:bodyPr>
            <a:noAutofit/>
          </a:bodyPr>
          <a:lstStyle/>
          <a:p>
            <a:pPr>
              <a:buNone/>
            </a:pPr>
            <a:r>
              <a:rPr lang="fr-FR" dirty="0" smtClean="0"/>
              <a:t/>
            </a:r>
            <a:br>
              <a:rPr lang="fr-FR" dirty="0" smtClean="0"/>
            </a:br>
            <a:r>
              <a:rPr lang="fr-FR" dirty="0" smtClean="0"/>
              <a:t/>
            </a:r>
            <a:br>
              <a:rPr lang="fr-FR" dirty="0" smtClean="0"/>
            </a:br>
            <a:endParaRPr lang="fr-FR" dirty="0"/>
          </a:p>
        </p:txBody>
      </p:sp>
      <p:sp>
        <p:nvSpPr>
          <p:cNvPr id="4" name="Espace réservé du numéro de diapositive 3"/>
          <p:cNvSpPr>
            <a:spLocks noGrp="1"/>
          </p:cNvSpPr>
          <p:nvPr>
            <p:ph type="sldNum" sz="quarter" idx="12"/>
          </p:nvPr>
        </p:nvSpPr>
        <p:spPr/>
        <p:txBody>
          <a:bodyPr/>
          <a:lstStyle/>
          <a:p>
            <a:fld id="{88DB05FC-71C9-44B3-8D6F-EEFD5E24AB7D}" type="slidenum">
              <a:rPr lang="fr-FR" smtClean="0"/>
              <a:pPr/>
              <a:t>1</a:t>
            </a:fld>
            <a:endParaRPr lang="fr-FR"/>
          </a:p>
        </p:txBody>
      </p:sp>
      <p:sp>
        <p:nvSpPr>
          <p:cNvPr id="5" name="Espace réservé du pied de page 4"/>
          <p:cNvSpPr>
            <a:spLocks noGrp="1"/>
          </p:cNvSpPr>
          <p:nvPr>
            <p:ph type="ftr" sz="quarter" idx="11"/>
          </p:nvPr>
        </p:nvSpPr>
        <p:spPr/>
        <p:txBody>
          <a:bodyPr/>
          <a:lstStyle/>
          <a:p>
            <a:r>
              <a:rPr lang="fr-FR" smtClean="0"/>
              <a:t>CT Baguma Emmanuel</a:t>
            </a:r>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74638"/>
            <a:ext cx="9144000" cy="868346"/>
          </a:xfrm>
        </p:spPr>
        <p:txBody>
          <a:bodyPr/>
          <a:lstStyle/>
          <a:p>
            <a:r>
              <a:rPr lang="fr-FR" b="1" i="1" dirty="0" smtClean="0"/>
              <a:t>A. La théorie de l’utilité</a:t>
            </a:r>
            <a:endParaRPr lang="fr-FR" b="1" i="1" dirty="0"/>
          </a:p>
        </p:txBody>
      </p:sp>
      <p:sp>
        <p:nvSpPr>
          <p:cNvPr id="3" name="Espace réservé du contenu 2"/>
          <p:cNvSpPr>
            <a:spLocks noGrp="1"/>
          </p:cNvSpPr>
          <p:nvPr>
            <p:ph idx="1"/>
          </p:nvPr>
        </p:nvSpPr>
        <p:spPr>
          <a:xfrm>
            <a:off x="0" y="1357298"/>
            <a:ext cx="9144000" cy="5500702"/>
          </a:xfrm>
        </p:spPr>
        <p:txBody>
          <a:bodyPr>
            <a:noAutofit/>
          </a:bodyPr>
          <a:lstStyle/>
          <a:p>
            <a:pPr algn="just">
              <a:buNone/>
            </a:pPr>
            <a:r>
              <a:rPr lang="fr-FR" sz="4400" dirty="0" smtClean="0"/>
              <a:t>  Le consommateur rationnel n’achète un produit que si il lui procure davantage d’utilité que ne lui coûte en désutilité son prix.</a:t>
            </a:r>
          </a:p>
          <a:p>
            <a:pPr algn="just">
              <a:buNone/>
            </a:pPr>
            <a:r>
              <a:rPr lang="fr-FR" sz="4400" dirty="0"/>
              <a:t> </a:t>
            </a:r>
            <a:r>
              <a:rPr lang="fr-FR" sz="4400" dirty="0" smtClean="0"/>
              <a:t> Or chaque unité consommée supplémentaire a une utilité inférieure à la précédente: l’utilité marginale est donc décroissante.</a:t>
            </a:r>
          </a:p>
          <a:p>
            <a:pPr algn="just">
              <a:buNone/>
            </a:pPr>
            <a:endParaRPr lang="fr-FR" sz="44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3600" dirty="0" smtClean="0"/>
              <a:t>Soit Q = volume de production = f(K,L).P = prix de vente du produit, L = quantité de travail,    K = quantité de capital, Pl = prix du travail,     Pk = prix du capital.</a:t>
            </a:r>
          </a:p>
          <a:p>
            <a:pPr algn="just">
              <a:buNone/>
            </a:pPr>
            <a:r>
              <a:rPr lang="fr-FR" sz="3600" dirty="0" smtClean="0"/>
              <a:t>Le profit s’écrit : </a:t>
            </a:r>
          </a:p>
          <a:p>
            <a:pPr algn="just">
              <a:buNone/>
            </a:pPr>
            <a:r>
              <a:rPr lang="fr-FR" sz="3600" dirty="0" smtClean="0"/>
              <a:t>        ∏ = chiffre d’affaires – coût total ou</a:t>
            </a:r>
          </a:p>
          <a:p>
            <a:pPr algn="just">
              <a:buNone/>
            </a:pPr>
            <a:r>
              <a:rPr lang="fr-FR" sz="3600" dirty="0" smtClean="0"/>
              <a:t>        ∏ = P x f(K,L) – (Pl x L + Pk x K)</a:t>
            </a:r>
          </a:p>
          <a:p>
            <a:pPr algn="just">
              <a:buNone/>
            </a:pPr>
            <a:r>
              <a:rPr lang="fr-FR" sz="3600" dirty="0" smtClean="0"/>
              <a:t>Le profit est maximum si :</a:t>
            </a:r>
          </a:p>
          <a:p>
            <a:pPr algn="just">
              <a:buNone/>
            </a:pPr>
            <a:r>
              <a:rPr lang="fr-FR" sz="3600" dirty="0" smtClean="0"/>
              <a:t> ∂Q/∂K = P x ∂f(K,L)/∂K – Pk = 0 ou si P x </a:t>
            </a:r>
            <a:r>
              <a:rPr lang="fr-FR" sz="3600" dirty="0" err="1" smtClean="0"/>
              <a:t>Pmk</a:t>
            </a:r>
            <a:r>
              <a:rPr lang="fr-FR" sz="3600" dirty="0" smtClean="0"/>
              <a:t> =Pk avec </a:t>
            </a:r>
            <a:r>
              <a:rPr lang="fr-FR" sz="3600" dirty="0" err="1" smtClean="0"/>
              <a:t>Pmk</a:t>
            </a:r>
            <a:r>
              <a:rPr lang="fr-FR" sz="3600" dirty="0" smtClean="0"/>
              <a:t> = productivité marginale du capital</a:t>
            </a:r>
            <a:endParaRPr lang="fr-FR" sz="36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400" dirty="0" smtClean="0"/>
              <a:t>Le profit est maximum si :</a:t>
            </a:r>
          </a:p>
          <a:p>
            <a:pPr algn="just">
              <a:buNone/>
            </a:pPr>
            <a:r>
              <a:rPr lang="fr-FR" sz="4400" dirty="0" smtClean="0"/>
              <a:t> ∂Q/∂K = P x ∂f(K,L)/∂K – Pk = 0 ou  </a:t>
            </a:r>
          </a:p>
          <a:p>
            <a:pPr algn="just">
              <a:buNone/>
            </a:pPr>
            <a:r>
              <a:rPr lang="fr-FR" sz="4400" dirty="0" smtClean="0"/>
              <a:t>si P x </a:t>
            </a:r>
            <a:r>
              <a:rPr lang="fr-FR" sz="4400" dirty="0" err="1" smtClean="0"/>
              <a:t>Pmk</a:t>
            </a:r>
            <a:r>
              <a:rPr lang="fr-FR" sz="4400" dirty="0" smtClean="0"/>
              <a:t> =Pk avec </a:t>
            </a:r>
            <a:r>
              <a:rPr lang="fr-FR" sz="4400" dirty="0" err="1" smtClean="0"/>
              <a:t>Pmk</a:t>
            </a:r>
            <a:r>
              <a:rPr lang="fr-FR" sz="4400" dirty="0" smtClean="0"/>
              <a:t> = productivité marginale du capital</a:t>
            </a:r>
          </a:p>
          <a:p>
            <a:pPr algn="just">
              <a:buNone/>
            </a:pPr>
            <a:r>
              <a:rPr lang="fr-FR" sz="4400" dirty="0" smtClean="0"/>
              <a:t>∂Q/∂L = P x ∂f(K,L)/∂L – Pl = 0 ou </a:t>
            </a:r>
          </a:p>
          <a:p>
            <a:pPr algn="just">
              <a:buNone/>
            </a:pPr>
            <a:r>
              <a:rPr lang="fr-FR" sz="4400" dirty="0" smtClean="0"/>
              <a:t>si P x </a:t>
            </a:r>
            <a:r>
              <a:rPr lang="fr-FR" sz="4400" dirty="0" err="1" smtClean="0"/>
              <a:t>Pml</a:t>
            </a:r>
            <a:r>
              <a:rPr lang="fr-FR" sz="4400" dirty="0" smtClean="0"/>
              <a:t> =Pl avec </a:t>
            </a:r>
            <a:r>
              <a:rPr lang="fr-FR" sz="4400" dirty="0" err="1" smtClean="0"/>
              <a:t>Pml</a:t>
            </a:r>
            <a:r>
              <a:rPr lang="fr-FR" sz="4400" dirty="0" smtClean="0"/>
              <a:t> = productivité marginale du travail</a:t>
            </a:r>
          </a:p>
          <a:p>
            <a:pPr algn="just">
              <a:buNone/>
            </a:pPr>
            <a:r>
              <a:rPr lang="fr-FR" sz="4400" dirty="0" smtClean="0"/>
              <a:t>On vérifie que les conditions de maximisation sont réunies.</a:t>
            </a:r>
          </a:p>
          <a:p>
            <a:pPr algn="just"/>
            <a:endParaRPr lang="fr-FR" sz="44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3600" dirty="0" smtClean="0"/>
              <a:t>On peut aussi remarquer que les égalités </a:t>
            </a:r>
          </a:p>
          <a:p>
            <a:pPr algn="just">
              <a:buNone/>
            </a:pPr>
            <a:r>
              <a:rPr lang="fr-FR" sz="3600" dirty="0" smtClean="0"/>
              <a:t>P x </a:t>
            </a:r>
            <a:r>
              <a:rPr lang="fr-FR" sz="3600" dirty="0" err="1" smtClean="0"/>
              <a:t>Pmk</a:t>
            </a:r>
            <a:r>
              <a:rPr lang="fr-FR" sz="3600" dirty="0" smtClean="0"/>
              <a:t> = Pk et P x </a:t>
            </a:r>
            <a:r>
              <a:rPr lang="fr-FR" sz="3600" dirty="0" err="1" smtClean="0"/>
              <a:t>Pml</a:t>
            </a:r>
            <a:r>
              <a:rPr lang="fr-FR" sz="3600" dirty="0" smtClean="0"/>
              <a:t> = Pl peuvent s’écrire :</a:t>
            </a:r>
          </a:p>
          <a:p>
            <a:pPr algn="just">
              <a:buNone/>
            </a:pPr>
            <a:r>
              <a:rPr lang="fr-FR" sz="3600" dirty="0" smtClean="0"/>
              <a:t>P = Pk/</a:t>
            </a:r>
            <a:r>
              <a:rPr lang="fr-FR" sz="3600" dirty="0" err="1" smtClean="0"/>
              <a:t>Pmk</a:t>
            </a:r>
            <a:r>
              <a:rPr lang="fr-FR" sz="3600" dirty="0" smtClean="0"/>
              <a:t> et P = Pl/</a:t>
            </a:r>
            <a:r>
              <a:rPr lang="fr-FR" sz="3600" dirty="0" err="1" smtClean="0"/>
              <a:t>Pml</a:t>
            </a:r>
            <a:endParaRPr lang="fr-FR" sz="3600" dirty="0" smtClean="0"/>
          </a:p>
          <a:p>
            <a:pPr algn="just">
              <a:buNone/>
            </a:pPr>
            <a:r>
              <a:rPr lang="fr-FR" sz="3600" dirty="0" smtClean="0"/>
              <a:t>Or, Pk/</a:t>
            </a:r>
            <a:r>
              <a:rPr lang="fr-FR" sz="3600" dirty="0" err="1" smtClean="0"/>
              <a:t>Pmk</a:t>
            </a:r>
            <a:r>
              <a:rPr lang="fr-FR" sz="3600" dirty="0" smtClean="0"/>
              <a:t> = Pk x ∂K/∂f(K,L) = coût marginal en capital et</a:t>
            </a:r>
          </a:p>
          <a:p>
            <a:pPr algn="just">
              <a:buNone/>
            </a:pPr>
            <a:r>
              <a:rPr lang="fr-FR" sz="3600" dirty="0" smtClean="0"/>
              <a:t>Pk/</a:t>
            </a:r>
            <a:r>
              <a:rPr lang="fr-FR" sz="3600" dirty="0" err="1" smtClean="0"/>
              <a:t>Pml</a:t>
            </a:r>
            <a:r>
              <a:rPr lang="fr-FR" sz="3600" dirty="0" smtClean="0"/>
              <a:t> = Pl x ∂l/∂f(K,L) = coût marginal en travail.</a:t>
            </a:r>
          </a:p>
          <a:p>
            <a:pPr algn="just">
              <a:buNone/>
            </a:pPr>
            <a:r>
              <a:rPr lang="fr-FR" sz="3600" dirty="0" smtClean="0"/>
              <a:t>Le profit est donc aussi maximum quand les coûts marginaux en capital et travail sont égaux au prix de vente </a:t>
            </a:r>
          </a:p>
          <a:p>
            <a:pPr algn="just">
              <a:buNone/>
            </a:pPr>
            <a:endParaRPr lang="fr-FR" sz="36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39784"/>
          </a:xfrm>
        </p:spPr>
        <p:txBody>
          <a:bodyPr/>
          <a:lstStyle/>
          <a:p>
            <a:r>
              <a:rPr lang="fr-FR" b="1" i="1" dirty="0" smtClean="0"/>
              <a:t>application</a:t>
            </a:r>
            <a:endParaRPr lang="fr-FR" b="1" i="1" dirty="0"/>
          </a:p>
        </p:txBody>
      </p:sp>
      <p:sp>
        <p:nvSpPr>
          <p:cNvPr id="3" name="Espace réservé du contenu 2"/>
          <p:cNvSpPr>
            <a:spLocks noGrp="1"/>
          </p:cNvSpPr>
          <p:nvPr>
            <p:ph idx="1"/>
          </p:nvPr>
        </p:nvSpPr>
        <p:spPr>
          <a:xfrm>
            <a:off x="0" y="1214422"/>
            <a:ext cx="9144000" cy="5643578"/>
          </a:xfrm>
        </p:spPr>
        <p:txBody>
          <a:bodyPr>
            <a:normAutofit/>
          </a:bodyPr>
          <a:lstStyle/>
          <a:p>
            <a:pPr algn="just">
              <a:buNone/>
            </a:pPr>
            <a:r>
              <a:rPr lang="fr-FR" sz="3400" dirty="0" smtClean="0"/>
              <a:t>   Soit Q = K</a:t>
            </a:r>
            <a:r>
              <a:rPr lang="fr-FR" sz="3400" baseline="30000" dirty="0" smtClean="0"/>
              <a:t>0,1</a:t>
            </a:r>
            <a:r>
              <a:rPr lang="fr-FR" sz="3400" dirty="0" smtClean="0"/>
              <a:t>L</a:t>
            </a:r>
            <a:r>
              <a:rPr lang="fr-FR" sz="3400" baseline="30000" dirty="0" smtClean="0"/>
              <a:t>0,1</a:t>
            </a:r>
            <a:r>
              <a:rPr lang="fr-FR" sz="3400" dirty="0" smtClean="0"/>
              <a:t> , P = 160, Pk = 1 et Pl =1 avec           Q= production en volume, P = prix de vente du produit, Pk = prix du capital, Pl = prix du travail</a:t>
            </a:r>
          </a:p>
          <a:p>
            <a:pPr algn="just">
              <a:buFontTx/>
              <a:buChar char="-"/>
            </a:pPr>
            <a:r>
              <a:rPr lang="fr-FR" sz="3400" dirty="0" smtClean="0"/>
              <a:t>Déterminer les quantités de capital et de travail qui maximisent le profit. En déduire le montant de la production et le profit</a:t>
            </a:r>
          </a:p>
          <a:p>
            <a:pPr algn="just">
              <a:buFontTx/>
              <a:buChar char="-"/>
            </a:pPr>
            <a:r>
              <a:rPr lang="fr-FR" sz="3400" dirty="0" smtClean="0"/>
              <a:t> Calculer les productivités marginales du capital et du travail et montrer que les recettes marginales sont bien égales au prix du capital et du travail.</a:t>
            </a:r>
          </a:p>
          <a:p>
            <a:pPr algn="just">
              <a:buNone/>
            </a:pPr>
            <a:endParaRPr lang="fr-FR" sz="3400" baseline="300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lstStyle/>
          <a:p>
            <a:r>
              <a:rPr lang="fr-FR" dirty="0" smtClean="0"/>
              <a:t>solution</a:t>
            </a:r>
            <a:endParaRPr lang="fr-FR" dirty="0"/>
          </a:p>
        </p:txBody>
      </p:sp>
      <p:sp>
        <p:nvSpPr>
          <p:cNvPr id="3" name="Espace réservé du contenu 2"/>
          <p:cNvSpPr>
            <a:spLocks noGrp="1"/>
          </p:cNvSpPr>
          <p:nvPr>
            <p:ph idx="1"/>
          </p:nvPr>
        </p:nvSpPr>
        <p:spPr>
          <a:xfrm>
            <a:off x="0" y="1214422"/>
            <a:ext cx="9144000" cy="5643578"/>
          </a:xfrm>
        </p:spPr>
        <p:txBody>
          <a:bodyPr>
            <a:normAutofit/>
          </a:bodyPr>
          <a:lstStyle/>
          <a:p>
            <a:pPr algn="just">
              <a:buNone/>
            </a:pPr>
            <a:r>
              <a:rPr lang="fr-FR" sz="3900" dirty="0" smtClean="0"/>
              <a:t>-  Le profit est maximum si :</a:t>
            </a:r>
          </a:p>
          <a:p>
            <a:pPr algn="just">
              <a:buNone/>
            </a:pPr>
            <a:r>
              <a:rPr lang="fr-FR" sz="3900" dirty="0" smtClean="0"/>
              <a:t>P x </a:t>
            </a:r>
            <a:r>
              <a:rPr lang="fr-FR" sz="3900" dirty="0" err="1" smtClean="0"/>
              <a:t>Pmk</a:t>
            </a:r>
            <a:r>
              <a:rPr lang="fr-FR" sz="3900" dirty="0" smtClean="0"/>
              <a:t> = Pk =&gt; 160 x 0,1K</a:t>
            </a:r>
            <a:r>
              <a:rPr lang="fr-FR" sz="3900" baseline="30000" dirty="0" smtClean="0"/>
              <a:t>-0,9</a:t>
            </a:r>
            <a:r>
              <a:rPr lang="fr-FR" sz="3900" dirty="0" smtClean="0"/>
              <a:t>L</a:t>
            </a:r>
            <a:r>
              <a:rPr lang="fr-FR" sz="3900" baseline="30000" dirty="0" smtClean="0"/>
              <a:t>0,1</a:t>
            </a:r>
            <a:r>
              <a:rPr lang="fr-FR" sz="3900" dirty="0" smtClean="0"/>
              <a:t> = 1  (1)</a:t>
            </a:r>
          </a:p>
          <a:p>
            <a:pPr algn="just">
              <a:buNone/>
            </a:pPr>
            <a:r>
              <a:rPr lang="fr-FR" sz="3900" dirty="0" smtClean="0"/>
              <a:t>P x </a:t>
            </a:r>
            <a:r>
              <a:rPr lang="fr-FR" sz="3900" dirty="0" err="1" smtClean="0"/>
              <a:t>Pml</a:t>
            </a:r>
            <a:r>
              <a:rPr lang="fr-FR" sz="3900" dirty="0" smtClean="0"/>
              <a:t> = Pl =&gt; 160 x 0,1K</a:t>
            </a:r>
            <a:r>
              <a:rPr lang="fr-FR" sz="3900" baseline="30000" dirty="0" smtClean="0"/>
              <a:t>0,1</a:t>
            </a:r>
            <a:r>
              <a:rPr lang="fr-FR" sz="3900" dirty="0" smtClean="0"/>
              <a:t>L</a:t>
            </a:r>
            <a:r>
              <a:rPr lang="fr-FR" sz="3900" baseline="30000" dirty="0" smtClean="0"/>
              <a:t>-0,9</a:t>
            </a:r>
            <a:r>
              <a:rPr lang="fr-FR" sz="3900" dirty="0" smtClean="0"/>
              <a:t> = 1  (2)</a:t>
            </a:r>
          </a:p>
          <a:p>
            <a:pPr algn="just">
              <a:buNone/>
            </a:pPr>
            <a:r>
              <a:rPr lang="fr-FR" sz="3900" dirty="0" smtClean="0"/>
              <a:t>La résolution des équations (1) et (2) donne </a:t>
            </a:r>
          </a:p>
          <a:p>
            <a:pPr algn="just">
              <a:buNone/>
            </a:pPr>
            <a:r>
              <a:rPr lang="fr-FR" sz="3900" dirty="0" smtClean="0"/>
              <a:t>K = 32 et L = 32. Q = 2 et le profit est égal 256.</a:t>
            </a:r>
          </a:p>
          <a:p>
            <a:pPr algn="just">
              <a:buNone/>
            </a:pPr>
            <a:r>
              <a:rPr lang="fr-FR" sz="3900" dirty="0" smtClean="0"/>
              <a:t>- Les recettes marginales en valeur sont égales au prix du capital et du travail.</a:t>
            </a:r>
          </a:p>
          <a:p>
            <a:pPr>
              <a:buNone/>
            </a:pPr>
            <a:endParaRPr lang="fr-FR" dirty="0" smtClean="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000" dirty="0" smtClean="0"/>
              <a:t> En effet :</a:t>
            </a:r>
          </a:p>
          <a:p>
            <a:pPr algn="just">
              <a:buNone/>
            </a:pPr>
            <a:r>
              <a:rPr lang="fr-FR" sz="4000" dirty="0" err="1" smtClean="0"/>
              <a:t>Pmk</a:t>
            </a:r>
            <a:r>
              <a:rPr lang="fr-FR" sz="4000" dirty="0" smtClean="0"/>
              <a:t> = productivité marginale en volume du capital = 0,00625 =&gt; P x </a:t>
            </a:r>
            <a:r>
              <a:rPr lang="fr-FR" sz="4000" dirty="0" err="1" smtClean="0"/>
              <a:t>Pmk</a:t>
            </a:r>
            <a:r>
              <a:rPr lang="fr-FR" sz="4000" dirty="0" smtClean="0"/>
              <a:t> = productivité marginale en valeur ou recette marginale du capital = 1 = prix du capital</a:t>
            </a:r>
          </a:p>
          <a:p>
            <a:pPr algn="just">
              <a:buNone/>
            </a:pPr>
            <a:r>
              <a:rPr lang="fr-FR" sz="4000" dirty="0" err="1" smtClean="0"/>
              <a:t>Pml</a:t>
            </a:r>
            <a:r>
              <a:rPr lang="fr-FR" sz="4000" dirty="0" smtClean="0"/>
              <a:t> = productivité marginale en volume du travail = 0,00625 =&gt; P x </a:t>
            </a:r>
            <a:r>
              <a:rPr lang="fr-FR" sz="4000" dirty="0" err="1" smtClean="0"/>
              <a:t>Pml</a:t>
            </a:r>
            <a:r>
              <a:rPr lang="fr-FR" sz="4000" dirty="0" smtClean="0"/>
              <a:t> = productivité marginale en valeur ou recette marginale du capital = 1 = prix du travail</a:t>
            </a:r>
            <a:endParaRPr lang="fr-FR" sz="40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txBox="1">
            <a:spLocks/>
          </p:cNvSpPr>
          <p:nvPr/>
        </p:nvSpPr>
        <p:spPr>
          <a:xfrm>
            <a:off x="609600" y="785794"/>
            <a:ext cx="8229600" cy="4572032"/>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fr-FR" sz="4800" dirty="0" smtClean="0">
                <a:latin typeface="+mj-lt"/>
                <a:ea typeface="+mj-ea"/>
                <a:cs typeface="+mj-cs"/>
              </a:rPr>
              <a:t>Chapitre 3</a:t>
            </a:r>
            <a:r>
              <a:rPr kumimoji="0" lang="fr-FR" sz="4800" b="0" i="0" u="none" strike="noStrike" kern="1200" cap="none" spc="0" normalizeH="0" baseline="0" noProof="0" dirty="0" smtClean="0">
                <a:ln>
                  <a:noFill/>
                </a:ln>
                <a:solidFill>
                  <a:schemeClr val="tx1"/>
                </a:solidFill>
                <a:effectLst/>
                <a:uLnTx/>
                <a:uFillTx/>
                <a:latin typeface="+mj-lt"/>
                <a:ea typeface="+mj-ea"/>
                <a:cs typeface="+mj-cs"/>
              </a:rPr>
              <a:t>. Le marché du travail</a:t>
            </a:r>
            <a:endParaRPr kumimoji="0" lang="fr-FR" sz="48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42852"/>
            <a:ext cx="9144000" cy="6572296"/>
          </a:xfrm>
        </p:spPr>
        <p:txBody>
          <a:bodyPr>
            <a:noAutofit/>
          </a:bodyPr>
          <a:lstStyle/>
          <a:p>
            <a:pPr algn="just">
              <a:buNone/>
            </a:pPr>
            <a:r>
              <a:rPr lang="fr-FR" sz="4400" dirty="0" smtClean="0"/>
              <a:t>   </a:t>
            </a:r>
            <a:r>
              <a:rPr lang="fr-FR" sz="4800" dirty="0" smtClean="0"/>
              <a:t>Sur  le marché du travail se fixe le taux de salaire, le prix du travail par travailleur ou par heure travaillée. Le taux de salaire dépend de la demande et de l’offre de travail dans l’ensemble de l’économie ou dans un secteur d’activité particulier.</a:t>
            </a:r>
            <a:endParaRPr lang="fr-FR" sz="4800"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96908"/>
          </a:xfrm>
        </p:spPr>
        <p:txBody>
          <a:bodyPr>
            <a:normAutofit fontScale="90000"/>
          </a:bodyPr>
          <a:lstStyle/>
          <a:p>
            <a:pPr algn="just"/>
            <a:r>
              <a:rPr lang="fr-FR" b="1" i="1" dirty="0" smtClean="0"/>
              <a:t>A. La demande du travail du producteur</a:t>
            </a:r>
            <a:endParaRPr lang="fr-FR" b="1" i="1" dirty="0"/>
          </a:p>
        </p:txBody>
      </p:sp>
      <p:sp>
        <p:nvSpPr>
          <p:cNvPr id="3" name="Espace réservé du contenu 2"/>
          <p:cNvSpPr>
            <a:spLocks noGrp="1"/>
          </p:cNvSpPr>
          <p:nvPr>
            <p:ph idx="1"/>
          </p:nvPr>
        </p:nvSpPr>
        <p:spPr>
          <a:xfrm>
            <a:off x="0" y="1428736"/>
            <a:ext cx="9144000" cy="5286412"/>
          </a:xfrm>
        </p:spPr>
        <p:txBody>
          <a:bodyPr>
            <a:noAutofit/>
          </a:bodyPr>
          <a:lstStyle/>
          <a:p>
            <a:pPr algn="just">
              <a:buNone/>
            </a:pPr>
            <a:r>
              <a:rPr lang="fr-FR" sz="4800" dirty="0" smtClean="0"/>
              <a:t>   Pour maximiser son profit, le producteur doit embaucher des travailleurs jusqu’à ce que la productivité marginale en valeur du dernier travailleur embauché soit égale au taux de salaire nominal. </a:t>
            </a:r>
            <a:endParaRPr lang="fr-FR" sz="4800"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357166"/>
            <a:ext cx="8229600" cy="5768997"/>
          </a:xfrm>
        </p:spPr>
        <p:txBody>
          <a:bodyPr>
            <a:noAutofit/>
          </a:bodyPr>
          <a:lstStyle/>
          <a:p>
            <a:pPr algn="just">
              <a:buNone/>
            </a:pPr>
            <a:r>
              <a:rPr lang="fr-FR" sz="4800" dirty="0" smtClean="0"/>
              <a:t>   Cette règle fondamentale s’applique aussi bien à court terme, lorsque le capital est fixe et que seul le travail est variable, qu’à long terme, lorsque le capital et le travail sont variables.</a:t>
            </a:r>
            <a:endParaRPr lang="fr-FR" sz="4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lnSpcReduction="10000"/>
          </a:bodyPr>
          <a:lstStyle/>
          <a:p>
            <a:pPr algn="just">
              <a:buNone/>
            </a:pPr>
            <a:r>
              <a:rPr lang="fr-FR" sz="4400" dirty="0" smtClean="0"/>
              <a:t>   Si nous ne possédons pas de véhicule, la première automobile achetée nous procure une grande satisfaction, la seconde aussi, mais  moins que la première et ainsi de suite.</a:t>
            </a:r>
          </a:p>
          <a:p>
            <a:pPr algn="just">
              <a:buNone/>
            </a:pPr>
            <a:r>
              <a:rPr lang="fr-FR" sz="4400" dirty="0" smtClean="0"/>
              <a:t>   La théorie de l’utilité permet donc de comprendre pourquoi la demande du consommateur est décroissante par rapport à au prix.</a:t>
            </a:r>
            <a:endParaRPr lang="fr-FR" sz="4400"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just"/>
            <a:r>
              <a:rPr lang="fr-FR" b="1" i="1" dirty="0" smtClean="0"/>
              <a:t>1° la demande de travail à court terme</a:t>
            </a:r>
            <a:endParaRPr lang="fr-FR" b="1" i="1" dirty="0"/>
          </a:p>
        </p:txBody>
      </p:sp>
      <p:sp>
        <p:nvSpPr>
          <p:cNvPr id="3" name="Espace réservé du contenu 2"/>
          <p:cNvSpPr>
            <a:spLocks noGrp="1"/>
          </p:cNvSpPr>
          <p:nvPr>
            <p:ph idx="1"/>
          </p:nvPr>
        </p:nvSpPr>
        <p:spPr>
          <a:xfrm>
            <a:off x="0" y="1600200"/>
            <a:ext cx="9144000" cy="5114948"/>
          </a:xfrm>
        </p:spPr>
        <p:txBody>
          <a:bodyPr>
            <a:normAutofit/>
          </a:bodyPr>
          <a:lstStyle/>
          <a:p>
            <a:pPr algn="just">
              <a:buNone/>
            </a:pPr>
            <a:r>
              <a:rPr lang="fr-FR" sz="3600" dirty="0" smtClean="0"/>
              <a:t>    Prenons l’exemple d’un producteur dont le capital est fixe et qui peut embaucher de 1 à 9 salariés. Le taux de salaire nominal est de 50 à l’époque n° 1 et 60 à l’époque n° 2. Le prix de vente unitaire du produit est de 5 pour les deux époques. On suppose que les coûts supportés par le producteur sont uniquement des coûts salariaux (les coûts du capital sont négligeables).  </a:t>
            </a:r>
            <a:endParaRPr lang="fr-FR" sz="36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noGrp="1"/>
          </p:cNvGraphicFramePr>
          <p:nvPr>
            <p:ph idx="1"/>
          </p:nvPr>
        </p:nvGraphicFramePr>
        <p:xfrm>
          <a:off x="-1" y="-24"/>
          <a:ext cx="9144001" cy="6857998"/>
        </p:xfrm>
        <a:graphic>
          <a:graphicData uri="http://schemas.openxmlformats.org/drawingml/2006/table">
            <a:tbl>
              <a:tblPr firstRow="1" bandRow="1">
                <a:tableStyleId>{5C22544A-7EE6-4342-B048-85BDC9FD1C3A}</a:tableStyleId>
              </a:tblPr>
              <a:tblGrid>
                <a:gridCol w="1044153"/>
                <a:gridCol w="1012481"/>
                <a:gridCol w="1012481"/>
                <a:gridCol w="1012481"/>
                <a:gridCol w="1012481"/>
                <a:gridCol w="1012481"/>
                <a:gridCol w="1012481"/>
                <a:gridCol w="1012481"/>
                <a:gridCol w="1012481"/>
              </a:tblGrid>
              <a:tr h="1625057">
                <a:tc>
                  <a:txBody>
                    <a:bodyPr/>
                    <a:lstStyle/>
                    <a:p>
                      <a:pPr algn="ctr" fontAlgn="b"/>
                      <a:r>
                        <a:rPr lang="fr-FR" sz="1800" b="0" i="0" u="none" strike="noStrike" dirty="0">
                          <a:solidFill>
                            <a:srgbClr val="000000"/>
                          </a:solidFill>
                          <a:latin typeface="Calibri"/>
                        </a:rPr>
                        <a:t>Nombre de </a:t>
                      </a:r>
                      <a:r>
                        <a:rPr lang="fr-FR" sz="1800" b="0" i="0" u="none" strike="noStrike" dirty="0" err="1">
                          <a:solidFill>
                            <a:srgbClr val="000000"/>
                          </a:solidFill>
                          <a:latin typeface="Calibri"/>
                        </a:rPr>
                        <a:t>travaailleurs</a:t>
                      </a:r>
                      <a:endParaRPr lang="fr-FR" sz="1800" b="0" i="0" u="none" strike="noStrike" dirty="0">
                        <a:solidFill>
                          <a:srgbClr val="000000"/>
                        </a:solidFill>
                        <a:latin typeface="Calibri"/>
                      </a:endParaRPr>
                    </a:p>
                  </a:txBody>
                  <a:tcPr marL="9525" marR="9525" marT="9525" marB="0" anchor="b"/>
                </a:tc>
                <a:tc>
                  <a:txBody>
                    <a:bodyPr/>
                    <a:lstStyle/>
                    <a:p>
                      <a:pPr algn="ctr" fontAlgn="b"/>
                      <a:r>
                        <a:rPr lang="fr-FR" sz="1800" b="0" i="0" u="none" strike="noStrike" dirty="0" err="1">
                          <a:solidFill>
                            <a:srgbClr val="000000"/>
                          </a:solidFill>
                          <a:latin typeface="Calibri"/>
                        </a:rPr>
                        <a:t>prod</a:t>
                      </a:r>
                      <a:r>
                        <a:rPr lang="fr-FR" sz="1800" b="0" i="0" u="none" strike="noStrike" dirty="0">
                          <a:solidFill>
                            <a:srgbClr val="000000"/>
                          </a:solidFill>
                          <a:latin typeface="Calibri"/>
                        </a:rPr>
                        <a:t> en </a:t>
                      </a:r>
                      <a:r>
                        <a:rPr lang="fr-FR" sz="1800" b="0" i="0" u="none" strike="noStrike" dirty="0" err="1">
                          <a:solidFill>
                            <a:srgbClr val="000000"/>
                          </a:solidFill>
                          <a:latin typeface="Calibri"/>
                        </a:rPr>
                        <a:t>volum</a:t>
                      </a:r>
                      <a:endParaRPr lang="fr-FR" sz="1800" b="0" i="0" u="none" strike="noStrike" dirty="0">
                        <a:solidFill>
                          <a:srgbClr val="000000"/>
                        </a:solidFill>
                        <a:latin typeface="Calibri"/>
                      </a:endParaRPr>
                    </a:p>
                  </a:txBody>
                  <a:tcPr marL="9525" marR="9525" marT="9525" marB="0" anchor="b"/>
                </a:tc>
                <a:tc>
                  <a:txBody>
                    <a:bodyPr/>
                    <a:lstStyle/>
                    <a:p>
                      <a:pPr algn="ctr" fontAlgn="b"/>
                      <a:r>
                        <a:rPr lang="fr-FR" sz="2000" b="0" i="0" u="none" strike="noStrike" dirty="0" err="1">
                          <a:solidFill>
                            <a:srgbClr val="000000"/>
                          </a:solidFill>
                          <a:latin typeface="Calibri"/>
                        </a:rPr>
                        <a:t>Pma</a:t>
                      </a:r>
                      <a:r>
                        <a:rPr lang="fr-FR" sz="2000" b="0" i="0" u="none" strike="noStrike" dirty="0">
                          <a:solidFill>
                            <a:srgbClr val="000000"/>
                          </a:solidFill>
                          <a:latin typeface="Calibri"/>
                        </a:rPr>
                        <a:t> </a:t>
                      </a:r>
                      <a:r>
                        <a:rPr lang="fr-FR" sz="2000" b="0" i="0" u="none" strike="noStrike" dirty="0" err="1">
                          <a:solidFill>
                            <a:srgbClr val="000000"/>
                          </a:solidFill>
                          <a:latin typeface="Calibri"/>
                        </a:rPr>
                        <a:t>volu</a:t>
                      </a:r>
                      <a:endParaRPr lang="fr-FR" sz="2000" b="0" i="0" u="none" strike="noStrike" dirty="0">
                        <a:solidFill>
                          <a:srgbClr val="000000"/>
                        </a:solidFill>
                        <a:latin typeface="Calibri"/>
                      </a:endParaRPr>
                    </a:p>
                  </a:txBody>
                  <a:tcPr marL="9525" marR="9525" marT="9525" marB="0" anchor="b"/>
                </a:tc>
                <a:tc>
                  <a:txBody>
                    <a:bodyPr/>
                    <a:lstStyle/>
                    <a:p>
                      <a:pPr algn="ctr" fontAlgn="b"/>
                      <a:r>
                        <a:rPr lang="fr-FR" sz="2000" b="0" i="0" u="none" strike="noStrike" dirty="0" err="1">
                          <a:solidFill>
                            <a:srgbClr val="000000"/>
                          </a:solidFill>
                          <a:latin typeface="Calibri"/>
                        </a:rPr>
                        <a:t>Pma</a:t>
                      </a:r>
                      <a:r>
                        <a:rPr lang="fr-FR" sz="2000" b="0" i="0" u="none" strike="noStrike" dirty="0">
                          <a:solidFill>
                            <a:srgbClr val="000000"/>
                          </a:solidFill>
                          <a:latin typeface="Calibri"/>
                        </a:rPr>
                        <a:t> val</a:t>
                      </a:r>
                    </a:p>
                  </a:txBody>
                  <a:tcPr marL="9525" marR="9525" marT="9525" marB="0" anchor="b"/>
                </a:tc>
                <a:tc>
                  <a:txBody>
                    <a:bodyPr/>
                    <a:lstStyle/>
                    <a:p>
                      <a:pPr algn="ctr" fontAlgn="b"/>
                      <a:r>
                        <a:rPr lang="fr-FR" sz="2000" b="0" i="0" u="none" strike="noStrike" dirty="0" err="1">
                          <a:solidFill>
                            <a:srgbClr val="000000"/>
                          </a:solidFill>
                          <a:latin typeface="Calibri"/>
                        </a:rPr>
                        <a:t>ch</a:t>
                      </a:r>
                      <a:r>
                        <a:rPr lang="fr-FR" sz="2000" b="0" i="0" u="none" strike="noStrike" dirty="0">
                          <a:solidFill>
                            <a:srgbClr val="000000"/>
                          </a:solidFill>
                          <a:latin typeface="Calibri"/>
                        </a:rPr>
                        <a:t> </a:t>
                      </a:r>
                      <a:r>
                        <a:rPr lang="fr-FR" sz="2000" b="0" i="0" u="none" strike="noStrike" dirty="0" err="1">
                          <a:solidFill>
                            <a:srgbClr val="000000"/>
                          </a:solidFill>
                          <a:latin typeface="Calibri"/>
                        </a:rPr>
                        <a:t>aff</a:t>
                      </a:r>
                      <a:r>
                        <a:rPr lang="fr-FR" sz="2000" b="0" i="0" u="none" strike="noStrike" dirty="0">
                          <a:solidFill>
                            <a:srgbClr val="000000"/>
                          </a:solidFill>
                          <a:latin typeface="Calibri"/>
                        </a:rPr>
                        <a:t> (1)</a:t>
                      </a:r>
                    </a:p>
                  </a:txBody>
                  <a:tcPr marL="9525" marR="9525" marT="9525" marB="0" anchor="b"/>
                </a:tc>
                <a:tc>
                  <a:txBody>
                    <a:bodyPr/>
                    <a:lstStyle/>
                    <a:p>
                      <a:pPr algn="ctr" fontAlgn="b"/>
                      <a:r>
                        <a:rPr lang="fr-FR" sz="2000" b="0" i="0" u="none" strike="noStrike" dirty="0">
                          <a:solidFill>
                            <a:srgbClr val="000000"/>
                          </a:solidFill>
                          <a:latin typeface="Calibri"/>
                        </a:rPr>
                        <a:t>cout </a:t>
                      </a:r>
                      <a:r>
                        <a:rPr lang="fr-FR" sz="2000" b="0" i="0" u="none" strike="noStrike" dirty="0" err="1">
                          <a:solidFill>
                            <a:srgbClr val="000000"/>
                          </a:solidFill>
                          <a:latin typeface="Calibri"/>
                        </a:rPr>
                        <a:t>tolal</a:t>
                      </a:r>
                      <a:r>
                        <a:rPr lang="fr-FR" sz="2000" b="0" i="0" u="none" strike="noStrike" dirty="0">
                          <a:solidFill>
                            <a:srgbClr val="000000"/>
                          </a:solidFill>
                          <a:latin typeface="Calibri"/>
                        </a:rPr>
                        <a:t> </a:t>
                      </a:r>
                      <a:r>
                        <a:rPr lang="fr-FR" sz="2000" b="0" i="0" u="none" strike="noStrike" dirty="0" err="1">
                          <a:solidFill>
                            <a:srgbClr val="000000"/>
                          </a:solidFill>
                          <a:latin typeface="Calibri"/>
                        </a:rPr>
                        <a:t>époq</a:t>
                      </a:r>
                      <a:r>
                        <a:rPr lang="fr-FR" sz="2000" b="0" i="0" u="none" strike="noStrike" dirty="0">
                          <a:solidFill>
                            <a:srgbClr val="000000"/>
                          </a:solidFill>
                          <a:latin typeface="Calibri"/>
                        </a:rPr>
                        <a:t> n°1 (2)</a:t>
                      </a:r>
                    </a:p>
                  </a:txBody>
                  <a:tcPr marL="9525" marR="9525" marT="9525" marB="0" anchor="b"/>
                </a:tc>
                <a:tc>
                  <a:txBody>
                    <a:bodyPr/>
                    <a:lstStyle/>
                    <a:p>
                      <a:pPr algn="ctr" fontAlgn="b"/>
                      <a:r>
                        <a:rPr lang="fr-FR" sz="2000" b="0" i="0" u="none" strike="noStrike" dirty="0">
                          <a:solidFill>
                            <a:srgbClr val="000000"/>
                          </a:solidFill>
                          <a:latin typeface="Calibri"/>
                        </a:rPr>
                        <a:t>profit</a:t>
                      </a:r>
                    </a:p>
                  </a:txBody>
                  <a:tcPr marL="9525" marR="9525" marT="9525" marB="0" anchor="b"/>
                </a:tc>
                <a:tc>
                  <a:txBody>
                    <a:bodyPr/>
                    <a:lstStyle/>
                    <a:p>
                      <a:pPr algn="ctr" fontAlgn="b"/>
                      <a:r>
                        <a:rPr lang="fr-FR" sz="2000" b="0" i="0" u="none" strike="noStrike" dirty="0">
                          <a:solidFill>
                            <a:srgbClr val="000000"/>
                          </a:solidFill>
                          <a:latin typeface="Calibri"/>
                        </a:rPr>
                        <a:t>cout total </a:t>
                      </a:r>
                      <a:r>
                        <a:rPr lang="fr-FR" sz="2000" b="0" i="0" u="none" strike="noStrike" dirty="0" err="1">
                          <a:solidFill>
                            <a:srgbClr val="000000"/>
                          </a:solidFill>
                          <a:latin typeface="Calibri"/>
                        </a:rPr>
                        <a:t>ép</a:t>
                      </a:r>
                      <a:r>
                        <a:rPr lang="fr-FR" sz="2000" b="0" i="0" u="none" strike="noStrike" dirty="0">
                          <a:solidFill>
                            <a:srgbClr val="000000"/>
                          </a:solidFill>
                          <a:latin typeface="Calibri"/>
                        </a:rPr>
                        <a:t> n°2 (3)</a:t>
                      </a:r>
                    </a:p>
                  </a:txBody>
                  <a:tcPr marL="9525" marR="9525" marT="9525" marB="0" anchor="b"/>
                </a:tc>
                <a:tc>
                  <a:txBody>
                    <a:bodyPr/>
                    <a:lstStyle/>
                    <a:p>
                      <a:pPr algn="ctr" fontAlgn="b"/>
                      <a:r>
                        <a:rPr lang="fr-FR" sz="2000" b="0" i="0" u="none" strike="noStrike" dirty="0">
                          <a:solidFill>
                            <a:srgbClr val="000000"/>
                          </a:solidFill>
                          <a:latin typeface="Calibri"/>
                        </a:rPr>
                        <a:t>Profit</a:t>
                      </a:r>
                    </a:p>
                  </a:txBody>
                  <a:tcPr marL="9525" marR="9525" marT="9525" marB="0" anchor="b"/>
                </a:tc>
              </a:tr>
              <a:tr h="818828">
                <a:tc>
                  <a:txBody>
                    <a:bodyPr/>
                    <a:lstStyle/>
                    <a:p>
                      <a:pPr algn="ctr" fontAlgn="b"/>
                      <a:r>
                        <a:rPr lang="fr-FR" sz="2000" b="0" i="0" u="none" strike="noStrike" dirty="0" smtClean="0">
                          <a:solidFill>
                            <a:srgbClr val="000000"/>
                          </a:solidFill>
                          <a:latin typeface="Calibri"/>
                        </a:rPr>
                        <a:t>L</a:t>
                      </a:r>
                      <a:endParaRPr lang="fr-FR" sz="2000" b="0" i="0" u="none" strike="noStrike" dirty="0">
                        <a:solidFill>
                          <a:srgbClr val="000000"/>
                        </a:solidFill>
                        <a:latin typeface="Calibri"/>
                      </a:endParaRPr>
                    </a:p>
                  </a:txBody>
                  <a:tcPr marL="9525" marR="9525" marT="9525" marB="0" anchor="b"/>
                </a:tc>
                <a:tc>
                  <a:txBody>
                    <a:bodyPr/>
                    <a:lstStyle/>
                    <a:p>
                      <a:pPr algn="ctr" fontAlgn="b"/>
                      <a:r>
                        <a:rPr lang="fr-FR" sz="2000" b="0" i="0" u="none" strike="noStrike">
                          <a:solidFill>
                            <a:srgbClr val="000000"/>
                          </a:solidFill>
                          <a:latin typeface="Calibri"/>
                        </a:rPr>
                        <a:t>Q</a:t>
                      </a:r>
                    </a:p>
                  </a:txBody>
                  <a:tcPr marL="9525" marR="9525" marT="9525" marB="0" anchor="b"/>
                </a:tc>
                <a:tc>
                  <a:txBody>
                    <a:bodyPr/>
                    <a:lstStyle/>
                    <a:p>
                      <a:pPr algn="ctr" fontAlgn="b"/>
                      <a:r>
                        <a:rPr lang="el-GR" sz="2000" b="0" i="0" u="none" strike="noStrike">
                          <a:solidFill>
                            <a:srgbClr val="000000"/>
                          </a:solidFill>
                          <a:latin typeface="Calibri"/>
                        </a:rPr>
                        <a:t>Δ</a:t>
                      </a:r>
                      <a:r>
                        <a:rPr lang="fr-FR" sz="2000" b="0" i="0" u="none" strike="noStrike">
                          <a:solidFill>
                            <a:srgbClr val="000000"/>
                          </a:solidFill>
                          <a:latin typeface="Calibri"/>
                        </a:rPr>
                        <a:t>Q/</a:t>
                      </a:r>
                      <a:r>
                        <a:rPr lang="el-GR" sz="2000" b="0" i="0" u="none" strike="noStrike">
                          <a:solidFill>
                            <a:srgbClr val="000000"/>
                          </a:solidFill>
                          <a:latin typeface="Calibri"/>
                        </a:rPr>
                        <a:t>Δ</a:t>
                      </a:r>
                      <a:r>
                        <a:rPr lang="fr-FR" sz="2000" b="0" i="0" u="none" strike="noStrike">
                          <a:solidFill>
                            <a:srgbClr val="000000"/>
                          </a:solidFill>
                          <a:latin typeface="Calibri"/>
                        </a:rPr>
                        <a:t>L</a:t>
                      </a:r>
                    </a:p>
                  </a:txBody>
                  <a:tcPr marL="9525" marR="9525" marT="9525" marB="0" anchor="b"/>
                </a:tc>
                <a:tc>
                  <a:txBody>
                    <a:bodyPr/>
                    <a:lstStyle/>
                    <a:p>
                      <a:pPr algn="ctr" fontAlgn="b"/>
                      <a:r>
                        <a:rPr lang="el-GR" sz="2000" b="0" i="0" u="none" strike="noStrike" dirty="0">
                          <a:solidFill>
                            <a:srgbClr val="000000"/>
                          </a:solidFill>
                          <a:latin typeface="Calibri"/>
                        </a:rPr>
                        <a:t>(Δ</a:t>
                      </a:r>
                      <a:r>
                        <a:rPr lang="fr-FR" sz="2000" b="0" i="0" u="none" strike="noStrike" dirty="0">
                          <a:solidFill>
                            <a:srgbClr val="000000"/>
                          </a:solidFill>
                          <a:latin typeface="Calibri"/>
                        </a:rPr>
                        <a:t>Q/</a:t>
                      </a:r>
                      <a:r>
                        <a:rPr lang="el-GR" sz="2000" b="0" i="0" u="none" strike="noStrike" dirty="0">
                          <a:solidFill>
                            <a:srgbClr val="000000"/>
                          </a:solidFill>
                          <a:latin typeface="Calibri"/>
                        </a:rPr>
                        <a:t>Δ</a:t>
                      </a:r>
                      <a:r>
                        <a:rPr lang="fr-FR" sz="2000" b="0" i="0" u="none" strike="noStrike" dirty="0">
                          <a:solidFill>
                            <a:srgbClr val="000000"/>
                          </a:solidFill>
                          <a:latin typeface="Calibri"/>
                        </a:rPr>
                        <a:t>L). 5</a:t>
                      </a:r>
                    </a:p>
                  </a:txBody>
                  <a:tcPr marL="9525" marR="9525" marT="9525" marB="0" anchor="b"/>
                </a:tc>
                <a:tc>
                  <a:txBody>
                    <a:bodyPr/>
                    <a:lstStyle/>
                    <a:p>
                      <a:pPr algn="ctr" fontAlgn="b"/>
                      <a:r>
                        <a:rPr lang="fr-FR" sz="2000" b="0" i="0" u="none" strike="noStrike" dirty="0" smtClean="0">
                          <a:solidFill>
                            <a:srgbClr val="000000"/>
                          </a:solidFill>
                          <a:latin typeface="Calibri"/>
                        </a:rPr>
                        <a:t>Q</a:t>
                      </a:r>
                      <a:r>
                        <a:rPr lang="fr-FR" sz="2000" b="0" i="0" u="none" strike="noStrike" baseline="0" dirty="0" smtClean="0">
                          <a:solidFill>
                            <a:srgbClr val="000000"/>
                          </a:solidFill>
                          <a:latin typeface="Calibri"/>
                        </a:rPr>
                        <a:t> x </a:t>
                      </a:r>
                      <a:r>
                        <a:rPr lang="fr-FR" sz="2000" b="0" i="0" u="none" strike="noStrike" dirty="0" smtClean="0">
                          <a:solidFill>
                            <a:srgbClr val="000000"/>
                          </a:solidFill>
                          <a:latin typeface="Calibri"/>
                        </a:rPr>
                        <a:t>5</a:t>
                      </a:r>
                      <a:endParaRPr lang="fr-FR" sz="2000" b="0" i="0" u="none" strike="noStrike" dirty="0">
                        <a:solidFill>
                          <a:srgbClr val="000000"/>
                        </a:solidFill>
                        <a:latin typeface="Calibri"/>
                      </a:endParaRPr>
                    </a:p>
                  </a:txBody>
                  <a:tcPr marL="9525" marR="9525" marT="9525" marB="0" anchor="b"/>
                </a:tc>
                <a:tc>
                  <a:txBody>
                    <a:bodyPr/>
                    <a:lstStyle/>
                    <a:p>
                      <a:pPr algn="ctr" fontAlgn="b"/>
                      <a:r>
                        <a:rPr lang="fr-FR" sz="2000" b="0" i="0" u="none" strike="noStrike">
                          <a:solidFill>
                            <a:srgbClr val="000000"/>
                          </a:solidFill>
                          <a:latin typeface="Calibri"/>
                        </a:rPr>
                        <a:t>Lx50</a:t>
                      </a:r>
                    </a:p>
                  </a:txBody>
                  <a:tcPr marL="9525" marR="9525" marT="9525" marB="0" anchor="b"/>
                </a:tc>
                <a:tc>
                  <a:txBody>
                    <a:bodyPr/>
                    <a:lstStyle/>
                    <a:p>
                      <a:pPr algn="ctr" fontAlgn="b"/>
                      <a:r>
                        <a:rPr lang="fr-FR" sz="2000" b="0" i="0" u="none" strike="noStrike">
                          <a:solidFill>
                            <a:srgbClr val="000000"/>
                          </a:solidFill>
                          <a:latin typeface="Calibri"/>
                        </a:rPr>
                        <a:t>(1)-(2)</a:t>
                      </a:r>
                    </a:p>
                  </a:txBody>
                  <a:tcPr marL="9525" marR="9525" marT="9525" marB="0" anchor="b"/>
                </a:tc>
                <a:tc>
                  <a:txBody>
                    <a:bodyPr/>
                    <a:lstStyle/>
                    <a:p>
                      <a:pPr algn="ctr" fontAlgn="b"/>
                      <a:r>
                        <a:rPr lang="fr-FR" sz="2000" b="0" i="0" u="none" strike="noStrike">
                          <a:solidFill>
                            <a:srgbClr val="000000"/>
                          </a:solidFill>
                          <a:latin typeface="Calibri"/>
                        </a:rPr>
                        <a:t>L x 60</a:t>
                      </a:r>
                    </a:p>
                  </a:txBody>
                  <a:tcPr marL="9525" marR="9525" marT="9525" marB="0" anchor="b"/>
                </a:tc>
                <a:tc>
                  <a:txBody>
                    <a:bodyPr/>
                    <a:lstStyle/>
                    <a:p>
                      <a:pPr algn="ctr" fontAlgn="b"/>
                      <a:r>
                        <a:rPr lang="fr-FR" sz="2000" b="0" i="0" u="none" strike="noStrike" dirty="0">
                          <a:solidFill>
                            <a:srgbClr val="000000"/>
                          </a:solidFill>
                          <a:latin typeface="Calibri"/>
                        </a:rPr>
                        <a:t>(1)-(3)</a:t>
                      </a:r>
                    </a:p>
                  </a:txBody>
                  <a:tcPr marL="9525" marR="9525" marT="9525" marB="0" anchor="b"/>
                </a:tc>
              </a:tr>
              <a:tr h="490457">
                <a:tc>
                  <a:txBody>
                    <a:bodyPr/>
                    <a:lstStyle/>
                    <a:p>
                      <a:pPr algn="ctr" fontAlgn="b"/>
                      <a:r>
                        <a:rPr lang="fr-FR" sz="1800" b="0" i="0" u="none" strike="noStrike" dirty="0">
                          <a:solidFill>
                            <a:srgbClr val="000000"/>
                          </a:solidFill>
                          <a:latin typeface="Calibri"/>
                        </a:rPr>
                        <a:t>1</a:t>
                      </a:r>
                    </a:p>
                  </a:txBody>
                  <a:tcPr marL="9525" marR="9525" marT="9525" marB="0" anchor="b"/>
                </a:tc>
                <a:tc>
                  <a:txBody>
                    <a:bodyPr/>
                    <a:lstStyle/>
                    <a:p>
                      <a:pPr algn="ctr" fontAlgn="b"/>
                      <a:r>
                        <a:rPr lang="fr-FR" sz="1800" b="0" i="0" u="none" strike="noStrike" dirty="0">
                          <a:solidFill>
                            <a:srgbClr val="000000"/>
                          </a:solidFill>
                          <a:latin typeface="Calibri"/>
                        </a:rPr>
                        <a:t>16</a:t>
                      </a:r>
                    </a:p>
                  </a:txBody>
                  <a:tcPr marL="9525" marR="9525" marT="9525" marB="0" anchor="b"/>
                </a:tc>
                <a:tc>
                  <a:txBody>
                    <a:bodyPr/>
                    <a:lstStyle/>
                    <a:p>
                      <a:pPr algn="ctr"/>
                      <a:endParaRPr lang="fr-FR" dirty="0" smtClean="0"/>
                    </a:p>
                  </a:txBody>
                  <a:tcPr/>
                </a:tc>
                <a:tc>
                  <a:txBody>
                    <a:bodyPr/>
                    <a:lstStyle/>
                    <a:p>
                      <a:pPr algn="ctr"/>
                      <a:endParaRPr lang="fr-FR" dirty="0"/>
                    </a:p>
                  </a:txBody>
                  <a:tcPr/>
                </a:tc>
                <a:tc>
                  <a:txBody>
                    <a:bodyPr/>
                    <a:lstStyle/>
                    <a:p>
                      <a:pPr algn="ctr"/>
                      <a:r>
                        <a:rPr lang="fr-FR" dirty="0" smtClean="0"/>
                        <a:t>80</a:t>
                      </a:r>
                      <a:endParaRPr lang="fr-FR" dirty="0"/>
                    </a:p>
                  </a:txBody>
                  <a:tcPr/>
                </a:tc>
                <a:tc>
                  <a:txBody>
                    <a:bodyPr/>
                    <a:lstStyle/>
                    <a:p>
                      <a:pPr algn="ctr"/>
                      <a:r>
                        <a:rPr lang="fr-FR" dirty="0" smtClean="0"/>
                        <a:t>50</a:t>
                      </a:r>
                      <a:endParaRPr lang="fr-FR" dirty="0"/>
                    </a:p>
                  </a:txBody>
                  <a:tcPr/>
                </a:tc>
                <a:tc>
                  <a:txBody>
                    <a:bodyPr/>
                    <a:lstStyle/>
                    <a:p>
                      <a:pPr algn="ctr"/>
                      <a:r>
                        <a:rPr lang="fr-FR" dirty="0" smtClean="0"/>
                        <a:t>30</a:t>
                      </a:r>
                    </a:p>
                  </a:txBody>
                  <a:tcPr/>
                </a:tc>
                <a:tc>
                  <a:txBody>
                    <a:bodyPr/>
                    <a:lstStyle/>
                    <a:p>
                      <a:pPr algn="ctr"/>
                      <a:r>
                        <a:rPr lang="fr-FR" dirty="0" smtClean="0"/>
                        <a:t>60</a:t>
                      </a:r>
                      <a:endParaRPr lang="fr-FR" dirty="0"/>
                    </a:p>
                  </a:txBody>
                  <a:tcPr/>
                </a:tc>
                <a:tc>
                  <a:txBody>
                    <a:bodyPr/>
                    <a:lstStyle/>
                    <a:p>
                      <a:pPr algn="ctr"/>
                      <a:r>
                        <a:rPr lang="fr-FR" dirty="0" smtClean="0"/>
                        <a:t>20</a:t>
                      </a:r>
                      <a:endParaRPr lang="fr-FR" dirty="0"/>
                    </a:p>
                  </a:txBody>
                  <a:tcPr/>
                </a:tc>
              </a:tr>
              <a:tr h="490457">
                <a:tc>
                  <a:txBody>
                    <a:bodyPr/>
                    <a:lstStyle/>
                    <a:p>
                      <a:pPr algn="ctr" fontAlgn="b"/>
                      <a:r>
                        <a:rPr lang="fr-FR" sz="1800" b="0" i="0" u="none" strike="noStrike">
                          <a:solidFill>
                            <a:srgbClr val="000000"/>
                          </a:solidFill>
                          <a:latin typeface="Calibri"/>
                        </a:rPr>
                        <a:t>2</a:t>
                      </a:r>
                    </a:p>
                  </a:txBody>
                  <a:tcPr marL="9525" marR="9525" marT="9525" marB="0" anchor="b"/>
                </a:tc>
                <a:tc>
                  <a:txBody>
                    <a:bodyPr/>
                    <a:lstStyle/>
                    <a:p>
                      <a:pPr algn="ctr" fontAlgn="b"/>
                      <a:r>
                        <a:rPr lang="fr-FR" sz="1800" b="0" i="0" u="none" strike="noStrike" dirty="0">
                          <a:solidFill>
                            <a:srgbClr val="000000"/>
                          </a:solidFill>
                          <a:latin typeface="Calibri"/>
                        </a:rPr>
                        <a:t>36</a:t>
                      </a:r>
                    </a:p>
                  </a:txBody>
                  <a:tcPr marL="9525" marR="9525" marT="9525" marB="0" anchor="b"/>
                </a:tc>
                <a:tc>
                  <a:txBody>
                    <a:bodyPr/>
                    <a:lstStyle/>
                    <a:p>
                      <a:pPr algn="ctr"/>
                      <a:r>
                        <a:rPr lang="fr-FR" dirty="0" smtClean="0"/>
                        <a:t>20</a:t>
                      </a:r>
                    </a:p>
                  </a:txBody>
                  <a:tcPr/>
                </a:tc>
                <a:tc>
                  <a:txBody>
                    <a:bodyPr/>
                    <a:lstStyle/>
                    <a:p>
                      <a:pPr algn="ctr"/>
                      <a:r>
                        <a:rPr lang="fr-FR" dirty="0" smtClean="0"/>
                        <a:t>100</a:t>
                      </a:r>
                      <a:endParaRPr lang="fr-FR" dirty="0"/>
                    </a:p>
                  </a:txBody>
                  <a:tcPr/>
                </a:tc>
                <a:tc>
                  <a:txBody>
                    <a:bodyPr/>
                    <a:lstStyle/>
                    <a:p>
                      <a:pPr algn="ctr"/>
                      <a:r>
                        <a:rPr lang="fr-FR" dirty="0" smtClean="0"/>
                        <a:t>180</a:t>
                      </a:r>
                      <a:endParaRPr lang="fr-FR" dirty="0"/>
                    </a:p>
                  </a:txBody>
                  <a:tcPr/>
                </a:tc>
                <a:tc>
                  <a:txBody>
                    <a:bodyPr/>
                    <a:lstStyle/>
                    <a:p>
                      <a:pPr algn="ctr"/>
                      <a:r>
                        <a:rPr lang="fr-FR" dirty="0" smtClean="0"/>
                        <a:t>100</a:t>
                      </a:r>
                      <a:endParaRPr lang="fr-FR" dirty="0"/>
                    </a:p>
                  </a:txBody>
                  <a:tcPr/>
                </a:tc>
                <a:tc>
                  <a:txBody>
                    <a:bodyPr/>
                    <a:lstStyle/>
                    <a:p>
                      <a:pPr algn="ctr"/>
                      <a:r>
                        <a:rPr lang="fr-FR" dirty="0" smtClean="0"/>
                        <a:t>80</a:t>
                      </a:r>
                      <a:endParaRPr lang="fr-FR" dirty="0"/>
                    </a:p>
                  </a:txBody>
                  <a:tcPr/>
                </a:tc>
                <a:tc>
                  <a:txBody>
                    <a:bodyPr/>
                    <a:lstStyle/>
                    <a:p>
                      <a:pPr algn="ctr"/>
                      <a:r>
                        <a:rPr lang="fr-FR" dirty="0" smtClean="0"/>
                        <a:t>120</a:t>
                      </a:r>
                      <a:endParaRPr lang="fr-FR" dirty="0"/>
                    </a:p>
                  </a:txBody>
                  <a:tcPr/>
                </a:tc>
                <a:tc>
                  <a:txBody>
                    <a:bodyPr/>
                    <a:lstStyle/>
                    <a:p>
                      <a:pPr algn="ctr"/>
                      <a:r>
                        <a:rPr lang="fr-FR" dirty="0" smtClean="0"/>
                        <a:t>60</a:t>
                      </a:r>
                      <a:endParaRPr lang="fr-FR" dirty="0"/>
                    </a:p>
                  </a:txBody>
                  <a:tcPr/>
                </a:tc>
              </a:tr>
              <a:tr h="490457">
                <a:tc>
                  <a:txBody>
                    <a:bodyPr/>
                    <a:lstStyle/>
                    <a:p>
                      <a:pPr algn="ctr" fontAlgn="b"/>
                      <a:r>
                        <a:rPr lang="fr-FR" sz="1800" b="0" i="0" u="none" strike="noStrike">
                          <a:solidFill>
                            <a:srgbClr val="000000"/>
                          </a:solidFill>
                          <a:latin typeface="Calibri"/>
                        </a:rPr>
                        <a:t>3</a:t>
                      </a:r>
                    </a:p>
                  </a:txBody>
                  <a:tcPr marL="9525" marR="9525" marT="9525" marB="0" anchor="b"/>
                </a:tc>
                <a:tc>
                  <a:txBody>
                    <a:bodyPr/>
                    <a:lstStyle/>
                    <a:p>
                      <a:pPr algn="ctr" fontAlgn="b"/>
                      <a:r>
                        <a:rPr lang="fr-FR" sz="1800" b="0" i="0" u="none" strike="noStrike">
                          <a:solidFill>
                            <a:srgbClr val="000000"/>
                          </a:solidFill>
                          <a:latin typeface="Calibri"/>
                        </a:rPr>
                        <a:t>62</a:t>
                      </a:r>
                    </a:p>
                  </a:txBody>
                  <a:tcPr marL="9525" marR="9525" marT="9525" marB="0" anchor="b"/>
                </a:tc>
                <a:tc>
                  <a:txBody>
                    <a:bodyPr/>
                    <a:lstStyle/>
                    <a:p>
                      <a:pPr algn="ctr"/>
                      <a:r>
                        <a:rPr lang="fr-FR" dirty="0" smtClean="0"/>
                        <a:t>26</a:t>
                      </a:r>
                      <a:endParaRPr lang="fr-FR" dirty="0"/>
                    </a:p>
                  </a:txBody>
                  <a:tcPr/>
                </a:tc>
                <a:tc>
                  <a:txBody>
                    <a:bodyPr/>
                    <a:lstStyle/>
                    <a:p>
                      <a:pPr algn="ctr"/>
                      <a:r>
                        <a:rPr lang="fr-FR" dirty="0" smtClean="0"/>
                        <a:t>130</a:t>
                      </a:r>
                      <a:endParaRPr lang="fr-FR" dirty="0"/>
                    </a:p>
                  </a:txBody>
                  <a:tcPr/>
                </a:tc>
                <a:tc>
                  <a:txBody>
                    <a:bodyPr/>
                    <a:lstStyle/>
                    <a:p>
                      <a:pPr algn="ctr"/>
                      <a:r>
                        <a:rPr lang="fr-FR" dirty="0" smtClean="0"/>
                        <a:t>310</a:t>
                      </a:r>
                      <a:endParaRPr lang="fr-FR" dirty="0"/>
                    </a:p>
                  </a:txBody>
                  <a:tcPr/>
                </a:tc>
                <a:tc>
                  <a:txBody>
                    <a:bodyPr/>
                    <a:lstStyle/>
                    <a:p>
                      <a:pPr algn="ctr"/>
                      <a:r>
                        <a:rPr lang="fr-FR" dirty="0" smtClean="0"/>
                        <a:t>150</a:t>
                      </a:r>
                      <a:endParaRPr lang="fr-FR" dirty="0"/>
                    </a:p>
                  </a:txBody>
                  <a:tcPr/>
                </a:tc>
                <a:tc>
                  <a:txBody>
                    <a:bodyPr/>
                    <a:lstStyle/>
                    <a:p>
                      <a:pPr algn="ctr"/>
                      <a:r>
                        <a:rPr lang="fr-FR" dirty="0" smtClean="0"/>
                        <a:t>160</a:t>
                      </a:r>
                      <a:endParaRPr lang="fr-FR" dirty="0"/>
                    </a:p>
                  </a:txBody>
                  <a:tcPr/>
                </a:tc>
                <a:tc>
                  <a:txBody>
                    <a:bodyPr/>
                    <a:lstStyle/>
                    <a:p>
                      <a:pPr algn="ctr"/>
                      <a:r>
                        <a:rPr lang="fr-FR" dirty="0" smtClean="0"/>
                        <a:t>180</a:t>
                      </a:r>
                      <a:endParaRPr lang="fr-FR" dirty="0"/>
                    </a:p>
                  </a:txBody>
                  <a:tcPr/>
                </a:tc>
                <a:tc>
                  <a:txBody>
                    <a:bodyPr/>
                    <a:lstStyle/>
                    <a:p>
                      <a:pPr algn="ctr"/>
                      <a:r>
                        <a:rPr lang="fr-FR" dirty="0" smtClean="0"/>
                        <a:t>130</a:t>
                      </a:r>
                      <a:endParaRPr lang="fr-FR" dirty="0"/>
                    </a:p>
                  </a:txBody>
                  <a:tcPr/>
                </a:tc>
              </a:tr>
              <a:tr h="490457">
                <a:tc>
                  <a:txBody>
                    <a:bodyPr/>
                    <a:lstStyle/>
                    <a:p>
                      <a:pPr algn="ctr" fontAlgn="b"/>
                      <a:r>
                        <a:rPr lang="fr-FR" sz="1800" b="0" i="0" u="none" strike="noStrike">
                          <a:solidFill>
                            <a:srgbClr val="000000"/>
                          </a:solidFill>
                          <a:latin typeface="Calibri"/>
                        </a:rPr>
                        <a:t>4</a:t>
                      </a:r>
                    </a:p>
                  </a:txBody>
                  <a:tcPr marL="9525" marR="9525" marT="9525" marB="0" anchor="b"/>
                </a:tc>
                <a:tc>
                  <a:txBody>
                    <a:bodyPr/>
                    <a:lstStyle/>
                    <a:p>
                      <a:pPr algn="ctr" fontAlgn="b"/>
                      <a:r>
                        <a:rPr lang="fr-FR" sz="1800" b="0" i="0" u="none" strike="noStrike">
                          <a:solidFill>
                            <a:srgbClr val="000000"/>
                          </a:solidFill>
                          <a:latin typeface="Calibri"/>
                        </a:rPr>
                        <a:t>86</a:t>
                      </a:r>
                    </a:p>
                  </a:txBody>
                  <a:tcPr marL="9525" marR="9525" marT="9525" marB="0" anchor="b"/>
                </a:tc>
                <a:tc>
                  <a:txBody>
                    <a:bodyPr/>
                    <a:lstStyle/>
                    <a:p>
                      <a:pPr algn="ctr"/>
                      <a:r>
                        <a:rPr lang="fr-FR" dirty="0" smtClean="0"/>
                        <a:t>24</a:t>
                      </a:r>
                      <a:endParaRPr lang="fr-FR" dirty="0"/>
                    </a:p>
                  </a:txBody>
                  <a:tcPr/>
                </a:tc>
                <a:tc>
                  <a:txBody>
                    <a:bodyPr/>
                    <a:lstStyle/>
                    <a:p>
                      <a:pPr algn="ctr"/>
                      <a:r>
                        <a:rPr lang="fr-FR" dirty="0" smtClean="0"/>
                        <a:t>120</a:t>
                      </a:r>
                      <a:endParaRPr lang="fr-FR" dirty="0"/>
                    </a:p>
                  </a:txBody>
                  <a:tcPr/>
                </a:tc>
                <a:tc>
                  <a:txBody>
                    <a:bodyPr/>
                    <a:lstStyle/>
                    <a:p>
                      <a:pPr algn="ctr"/>
                      <a:r>
                        <a:rPr lang="fr-FR" dirty="0" smtClean="0"/>
                        <a:t>430</a:t>
                      </a:r>
                      <a:endParaRPr lang="fr-FR" dirty="0"/>
                    </a:p>
                  </a:txBody>
                  <a:tcPr/>
                </a:tc>
                <a:tc>
                  <a:txBody>
                    <a:bodyPr/>
                    <a:lstStyle/>
                    <a:p>
                      <a:pPr algn="ctr"/>
                      <a:r>
                        <a:rPr lang="fr-FR" dirty="0" smtClean="0"/>
                        <a:t>200</a:t>
                      </a:r>
                      <a:endParaRPr lang="fr-FR" dirty="0"/>
                    </a:p>
                  </a:txBody>
                  <a:tcPr/>
                </a:tc>
                <a:tc>
                  <a:txBody>
                    <a:bodyPr/>
                    <a:lstStyle/>
                    <a:p>
                      <a:pPr algn="ctr"/>
                      <a:r>
                        <a:rPr lang="fr-FR" dirty="0" smtClean="0"/>
                        <a:t>230</a:t>
                      </a:r>
                      <a:endParaRPr lang="fr-FR" dirty="0"/>
                    </a:p>
                  </a:txBody>
                  <a:tcPr/>
                </a:tc>
                <a:tc>
                  <a:txBody>
                    <a:bodyPr/>
                    <a:lstStyle/>
                    <a:p>
                      <a:pPr algn="ctr"/>
                      <a:r>
                        <a:rPr lang="fr-FR" dirty="0" smtClean="0"/>
                        <a:t>240</a:t>
                      </a:r>
                      <a:endParaRPr lang="fr-FR" dirty="0"/>
                    </a:p>
                  </a:txBody>
                  <a:tcPr/>
                </a:tc>
                <a:tc>
                  <a:txBody>
                    <a:bodyPr/>
                    <a:lstStyle/>
                    <a:p>
                      <a:pPr algn="ctr"/>
                      <a:r>
                        <a:rPr lang="fr-FR" dirty="0" smtClean="0"/>
                        <a:t>190</a:t>
                      </a:r>
                      <a:endParaRPr lang="fr-FR" dirty="0"/>
                    </a:p>
                  </a:txBody>
                  <a:tcPr/>
                </a:tc>
              </a:tr>
              <a:tr h="490457">
                <a:tc>
                  <a:txBody>
                    <a:bodyPr/>
                    <a:lstStyle/>
                    <a:p>
                      <a:pPr algn="ctr" fontAlgn="b"/>
                      <a:r>
                        <a:rPr lang="fr-FR" sz="1800" b="0" i="0" u="none" strike="noStrike">
                          <a:solidFill>
                            <a:srgbClr val="000000"/>
                          </a:solidFill>
                          <a:latin typeface="Calibri"/>
                        </a:rPr>
                        <a:t>5</a:t>
                      </a:r>
                    </a:p>
                  </a:txBody>
                  <a:tcPr marL="9525" marR="9525" marT="9525" marB="0" anchor="b"/>
                </a:tc>
                <a:tc>
                  <a:txBody>
                    <a:bodyPr/>
                    <a:lstStyle/>
                    <a:p>
                      <a:pPr algn="ctr" fontAlgn="b"/>
                      <a:r>
                        <a:rPr lang="fr-FR" sz="1800" b="0" i="0" u="none" strike="noStrike" dirty="0">
                          <a:solidFill>
                            <a:srgbClr val="000000"/>
                          </a:solidFill>
                          <a:latin typeface="Calibri"/>
                        </a:rPr>
                        <a:t>108</a:t>
                      </a:r>
                    </a:p>
                  </a:txBody>
                  <a:tcPr marL="9525" marR="9525" marT="9525" marB="0" anchor="b"/>
                </a:tc>
                <a:tc>
                  <a:txBody>
                    <a:bodyPr/>
                    <a:lstStyle/>
                    <a:p>
                      <a:pPr algn="ctr"/>
                      <a:r>
                        <a:rPr lang="fr-FR" dirty="0" smtClean="0"/>
                        <a:t>22</a:t>
                      </a:r>
                      <a:endParaRPr lang="fr-FR" dirty="0"/>
                    </a:p>
                  </a:txBody>
                  <a:tcPr/>
                </a:tc>
                <a:tc>
                  <a:txBody>
                    <a:bodyPr/>
                    <a:lstStyle/>
                    <a:p>
                      <a:pPr algn="ctr"/>
                      <a:r>
                        <a:rPr lang="fr-FR" dirty="0" smtClean="0"/>
                        <a:t>110</a:t>
                      </a:r>
                    </a:p>
                  </a:txBody>
                  <a:tcPr/>
                </a:tc>
                <a:tc>
                  <a:txBody>
                    <a:bodyPr/>
                    <a:lstStyle/>
                    <a:p>
                      <a:pPr algn="ctr"/>
                      <a:r>
                        <a:rPr lang="fr-FR" dirty="0" smtClean="0"/>
                        <a:t>540</a:t>
                      </a:r>
                      <a:endParaRPr lang="fr-FR" dirty="0"/>
                    </a:p>
                  </a:txBody>
                  <a:tcPr/>
                </a:tc>
                <a:tc>
                  <a:txBody>
                    <a:bodyPr/>
                    <a:lstStyle/>
                    <a:p>
                      <a:pPr algn="ctr"/>
                      <a:r>
                        <a:rPr lang="fr-FR" dirty="0" smtClean="0"/>
                        <a:t>250</a:t>
                      </a:r>
                      <a:endParaRPr lang="fr-FR" dirty="0"/>
                    </a:p>
                  </a:txBody>
                  <a:tcPr/>
                </a:tc>
                <a:tc>
                  <a:txBody>
                    <a:bodyPr/>
                    <a:lstStyle/>
                    <a:p>
                      <a:pPr algn="ctr"/>
                      <a:r>
                        <a:rPr lang="fr-FR" dirty="0" smtClean="0"/>
                        <a:t>290</a:t>
                      </a:r>
                      <a:endParaRPr lang="fr-FR" dirty="0"/>
                    </a:p>
                  </a:txBody>
                  <a:tcPr/>
                </a:tc>
                <a:tc>
                  <a:txBody>
                    <a:bodyPr/>
                    <a:lstStyle/>
                    <a:p>
                      <a:pPr algn="ctr"/>
                      <a:r>
                        <a:rPr lang="fr-FR" dirty="0" smtClean="0"/>
                        <a:t>300</a:t>
                      </a:r>
                      <a:endParaRPr lang="fr-FR" dirty="0"/>
                    </a:p>
                  </a:txBody>
                  <a:tcPr/>
                </a:tc>
                <a:tc>
                  <a:txBody>
                    <a:bodyPr/>
                    <a:lstStyle/>
                    <a:p>
                      <a:pPr algn="ctr"/>
                      <a:r>
                        <a:rPr lang="fr-FR" dirty="0" smtClean="0"/>
                        <a:t>240</a:t>
                      </a:r>
                      <a:endParaRPr lang="fr-FR" dirty="0"/>
                    </a:p>
                  </a:txBody>
                  <a:tcPr/>
                </a:tc>
              </a:tr>
              <a:tr h="490457">
                <a:tc>
                  <a:txBody>
                    <a:bodyPr/>
                    <a:lstStyle/>
                    <a:p>
                      <a:pPr algn="ctr" fontAlgn="b"/>
                      <a:r>
                        <a:rPr lang="fr-FR" sz="1800" b="0" i="0" u="none" strike="noStrike">
                          <a:solidFill>
                            <a:srgbClr val="000000"/>
                          </a:solidFill>
                          <a:latin typeface="Calibri"/>
                        </a:rPr>
                        <a:t>6</a:t>
                      </a:r>
                    </a:p>
                  </a:txBody>
                  <a:tcPr marL="9525" marR="9525" marT="9525" marB="0" anchor="b"/>
                </a:tc>
                <a:tc>
                  <a:txBody>
                    <a:bodyPr/>
                    <a:lstStyle/>
                    <a:p>
                      <a:pPr algn="ctr" fontAlgn="b"/>
                      <a:r>
                        <a:rPr lang="fr-FR" sz="1800" b="0" i="0" u="none" strike="noStrike" dirty="0">
                          <a:solidFill>
                            <a:srgbClr val="000000"/>
                          </a:solidFill>
                          <a:latin typeface="Calibri"/>
                        </a:rPr>
                        <a:t>126</a:t>
                      </a:r>
                    </a:p>
                  </a:txBody>
                  <a:tcPr marL="9525" marR="9525" marT="9525" marB="0" anchor="b"/>
                </a:tc>
                <a:tc>
                  <a:txBody>
                    <a:bodyPr/>
                    <a:lstStyle/>
                    <a:p>
                      <a:pPr algn="ctr"/>
                      <a:r>
                        <a:rPr lang="fr-FR" dirty="0" smtClean="0"/>
                        <a:t>18</a:t>
                      </a:r>
                      <a:endParaRPr lang="fr-FR" dirty="0"/>
                    </a:p>
                  </a:txBody>
                  <a:tcPr/>
                </a:tc>
                <a:tc>
                  <a:txBody>
                    <a:bodyPr/>
                    <a:lstStyle/>
                    <a:p>
                      <a:pPr algn="ctr"/>
                      <a:r>
                        <a:rPr lang="fr-FR" dirty="0" smtClean="0"/>
                        <a:t>90</a:t>
                      </a:r>
                      <a:endParaRPr lang="fr-FR" dirty="0"/>
                    </a:p>
                  </a:txBody>
                  <a:tcPr/>
                </a:tc>
                <a:tc>
                  <a:txBody>
                    <a:bodyPr/>
                    <a:lstStyle/>
                    <a:p>
                      <a:pPr algn="ctr"/>
                      <a:r>
                        <a:rPr lang="fr-FR" dirty="0" smtClean="0"/>
                        <a:t>630</a:t>
                      </a:r>
                      <a:endParaRPr lang="fr-FR" dirty="0"/>
                    </a:p>
                  </a:txBody>
                  <a:tcPr/>
                </a:tc>
                <a:tc>
                  <a:txBody>
                    <a:bodyPr/>
                    <a:lstStyle/>
                    <a:p>
                      <a:pPr algn="ctr"/>
                      <a:r>
                        <a:rPr lang="fr-FR" dirty="0" smtClean="0"/>
                        <a:t>300</a:t>
                      </a:r>
                      <a:endParaRPr lang="fr-FR" dirty="0"/>
                    </a:p>
                  </a:txBody>
                  <a:tcPr/>
                </a:tc>
                <a:tc>
                  <a:txBody>
                    <a:bodyPr/>
                    <a:lstStyle/>
                    <a:p>
                      <a:pPr algn="ctr"/>
                      <a:r>
                        <a:rPr lang="fr-FR" dirty="0" smtClean="0"/>
                        <a:t>330</a:t>
                      </a:r>
                      <a:endParaRPr lang="fr-FR" dirty="0"/>
                    </a:p>
                  </a:txBody>
                  <a:tcPr/>
                </a:tc>
                <a:tc>
                  <a:txBody>
                    <a:bodyPr/>
                    <a:lstStyle/>
                    <a:p>
                      <a:pPr algn="ctr"/>
                      <a:r>
                        <a:rPr lang="fr-FR" dirty="0" smtClean="0"/>
                        <a:t>360</a:t>
                      </a:r>
                      <a:endParaRPr lang="fr-FR" dirty="0"/>
                    </a:p>
                  </a:txBody>
                  <a:tcPr/>
                </a:tc>
                <a:tc>
                  <a:txBody>
                    <a:bodyPr/>
                    <a:lstStyle/>
                    <a:p>
                      <a:pPr algn="ctr"/>
                      <a:r>
                        <a:rPr lang="fr-FR" dirty="0" smtClean="0"/>
                        <a:t>270</a:t>
                      </a:r>
                      <a:endParaRPr lang="fr-FR" dirty="0"/>
                    </a:p>
                  </a:txBody>
                  <a:tcPr/>
                </a:tc>
              </a:tr>
              <a:tr h="490457">
                <a:tc>
                  <a:txBody>
                    <a:bodyPr/>
                    <a:lstStyle/>
                    <a:p>
                      <a:pPr algn="ctr" fontAlgn="b"/>
                      <a:r>
                        <a:rPr lang="fr-FR" sz="1800" b="0" i="0" u="none" strike="noStrike">
                          <a:solidFill>
                            <a:srgbClr val="000000"/>
                          </a:solidFill>
                          <a:latin typeface="Calibri"/>
                        </a:rPr>
                        <a:t>7</a:t>
                      </a:r>
                    </a:p>
                  </a:txBody>
                  <a:tcPr marL="9525" marR="9525" marT="9525" marB="0" anchor="b"/>
                </a:tc>
                <a:tc>
                  <a:txBody>
                    <a:bodyPr/>
                    <a:lstStyle/>
                    <a:p>
                      <a:pPr algn="ctr" fontAlgn="b"/>
                      <a:r>
                        <a:rPr lang="fr-FR" sz="1800" b="0" i="0" u="none" strike="noStrike" dirty="0">
                          <a:solidFill>
                            <a:srgbClr val="000000"/>
                          </a:solidFill>
                          <a:latin typeface="Calibri"/>
                        </a:rPr>
                        <a:t>138</a:t>
                      </a:r>
                    </a:p>
                  </a:txBody>
                  <a:tcPr marL="9525" marR="9525" marT="9525" marB="0" anchor="b"/>
                </a:tc>
                <a:tc>
                  <a:txBody>
                    <a:bodyPr/>
                    <a:lstStyle/>
                    <a:p>
                      <a:pPr algn="ctr"/>
                      <a:r>
                        <a:rPr lang="fr-FR" dirty="0" smtClean="0"/>
                        <a:t>12</a:t>
                      </a:r>
                      <a:endParaRPr lang="fr-FR" dirty="0"/>
                    </a:p>
                  </a:txBody>
                  <a:tcPr/>
                </a:tc>
                <a:tc>
                  <a:txBody>
                    <a:bodyPr/>
                    <a:lstStyle/>
                    <a:p>
                      <a:pPr algn="ctr"/>
                      <a:r>
                        <a:rPr lang="fr-FR" dirty="0" smtClean="0"/>
                        <a:t>60</a:t>
                      </a:r>
                      <a:endParaRPr lang="fr-FR" dirty="0"/>
                    </a:p>
                  </a:txBody>
                  <a:tcPr/>
                </a:tc>
                <a:tc>
                  <a:txBody>
                    <a:bodyPr/>
                    <a:lstStyle/>
                    <a:p>
                      <a:pPr algn="ctr"/>
                      <a:r>
                        <a:rPr lang="fr-FR" dirty="0" smtClean="0"/>
                        <a:t>690</a:t>
                      </a:r>
                      <a:endParaRPr lang="fr-FR" dirty="0"/>
                    </a:p>
                  </a:txBody>
                  <a:tcPr/>
                </a:tc>
                <a:tc>
                  <a:txBody>
                    <a:bodyPr/>
                    <a:lstStyle/>
                    <a:p>
                      <a:pPr algn="ctr"/>
                      <a:r>
                        <a:rPr lang="fr-FR" dirty="0" smtClean="0"/>
                        <a:t>350</a:t>
                      </a:r>
                      <a:endParaRPr lang="fr-FR" dirty="0"/>
                    </a:p>
                  </a:txBody>
                  <a:tcPr/>
                </a:tc>
                <a:tc>
                  <a:txBody>
                    <a:bodyPr/>
                    <a:lstStyle/>
                    <a:p>
                      <a:pPr algn="ctr"/>
                      <a:r>
                        <a:rPr lang="fr-FR" dirty="0" smtClean="0"/>
                        <a:t>340</a:t>
                      </a:r>
                      <a:endParaRPr lang="fr-FR" dirty="0"/>
                    </a:p>
                  </a:txBody>
                  <a:tcPr/>
                </a:tc>
                <a:tc>
                  <a:txBody>
                    <a:bodyPr/>
                    <a:lstStyle/>
                    <a:p>
                      <a:pPr algn="ctr"/>
                      <a:r>
                        <a:rPr lang="fr-FR" dirty="0" smtClean="0"/>
                        <a:t>420</a:t>
                      </a:r>
                      <a:endParaRPr lang="fr-FR" dirty="0"/>
                    </a:p>
                  </a:txBody>
                  <a:tcPr/>
                </a:tc>
                <a:tc>
                  <a:txBody>
                    <a:bodyPr/>
                    <a:lstStyle/>
                    <a:p>
                      <a:pPr algn="ctr"/>
                      <a:r>
                        <a:rPr lang="fr-FR" dirty="0" smtClean="0"/>
                        <a:t>270</a:t>
                      </a:r>
                      <a:endParaRPr lang="fr-FR" dirty="0"/>
                    </a:p>
                  </a:txBody>
                  <a:tcPr/>
                </a:tc>
              </a:tr>
              <a:tr h="490457">
                <a:tc>
                  <a:txBody>
                    <a:bodyPr/>
                    <a:lstStyle/>
                    <a:p>
                      <a:pPr algn="ctr" fontAlgn="b"/>
                      <a:r>
                        <a:rPr lang="fr-FR" sz="1800" b="0" i="0" u="none" strike="noStrike">
                          <a:solidFill>
                            <a:srgbClr val="000000"/>
                          </a:solidFill>
                          <a:latin typeface="Calibri"/>
                        </a:rPr>
                        <a:t>8</a:t>
                      </a:r>
                    </a:p>
                  </a:txBody>
                  <a:tcPr marL="9525" marR="9525" marT="9525" marB="0" anchor="b"/>
                </a:tc>
                <a:tc>
                  <a:txBody>
                    <a:bodyPr/>
                    <a:lstStyle/>
                    <a:p>
                      <a:pPr algn="ctr" fontAlgn="b"/>
                      <a:r>
                        <a:rPr lang="fr-FR" sz="1800" b="0" i="0" u="none" strike="noStrike" dirty="0">
                          <a:solidFill>
                            <a:srgbClr val="000000"/>
                          </a:solidFill>
                          <a:latin typeface="Calibri"/>
                        </a:rPr>
                        <a:t>148</a:t>
                      </a:r>
                    </a:p>
                  </a:txBody>
                  <a:tcPr marL="9525" marR="9525" marT="9525" marB="0" anchor="b"/>
                </a:tc>
                <a:tc>
                  <a:txBody>
                    <a:bodyPr/>
                    <a:lstStyle/>
                    <a:p>
                      <a:pPr algn="ctr"/>
                      <a:r>
                        <a:rPr lang="fr-FR" dirty="0" smtClean="0"/>
                        <a:t>10</a:t>
                      </a:r>
                      <a:endParaRPr lang="fr-FR" dirty="0"/>
                    </a:p>
                  </a:txBody>
                  <a:tcPr/>
                </a:tc>
                <a:tc>
                  <a:txBody>
                    <a:bodyPr/>
                    <a:lstStyle/>
                    <a:p>
                      <a:pPr algn="ctr"/>
                      <a:r>
                        <a:rPr lang="fr-FR" dirty="0" smtClean="0"/>
                        <a:t>50</a:t>
                      </a:r>
                      <a:endParaRPr lang="fr-FR" dirty="0"/>
                    </a:p>
                  </a:txBody>
                  <a:tcPr/>
                </a:tc>
                <a:tc>
                  <a:txBody>
                    <a:bodyPr/>
                    <a:lstStyle/>
                    <a:p>
                      <a:pPr algn="ctr"/>
                      <a:r>
                        <a:rPr lang="fr-FR" dirty="0" smtClean="0"/>
                        <a:t>740</a:t>
                      </a:r>
                      <a:endParaRPr lang="fr-FR" dirty="0"/>
                    </a:p>
                  </a:txBody>
                  <a:tcPr/>
                </a:tc>
                <a:tc>
                  <a:txBody>
                    <a:bodyPr/>
                    <a:lstStyle/>
                    <a:p>
                      <a:pPr algn="ctr"/>
                      <a:r>
                        <a:rPr lang="fr-FR" dirty="0" smtClean="0"/>
                        <a:t>400</a:t>
                      </a:r>
                      <a:endParaRPr lang="fr-FR" dirty="0"/>
                    </a:p>
                  </a:txBody>
                  <a:tcPr/>
                </a:tc>
                <a:tc>
                  <a:txBody>
                    <a:bodyPr/>
                    <a:lstStyle/>
                    <a:p>
                      <a:pPr algn="ctr"/>
                      <a:r>
                        <a:rPr lang="fr-FR" dirty="0" smtClean="0"/>
                        <a:t>340</a:t>
                      </a:r>
                      <a:endParaRPr lang="fr-FR" dirty="0"/>
                    </a:p>
                  </a:txBody>
                  <a:tcPr/>
                </a:tc>
                <a:tc>
                  <a:txBody>
                    <a:bodyPr/>
                    <a:lstStyle/>
                    <a:p>
                      <a:pPr algn="ctr"/>
                      <a:r>
                        <a:rPr lang="fr-FR" dirty="0" smtClean="0"/>
                        <a:t>480</a:t>
                      </a:r>
                      <a:endParaRPr lang="fr-FR" dirty="0"/>
                    </a:p>
                  </a:txBody>
                  <a:tcPr/>
                </a:tc>
                <a:tc>
                  <a:txBody>
                    <a:bodyPr/>
                    <a:lstStyle/>
                    <a:p>
                      <a:pPr algn="ctr"/>
                      <a:r>
                        <a:rPr lang="fr-FR" dirty="0" smtClean="0"/>
                        <a:t>260</a:t>
                      </a:r>
                      <a:endParaRPr lang="fr-FR" dirty="0"/>
                    </a:p>
                  </a:txBody>
                  <a:tcPr/>
                </a:tc>
              </a:tr>
              <a:tr h="490457">
                <a:tc>
                  <a:txBody>
                    <a:bodyPr/>
                    <a:lstStyle/>
                    <a:p>
                      <a:pPr algn="ctr" fontAlgn="b"/>
                      <a:r>
                        <a:rPr lang="fr-FR" sz="1800" b="0" i="0" u="none" strike="noStrike">
                          <a:solidFill>
                            <a:srgbClr val="000000"/>
                          </a:solidFill>
                          <a:latin typeface="Calibri"/>
                        </a:rPr>
                        <a:t>9</a:t>
                      </a:r>
                    </a:p>
                  </a:txBody>
                  <a:tcPr marL="9525" marR="9525" marT="9525" marB="0" anchor="b"/>
                </a:tc>
                <a:tc>
                  <a:txBody>
                    <a:bodyPr/>
                    <a:lstStyle/>
                    <a:p>
                      <a:pPr algn="ctr" fontAlgn="b"/>
                      <a:r>
                        <a:rPr lang="fr-FR" sz="1800" b="0" i="0" u="none" strike="noStrike" dirty="0">
                          <a:solidFill>
                            <a:srgbClr val="000000"/>
                          </a:solidFill>
                          <a:latin typeface="Calibri"/>
                        </a:rPr>
                        <a:t>153</a:t>
                      </a:r>
                    </a:p>
                  </a:txBody>
                  <a:tcPr marL="9525" marR="9525" marT="9525" marB="0" anchor="b"/>
                </a:tc>
                <a:tc>
                  <a:txBody>
                    <a:bodyPr/>
                    <a:lstStyle/>
                    <a:p>
                      <a:pPr algn="ctr"/>
                      <a:r>
                        <a:rPr lang="fr-FR" dirty="0" smtClean="0"/>
                        <a:t>5</a:t>
                      </a:r>
                      <a:endParaRPr lang="fr-FR" dirty="0"/>
                    </a:p>
                  </a:txBody>
                  <a:tcPr/>
                </a:tc>
                <a:tc>
                  <a:txBody>
                    <a:bodyPr/>
                    <a:lstStyle/>
                    <a:p>
                      <a:pPr algn="ctr"/>
                      <a:r>
                        <a:rPr lang="fr-FR" dirty="0" smtClean="0"/>
                        <a:t>25</a:t>
                      </a:r>
                      <a:endParaRPr lang="fr-FR" dirty="0"/>
                    </a:p>
                  </a:txBody>
                  <a:tcPr/>
                </a:tc>
                <a:tc>
                  <a:txBody>
                    <a:bodyPr/>
                    <a:lstStyle/>
                    <a:p>
                      <a:pPr algn="ctr"/>
                      <a:r>
                        <a:rPr lang="fr-FR" dirty="0" smtClean="0"/>
                        <a:t>765</a:t>
                      </a:r>
                      <a:endParaRPr lang="fr-FR" dirty="0"/>
                    </a:p>
                  </a:txBody>
                  <a:tcPr/>
                </a:tc>
                <a:tc>
                  <a:txBody>
                    <a:bodyPr/>
                    <a:lstStyle/>
                    <a:p>
                      <a:pPr algn="ctr"/>
                      <a:r>
                        <a:rPr lang="fr-FR" dirty="0" smtClean="0"/>
                        <a:t>450</a:t>
                      </a:r>
                      <a:endParaRPr lang="fr-FR" dirty="0"/>
                    </a:p>
                  </a:txBody>
                  <a:tcPr/>
                </a:tc>
                <a:tc>
                  <a:txBody>
                    <a:bodyPr/>
                    <a:lstStyle/>
                    <a:p>
                      <a:pPr algn="ctr"/>
                      <a:r>
                        <a:rPr lang="fr-FR" dirty="0" smtClean="0"/>
                        <a:t>315</a:t>
                      </a:r>
                      <a:endParaRPr lang="fr-FR" dirty="0"/>
                    </a:p>
                  </a:txBody>
                  <a:tcPr/>
                </a:tc>
                <a:tc>
                  <a:txBody>
                    <a:bodyPr/>
                    <a:lstStyle/>
                    <a:p>
                      <a:pPr algn="ctr"/>
                      <a:r>
                        <a:rPr lang="fr-FR" dirty="0" smtClean="0"/>
                        <a:t>540</a:t>
                      </a:r>
                      <a:endParaRPr lang="fr-FR" dirty="0"/>
                    </a:p>
                  </a:txBody>
                  <a:tcPr/>
                </a:tc>
                <a:tc>
                  <a:txBody>
                    <a:bodyPr/>
                    <a:lstStyle/>
                    <a:p>
                      <a:pPr algn="ctr"/>
                      <a:r>
                        <a:rPr lang="fr-FR" dirty="0" smtClean="0"/>
                        <a:t>225</a:t>
                      </a:r>
                      <a:endParaRPr lang="fr-FR" dirty="0"/>
                    </a:p>
                  </a:txBody>
                  <a:tcPr/>
                </a:tc>
              </a:tr>
            </a:tbl>
          </a:graphicData>
        </a:graphic>
      </p:graphicFrame>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5400" dirty="0" smtClean="0"/>
              <a:t>  A l’époque n°1, le profit est maximum pour 7 ou 8 travailleurs. Quand le producteur embauche un 7</a:t>
            </a:r>
            <a:r>
              <a:rPr lang="fr-FR" sz="5400" baseline="30000" dirty="0" smtClean="0"/>
              <a:t>ème</a:t>
            </a:r>
            <a:r>
              <a:rPr lang="fr-FR" sz="5400" dirty="0" smtClean="0"/>
              <a:t> travailleur, ce 7</a:t>
            </a:r>
            <a:r>
              <a:rPr lang="fr-FR" sz="5400" baseline="30000" dirty="0" smtClean="0"/>
              <a:t>ème</a:t>
            </a:r>
            <a:r>
              <a:rPr lang="fr-FR" sz="5400" dirty="0" smtClean="0"/>
              <a:t> travailleur produit 12 unités supplémentaires du produit, vendues à 5. </a:t>
            </a:r>
          </a:p>
          <a:p>
            <a:pPr>
              <a:buNone/>
            </a:pPr>
            <a:endParaRPr lang="fr-FR" sz="5400" dirty="0" smtClean="0"/>
          </a:p>
          <a:p>
            <a:pPr>
              <a:buNone/>
            </a:pPr>
            <a:endParaRPr lang="fr-FR" sz="5400" dirty="0" smtClean="0"/>
          </a:p>
          <a:p>
            <a:pPr>
              <a:buNone/>
            </a:pPr>
            <a:endParaRPr lang="fr-FR" sz="5400" dirty="0" smtClean="0"/>
          </a:p>
          <a:p>
            <a:pPr>
              <a:buNone/>
            </a:pPr>
            <a:endParaRPr lang="fr-FR" sz="5400" dirty="0" smtClean="0"/>
          </a:p>
          <a:p>
            <a:pPr>
              <a:buNone/>
            </a:pPr>
            <a:endParaRPr lang="fr-FR" sz="5400" dirty="0" smtClean="0"/>
          </a:p>
          <a:p>
            <a:pPr>
              <a:buNone/>
            </a:pPr>
            <a:endParaRPr lang="fr-FR" sz="5400" dirty="0" smtClean="0"/>
          </a:p>
          <a:p>
            <a:pPr>
              <a:buNone/>
            </a:pPr>
            <a:endParaRPr lang="fr-FR" sz="54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643710"/>
          </a:xfrm>
        </p:spPr>
        <p:txBody>
          <a:bodyPr>
            <a:noAutofit/>
          </a:bodyPr>
          <a:lstStyle/>
          <a:p>
            <a:pPr algn="just">
              <a:buNone/>
            </a:pPr>
            <a:r>
              <a:rPr lang="fr-FR" sz="5100" dirty="0" smtClean="0"/>
              <a:t>  La Pm en valeur est donc 60 pour un coût supplémentaire de 50. Le profit augmente de 50. Le producteur a donc intérêt à embaucher un 8</a:t>
            </a:r>
            <a:r>
              <a:rPr lang="fr-FR" sz="5100" baseline="30000" dirty="0" smtClean="0"/>
              <a:t>ème</a:t>
            </a:r>
            <a:r>
              <a:rPr lang="fr-FR" sz="5100" dirty="0" smtClean="0"/>
              <a:t> travailleur. Ce 8</a:t>
            </a:r>
            <a:r>
              <a:rPr lang="fr-FR" sz="5100" baseline="30000" dirty="0" smtClean="0"/>
              <a:t>ème</a:t>
            </a:r>
            <a:r>
              <a:rPr lang="fr-FR" sz="5100" dirty="0" smtClean="0"/>
              <a:t> travailleur produit 10 unités supplémentaires vendues au prix de 5.</a:t>
            </a:r>
            <a:endParaRPr lang="fr-FR" sz="51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4000" dirty="0" smtClean="0"/>
              <a:t>   Sa productivité marginale en valeur est égale à 50 pour un coût supplémentaire de 50. Le profit n’augmente plus.</a:t>
            </a:r>
          </a:p>
          <a:p>
            <a:pPr algn="just">
              <a:buNone/>
            </a:pPr>
            <a:r>
              <a:rPr lang="fr-FR" sz="4000" dirty="0" smtClean="0"/>
              <a:t>    A l’époque n°2, le taux de salaire augmente et passe à 60. Le producteur doit embaucher 7 travailleurs pour maximiser son profit.</a:t>
            </a:r>
          </a:p>
          <a:p>
            <a:pPr algn="just">
              <a:buNone/>
            </a:pPr>
            <a:r>
              <a:rPr lang="fr-FR" sz="4000" dirty="0" smtClean="0"/>
              <a:t>    Le profit est donc maximum quand le nombre de travailleurs est tel que  :</a:t>
            </a:r>
          </a:p>
          <a:p>
            <a:pPr algn="just">
              <a:buNone/>
            </a:pPr>
            <a:r>
              <a:rPr lang="fr-FR" sz="4000" dirty="0" smtClean="0"/>
              <a:t>    </a:t>
            </a:r>
            <a:r>
              <a:rPr lang="fr-FR" sz="4000" dirty="0" smtClean="0">
                <a:solidFill>
                  <a:srgbClr val="0070C0"/>
                </a:solidFill>
              </a:rPr>
              <a:t>P x </a:t>
            </a:r>
            <a:r>
              <a:rPr lang="fr-FR" sz="4000" dirty="0" err="1" smtClean="0">
                <a:solidFill>
                  <a:srgbClr val="0070C0"/>
                </a:solidFill>
              </a:rPr>
              <a:t>Pml</a:t>
            </a:r>
            <a:r>
              <a:rPr lang="fr-FR" sz="4000" dirty="0" smtClean="0">
                <a:solidFill>
                  <a:srgbClr val="0070C0"/>
                </a:solidFill>
              </a:rPr>
              <a:t> = w = salaire nominal</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a:bodyPr>
          <a:lstStyle/>
          <a:p>
            <a:r>
              <a:rPr lang="fr-FR" sz="3200" b="1" i="1" dirty="0" smtClean="0"/>
              <a:t>formalisation</a:t>
            </a:r>
            <a:endParaRPr lang="fr-FR" sz="3200" b="1" i="1" dirty="0"/>
          </a:p>
        </p:txBody>
      </p:sp>
      <p:sp>
        <p:nvSpPr>
          <p:cNvPr id="3" name="Espace réservé du contenu 2"/>
          <p:cNvSpPr>
            <a:spLocks noGrp="1"/>
          </p:cNvSpPr>
          <p:nvPr>
            <p:ph idx="1"/>
          </p:nvPr>
        </p:nvSpPr>
        <p:spPr>
          <a:xfrm>
            <a:off x="0" y="1000108"/>
            <a:ext cx="9144000" cy="5857892"/>
          </a:xfrm>
        </p:spPr>
        <p:txBody>
          <a:bodyPr>
            <a:noAutofit/>
          </a:bodyPr>
          <a:lstStyle/>
          <a:p>
            <a:pPr algn="just">
              <a:buNone/>
            </a:pPr>
            <a:r>
              <a:rPr lang="fr-FR" sz="4000" dirty="0" smtClean="0"/>
              <a:t>   Q = f(K,L) avec L = volume du travail et K = volume de capital fixe = A (où A est constant).</a:t>
            </a:r>
          </a:p>
          <a:p>
            <a:pPr>
              <a:buNone/>
            </a:pPr>
            <a:r>
              <a:rPr lang="fr-FR" sz="4000" dirty="0" smtClean="0"/>
              <a:t>   ∏ = profit = P x f(A,L) – Coût total avec P=prix de vente</a:t>
            </a:r>
          </a:p>
          <a:p>
            <a:pPr>
              <a:buNone/>
            </a:pPr>
            <a:r>
              <a:rPr lang="fr-FR" sz="4000" dirty="0" smtClean="0"/>
              <a:t>   CT= coût total = </a:t>
            </a:r>
            <a:r>
              <a:rPr lang="fr-FR" sz="4000" dirty="0" err="1" smtClean="0"/>
              <a:t>wL</a:t>
            </a:r>
            <a:r>
              <a:rPr lang="fr-FR" sz="4000" dirty="0" smtClean="0"/>
              <a:t> avec w= taux de salaire nominal (on suppose que le cout du capital est négligeable)</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r>
              <a:rPr lang="fr-FR" sz="3800" dirty="0" smtClean="0"/>
              <a:t>∏ = P x f(L) – </a:t>
            </a:r>
            <a:r>
              <a:rPr lang="fr-FR" sz="3800" dirty="0" err="1" smtClean="0"/>
              <a:t>wL</a:t>
            </a:r>
            <a:endParaRPr lang="fr-FR" sz="3800" dirty="0" smtClean="0"/>
          </a:p>
          <a:p>
            <a:pPr algn="just"/>
            <a:endParaRPr lang="fr-FR" sz="3800" dirty="0" smtClean="0"/>
          </a:p>
          <a:p>
            <a:pPr algn="just"/>
            <a:r>
              <a:rPr lang="fr-FR" sz="3800" dirty="0" smtClean="0"/>
              <a:t>Le profit est maximum si la dérivée première est nulle :</a:t>
            </a:r>
          </a:p>
          <a:p>
            <a:pPr algn="just">
              <a:buNone/>
            </a:pPr>
            <a:r>
              <a:rPr lang="fr-FR" sz="3800" dirty="0" smtClean="0"/>
              <a:t>     ∂∏/ ∂L = P x </a:t>
            </a:r>
            <a:r>
              <a:rPr lang="fr-FR" sz="3800" dirty="0" err="1" smtClean="0"/>
              <a:t>df</a:t>
            </a:r>
            <a:r>
              <a:rPr lang="fr-FR" sz="3800" dirty="0" smtClean="0"/>
              <a:t>(L)/ ∂L –w = 0 =&gt; P x </a:t>
            </a:r>
            <a:r>
              <a:rPr lang="fr-FR" sz="3800" dirty="0" err="1" smtClean="0"/>
              <a:t>Pml</a:t>
            </a:r>
            <a:r>
              <a:rPr lang="fr-FR" sz="3800" dirty="0" smtClean="0"/>
              <a:t> =w</a:t>
            </a:r>
          </a:p>
          <a:p>
            <a:pPr algn="just">
              <a:buNone/>
            </a:pPr>
            <a:r>
              <a:rPr lang="fr-FR" sz="3800" dirty="0" smtClean="0"/>
              <a:t>.   On vérifie que la dérivée seconde est négative</a:t>
            </a:r>
          </a:p>
          <a:p>
            <a:pPr algn="just">
              <a:buNone/>
            </a:pPr>
            <a:r>
              <a:rPr lang="fr-FR" sz="3800" b="1" dirty="0" smtClean="0">
                <a:solidFill>
                  <a:srgbClr val="0070C0"/>
                </a:solidFill>
              </a:rPr>
              <a:t>Si P x </a:t>
            </a:r>
            <a:r>
              <a:rPr lang="fr-FR" sz="3800" b="1" dirty="0" err="1" smtClean="0">
                <a:solidFill>
                  <a:srgbClr val="0070C0"/>
                </a:solidFill>
              </a:rPr>
              <a:t>Pml</a:t>
            </a:r>
            <a:r>
              <a:rPr lang="fr-FR" sz="3800" b="1" dirty="0" smtClean="0">
                <a:solidFill>
                  <a:srgbClr val="0070C0"/>
                </a:solidFill>
              </a:rPr>
              <a:t> = w, alors </a:t>
            </a:r>
            <a:r>
              <a:rPr lang="fr-FR" sz="3800" b="1" dirty="0" err="1" smtClean="0">
                <a:solidFill>
                  <a:srgbClr val="0070C0"/>
                </a:solidFill>
              </a:rPr>
              <a:t>Pml</a:t>
            </a:r>
            <a:r>
              <a:rPr lang="fr-FR" sz="3800" b="1" dirty="0" smtClean="0">
                <a:solidFill>
                  <a:srgbClr val="0070C0"/>
                </a:solidFill>
              </a:rPr>
              <a:t> = w/p</a:t>
            </a:r>
          </a:p>
          <a:p>
            <a:pPr algn="just">
              <a:buNone/>
            </a:pPr>
            <a:r>
              <a:rPr lang="fr-FR" sz="3800" dirty="0" smtClean="0"/>
              <a:t>La fonction de demande de travail, L = f(w/p) se déduit de l’égalité </a:t>
            </a:r>
            <a:r>
              <a:rPr lang="fr-FR" sz="3800" dirty="0" err="1" smtClean="0"/>
              <a:t>Pml</a:t>
            </a:r>
            <a:r>
              <a:rPr lang="fr-FR" sz="3800" dirty="0" smtClean="0"/>
              <a:t> = w/p</a:t>
            </a:r>
          </a:p>
          <a:p>
            <a:pPr algn="just">
              <a:buNone/>
            </a:pPr>
            <a:endParaRPr lang="fr-FR" sz="38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85728"/>
            <a:ext cx="8229600" cy="5840435"/>
          </a:xfrm>
        </p:spPr>
        <p:txBody>
          <a:bodyPr>
            <a:normAutofit/>
          </a:bodyPr>
          <a:lstStyle/>
          <a:p>
            <a:pPr algn="just">
              <a:buNone/>
            </a:pPr>
            <a:r>
              <a:rPr lang="fr-FR" sz="4000" dirty="0" smtClean="0"/>
              <a:t>On peut aussi remarquer que l’égalité P x </a:t>
            </a:r>
            <a:r>
              <a:rPr lang="fr-FR" sz="4000" dirty="0" err="1" smtClean="0"/>
              <a:t>Pml</a:t>
            </a:r>
            <a:r>
              <a:rPr lang="fr-FR" sz="4000" dirty="0" smtClean="0"/>
              <a:t>=w peut s’écrire :</a:t>
            </a:r>
          </a:p>
          <a:p>
            <a:pPr algn="just">
              <a:buNone/>
            </a:pPr>
            <a:r>
              <a:rPr lang="fr-FR" sz="4000" dirty="0" smtClean="0"/>
              <a:t>  P = w x 1/</a:t>
            </a:r>
            <a:r>
              <a:rPr lang="fr-FR" sz="4000" dirty="0" err="1" smtClean="0"/>
              <a:t>Pml</a:t>
            </a:r>
            <a:r>
              <a:rPr lang="fr-FR" sz="4000" dirty="0" smtClean="0"/>
              <a:t> = w x ∂L/ ∂f(L) = coût marginal du travail.</a:t>
            </a:r>
          </a:p>
          <a:p>
            <a:pPr algn="just">
              <a:buNone/>
            </a:pPr>
            <a:r>
              <a:rPr lang="fr-FR" sz="4000" dirty="0" smtClean="0"/>
              <a:t>Le profit est aussi maximum quand le coût marginal du travail est égal au prix de vente.</a:t>
            </a:r>
          </a:p>
          <a:p>
            <a:pPr algn="just">
              <a:buNone/>
            </a:pPr>
            <a:endParaRPr lang="fr-FR" sz="4000"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lstStyle/>
          <a:p>
            <a:pPr algn="just"/>
            <a:r>
              <a:rPr lang="fr-FR" b="1" i="1" dirty="0" smtClean="0"/>
              <a:t>Application</a:t>
            </a:r>
            <a:endParaRPr lang="fr-FR" b="1" i="1" dirty="0"/>
          </a:p>
        </p:txBody>
      </p:sp>
      <p:sp>
        <p:nvSpPr>
          <p:cNvPr id="3" name="Espace réservé du contenu 2"/>
          <p:cNvSpPr>
            <a:spLocks noGrp="1"/>
          </p:cNvSpPr>
          <p:nvPr>
            <p:ph idx="1"/>
          </p:nvPr>
        </p:nvSpPr>
        <p:spPr>
          <a:xfrm>
            <a:off x="0" y="1285860"/>
            <a:ext cx="8943948" cy="5572140"/>
          </a:xfrm>
        </p:spPr>
        <p:txBody>
          <a:bodyPr>
            <a:noAutofit/>
          </a:bodyPr>
          <a:lstStyle/>
          <a:p>
            <a:pPr algn="just">
              <a:buNone/>
            </a:pPr>
            <a:r>
              <a:rPr lang="fr-FR" sz="4400" dirty="0" smtClean="0"/>
              <a:t>   Soit Q = KL</a:t>
            </a:r>
            <a:r>
              <a:rPr lang="fr-FR" sz="4400" baseline="30000" dirty="0" smtClean="0"/>
              <a:t>0,2</a:t>
            </a:r>
            <a:r>
              <a:rPr lang="fr-FR" sz="4400" dirty="0" smtClean="0"/>
              <a:t> avec Q = volume de production, L = nombre de travailleurs, P = prix de vente du produit = 1, w = salaire nominal = 0,2 et K = 1.</a:t>
            </a:r>
          </a:p>
          <a:p>
            <a:pPr algn="just">
              <a:buNone/>
            </a:pPr>
            <a:r>
              <a:rPr lang="fr-FR" sz="4400" baseline="30000" dirty="0" smtClean="0"/>
              <a:t>  </a:t>
            </a:r>
            <a:r>
              <a:rPr lang="fr-FR" sz="4400" dirty="0" smtClean="0"/>
              <a:t> Ecrire la fonction de demande de travail et déterminer le volume de travail qui maximise le profit.</a:t>
            </a:r>
            <a:r>
              <a:rPr lang="fr-FR" sz="4400" baseline="30000" dirty="0" smtClean="0"/>
              <a:t> </a:t>
            </a:r>
            <a:endParaRPr lang="fr-FR" sz="4400" baseline="30000"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39784"/>
          </a:xfrm>
        </p:spPr>
        <p:txBody>
          <a:bodyPr/>
          <a:lstStyle/>
          <a:p>
            <a:r>
              <a:rPr lang="fr-FR" dirty="0" smtClean="0"/>
              <a:t>correction</a:t>
            </a:r>
            <a:endParaRPr lang="fr-FR" dirty="0"/>
          </a:p>
        </p:txBody>
      </p:sp>
      <p:sp>
        <p:nvSpPr>
          <p:cNvPr id="3" name="Espace réservé du contenu 2"/>
          <p:cNvSpPr>
            <a:spLocks noGrp="1"/>
          </p:cNvSpPr>
          <p:nvPr>
            <p:ph idx="1"/>
          </p:nvPr>
        </p:nvSpPr>
        <p:spPr>
          <a:xfrm>
            <a:off x="0" y="1214422"/>
            <a:ext cx="9144000" cy="5643578"/>
          </a:xfrm>
        </p:spPr>
        <p:txBody>
          <a:bodyPr>
            <a:noAutofit/>
          </a:bodyPr>
          <a:lstStyle/>
          <a:p>
            <a:pPr>
              <a:buNone/>
            </a:pPr>
            <a:r>
              <a:rPr lang="fr-FR" sz="4400" dirty="0" smtClean="0"/>
              <a:t>Le profit est maximum si P x 0,2L</a:t>
            </a:r>
            <a:r>
              <a:rPr lang="fr-FR" sz="4400" baseline="30000" dirty="0" smtClean="0"/>
              <a:t>-0,8</a:t>
            </a:r>
            <a:r>
              <a:rPr lang="fr-FR" sz="4400" dirty="0" smtClean="0"/>
              <a:t> = w</a:t>
            </a:r>
            <a:endParaRPr lang="fr-FR" sz="4400" baseline="30000" dirty="0" smtClean="0"/>
          </a:p>
          <a:p>
            <a:pPr>
              <a:buNone/>
            </a:pPr>
            <a:r>
              <a:rPr lang="fr-FR" sz="4400" dirty="0" smtClean="0"/>
              <a:t> =&gt; L = 0,2</a:t>
            </a:r>
            <a:r>
              <a:rPr lang="fr-FR" sz="4400" baseline="30000" dirty="0" smtClean="0"/>
              <a:t>1,25</a:t>
            </a:r>
            <a:r>
              <a:rPr lang="fr-FR" sz="4400" dirty="0" smtClean="0"/>
              <a:t> P</a:t>
            </a:r>
            <a:r>
              <a:rPr lang="fr-FR" sz="4400" baseline="30000" dirty="0" smtClean="0"/>
              <a:t>1,25</a:t>
            </a:r>
            <a:r>
              <a:rPr lang="fr-FR" sz="4400" dirty="0" smtClean="0"/>
              <a:t> / w</a:t>
            </a:r>
            <a:r>
              <a:rPr lang="fr-FR" sz="4400" baseline="30000" dirty="0" smtClean="0"/>
              <a:t>1,25</a:t>
            </a:r>
            <a:r>
              <a:rPr lang="fr-FR" sz="4400" dirty="0" smtClean="0"/>
              <a:t> </a:t>
            </a:r>
          </a:p>
          <a:p>
            <a:pPr>
              <a:buNone/>
            </a:pPr>
            <a:endParaRPr lang="fr-FR" sz="4400" baseline="30000" dirty="0" smtClean="0"/>
          </a:p>
          <a:p>
            <a:pPr>
              <a:buNone/>
            </a:pPr>
            <a:r>
              <a:rPr lang="fr-FR" sz="4400" dirty="0" smtClean="0"/>
              <a:t>Cas où  w = 0,2 : le profit est maximum si L = 1 ; </a:t>
            </a:r>
          </a:p>
          <a:p>
            <a:pPr>
              <a:buNone/>
            </a:pPr>
            <a:r>
              <a:rPr lang="fr-FR" sz="4400" dirty="0" smtClean="0"/>
              <a:t>=&gt;  Q = 1 et ∏ = 1 – 0,2 = 0,8</a:t>
            </a:r>
          </a:p>
          <a:p>
            <a:pPr>
              <a:buNone/>
            </a:pPr>
            <a:endParaRPr lang="fr-FR" sz="4400" baseline="30000" dirty="0" smtClean="0"/>
          </a:p>
          <a:p>
            <a:pPr>
              <a:buNone/>
            </a:pPr>
            <a:endParaRPr lang="fr-FR" sz="4400" baseline="30000" dirty="0" smtClean="0"/>
          </a:p>
          <a:p>
            <a:pPr>
              <a:buNone/>
            </a:pPr>
            <a:endParaRPr lang="fr-FR" sz="4400" baseline="30000"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r>
              <a:rPr lang="fr-FR" sz="3600" dirty="0" smtClean="0"/>
              <a:t>Le consommateur rationnel consomme tant que son utilité marginale est supérieure à la désutilité du prix.</a:t>
            </a:r>
          </a:p>
          <a:p>
            <a:pPr algn="just">
              <a:buNone/>
            </a:pPr>
            <a:r>
              <a:rPr lang="fr-FR" sz="3600" dirty="0" smtClean="0"/>
              <a:t>    Si l’utilité était mesurable (comme le pensaient les premiers micro économistes), on pourrait dire que l’équilibre du consommateur, c’est-à-dire son optimum se situe au point qui égalise l’utilité marginale avec la désutilité du prix de vente (au dessus, il y a un manque à gagner).</a:t>
            </a:r>
          </a:p>
          <a:p>
            <a:pPr algn="just">
              <a:buNone/>
            </a:pPr>
            <a:r>
              <a:rPr lang="fr-FR" sz="3600" dirty="0" smtClean="0"/>
              <a:t>   On comprend dans ce cas que lorsque le prix augmente, la demande diminue.</a:t>
            </a:r>
            <a:endParaRPr lang="fr-FR" sz="3600"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1462"/>
            <a:ext cx="9144000" cy="6858000"/>
          </a:xfrm>
        </p:spPr>
        <p:txBody>
          <a:bodyPr>
            <a:noAutofit/>
          </a:bodyPr>
          <a:lstStyle/>
          <a:p>
            <a:pPr algn="just">
              <a:buNone/>
            </a:pPr>
            <a:r>
              <a:rPr lang="fr-FR" sz="5100" dirty="0" smtClean="0"/>
              <a:t>   Si le prix de vente du produit est fixe, la demande de travail du producteur dépend du taux de salaire nominal. En raison de la loi des rendements décroissants, la demande de travail est une fonction décroissante du salaire nominal. </a:t>
            </a:r>
            <a:endParaRPr lang="fr-FR" sz="5100"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214290"/>
            <a:ext cx="9144000" cy="6357982"/>
          </a:xfrm>
        </p:spPr>
        <p:txBody>
          <a:bodyPr>
            <a:normAutofit/>
          </a:bodyPr>
          <a:lstStyle/>
          <a:p>
            <a:pPr algn="just">
              <a:buNone/>
            </a:pPr>
            <a:r>
              <a:rPr lang="fr-FR" sz="5400" dirty="0" smtClean="0"/>
              <a:t>  En effet, plus le nombre de travailleurs est élevé, plus la productivité marginale est faible, plus le salaire nominal doit être faible si le producteur veut maximiser son profit.</a:t>
            </a:r>
            <a:endParaRPr lang="fr-FR" sz="54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2844" y="0"/>
            <a:ext cx="9001156" cy="6858000"/>
          </a:xfrm>
        </p:spPr>
        <p:txBody>
          <a:bodyPr>
            <a:noAutofit/>
          </a:bodyPr>
          <a:lstStyle/>
          <a:p>
            <a:pPr algn="just">
              <a:buNone/>
            </a:pPr>
            <a:r>
              <a:rPr lang="fr-FR" sz="4400" dirty="0" smtClean="0"/>
              <a:t>   Une hausse du prix de vente déplace la courbe de demande de travail vers la droite : pour un même salaire, le nombre de travailleurs augmente.</a:t>
            </a:r>
          </a:p>
          <a:p>
            <a:pPr algn="just">
              <a:buNone/>
            </a:pPr>
            <a:r>
              <a:rPr lang="fr-FR" sz="4400" dirty="0" smtClean="0"/>
              <a:t>   Nous avons donc une représentation graphique de la demande de travail du producteur en fonction du taux de salaire nominal :</a:t>
            </a:r>
            <a:endParaRPr lang="fr-FR" sz="4400"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214290"/>
            <a:ext cx="9286844" cy="6143668"/>
          </a:xfrm>
        </p:spPr>
        <p:txBody>
          <a:bodyPr/>
          <a:lstStyle/>
          <a:p>
            <a:pPr>
              <a:buNone/>
            </a:pPr>
            <a:r>
              <a:rPr lang="fr-FR" dirty="0" smtClean="0"/>
              <a:t>   </a:t>
            </a:r>
            <a:endParaRPr lang="fr-FR" dirty="0"/>
          </a:p>
        </p:txBody>
      </p:sp>
      <p:cxnSp>
        <p:nvCxnSpPr>
          <p:cNvPr id="5" name="Connecteur droit avec flèche 4"/>
          <p:cNvCxnSpPr/>
          <p:nvPr/>
        </p:nvCxnSpPr>
        <p:spPr>
          <a:xfrm rot="5400000" flipH="1" flipV="1">
            <a:off x="-177833" y="3250405"/>
            <a:ext cx="435692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flipV="1">
            <a:off x="2000232" y="5357826"/>
            <a:ext cx="485778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2000232" y="2500306"/>
            <a:ext cx="242889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rot="5400000">
            <a:off x="3000364" y="3929066"/>
            <a:ext cx="285752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rot="5400000">
            <a:off x="1536679" y="3964785"/>
            <a:ext cx="292816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2000232" y="3500438"/>
            <a:ext cx="2428892" cy="1588"/>
          </a:xfrm>
          <a:prstGeom prst="line">
            <a:avLst/>
          </a:prstGeom>
        </p:spPr>
        <p:style>
          <a:lnRef idx="1">
            <a:schemeClr val="accent1"/>
          </a:lnRef>
          <a:fillRef idx="0">
            <a:schemeClr val="accent1"/>
          </a:fillRef>
          <a:effectRef idx="0">
            <a:schemeClr val="accent1"/>
          </a:effectRef>
          <a:fontRef idx="minor">
            <a:schemeClr val="tx1"/>
          </a:fontRef>
        </p:style>
      </p:cxnSp>
      <p:sp>
        <p:nvSpPr>
          <p:cNvPr id="20" name="Arc 19"/>
          <p:cNvSpPr/>
          <p:nvPr/>
        </p:nvSpPr>
        <p:spPr>
          <a:xfrm>
            <a:off x="2786050" y="-214338"/>
            <a:ext cx="5357850" cy="3857652"/>
          </a:xfrm>
          <a:prstGeom prst="arc">
            <a:avLst>
              <a:gd name="adj1" fmla="val 4567233"/>
              <a:gd name="adj2" fmla="val 104280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1" name="Arc 20"/>
          <p:cNvSpPr/>
          <p:nvPr/>
        </p:nvSpPr>
        <p:spPr>
          <a:xfrm>
            <a:off x="3571868" y="-857280"/>
            <a:ext cx="5357850" cy="3857652"/>
          </a:xfrm>
          <a:prstGeom prst="arc">
            <a:avLst>
              <a:gd name="adj1" fmla="val 4567233"/>
              <a:gd name="adj2" fmla="val 1042802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ZoneTexte 21"/>
          <p:cNvSpPr txBox="1"/>
          <p:nvPr/>
        </p:nvSpPr>
        <p:spPr>
          <a:xfrm>
            <a:off x="214282" y="857232"/>
            <a:ext cx="2571768" cy="923330"/>
          </a:xfrm>
          <a:prstGeom prst="rect">
            <a:avLst/>
          </a:prstGeom>
          <a:noFill/>
        </p:spPr>
        <p:txBody>
          <a:bodyPr wrap="square" rtlCol="0">
            <a:spAutoFit/>
          </a:bodyPr>
          <a:lstStyle/>
          <a:p>
            <a:r>
              <a:rPr lang="fr-FR" dirty="0" smtClean="0"/>
              <a:t>P x </a:t>
            </a:r>
            <a:r>
              <a:rPr lang="fr-FR" dirty="0" err="1" smtClean="0"/>
              <a:t>Pml</a:t>
            </a:r>
            <a:r>
              <a:rPr lang="fr-FR" dirty="0" smtClean="0"/>
              <a:t> =w</a:t>
            </a:r>
          </a:p>
          <a:p>
            <a:r>
              <a:rPr lang="fr-FR" dirty="0" err="1" smtClean="0"/>
              <a:t>Productiv</a:t>
            </a:r>
            <a:r>
              <a:rPr lang="fr-FR" dirty="0" smtClean="0"/>
              <a:t> </a:t>
            </a:r>
            <a:r>
              <a:rPr lang="fr-FR" dirty="0" err="1" smtClean="0"/>
              <a:t>marg</a:t>
            </a:r>
            <a:r>
              <a:rPr lang="fr-FR" dirty="0" smtClean="0"/>
              <a:t> en val = taux de sal nom</a:t>
            </a:r>
            <a:endParaRPr lang="fr-FR" dirty="0"/>
          </a:p>
        </p:txBody>
      </p:sp>
      <p:sp>
        <p:nvSpPr>
          <p:cNvPr id="23" name="ZoneTexte 22"/>
          <p:cNvSpPr txBox="1"/>
          <p:nvPr/>
        </p:nvSpPr>
        <p:spPr>
          <a:xfrm>
            <a:off x="1581128" y="2285992"/>
            <a:ext cx="490542" cy="369332"/>
          </a:xfrm>
          <a:prstGeom prst="rect">
            <a:avLst/>
          </a:prstGeom>
          <a:noFill/>
        </p:spPr>
        <p:txBody>
          <a:bodyPr wrap="square" rtlCol="0">
            <a:spAutoFit/>
          </a:bodyPr>
          <a:lstStyle/>
          <a:p>
            <a:r>
              <a:rPr lang="fr-FR" dirty="0" smtClean="0"/>
              <a:t>w</a:t>
            </a:r>
            <a:r>
              <a:rPr lang="fr-FR" baseline="-25000" dirty="0" smtClean="0"/>
              <a:t>0</a:t>
            </a:r>
          </a:p>
        </p:txBody>
      </p:sp>
      <p:sp>
        <p:nvSpPr>
          <p:cNvPr id="24" name="ZoneTexte 23"/>
          <p:cNvSpPr txBox="1"/>
          <p:nvPr/>
        </p:nvSpPr>
        <p:spPr>
          <a:xfrm>
            <a:off x="1571604" y="3273982"/>
            <a:ext cx="490542" cy="369332"/>
          </a:xfrm>
          <a:prstGeom prst="rect">
            <a:avLst/>
          </a:prstGeom>
          <a:noFill/>
        </p:spPr>
        <p:txBody>
          <a:bodyPr wrap="square" rtlCol="0">
            <a:spAutoFit/>
          </a:bodyPr>
          <a:lstStyle/>
          <a:p>
            <a:r>
              <a:rPr lang="fr-FR" dirty="0" smtClean="0"/>
              <a:t>w</a:t>
            </a:r>
            <a:r>
              <a:rPr lang="fr-FR" baseline="-25000" dirty="0" smtClean="0"/>
              <a:t>1</a:t>
            </a:r>
          </a:p>
        </p:txBody>
      </p:sp>
      <p:sp>
        <p:nvSpPr>
          <p:cNvPr id="25" name="ZoneTexte 24"/>
          <p:cNvSpPr txBox="1"/>
          <p:nvPr/>
        </p:nvSpPr>
        <p:spPr>
          <a:xfrm>
            <a:off x="2795574" y="5345684"/>
            <a:ext cx="490542" cy="369332"/>
          </a:xfrm>
          <a:prstGeom prst="rect">
            <a:avLst/>
          </a:prstGeom>
          <a:noFill/>
        </p:spPr>
        <p:txBody>
          <a:bodyPr wrap="square" rtlCol="0">
            <a:spAutoFit/>
          </a:bodyPr>
          <a:lstStyle/>
          <a:p>
            <a:r>
              <a:rPr lang="fr-FR" dirty="0" smtClean="0"/>
              <a:t>L</a:t>
            </a:r>
            <a:r>
              <a:rPr lang="fr-FR" baseline="-25000" dirty="0" smtClean="0"/>
              <a:t>0</a:t>
            </a:r>
          </a:p>
        </p:txBody>
      </p:sp>
      <p:sp>
        <p:nvSpPr>
          <p:cNvPr id="26" name="ZoneTexte 25"/>
          <p:cNvSpPr txBox="1"/>
          <p:nvPr/>
        </p:nvSpPr>
        <p:spPr>
          <a:xfrm>
            <a:off x="4152896" y="5345684"/>
            <a:ext cx="490542" cy="369332"/>
          </a:xfrm>
          <a:prstGeom prst="rect">
            <a:avLst/>
          </a:prstGeom>
          <a:noFill/>
        </p:spPr>
        <p:txBody>
          <a:bodyPr wrap="square" rtlCol="0">
            <a:spAutoFit/>
          </a:bodyPr>
          <a:lstStyle/>
          <a:p>
            <a:r>
              <a:rPr lang="fr-FR" dirty="0" smtClean="0"/>
              <a:t>L</a:t>
            </a:r>
            <a:r>
              <a:rPr lang="fr-FR" baseline="-25000" dirty="0" smtClean="0"/>
              <a:t>1</a:t>
            </a:r>
          </a:p>
        </p:txBody>
      </p:sp>
      <p:sp>
        <p:nvSpPr>
          <p:cNvPr id="27" name="ZoneTexte 26"/>
          <p:cNvSpPr txBox="1"/>
          <p:nvPr/>
        </p:nvSpPr>
        <p:spPr>
          <a:xfrm>
            <a:off x="6581788" y="5357826"/>
            <a:ext cx="2276492" cy="646331"/>
          </a:xfrm>
          <a:prstGeom prst="rect">
            <a:avLst/>
          </a:prstGeom>
          <a:noFill/>
        </p:spPr>
        <p:txBody>
          <a:bodyPr wrap="square" rtlCol="0">
            <a:spAutoFit/>
          </a:bodyPr>
          <a:lstStyle/>
          <a:p>
            <a:r>
              <a:rPr lang="fr-FR" dirty="0" smtClean="0"/>
              <a:t>L = quantité de travail demandée</a:t>
            </a:r>
          </a:p>
        </p:txBody>
      </p:sp>
      <p:sp>
        <p:nvSpPr>
          <p:cNvPr id="28" name="ZoneTexte 27"/>
          <p:cNvSpPr txBox="1"/>
          <p:nvPr/>
        </p:nvSpPr>
        <p:spPr>
          <a:xfrm>
            <a:off x="5929322" y="2631040"/>
            <a:ext cx="490542" cy="369332"/>
          </a:xfrm>
          <a:prstGeom prst="rect">
            <a:avLst/>
          </a:prstGeom>
          <a:noFill/>
        </p:spPr>
        <p:txBody>
          <a:bodyPr wrap="square" rtlCol="0">
            <a:spAutoFit/>
          </a:bodyPr>
          <a:lstStyle/>
          <a:p>
            <a:r>
              <a:rPr lang="fr-FR" dirty="0" smtClean="0"/>
              <a:t>L</a:t>
            </a:r>
            <a:r>
              <a:rPr lang="fr-FR" baseline="-25000" dirty="0" smtClean="0"/>
              <a:t>2</a:t>
            </a:r>
          </a:p>
        </p:txBody>
      </p:sp>
      <p:sp>
        <p:nvSpPr>
          <p:cNvPr id="29" name="ZoneTexte 28"/>
          <p:cNvSpPr txBox="1"/>
          <p:nvPr/>
        </p:nvSpPr>
        <p:spPr>
          <a:xfrm>
            <a:off x="5572132" y="3559734"/>
            <a:ext cx="490542" cy="369332"/>
          </a:xfrm>
          <a:prstGeom prst="rect">
            <a:avLst/>
          </a:prstGeom>
          <a:noFill/>
        </p:spPr>
        <p:txBody>
          <a:bodyPr wrap="square" rtlCol="0">
            <a:spAutoFit/>
          </a:bodyPr>
          <a:lstStyle/>
          <a:p>
            <a:r>
              <a:rPr lang="fr-FR" dirty="0" smtClean="0"/>
              <a:t>L</a:t>
            </a:r>
            <a:r>
              <a:rPr lang="fr-FR" baseline="-25000" dirty="0" smtClean="0"/>
              <a:t>1</a:t>
            </a:r>
          </a:p>
        </p:txBody>
      </p:sp>
      <p:sp>
        <p:nvSpPr>
          <p:cNvPr id="30" name="ZoneTexte 29"/>
          <p:cNvSpPr txBox="1"/>
          <p:nvPr/>
        </p:nvSpPr>
        <p:spPr>
          <a:xfrm>
            <a:off x="5857884" y="1273718"/>
            <a:ext cx="1285884" cy="369332"/>
          </a:xfrm>
          <a:prstGeom prst="rect">
            <a:avLst/>
          </a:prstGeom>
          <a:noFill/>
        </p:spPr>
        <p:txBody>
          <a:bodyPr wrap="square" rtlCol="0">
            <a:spAutoFit/>
          </a:bodyPr>
          <a:lstStyle/>
          <a:p>
            <a:r>
              <a:rPr lang="fr-FR" dirty="0" smtClean="0"/>
              <a:t>P2 &gt;P1</a:t>
            </a:r>
            <a:endParaRPr lang="fr-FR" baseline="-25000" dirty="0" smtClean="0"/>
          </a:p>
        </p:txBody>
      </p:sp>
      <p:cxnSp>
        <p:nvCxnSpPr>
          <p:cNvPr id="32" name="Connecteur droit avec flèche 31"/>
          <p:cNvCxnSpPr/>
          <p:nvPr/>
        </p:nvCxnSpPr>
        <p:spPr>
          <a:xfrm flipV="1">
            <a:off x="5286380" y="3071810"/>
            <a:ext cx="571504" cy="5000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rot="5400000">
            <a:off x="1643042" y="3000372"/>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Connecteur droit avec flèche 35"/>
          <p:cNvCxnSpPr/>
          <p:nvPr/>
        </p:nvCxnSpPr>
        <p:spPr>
          <a:xfrm>
            <a:off x="3357554" y="557214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24"/>
            <a:ext cx="9144000" cy="6858000"/>
          </a:xfrm>
        </p:spPr>
        <p:txBody>
          <a:bodyPr>
            <a:noAutofit/>
          </a:bodyPr>
          <a:lstStyle/>
          <a:p>
            <a:pPr algn="just">
              <a:buNone/>
            </a:pPr>
            <a:r>
              <a:rPr lang="fr-FR" sz="5400" dirty="0" smtClean="0"/>
              <a:t>   La demande de travail du producteur peut s’exprimer en fonction de salaire réel. C’est là aussi une fonction décroissante du salaire réel. En effet, à l’équilibre, le salaire réel est égal à la productivité marginale en volume :</a:t>
            </a: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5400" dirty="0" smtClean="0"/>
              <a:t>          </a:t>
            </a:r>
          </a:p>
          <a:p>
            <a:pPr algn="just">
              <a:buNone/>
            </a:pPr>
            <a:r>
              <a:rPr lang="fr-FR" sz="5400" dirty="0" smtClean="0">
                <a:solidFill>
                  <a:srgbClr val="0070C0"/>
                </a:solidFill>
              </a:rPr>
              <a:t>          </a:t>
            </a:r>
            <a:r>
              <a:rPr lang="fr-FR" sz="7200" dirty="0" err="1" smtClean="0">
                <a:solidFill>
                  <a:srgbClr val="0070C0"/>
                </a:solidFill>
              </a:rPr>
              <a:t>Pml</a:t>
            </a:r>
            <a:r>
              <a:rPr lang="fr-FR" sz="7200" dirty="0" smtClean="0">
                <a:solidFill>
                  <a:srgbClr val="0070C0"/>
                </a:solidFill>
              </a:rPr>
              <a:t> = w/P.</a:t>
            </a:r>
          </a:p>
          <a:p>
            <a:pPr algn="just">
              <a:buNone/>
            </a:pPr>
            <a:r>
              <a:rPr lang="fr-FR" sz="5400" dirty="0" smtClean="0"/>
              <a:t>  Plus le nombre de travailleurs augmente et plus la productivité marginale diminue en raison de la loi des rendements décroissants.</a:t>
            </a:r>
            <a:endParaRPr lang="fr-FR" sz="54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Connecteur droit avec flèche 20"/>
          <p:cNvCxnSpPr/>
          <p:nvPr/>
        </p:nvCxnSpPr>
        <p:spPr>
          <a:xfrm rot="5400000" flipH="1" flipV="1">
            <a:off x="-177833" y="3250405"/>
            <a:ext cx="435692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Connecteur droit avec flèche 21"/>
          <p:cNvCxnSpPr/>
          <p:nvPr/>
        </p:nvCxnSpPr>
        <p:spPr>
          <a:xfrm flipV="1">
            <a:off x="2000232" y="5357826"/>
            <a:ext cx="485778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a:off x="2000232" y="2500306"/>
            <a:ext cx="100013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Connecteur droit 23"/>
          <p:cNvCxnSpPr/>
          <p:nvPr/>
        </p:nvCxnSpPr>
        <p:spPr>
          <a:xfrm rot="5400000">
            <a:off x="3499636" y="4429132"/>
            <a:ext cx="1858182"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Connecteur droit 24"/>
          <p:cNvCxnSpPr/>
          <p:nvPr/>
        </p:nvCxnSpPr>
        <p:spPr>
          <a:xfrm rot="5400000">
            <a:off x="1536679" y="3964785"/>
            <a:ext cx="292816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cteur droit 25"/>
          <p:cNvCxnSpPr/>
          <p:nvPr/>
        </p:nvCxnSpPr>
        <p:spPr>
          <a:xfrm>
            <a:off x="2000232" y="3500438"/>
            <a:ext cx="2428892" cy="1588"/>
          </a:xfrm>
          <a:prstGeom prst="line">
            <a:avLst/>
          </a:prstGeom>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1285852" y="2285992"/>
            <a:ext cx="785818" cy="369332"/>
          </a:xfrm>
          <a:prstGeom prst="rect">
            <a:avLst/>
          </a:prstGeom>
          <a:noFill/>
        </p:spPr>
        <p:txBody>
          <a:bodyPr wrap="square" rtlCol="0">
            <a:spAutoFit/>
          </a:bodyPr>
          <a:lstStyle/>
          <a:p>
            <a:r>
              <a:rPr lang="fr-FR" dirty="0" smtClean="0"/>
              <a:t>W</a:t>
            </a:r>
            <a:r>
              <a:rPr lang="fr-FR" baseline="-25000" dirty="0" smtClean="0"/>
              <a:t>1</a:t>
            </a:r>
            <a:r>
              <a:rPr lang="fr-FR" dirty="0" smtClean="0"/>
              <a:t>/P</a:t>
            </a:r>
          </a:p>
        </p:txBody>
      </p:sp>
      <p:sp>
        <p:nvSpPr>
          <p:cNvPr id="29" name="ZoneTexte 28"/>
          <p:cNvSpPr txBox="1"/>
          <p:nvPr/>
        </p:nvSpPr>
        <p:spPr>
          <a:xfrm>
            <a:off x="2795574" y="5345684"/>
            <a:ext cx="490542" cy="369332"/>
          </a:xfrm>
          <a:prstGeom prst="rect">
            <a:avLst/>
          </a:prstGeom>
          <a:noFill/>
        </p:spPr>
        <p:txBody>
          <a:bodyPr wrap="square" rtlCol="0">
            <a:spAutoFit/>
          </a:bodyPr>
          <a:lstStyle/>
          <a:p>
            <a:r>
              <a:rPr lang="fr-FR" dirty="0" smtClean="0"/>
              <a:t>L</a:t>
            </a:r>
            <a:r>
              <a:rPr lang="fr-FR" baseline="-25000" dirty="0" smtClean="0"/>
              <a:t>1</a:t>
            </a:r>
          </a:p>
        </p:txBody>
      </p:sp>
      <p:sp>
        <p:nvSpPr>
          <p:cNvPr id="30" name="ZoneTexte 29"/>
          <p:cNvSpPr txBox="1"/>
          <p:nvPr/>
        </p:nvSpPr>
        <p:spPr>
          <a:xfrm>
            <a:off x="4152896" y="5345684"/>
            <a:ext cx="490542" cy="369332"/>
          </a:xfrm>
          <a:prstGeom prst="rect">
            <a:avLst/>
          </a:prstGeom>
          <a:noFill/>
        </p:spPr>
        <p:txBody>
          <a:bodyPr wrap="square" rtlCol="0">
            <a:spAutoFit/>
          </a:bodyPr>
          <a:lstStyle/>
          <a:p>
            <a:r>
              <a:rPr lang="fr-FR" dirty="0" smtClean="0"/>
              <a:t>L</a:t>
            </a:r>
            <a:r>
              <a:rPr lang="fr-FR" baseline="-25000" dirty="0" smtClean="0"/>
              <a:t>2</a:t>
            </a:r>
          </a:p>
        </p:txBody>
      </p:sp>
      <p:sp>
        <p:nvSpPr>
          <p:cNvPr id="31" name="ZoneTexte 30"/>
          <p:cNvSpPr txBox="1"/>
          <p:nvPr/>
        </p:nvSpPr>
        <p:spPr>
          <a:xfrm>
            <a:off x="6581788" y="5357826"/>
            <a:ext cx="2276492" cy="646331"/>
          </a:xfrm>
          <a:prstGeom prst="rect">
            <a:avLst/>
          </a:prstGeom>
          <a:noFill/>
        </p:spPr>
        <p:txBody>
          <a:bodyPr wrap="square" rtlCol="0">
            <a:spAutoFit/>
          </a:bodyPr>
          <a:lstStyle/>
          <a:p>
            <a:r>
              <a:rPr lang="fr-FR" dirty="0" smtClean="0"/>
              <a:t>L = quantité de travail demandée</a:t>
            </a:r>
          </a:p>
        </p:txBody>
      </p:sp>
      <p:sp>
        <p:nvSpPr>
          <p:cNvPr id="34" name="ZoneTexte 33"/>
          <p:cNvSpPr txBox="1"/>
          <p:nvPr/>
        </p:nvSpPr>
        <p:spPr>
          <a:xfrm>
            <a:off x="571472" y="1142984"/>
            <a:ext cx="1285884" cy="923330"/>
          </a:xfrm>
          <a:prstGeom prst="rect">
            <a:avLst/>
          </a:prstGeom>
          <a:noFill/>
        </p:spPr>
        <p:txBody>
          <a:bodyPr wrap="square" rtlCol="0">
            <a:spAutoFit/>
          </a:bodyPr>
          <a:lstStyle/>
          <a:p>
            <a:r>
              <a:rPr lang="fr-FR" dirty="0" err="1" smtClean="0"/>
              <a:t>Pml</a:t>
            </a:r>
            <a:r>
              <a:rPr lang="fr-FR" dirty="0" smtClean="0"/>
              <a:t> = w/P</a:t>
            </a:r>
          </a:p>
          <a:p>
            <a:r>
              <a:rPr lang="fr-FR" baseline="-25000" dirty="0" smtClean="0"/>
              <a:t>Avec</a:t>
            </a:r>
            <a:r>
              <a:rPr lang="fr-FR" dirty="0" smtClean="0"/>
              <a:t> w/P= salaire réel</a:t>
            </a:r>
            <a:endParaRPr lang="fr-FR" baseline="-25000" dirty="0" smtClean="0"/>
          </a:p>
        </p:txBody>
      </p:sp>
      <p:cxnSp>
        <p:nvCxnSpPr>
          <p:cNvPr id="36" name="Connecteur droit avec flèche 35"/>
          <p:cNvCxnSpPr/>
          <p:nvPr/>
        </p:nvCxnSpPr>
        <p:spPr>
          <a:xfrm rot="5400000">
            <a:off x="1643042" y="3000372"/>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p:nvPr/>
        </p:nvCxnSpPr>
        <p:spPr>
          <a:xfrm>
            <a:off x="3357554" y="557214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ZoneTexte 37"/>
          <p:cNvSpPr txBox="1"/>
          <p:nvPr/>
        </p:nvSpPr>
        <p:spPr>
          <a:xfrm>
            <a:off x="1357290" y="3273982"/>
            <a:ext cx="785818" cy="369332"/>
          </a:xfrm>
          <a:prstGeom prst="rect">
            <a:avLst/>
          </a:prstGeom>
          <a:noFill/>
        </p:spPr>
        <p:txBody>
          <a:bodyPr wrap="square" rtlCol="0">
            <a:spAutoFit/>
          </a:bodyPr>
          <a:lstStyle/>
          <a:p>
            <a:r>
              <a:rPr lang="fr-FR" dirty="0" smtClean="0"/>
              <a:t>W</a:t>
            </a:r>
            <a:r>
              <a:rPr lang="fr-FR" baseline="-25000" dirty="0" smtClean="0"/>
              <a:t>2</a:t>
            </a:r>
            <a:r>
              <a:rPr lang="fr-FR" dirty="0" smtClean="0"/>
              <a:t>/P</a:t>
            </a:r>
          </a:p>
        </p:txBody>
      </p:sp>
      <p:sp>
        <p:nvSpPr>
          <p:cNvPr id="43" name="Arc 42"/>
          <p:cNvSpPr/>
          <p:nvPr/>
        </p:nvSpPr>
        <p:spPr>
          <a:xfrm>
            <a:off x="2714612" y="-357214"/>
            <a:ext cx="6000792" cy="4071966"/>
          </a:xfrm>
          <a:prstGeom prst="arc">
            <a:avLst>
              <a:gd name="adj1" fmla="val 4793386"/>
              <a:gd name="adj2" fmla="val 1070513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00042"/>
            <a:ext cx="8229600" cy="5626121"/>
          </a:xfrm>
        </p:spPr>
        <p:txBody>
          <a:bodyPr>
            <a:normAutofit/>
          </a:bodyPr>
          <a:lstStyle/>
          <a:p>
            <a:pPr algn="just">
              <a:buNone/>
            </a:pPr>
            <a:r>
              <a:rPr lang="fr-FR" sz="4800" dirty="0" smtClean="0"/>
              <a:t>   Ce graphique permet de comprendre pourquoi les salaires dont la productivité marginale en volume est forte sont mieux rémunérés que ceux dont la productivité marginale est plus faible.</a:t>
            </a:r>
            <a:endParaRPr lang="fr-FR" sz="4800"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just"/>
            <a:r>
              <a:rPr lang="fr-FR" b="1" i="1" dirty="0" smtClean="0"/>
              <a:t>2° La demande de travail à long terme</a:t>
            </a:r>
            <a:endParaRPr lang="fr-FR" b="1" i="1" dirty="0"/>
          </a:p>
        </p:txBody>
      </p:sp>
      <p:sp>
        <p:nvSpPr>
          <p:cNvPr id="3" name="Espace réservé du contenu 2"/>
          <p:cNvSpPr>
            <a:spLocks noGrp="1"/>
          </p:cNvSpPr>
          <p:nvPr>
            <p:ph idx="1"/>
          </p:nvPr>
        </p:nvSpPr>
        <p:spPr>
          <a:xfrm>
            <a:off x="0" y="1600200"/>
            <a:ext cx="9001156" cy="5114948"/>
          </a:xfrm>
        </p:spPr>
        <p:txBody>
          <a:bodyPr>
            <a:noAutofit/>
          </a:bodyPr>
          <a:lstStyle/>
          <a:p>
            <a:pPr algn="just">
              <a:buNone/>
            </a:pPr>
            <a:r>
              <a:rPr lang="fr-FR" sz="5400" dirty="0" smtClean="0"/>
              <a:t>   A long terme, la demande de travail se modifie: le producteur peut utiliser des technologies plus productives et (ou) augmenter le capital par travailleur. </a:t>
            </a:r>
            <a:endParaRPr lang="fr-FR" sz="5400"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5400" dirty="0" smtClean="0"/>
              <a:t>   La productivité marginale en volume augmente, ce qui permet d’embaucher plus de travailleurs pour un même salaire réel. La courbe de demande de travail se déplace vers la droite.</a:t>
            </a:r>
            <a:endParaRPr lang="fr-FR" sz="5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Connecteur droit 7"/>
          <p:cNvCxnSpPr/>
          <p:nvPr/>
        </p:nvCxnSpPr>
        <p:spPr>
          <a:xfrm rot="10800000">
            <a:off x="2071670" y="2571744"/>
            <a:ext cx="378621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rot="10800000">
            <a:off x="2071670" y="3357562"/>
            <a:ext cx="38576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avec flèche 11"/>
          <p:cNvCxnSpPr/>
          <p:nvPr/>
        </p:nvCxnSpPr>
        <p:spPr>
          <a:xfrm rot="5400000" flipH="1" flipV="1">
            <a:off x="142844" y="2500306"/>
            <a:ext cx="38576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V="1">
            <a:off x="2071670" y="4357694"/>
            <a:ext cx="4643470" cy="103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Arc 26"/>
          <p:cNvSpPr/>
          <p:nvPr/>
        </p:nvSpPr>
        <p:spPr>
          <a:xfrm rot="20607049">
            <a:off x="2055672" y="1966745"/>
            <a:ext cx="3340554" cy="4386318"/>
          </a:xfrm>
          <a:prstGeom prst="arc">
            <a:avLst>
              <a:gd name="adj1" fmla="val 16025365"/>
              <a:gd name="adj2" fmla="val 59864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8" name="ZoneTexte 27"/>
          <p:cNvSpPr txBox="1"/>
          <p:nvPr/>
        </p:nvSpPr>
        <p:spPr>
          <a:xfrm>
            <a:off x="1643042" y="642918"/>
            <a:ext cx="470483" cy="369332"/>
          </a:xfrm>
          <a:prstGeom prst="rect">
            <a:avLst/>
          </a:prstGeom>
          <a:noFill/>
        </p:spPr>
        <p:txBody>
          <a:bodyPr wrap="square" rtlCol="0">
            <a:spAutoFit/>
          </a:bodyPr>
          <a:lstStyle/>
          <a:p>
            <a:r>
              <a:rPr lang="fr-FR" dirty="0" smtClean="0"/>
              <a:t>P</a:t>
            </a:r>
            <a:endParaRPr lang="fr-FR" dirty="0"/>
          </a:p>
        </p:txBody>
      </p:sp>
      <p:sp>
        <p:nvSpPr>
          <p:cNvPr id="29" name="ZoneTexte 28"/>
          <p:cNvSpPr txBox="1"/>
          <p:nvPr/>
        </p:nvSpPr>
        <p:spPr>
          <a:xfrm>
            <a:off x="1643042" y="2345288"/>
            <a:ext cx="470483" cy="369332"/>
          </a:xfrm>
          <a:prstGeom prst="rect">
            <a:avLst/>
          </a:prstGeom>
          <a:noFill/>
        </p:spPr>
        <p:txBody>
          <a:bodyPr wrap="square" rtlCol="0">
            <a:spAutoFit/>
          </a:bodyPr>
          <a:lstStyle/>
          <a:p>
            <a:r>
              <a:rPr lang="fr-FR" dirty="0" smtClean="0"/>
              <a:t>P</a:t>
            </a:r>
            <a:r>
              <a:rPr lang="fr-FR" baseline="-25000" dirty="0" smtClean="0"/>
              <a:t>1</a:t>
            </a:r>
            <a:endParaRPr lang="fr-FR" baseline="-25000" dirty="0"/>
          </a:p>
        </p:txBody>
      </p:sp>
      <p:sp>
        <p:nvSpPr>
          <p:cNvPr id="30" name="ZoneTexte 29"/>
          <p:cNvSpPr txBox="1"/>
          <p:nvPr/>
        </p:nvSpPr>
        <p:spPr>
          <a:xfrm>
            <a:off x="1643042" y="3131106"/>
            <a:ext cx="470483" cy="369332"/>
          </a:xfrm>
          <a:prstGeom prst="rect">
            <a:avLst/>
          </a:prstGeom>
          <a:noFill/>
        </p:spPr>
        <p:txBody>
          <a:bodyPr wrap="square" rtlCol="0">
            <a:spAutoFit/>
          </a:bodyPr>
          <a:lstStyle/>
          <a:p>
            <a:r>
              <a:rPr lang="fr-FR" dirty="0" smtClean="0"/>
              <a:t>P</a:t>
            </a:r>
            <a:r>
              <a:rPr lang="fr-FR" baseline="-25000" dirty="0"/>
              <a:t>0</a:t>
            </a:r>
          </a:p>
        </p:txBody>
      </p:sp>
      <p:cxnSp>
        <p:nvCxnSpPr>
          <p:cNvPr id="32" name="Connecteur droit 31"/>
          <p:cNvCxnSpPr/>
          <p:nvPr/>
        </p:nvCxnSpPr>
        <p:spPr>
          <a:xfrm rot="5400000">
            <a:off x="3786976" y="3500438"/>
            <a:ext cx="1713718"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rot="5400000">
            <a:off x="4751389" y="3893347"/>
            <a:ext cx="927900" cy="794"/>
          </a:xfrm>
          <a:prstGeom prst="line">
            <a:avLst/>
          </a:prstGeom>
        </p:spPr>
        <p:style>
          <a:lnRef idx="1">
            <a:schemeClr val="accent1"/>
          </a:lnRef>
          <a:fillRef idx="0">
            <a:schemeClr val="accent1"/>
          </a:fillRef>
          <a:effectRef idx="0">
            <a:schemeClr val="accent1"/>
          </a:effectRef>
          <a:fontRef idx="minor">
            <a:schemeClr val="tx1"/>
          </a:fontRef>
        </p:style>
      </p:cxnSp>
      <p:sp>
        <p:nvSpPr>
          <p:cNvPr id="40" name="ZoneTexte 39"/>
          <p:cNvSpPr txBox="1"/>
          <p:nvPr/>
        </p:nvSpPr>
        <p:spPr>
          <a:xfrm>
            <a:off x="4429124" y="4500570"/>
            <a:ext cx="571504" cy="369332"/>
          </a:xfrm>
          <a:prstGeom prst="rect">
            <a:avLst/>
          </a:prstGeom>
          <a:noFill/>
        </p:spPr>
        <p:txBody>
          <a:bodyPr wrap="square" rtlCol="0">
            <a:spAutoFit/>
          </a:bodyPr>
          <a:lstStyle/>
          <a:p>
            <a:r>
              <a:rPr lang="fr-FR" dirty="0" smtClean="0"/>
              <a:t>Q</a:t>
            </a:r>
            <a:r>
              <a:rPr lang="fr-FR" baseline="-25000" dirty="0" smtClean="0"/>
              <a:t>1</a:t>
            </a:r>
            <a:endParaRPr lang="fr-FR" baseline="-25000" dirty="0"/>
          </a:p>
        </p:txBody>
      </p:sp>
      <p:sp>
        <p:nvSpPr>
          <p:cNvPr id="41" name="ZoneTexte 40"/>
          <p:cNvSpPr txBox="1"/>
          <p:nvPr/>
        </p:nvSpPr>
        <p:spPr>
          <a:xfrm>
            <a:off x="4929190" y="4500570"/>
            <a:ext cx="571504" cy="369332"/>
          </a:xfrm>
          <a:prstGeom prst="rect">
            <a:avLst/>
          </a:prstGeom>
          <a:noFill/>
        </p:spPr>
        <p:txBody>
          <a:bodyPr wrap="square" rtlCol="0">
            <a:spAutoFit/>
          </a:bodyPr>
          <a:lstStyle/>
          <a:p>
            <a:r>
              <a:rPr lang="fr-FR" dirty="0" smtClean="0"/>
              <a:t>Q</a:t>
            </a:r>
            <a:r>
              <a:rPr lang="fr-FR" baseline="-25000" dirty="0" smtClean="0"/>
              <a:t>0</a:t>
            </a:r>
            <a:endParaRPr lang="fr-FR" baseline="-25000" dirty="0"/>
          </a:p>
        </p:txBody>
      </p:sp>
      <p:sp>
        <p:nvSpPr>
          <p:cNvPr id="42" name="ZoneTexte 41"/>
          <p:cNvSpPr txBox="1"/>
          <p:nvPr/>
        </p:nvSpPr>
        <p:spPr>
          <a:xfrm>
            <a:off x="6572264" y="4286256"/>
            <a:ext cx="571504" cy="369332"/>
          </a:xfrm>
          <a:prstGeom prst="rect">
            <a:avLst/>
          </a:prstGeom>
          <a:noFill/>
        </p:spPr>
        <p:txBody>
          <a:bodyPr wrap="square" rtlCol="0">
            <a:spAutoFit/>
          </a:bodyPr>
          <a:lstStyle/>
          <a:p>
            <a:r>
              <a:rPr lang="fr-FR" dirty="0" smtClean="0"/>
              <a:t>Q</a:t>
            </a:r>
            <a:endParaRPr lang="fr-FR" dirty="0"/>
          </a:p>
        </p:txBody>
      </p:sp>
      <p:sp>
        <p:nvSpPr>
          <p:cNvPr id="43" name="ZoneTexte 42"/>
          <p:cNvSpPr txBox="1"/>
          <p:nvPr/>
        </p:nvSpPr>
        <p:spPr>
          <a:xfrm>
            <a:off x="3286116" y="1702346"/>
            <a:ext cx="2928958" cy="369332"/>
          </a:xfrm>
          <a:prstGeom prst="rect">
            <a:avLst/>
          </a:prstGeom>
          <a:noFill/>
        </p:spPr>
        <p:txBody>
          <a:bodyPr wrap="square" rtlCol="0">
            <a:spAutoFit/>
          </a:bodyPr>
          <a:lstStyle/>
          <a:p>
            <a:r>
              <a:rPr lang="fr-FR" dirty="0" smtClean="0"/>
              <a:t>Utilité marginale du produit</a:t>
            </a:r>
            <a:endParaRPr lang="fr-FR"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avec flèche 4"/>
          <p:cNvCxnSpPr/>
          <p:nvPr/>
        </p:nvCxnSpPr>
        <p:spPr>
          <a:xfrm rot="5400000" flipH="1" flipV="1">
            <a:off x="-106395" y="3607595"/>
            <a:ext cx="364254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flipV="1">
            <a:off x="1714480" y="5357826"/>
            <a:ext cx="514353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Arc 8"/>
          <p:cNvSpPr/>
          <p:nvPr/>
        </p:nvSpPr>
        <p:spPr>
          <a:xfrm>
            <a:off x="2357454" y="-285776"/>
            <a:ext cx="7215206" cy="5143512"/>
          </a:xfrm>
          <a:prstGeom prst="arc">
            <a:avLst>
              <a:gd name="adj1" fmla="val 5362600"/>
              <a:gd name="adj2" fmla="val 1082034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Espace réservé du contenu 9"/>
          <p:cNvSpPr>
            <a:spLocks noGrp="1"/>
          </p:cNvSpPr>
          <p:nvPr>
            <p:ph idx="1"/>
          </p:nvPr>
        </p:nvSpPr>
        <p:spPr>
          <a:xfrm>
            <a:off x="3143240" y="-1785974"/>
            <a:ext cx="9501254" cy="6500858"/>
          </a:xfrm>
          <a:prstGeom prst="arc">
            <a:avLst>
              <a:gd name="adj1" fmla="val 7248553"/>
              <a:gd name="adj2" fmla="val 10820348"/>
            </a:avLst>
          </a:prstGeom>
        </p:spPr>
        <p:style>
          <a:lnRef idx="1">
            <a:schemeClr val="accent1"/>
          </a:lnRef>
          <a:fillRef idx="0">
            <a:schemeClr val="accent1"/>
          </a:fillRef>
          <a:effectRef idx="0">
            <a:schemeClr val="accent1"/>
          </a:effectRef>
          <a:fontRef idx="minor">
            <a:schemeClr val="tx1"/>
          </a:fontRef>
        </p:style>
        <p:txBody>
          <a:bodyPr rtlCol="0" anchor="ctr"/>
          <a:lstStyle/>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endParaRPr lang="fr-FR" dirty="0" smtClean="0"/>
          </a:p>
          <a:p>
            <a:pPr>
              <a:buNone/>
            </a:pPr>
            <a:endParaRPr lang="fr-FR" dirty="0" smtClean="0"/>
          </a:p>
        </p:txBody>
      </p:sp>
      <p:cxnSp>
        <p:nvCxnSpPr>
          <p:cNvPr id="12" name="Connecteur droit 11"/>
          <p:cNvCxnSpPr/>
          <p:nvPr/>
        </p:nvCxnSpPr>
        <p:spPr>
          <a:xfrm flipV="1">
            <a:off x="1714480" y="3071810"/>
            <a:ext cx="207170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1427934" y="4214024"/>
            <a:ext cx="228601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5400000">
            <a:off x="2607455" y="4250537"/>
            <a:ext cx="235745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rot="5400000" flipH="1" flipV="1">
            <a:off x="4464843" y="4107661"/>
            <a:ext cx="500066" cy="2857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642910" y="1714488"/>
            <a:ext cx="1135247" cy="369332"/>
          </a:xfrm>
          <a:prstGeom prst="rect">
            <a:avLst/>
          </a:prstGeom>
          <a:noFill/>
        </p:spPr>
        <p:txBody>
          <a:bodyPr wrap="none" rtlCol="0">
            <a:spAutoFit/>
          </a:bodyPr>
          <a:lstStyle/>
          <a:p>
            <a:r>
              <a:rPr lang="fr-FR" dirty="0" err="1" smtClean="0"/>
              <a:t>Pml</a:t>
            </a:r>
            <a:r>
              <a:rPr lang="fr-FR" dirty="0" smtClean="0"/>
              <a:t> = w/P</a:t>
            </a:r>
            <a:endParaRPr lang="fr-FR" dirty="0"/>
          </a:p>
        </p:txBody>
      </p:sp>
      <p:sp>
        <p:nvSpPr>
          <p:cNvPr id="20" name="ZoneTexte 19"/>
          <p:cNvSpPr txBox="1"/>
          <p:nvPr/>
        </p:nvSpPr>
        <p:spPr>
          <a:xfrm>
            <a:off x="1103415" y="2988230"/>
            <a:ext cx="611065" cy="369332"/>
          </a:xfrm>
          <a:prstGeom prst="rect">
            <a:avLst/>
          </a:prstGeom>
          <a:noFill/>
        </p:spPr>
        <p:txBody>
          <a:bodyPr wrap="none" rtlCol="0">
            <a:spAutoFit/>
          </a:bodyPr>
          <a:lstStyle/>
          <a:p>
            <a:r>
              <a:rPr lang="fr-FR" dirty="0" smtClean="0"/>
              <a:t> w/P</a:t>
            </a:r>
            <a:endParaRPr lang="fr-FR" dirty="0"/>
          </a:p>
        </p:txBody>
      </p:sp>
      <p:sp>
        <p:nvSpPr>
          <p:cNvPr id="21" name="ZoneTexte 20"/>
          <p:cNvSpPr txBox="1"/>
          <p:nvPr/>
        </p:nvSpPr>
        <p:spPr>
          <a:xfrm>
            <a:off x="2315144" y="5345684"/>
            <a:ext cx="399468" cy="369332"/>
          </a:xfrm>
          <a:prstGeom prst="rect">
            <a:avLst/>
          </a:prstGeom>
          <a:noFill/>
        </p:spPr>
        <p:txBody>
          <a:bodyPr wrap="none" rtlCol="0">
            <a:spAutoFit/>
          </a:bodyPr>
          <a:lstStyle/>
          <a:p>
            <a:r>
              <a:rPr lang="fr-FR" dirty="0" smtClean="0"/>
              <a:t>L1</a:t>
            </a:r>
            <a:endParaRPr lang="fr-FR" dirty="0"/>
          </a:p>
        </p:txBody>
      </p:sp>
      <p:sp>
        <p:nvSpPr>
          <p:cNvPr id="22" name="ZoneTexte 21"/>
          <p:cNvSpPr txBox="1"/>
          <p:nvPr/>
        </p:nvSpPr>
        <p:spPr>
          <a:xfrm>
            <a:off x="3601028" y="5357826"/>
            <a:ext cx="399468" cy="369332"/>
          </a:xfrm>
          <a:prstGeom prst="rect">
            <a:avLst/>
          </a:prstGeom>
          <a:noFill/>
        </p:spPr>
        <p:txBody>
          <a:bodyPr wrap="none" rtlCol="0">
            <a:spAutoFit/>
          </a:bodyPr>
          <a:lstStyle/>
          <a:p>
            <a:r>
              <a:rPr lang="fr-FR" dirty="0" smtClean="0"/>
              <a:t>L2</a:t>
            </a:r>
            <a:endParaRPr lang="fr-FR" dirty="0"/>
          </a:p>
        </p:txBody>
      </p:sp>
      <p:sp>
        <p:nvSpPr>
          <p:cNvPr id="23" name="ZoneTexte 22"/>
          <p:cNvSpPr txBox="1"/>
          <p:nvPr/>
        </p:nvSpPr>
        <p:spPr>
          <a:xfrm>
            <a:off x="4315408" y="4572008"/>
            <a:ext cx="399468" cy="369332"/>
          </a:xfrm>
          <a:prstGeom prst="rect">
            <a:avLst/>
          </a:prstGeom>
          <a:noFill/>
        </p:spPr>
        <p:txBody>
          <a:bodyPr wrap="none" rtlCol="0">
            <a:spAutoFit/>
          </a:bodyPr>
          <a:lstStyle/>
          <a:p>
            <a:r>
              <a:rPr lang="fr-FR" dirty="0" smtClean="0"/>
              <a:t>L1</a:t>
            </a:r>
            <a:endParaRPr lang="fr-FR" dirty="0"/>
          </a:p>
        </p:txBody>
      </p:sp>
      <p:sp>
        <p:nvSpPr>
          <p:cNvPr id="24" name="ZoneTexte 23"/>
          <p:cNvSpPr txBox="1"/>
          <p:nvPr/>
        </p:nvSpPr>
        <p:spPr>
          <a:xfrm>
            <a:off x="4815474" y="3571876"/>
            <a:ext cx="399468" cy="369332"/>
          </a:xfrm>
          <a:prstGeom prst="rect">
            <a:avLst/>
          </a:prstGeom>
          <a:noFill/>
        </p:spPr>
        <p:txBody>
          <a:bodyPr wrap="none" rtlCol="0">
            <a:spAutoFit/>
          </a:bodyPr>
          <a:lstStyle/>
          <a:p>
            <a:r>
              <a:rPr lang="fr-FR" dirty="0" smtClean="0"/>
              <a:t>L2</a:t>
            </a:r>
            <a:endParaRPr lang="fr-FR" dirty="0"/>
          </a:p>
        </p:txBody>
      </p:sp>
      <p:sp>
        <p:nvSpPr>
          <p:cNvPr id="25" name="ZoneTexte 24"/>
          <p:cNvSpPr txBox="1"/>
          <p:nvPr/>
        </p:nvSpPr>
        <p:spPr>
          <a:xfrm>
            <a:off x="4458284" y="2500306"/>
            <a:ext cx="1351652" cy="369332"/>
          </a:xfrm>
          <a:prstGeom prst="rect">
            <a:avLst/>
          </a:prstGeom>
          <a:noFill/>
        </p:spPr>
        <p:txBody>
          <a:bodyPr wrap="none" rtlCol="0">
            <a:spAutoFit/>
          </a:bodyPr>
          <a:lstStyle/>
          <a:p>
            <a:r>
              <a:rPr lang="fr-FR" dirty="0" smtClean="0"/>
              <a:t>Pml2 &gt; Pml1</a:t>
            </a:r>
            <a:endParaRPr lang="fr-FR" dirty="0"/>
          </a:p>
        </p:txBody>
      </p:sp>
      <p:sp>
        <p:nvSpPr>
          <p:cNvPr id="26" name="ZoneTexte 25"/>
          <p:cNvSpPr txBox="1"/>
          <p:nvPr/>
        </p:nvSpPr>
        <p:spPr>
          <a:xfrm>
            <a:off x="5887044" y="5345684"/>
            <a:ext cx="3276282" cy="369332"/>
          </a:xfrm>
          <a:prstGeom prst="rect">
            <a:avLst/>
          </a:prstGeom>
          <a:noFill/>
        </p:spPr>
        <p:txBody>
          <a:bodyPr wrap="none" rtlCol="0">
            <a:spAutoFit/>
          </a:bodyPr>
          <a:lstStyle/>
          <a:p>
            <a:r>
              <a:rPr lang="fr-FR" dirty="0" smtClean="0"/>
              <a:t>L = quantité de travail demandée</a:t>
            </a:r>
            <a:endParaRPr lang="fr-FR"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4800" dirty="0" smtClean="0"/>
              <a:t>   Notons que la relation décroissante entre L, la quantité de travail demandée, et w, ou entre L et w/p est telle que le profit est maximum. Si le producteur ne respecte pas cette relation, son profit n’est pas maximum.</a:t>
            </a:r>
            <a:endParaRPr lang="fr-FR" sz="4800"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B. L’offre de travail individuelle</a:t>
            </a:r>
            <a:endParaRPr lang="fr-FR" b="1" i="1" dirty="0"/>
          </a:p>
        </p:txBody>
      </p:sp>
      <p:sp>
        <p:nvSpPr>
          <p:cNvPr id="3" name="Espace réservé du contenu 2"/>
          <p:cNvSpPr>
            <a:spLocks noGrp="1"/>
          </p:cNvSpPr>
          <p:nvPr>
            <p:ph idx="1"/>
          </p:nvPr>
        </p:nvSpPr>
        <p:spPr>
          <a:xfrm>
            <a:off x="0" y="1600200"/>
            <a:ext cx="9144000" cy="5257800"/>
          </a:xfrm>
        </p:spPr>
        <p:txBody>
          <a:bodyPr>
            <a:normAutofit/>
          </a:bodyPr>
          <a:lstStyle/>
          <a:p>
            <a:pPr algn="just">
              <a:buNone/>
            </a:pPr>
            <a:r>
              <a:rPr lang="fr-FR" sz="4800" dirty="0" smtClean="0"/>
              <a:t>   L’analyse de l’offre de travail individuelle pose  deux questions.</a:t>
            </a:r>
          </a:p>
          <a:p>
            <a:pPr algn="just">
              <a:buNone/>
            </a:pPr>
            <a:r>
              <a:rPr lang="fr-FR" sz="4800" dirty="0" smtClean="0"/>
              <a:t>   Combien d’heures un individu qui a décidé de travailler doit-il consacrer au travail? Faut-il ou non travailler?</a:t>
            </a:r>
          </a:p>
          <a:p>
            <a:pPr algn="just">
              <a:buNone/>
            </a:pPr>
            <a:endParaRPr lang="fr-FR" sz="4800"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96908"/>
          </a:xfrm>
        </p:spPr>
        <p:txBody>
          <a:bodyPr/>
          <a:lstStyle/>
          <a:p>
            <a:r>
              <a:rPr lang="fr-FR" b="1" i="1" dirty="0" smtClean="0"/>
              <a:t>1. L’équilibre du consommateur</a:t>
            </a:r>
            <a:endParaRPr lang="fr-FR" b="1" i="1" dirty="0"/>
          </a:p>
        </p:txBody>
      </p:sp>
      <p:sp>
        <p:nvSpPr>
          <p:cNvPr id="3" name="Espace réservé du contenu 2"/>
          <p:cNvSpPr>
            <a:spLocks noGrp="1"/>
          </p:cNvSpPr>
          <p:nvPr>
            <p:ph idx="1"/>
          </p:nvPr>
        </p:nvSpPr>
        <p:spPr>
          <a:xfrm>
            <a:off x="0" y="1142984"/>
            <a:ext cx="9144000" cy="5715016"/>
          </a:xfrm>
        </p:spPr>
        <p:txBody>
          <a:bodyPr>
            <a:noAutofit/>
          </a:bodyPr>
          <a:lstStyle/>
          <a:p>
            <a:pPr algn="just">
              <a:buNone/>
            </a:pPr>
            <a:r>
              <a:rPr lang="fr-FR" sz="4400" dirty="0" smtClean="0"/>
              <a:t>   Le consommateur peut décider de travailler un nombre d’heures pus ou moins important. Ce choix revient à arbitrer entre revenu et loisir.</a:t>
            </a:r>
          </a:p>
          <a:p>
            <a:pPr algn="just">
              <a:buNone/>
            </a:pPr>
            <a:r>
              <a:rPr lang="fr-FR" sz="4400" dirty="0" smtClean="0"/>
              <a:t>   Si tout le revenu est affecté à la consommation (pas d’épargne), le choix entre revenu et loisir est un choix entre consommation et loisir. </a:t>
            </a:r>
            <a:endParaRPr lang="fr-FR" sz="4400"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800" dirty="0" smtClean="0"/>
              <a:t>    Le loisir est ici défini comme le temps pendant lequel un individu ne travaille pas alors qu’il pouvait travailler.</a:t>
            </a:r>
          </a:p>
          <a:p>
            <a:pPr algn="just">
              <a:buNone/>
            </a:pPr>
            <a:r>
              <a:rPr lang="fr-FR" sz="4800" dirty="0" smtClean="0"/>
              <a:t>    L’arbitrage entre consommation et loisir obéit à la même logique que l’arbitrage entre la consommation du bien x et celle du bien y.</a:t>
            </a:r>
          </a:p>
          <a:p>
            <a:pPr algn="just"/>
            <a:endParaRPr lang="fr-FR" sz="48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000" dirty="0" smtClean="0"/>
              <a:t>   Les préférences du consommateur sont définies par une fonction du volume de consommation et du temps de loisir. Le consommateur est soumis à une contrainte qui dépend du nombre d’heures disponibles pour travailler, du salaire horaire, du prix des biens consommés, et, éventuellement, des revenus non liés au travail comme les intérêts, les dividendes, les loyers et les revenus sociaux.</a:t>
            </a:r>
            <a:endParaRPr lang="fr-FR" sz="4000"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24"/>
            <a:ext cx="9144000" cy="6858000"/>
          </a:xfrm>
        </p:spPr>
        <p:txBody>
          <a:bodyPr>
            <a:noAutofit/>
          </a:bodyPr>
          <a:lstStyle/>
          <a:p>
            <a:pPr algn="just">
              <a:buNone/>
            </a:pPr>
            <a:r>
              <a:rPr lang="fr-FR" sz="5400" dirty="0" smtClean="0"/>
              <a:t>   Prenons un exemple. Un consommateur dispose de 12 heures par jour qu’il peut affecter au travail ou au loisir. Une heure de travail lui rapporte un salaire égal 5. Le prix des biens qu’il peut consommer est égal à 1. </a:t>
            </a:r>
            <a:endParaRPr lang="fr-FR" sz="5400"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400" dirty="0" smtClean="0"/>
              <a:t>    Ce consommateur ne dispose pas d’autres revenus que ceux procurés par son travail.</a:t>
            </a:r>
          </a:p>
          <a:p>
            <a:pPr algn="just">
              <a:buNone/>
            </a:pPr>
            <a:r>
              <a:rPr lang="fr-FR" sz="4400" dirty="0" smtClean="0"/>
              <a:t>    La contrainte de ce consommateur peut être représentée par une droite budgétaire avec, en abscisses, le nombre d’heures de loisirs et en ordonnées la consommation en volume.</a:t>
            </a:r>
          </a:p>
          <a:p>
            <a:pPr algn="just"/>
            <a:endParaRPr lang="fr-FR" sz="4400"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2844" y="142852"/>
            <a:ext cx="9001156" cy="6500858"/>
          </a:xfrm>
        </p:spPr>
        <p:txBody>
          <a:bodyPr>
            <a:normAutofit/>
          </a:bodyPr>
          <a:lstStyle/>
          <a:p>
            <a:pPr algn="just">
              <a:buNone/>
            </a:pPr>
            <a:r>
              <a:rPr lang="fr-FR" dirty="0" smtClean="0"/>
              <a:t>  </a:t>
            </a:r>
            <a:r>
              <a:rPr lang="fr-FR" sz="5400" dirty="0" smtClean="0"/>
              <a:t>Si le consommateur décide de ne pas travailler, le nombre d’heures de loisirs est égal à 12. S’il décide de travailler 12 heures et de ne pas prendre de loisir, sa consommation en volume est égale à 5 x 12 = 60</a:t>
            </a:r>
            <a:endParaRPr lang="fr-FR" sz="5400"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avec flèche 4"/>
          <p:cNvCxnSpPr/>
          <p:nvPr/>
        </p:nvCxnSpPr>
        <p:spPr>
          <a:xfrm rot="5400000" flipH="1" flipV="1">
            <a:off x="-286578" y="2928934"/>
            <a:ext cx="38576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a:off x="1643042" y="4857760"/>
            <a:ext cx="507209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1643042" y="2071678"/>
            <a:ext cx="3214710" cy="27860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1643042" y="2500306"/>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5400000">
            <a:off x="963587" y="3679033"/>
            <a:ext cx="2358248" cy="794"/>
          </a:xfrm>
          <a:prstGeom prst="line">
            <a:avLst/>
          </a:prstGeom>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571472" y="928670"/>
            <a:ext cx="1643074" cy="646331"/>
          </a:xfrm>
          <a:prstGeom prst="rect">
            <a:avLst/>
          </a:prstGeom>
          <a:noFill/>
        </p:spPr>
        <p:txBody>
          <a:bodyPr wrap="square" rtlCol="0">
            <a:spAutoFit/>
          </a:bodyPr>
          <a:lstStyle/>
          <a:p>
            <a:r>
              <a:rPr lang="fr-FR" dirty="0" smtClean="0"/>
              <a:t>Consommation en vol </a:t>
            </a:r>
            <a:endParaRPr lang="fr-FR" dirty="0"/>
          </a:p>
        </p:txBody>
      </p:sp>
      <p:sp>
        <p:nvSpPr>
          <p:cNvPr id="19" name="ZoneTexte 18"/>
          <p:cNvSpPr txBox="1"/>
          <p:nvPr/>
        </p:nvSpPr>
        <p:spPr>
          <a:xfrm>
            <a:off x="1295376" y="2345288"/>
            <a:ext cx="490542" cy="369332"/>
          </a:xfrm>
          <a:prstGeom prst="rect">
            <a:avLst/>
          </a:prstGeom>
          <a:noFill/>
        </p:spPr>
        <p:txBody>
          <a:bodyPr wrap="square" rtlCol="0">
            <a:spAutoFit/>
          </a:bodyPr>
          <a:lstStyle/>
          <a:p>
            <a:r>
              <a:rPr lang="fr-FR" dirty="0" smtClean="0"/>
              <a:t>50</a:t>
            </a:r>
            <a:endParaRPr lang="fr-FR" dirty="0"/>
          </a:p>
        </p:txBody>
      </p:sp>
      <p:sp>
        <p:nvSpPr>
          <p:cNvPr id="20" name="ZoneTexte 19"/>
          <p:cNvSpPr txBox="1"/>
          <p:nvPr/>
        </p:nvSpPr>
        <p:spPr>
          <a:xfrm>
            <a:off x="1928794" y="4786322"/>
            <a:ext cx="428628" cy="369332"/>
          </a:xfrm>
          <a:prstGeom prst="rect">
            <a:avLst/>
          </a:prstGeom>
          <a:noFill/>
        </p:spPr>
        <p:txBody>
          <a:bodyPr wrap="square" rtlCol="0">
            <a:spAutoFit/>
          </a:bodyPr>
          <a:lstStyle/>
          <a:p>
            <a:r>
              <a:rPr lang="fr-FR" dirty="0" smtClean="0"/>
              <a:t>10</a:t>
            </a:r>
            <a:endParaRPr lang="fr-FR" dirty="0"/>
          </a:p>
        </p:txBody>
      </p:sp>
      <p:sp>
        <p:nvSpPr>
          <p:cNvPr id="21" name="ZoneTexte 20"/>
          <p:cNvSpPr txBox="1"/>
          <p:nvPr/>
        </p:nvSpPr>
        <p:spPr>
          <a:xfrm>
            <a:off x="1295376" y="1643050"/>
            <a:ext cx="419104" cy="646331"/>
          </a:xfrm>
          <a:prstGeom prst="rect">
            <a:avLst/>
          </a:prstGeom>
          <a:noFill/>
        </p:spPr>
        <p:txBody>
          <a:bodyPr wrap="square" rtlCol="0">
            <a:spAutoFit/>
          </a:bodyPr>
          <a:lstStyle/>
          <a:p>
            <a:r>
              <a:rPr lang="fr-FR" dirty="0" smtClean="0"/>
              <a:t> 60</a:t>
            </a:r>
            <a:endParaRPr lang="fr-FR" dirty="0"/>
          </a:p>
        </p:txBody>
      </p:sp>
      <p:sp>
        <p:nvSpPr>
          <p:cNvPr id="22" name="ZoneTexte 21"/>
          <p:cNvSpPr txBox="1"/>
          <p:nvPr/>
        </p:nvSpPr>
        <p:spPr>
          <a:xfrm>
            <a:off x="4572000" y="4774180"/>
            <a:ext cx="500066" cy="369332"/>
          </a:xfrm>
          <a:prstGeom prst="rect">
            <a:avLst/>
          </a:prstGeom>
          <a:noFill/>
        </p:spPr>
        <p:txBody>
          <a:bodyPr wrap="square" rtlCol="0">
            <a:spAutoFit/>
          </a:bodyPr>
          <a:lstStyle/>
          <a:p>
            <a:r>
              <a:rPr lang="fr-FR" dirty="0" smtClean="0"/>
              <a:t>12</a:t>
            </a:r>
            <a:endParaRPr lang="fr-FR" dirty="0"/>
          </a:p>
        </p:txBody>
      </p:sp>
      <p:sp>
        <p:nvSpPr>
          <p:cNvPr id="23" name="ZoneTexte 22"/>
          <p:cNvSpPr txBox="1"/>
          <p:nvPr/>
        </p:nvSpPr>
        <p:spPr>
          <a:xfrm>
            <a:off x="5429256" y="4782933"/>
            <a:ext cx="2071702" cy="646331"/>
          </a:xfrm>
          <a:prstGeom prst="rect">
            <a:avLst/>
          </a:prstGeom>
          <a:noFill/>
        </p:spPr>
        <p:txBody>
          <a:bodyPr wrap="square" rtlCol="0">
            <a:spAutoFit/>
          </a:bodyPr>
          <a:lstStyle/>
          <a:p>
            <a:r>
              <a:rPr lang="fr-FR" dirty="0" smtClean="0"/>
              <a:t>Nombre d’heures de loisir</a:t>
            </a:r>
            <a:endParaRPr lang="fr-FR" dirty="0"/>
          </a:p>
        </p:txBody>
      </p:sp>
      <p:cxnSp>
        <p:nvCxnSpPr>
          <p:cNvPr id="25" name="Connecteur droit avec flèche 24"/>
          <p:cNvCxnSpPr/>
          <p:nvPr/>
        </p:nvCxnSpPr>
        <p:spPr>
          <a:xfrm>
            <a:off x="2285984" y="5214950"/>
            <a:ext cx="2500330"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Connecteur droit avec flèche 28"/>
          <p:cNvCxnSpPr/>
          <p:nvPr/>
        </p:nvCxnSpPr>
        <p:spPr>
          <a:xfrm>
            <a:off x="1643042" y="5214950"/>
            <a:ext cx="571504" cy="158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2357422" y="5214950"/>
            <a:ext cx="2071702" cy="369332"/>
          </a:xfrm>
          <a:prstGeom prst="rect">
            <a:avLst/>
          </a:prstGeom>
          <a:noFill/>
        </p:spPr>
        <p:txBody>
          <a:bodyPr wrap="square" rtlCol="0">
            <a:spAutoFit/>
          </a:bodyPr>
          <a:lstStyle/>
          <a:p>
            <a:r>
              <a:rPr lang="fr-FR" dirty="0" smtClean="0"/>
              <a:t>Temps de travail </a:t>
            </a:r>
            <a:endParaRPr lang="fr-FR" dirty="0"/>
          </a:p>
        </p:txBody>
      </p:sp>
      <p:sp>
        <p:nvSpPr>
          <p:cNvPr id="33" name="ZoneTexte 32"/>
          <p:cNvSpPr txBox="1"/>
          <p:nvPr/>
        </p:nvSpPr>
        <p:spPr>
          <a:xfrm>
            <a:off x="723872" y="5211561"/>
            <a:ext cx="1643074" cy="369332"/>
          </a:xfrm>
          <a:prstGeom prst="rect">
            <a:avLst/>
          </a:prstGeom>
          <a:noFill/>
        </p:spPr>
        <p:txBody>
          <a:bodyPr wrap="square" rtlCol="0">
            <a:spAutoFit/>
          </a:bodyPr>
          <a:lstStyle/>
          <a:p>
            <a:r>
              <a:rPr lang="fr-FR" dirty="0" smtClean="0"/>
              <a:t>Temps de loisir</a:t>
            </a:r>
            <a:endParaRPr lang="fr-F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011222"/>
          </a:xfrm>
        </p:spPr>
        <p:txBody>
          <a:bodyPr>
            <a:normAutofit fontScale="90000"/>
          </a:bodyPr>
          <a:lstStyle/>
          <a:p>
            <a:r>
              <a:rPr lang="fr-FR" i="1" dirty="0" smtClean="0"/>
              <a:t>Egalité des utilités marginales pondérées par les prix</a:t>
            </a:r>
            <a:endParaRPr lang="fr-FR" i="1" dirty="0"/>
          </a:p>
        </p:txBody>
      </p:sp>
      <p:sp>
        <p:nvSpPr>
          <p:cNvPr id="3" name="Espace réservé du contenu 2"/>
          <p:cNvSpPr>
            <a:spLocks noGrp="1"/>
          </p:cNvSpPr>
          <p:nvPr>
            <p:ph idx="1"/>
          </p:nvPr>
        </p:nvSpPr>
        <p:spPr>
          <a:xfrm>
            <a:off x="0" y="1600200"/>
            <a:ext cx="9144000" cy="5257800"/>
          </a:xfrm>
        </p:spPr>
        <p:txBody>
          <a:bodyPr>
            <a:normAutofit/>
          </a:bodyPr>
          <a:lstStyle/>
          <a:p>
            <a:pPr algn="just">
              <a:buNone/>
            </a:pPr>
            <a:r>
              <a:rPr lang="fr-FR" sz="4800" dirty="0" smtClean="0"/>
              <a:t>  Imaginons 2 biens qui procurent au consommateur les degrés d’utilité suivants (nous considérons par hypothèse que le consommateur n’est pas contraint par un budget limité) :</a:t>
            </a:r>
            <a:endParaRPr lang="fr-FR" sz="4800" dirty="0"/>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800" dirty="0" smtClean="0"/>
              <a:t>   Le consommateur peut se situer sur tous les point de la droite budgétaire. Par exemple, au point A, il travaille 10 heures, peut consommer 50, et prend 2 heures de loisir par jour. S’il renonce à 1 heure de loisir, il peut consommer 5 unités supplémentaires.</a:t>
            </a:r>
            <a:endParaRPr lang="fr-FR" sz="4800"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54032"/>
          </a:xfrm>
        </p:spPr>
        <p:txBody>
          <a:bodyPr>
            <a:normAutofit fontScale="90000"/>
          </a:bodyPr>
          <a:lstStyle/>
          <a:p>
            <a:r>
              <a:rPr lang="fr-FR" b="1" i="1" dirty="0" smtClean="0"/>
              <a:t>formalisation</a:t>
            </a:r>
            <a:endParaRPr lang="fr-FR" b="1" i="1" dirty="0"/>
          </a:p>
        </p:txBody>
      </p:sp>
      <p:sp>
        <p:nvSpPr>
          <p:cNvPr id="3" name="Espace réservé du contenu 2"/>
          <p:cNvSpPr>
            <a:spLocks noGrp="1"/>
          </p:cNvSpPr>
          <p:nvPr>
            <p:ph idx="1"/>
          </p:nvPr>
        </p:nvSpPr>
        <p:spPr>
          <a:xfrm>
            <a:off x="0" y="1142984"/>
            <a:ext cx="9144000" cy="5715016"/>
          </a:xfrm>
        </p:spPr>
        <p:txBody>
          <a:bodyPr>
            <a:noAutofit/>
          </a:bodyPr>
          <a:lstStyle/>
          <a:p>
            <a:pPr algn="just">
              <a:buNone/>
            </a:pPr>
            <a:r>
              <a:rPr lang="fr-FR" sz="4400" dirty="0" smtClean="0"/>
              <a:t>   On note : Z = nombre d’heures disponibles pour travailler par jour, T = nombre d’heures de travail, L = nombre d’heures de loisirs, w= taux de salaire horaire nominal, P = prix des biens consommés, C = consommation en volume, S= autres revenus.</a:t>
            </a:r>
            <a:endParaRPr lang="fr-FR" sz="4400"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428604"/>
            <a:ext cx="9144000" cy="6143668"/>
          </a:xfrm>
        </p:spPr>
        <p:txBody>
          <a:bodyPr>
            <a:normAutofit/>
          </a:bodyPr>
          <a:lstStyle/>
          <a:p>
            <a:pPr>
              <a:buNone/>
            </a:pPr>
            <a:r>
              <a:rPr lang="fr-FR" dirty="0" smtClean="0"/>
              <a:t>   </a:t>
            </a:r>
            <a:r>
              <a:rPr lang="fr-FR" sz="4400" dirty="0" smtClean="0"/>
              <a:t>La contrainte budgétaire devient :</a:t>
            </a:r>
          </a:p>
          <a:p>
            <a:pPr>
              <a:buNone/>
            </a:pPr>
            <a:endParaRPr lang="fr-FR" sz="4400" dirty="0" smtClean="0"/>
          </a:p>
          <a:p>
            <a:pPr>
              <a:buNone/>
            </a:pPr>
            <a:r>
              <a:rPr lang="fr-FR" sz="4400" dirty="0" smtClean="0">
                <a:solidFill>
                  <a:srgbClr val="002060"/>
                </a:solidFill>
              </a:rPr>
              <a:t>PC = </a:t>
            </a:r>
            <a:r>
              <a:rPr lang="fr-FR" sz="4400" dirty="0" err="1" smtClean="0">
                <a:solidFill>
                  <a:srgbClr val="002060"/>
                </a:solidFill>
              </a:rPr>
              <a:t>wT</a:t>
            </a:r>
            <a:r>
              <a:rPr lang="fr-FR" sz="4400" dirty="0" smtClean="0">
                <a:solidFill>
                  <a:srgbClr val="002060"/>
                </a:solidFill>
              </a:rPr>
              <a:t> + S = w(Z – L) + S car Z = T + L</a:t>
            </a:r>
          </a:p>
          <a:p>
            <a:pPr>
              <a:buNone/>
            </a:pPr>
            <a:r>
              <a:rPr lang="fr-FR" sz="4400" dirty="0" smtClean="0">
                <a:solidFill>
                  <a:srgbClr val="002060"/>
                </a:solidFill>
              </a:rPr>
              <a:t>C = w/P (Z – L) + S/P</a:t>
            </a:r>
          </a:p>
          <a:p>
            <a:pPr>
              <a:buNone/>
            </a:pPr>
            <a:r>
              <a:rPr lang="fr-FR" sz="4400" dirty="0" smtClean="0">
                <a:solidFill>
                  <a:srgbClr val="002060"/>
                </a:solidFill>
              </a:rPr>
              <a:t>C = (-w/P) x L + (w/P) x Z + S/P</a:t>
            </a:r>
          </a:p>
          <a:p>
            <a:pPr>
              <a:buNone/>
            </a:pPr>
            <a:r>
              <a:rPr lang="fr-FR" sz="4400" dirty="0" smtClean="0"/>
              <a:t>La  pente de la droite budgétaire, ∂C/∂L = w/P =  salaire réel.</a:t>
            </a: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939784"/>
          </a:xfrm>
        </p:spPr>
        <p:txBody>
          <a:bodyPr/>
          <a:lstStyle/>
          <a:p>
            <a:r>
              <a:rPr lang="fr-FR" dirty="0" smtClean="0"/>
              <a:t>application</a:t>
            </a:r>
            <a:endParaRPr lang="fr-FR" dirty="0"/>
          </a:p>
        </p:txBody>
      </p:sp>
      <p:sp>
        <p:nvSpPr>
          <p:cNvPr id="3" name="Espace réservé du contenu 2"/>
          <p:cNvSpPr>
            <a:spLocks noGrp="1"/>
          </p:cNvSpPr>
          <p:nvPr>
            <p:ph idx="1"/>
          </p:nvPr>
        </p:nvSpPr>
        <p:spPr>
          <a:xfrm>
            <a:off x="0" y="1600200"/>
            <a:ext cx="9144000" cy="5114948"/>
          </a:xfrm>
        </p:spPr>
        <p:txBody>
          <a:bodyPr>
            <a:noAutofit/>
          </a:bodyPr>
          <a:lstStyle/>
          <a:p>
            <a:pPr algn="just"/>
            <a:r>
              <a:rPr lang="fr-FR" sz="4800" dirty="0" smtClean="0"/>
              <a:t>Ecrire l’équation de la contrainte si C = consommation en volume, L = nombre d’heures de loisirs, Z = 12, w = 5, P = 1, S = 0</a:t>
            </a:r>
          </a:p>
          <a:p>
            <a:pPr algn="just"/>
            <a:r>
              <a:rPr lang="fr-FR" sz="4800" dirty="0" smtClean="0"/>
              <a:t>commenter</a:t>
            </a:r>
            <a:endParaRPr lang="fr-FR" sz="4800"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lstStyle/>
          <a:p>
            <a:r>
              <a:rPr lang="fr-FR" i="1" dirty="0" smtClean="0"/>
              <a:t>correction</a:t>
            </a:r>
            <a:endParaRPr lang="fr-FR" i="1" dirty="0"/>
          </a:p>
        </p:txBody>
      </p:sp>
      <p:sp>
        <p:nvSpPr>
          <p:cNvPr id="3" name="Espace réservé du contenu 2"/>
          <p:cNvSpPr>
            <a:spLocks noGrp="1"/>
          </p:cNvSpPr>
          <p:nvPr>
            <p:ph idx="1"/>
          </p:nvPr>
        </p:nvSpPr>
        <p:spPr>
          <a:xfrm>
            <a:off x="0" y="1357298"/>
            <a:ext cx="9144000" cy="5500702"/>
          </a:xfrm>
        </p:spPr>
        <p:txBody>
          <a:bodyPr>
            <a:noAutofit/>
          </a:bodyPr>
          <a:lstStyle/>
          <a:p>
            <a:pPr algn="just">
              <a:buNone/>
            </a:pPr>
            <a:r>
              <a:rPr lang="fr-FR" sz="4800" dirty="0" smtClean="0"/>
              <a:t> L’équation de la contrainte budgétaire s’écrit :</a:t>
            </a:r>
          </a:p>
          <a:p>
            <a:pPr algn="just">
              <a:buNone/>
            </a:pPr>
            <a:r>
              <a:rPr lang="fr-FR" sz="4800" dirty="0" smtClean="0"/>
              <a:t>PC = w(Z – L) = - </a:t>
            </a:r>
            <a:r>
              <a:rPr lang="fr-FR" sz="4800" dirty="0" err="1" smtClean="0"/>
              <a:t>wL</a:t>
            </a:r>
            <a:r>
              <a:rPr lang="fr-FR" sz="4800" dirty="0" smtClean="0"/>
              <a:t> + </a:t>
            </a:r>
            <a:r>
              <a:rPr lang="fr-FR" sz="4800" dirty="0" err="1" smtClean="0"/>
              <a:t>wZ</a:t>
            </a:r>
            <a:endParaRPr lang="fr-FR" sz="4800" dirty="0" smtClean="0"/>
          </a:p>
          <a:p>
            <a:pPr algn="just">
              <a:buNone/>
            </a:pPr>
            <a:r>
              <a:rPr lang="fr-FR" sz="4800" dirty="0" smtClean="0"/>
              <a:t>C = -5L + 5 x 12 = -5L + 60 </a:t>
            </a:r>
          </a:p>
          <a:p>
            <a:pPr algn="just">
              <a:buNone/>
            </a:pPr>
            <a:r>
              <a:rPr lang="fr-FR" sz="4800" dirty="0" smtClean="0"/>
              <a:t>La pente budgétaire est égale à ∂C/∂L = - 5 ou  ∂C = - 5 ∂L</a:t>
            </a:r>
            <a:endParaRPr lang="fr-FR" sz="4800"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800" dirty="0" smtClean="0"/>
              <a:t>   Le consommateur peut renoncer à 1 heure de loisir et obtenir en échanger une consommation supplémentaire égale à 5. Le salaire nominal, 5, représente le prix du loisir ou le coût d’opportunité d’une heure de loisir.</a:t>
            </a:r>
            <a:endParaRPr lang="fr-FR" sz="4800"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5400" dirty="0" smtClean="0"/>
              <a:t>   Le consommateur rationnel maximise sa fonction d’utilité U = f(C,L).</a:t>
            </a:r>
          </a:p>
          <a:p>
            <a:pPr algn="just">
              <a:buNone/>
            </a:pPr>
            <a:r>
              <a:rPr lang="fr-FR" sz="5400" dirty="0" smtClean="0"/>
              <a:t>   Posons l’exemple d’un consommateur sont le salaire nominal est égal à 5 et qui peut consommer des biens dont le prix est 1. </a:t>
            </a:r>
            <a:endParaRPr lang="fr-FR" sz="5400"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400" dirty="0" smtClean="0"/>
              <a:t>   Comme dans la théorie du consommateur, l’équilibre est atteint quand le consommateur est prêt à sacrifier une heure de loisir contre 5 unités supplémentaires de consommation.</a:t>
            </a:r>
            <a:endParaRPr lang="fr-FR" sz="4400"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5400" dirty="0" smtClean="0"/>
              <a:t>   Si l’utilité marginale du loisir est égale à 8 fois l’utilité marginale de la consommation, cela signifie que le consommateur est prêt à sacrifier une heure de loisir contre 8 unités de consommation. </a:t>
            </a:r>
            <a:endParaRPr lang="fr-FR" sz="5400"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400" dirty="0" smtClean="0"/>
              <a:t>    L’équilibre n’est pas atteint puisqu’une heure de loisir en moins ne permet pas de consommer plus de 5 unités supplémentaires de consommation. Dans ce cas, le consommateur travaille trop et ne prend pas assez de loisir. Il a intérêt à réduire son nombre d’heures travaillées et à augmenter son temps de loisir.</a:t>
            </a:r>
            <a:endParaRPr lang="fr-FR" sz="4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457200" y="445792"/>
          <a:ext cx="8229599" cy="6126480"/>
        </p:xfrm>
        <a:graphic>
          <a:graphicData uri="http://schemas.openxmlformats.org/drawingml/2006/table">
            <a:tbl>
              <a:tblPr firstRow="1" bandRow="1">
                <a:tableStyleId>{5C22544A-7EE6-4342-B048-85BDC9FD1C3A}</a:tableStyleId>
              </a:tblPr>
              <a:tblGrid>
                <a:gridCol w="1175657"/>
                <a:gridCol w="1175657"/>
                <a:gridCol w="1175657"/>
                <a:gridCol w="1175657"/>
                <a:gridCol w="1175657"/>
                <a:gridCol w="1175657"/>
                <a:gridCol w="1175657"/>
              </a:tblGrid>
              <a:tr h="370840">
                <a:tc>
                  <a:txBody>
                    <a:bodyPr/>
                    <a:lstStyle/>
                    <a:p>
                      <a:r>
                        <a:rPr lang="fr-FR" sz="3600" dirty="0" smtClean="0"/>
                        <a:t>Unité</a:t>
                      </a:r>
                      <a:endParaRPr lang="fr-FR" sz="3600" dirty="0"/>
                    </a:p>
                  </a:txBody>
                  <a:tcPr/>
                </a:tc>
                <a:tc>
                  <a:txBody>
                    <a:bodyPr/>
                    <a:lstStyle/>
                    <a:p>
                      <a:r>
                        <a:rPr lang="fr-FR" sz="3600" dirty="0" smtClean="0"/>
                        <a:t>umax</a:t>
                      </a:r>
                      <a:endParaRPr lang="fr-FR" sz="3600" dirty="0"/>
                    </a:p>
                  </a:txBody>
                  <a:tcPr/>
                </a:tc>
                <a:tc>
                  <a:txBody>
                    <a:bodyPr/>
                    <a:lstStyle/>
                    <a:p>
                      <a:r>
                        <a:rPr lang="fr-FR" sz="3600" dirty="0" smtClean="0"/>
                        <a:t>Prix du</a:t>
                      </a:r>
                      <a:r>
                        <a:rPr lang="fr-FR" sz="3600" baseline="0" dirty="0" smtClean="0"/>
                        <a:t> bien X</a:t>
                      </a:r>
                      <a:endParaRPr lang="fr-FR" sz="3600" dirty="0"/>
                    </a:p>
                  </a:txBody>
                  <a:tcPr/>
                </a:tc>
                <a:tc>
                  <a:txBody>
                    <a:bodyPr/>
                    <a:lstStyle/>
                    <a:p>
                      <a:r>
                        <a:rPr lang="fr-FR" sz="3600" dirty="0" smtClean="0"/>
                        <a:t>Umax/Px</a:t>
                      </a:r>
                      <a:endParaRPr lang="fr-FR" sz="3600" dirty="0"/>
                    </a:p>
                  </a:txBody>
                  <a:tcPr/>
                </a:tc>
                <a:tc>
                  <a:txBody>
                    <a:bodyPr/>
                    <a:lstStyle/>
                    <a:p>
                      <a:r>
                        <a:rPr lang="fr-FR" sz="3600" dirty="0" err="1" smtClean="0"/>
                        <a:t>Umay</a:t>
                      </a:r>
                      <a:endParaRPr lang="fr-FR" sz="3600" dirty="0"/>
                    </a:p>
                  </a:txBody>
                  <a:tcPr/>
                </a:tc>
                <a:tc>
                  <a:txBody>
                    <a:bodyPr/>
                    <a:lstStyle/>
                    <a:p>
                      <a:r>
                        <a:rPr lang="fr-FR" sz="3600" dirty="0" smtClean="0"/>
                        <a:t>Prix du</a:t>
                      </a:r>
                      <a:r>
                        <a:rPr lang="fr-FR" sz="3600" baseline="0" dirty="0" smtClean="0"/>
                        <a:t> bien Y</a:t>
                      </a:r>
                      <a:endParaRPr lang="fr-FR" sz="3600" dirty="0"/>
                    </a:p>
                  </a:txBody>
                  <a:tcPr/>
                </a:tc>
                <a:tc>
                  <a:txBody>
                    <a:bodyPr/>
                    <a:lstStyle/>
                    <a:p>
                      <a:r>
                        <a:rPr lang="fr-FR" sz="3600" dirty="0" err="1" smtClean="0"/>
                        <a:t>Umay</a:t>
                      </a:r>
                      <a:r>
                        <a:rPr lang="fr-FR" sz="3600" dirty="0" smtClean="0"/>
                        <a:t>/</a:t>
                      </a:r>
                      <a:r>
                        <a:rPr lang="fr-FR" sz="3600" dirty="0" err="1" smtClean="0"/>
                        <a:t>Py</a:t>
                      </a:r>
                      <a:endParaRPr lang="fr-FR" sz="3600" dirty="0"/>
                    </a:p>
                  </a:txBody>
                  <a:tcPr/>
                </a:tc>
              </a:tr>
              <a:tr h="370840">
                <a:tc>
                  <a:txBody>
                    <a:bodyPr/>
                    <a:lstStyle/>
                    <a:p>
                      <a:r>
                        <a:rPr lang="fr-FR" sz="3600" dirty="0" smtClean="0"/>
                        <a:t>1</a:t>
                      </a:r>
                      <a:endParaRPr lang="fr-FR" sz="3600" dirty="0"/>
                    </a:p>
                  </a:txBody>
                  <a:tcPr/>
                </a:tc>
                <a:tc>
                  <a:txBody>
                    <a:bodyPr/>
                    <a:lstStyle/>
                    <a:p>
                      <a:r>
                        <a:rPr lang="fr-FR" sz="3600" dirty="0" smtClean="0"/>
                        <a:t>30</a:t>
                      </a:r>
                      <a:endParaRPr lang="fr-FR" sz="3600" dirty="0"/>
                    </a:p>
                  </a:txBody>
                  <a:tcPr/>
                </a:tc>
                <a:tc>
                  <a:txBody>
                    <a:bodyPr/>
                    <a:lstStyle/>
                    <a:p>
                      <a:r>
                        <a:rPr lang="fr-FR" sz="3600" dirty="0" smtClean="0"/>
                        <a:t>5</a:t>
                      </a:r>
                      <a:endParaRPr lang="fr-FR" sz="3600" dirty="0"/>
                    </a:p>
                  </a:txBody>
                  <a:tcPr/>
                </a:tc>
                <a:tc>
                  <a:txBody>
                    <a:bodyPr/>
                    <a:lstStyle/>
                    <a:p>
                      <a:r>
                        <a:rPr lang="fr-FR" sz="3600" dirty="0" smtClean="0">
                          <a:solidFill>
                            <a:srgbClr val="FF0000"/>
                          </a:solidFill>
                        </a:rPr>
                        <a:t>6</a:t>
                      </a:r>
                      <a:endParaRPr lang="fr-FR" sz="3600" dirty="0">
                        <a:solidFill>
                          <a:srgbClr val="FF0000"/>
                        </a:solidFill>
                      </a:endParaRPr>
                    </a:p>
                  </a:txBody>
                  <a:tcPr>
                    <a:solidFill>
                      <a:srgbClr val="FFFF00"/>
                    </a:solidFill>
                  </a:tcPr>
                </a:tc>
                <a:tc>
                  <a:txBody>
                    <a:bodyPr/>
                    <a:lstStyle/>
                    <a:p>
                      <a:r>
                        <a:rPr lang="fr-FR" sz="3600" dirty="0" smtClean="0"/>
                        <a:t>40</a:t>
                      </a:r>
                      <a:endParaRPr lang="fr-FR" sz="3600" dirty="0"/>
                    </a:p>
                  </a:txBody>
                  <a:tcPr/>
                </a:tc>
                <a:tc>
                  <a:txBody>
                    <a:bodyPr/>
                    <a:lstStyle/>
                    <a:p>
                      <a:r>
                        <a:rPr lang="fr-FR" sz="3600" dirty="0" smtClean="0"/>
                        <a:t>2</a:t>
                      </a:r>
                      <a:endParaRPr lang="fr-FR" sz="3600" dirty="0"/>
                    </a:p>
                  </a:txBody>
                  <a:tcPr/>
                </a:tc>
                <a:tc>
                  <a:txBody>
                    <a:bodyPr/>
                    <a:lstStyle/>
                    <a:p>
                      <a:r>
                        <a:rPr lang="fr-FR" sz="3600" dirty="0" smtClean="0">
                          <a:solidFill>
                            <a:srgbClr val="FF0000"/>
                          </a:solidFill>
                        </a:rPr>
                        <a:t>20</a:t>
                      </a:r>
                    </a:p>
                  </a:txBody>
                  <a:tcPr>
                    <a:solidFill>
                      <a:srgbClr val="FFFF00"/>
                    </a:solidFill>
                  </a:tcPr>
                </a:tc>
              </a:tr>
              <a:tr h="370840">
                <a:tc>
                  <a:txBody>
                    <a:bodyPr/>
                    <a:lstStyle/>
                    <a:p>
                      <a:r>
                        <a:rPr lang="fr-FR" sz="3600" dirty="0" smtClean="0"/>
                        <a:t>2</a:t>
                      </a:r>
                      <a:endParaRPr lang="fr-FR" sz="3600" dirty="0"/>
                    </a:p>
                  </a:txBody>
                  <a:tcPr/>
                </a:tc>
                <a:tc>
                  <a:txBody>
                    <a:bodyPr/>
                    <a:lstStyle/>
                    <a:p>
                      <a:r>
                        <a:rPr lang="fr-FR" sz="3600" dirty="0" smtClean="0"/>
                        <a:t>26</a:t>
                      </a:r>
                      <a:endParaRPr lang="fr-FR" sz="3600" dirty="0"/>
                    </a:p>
                  </a:txBody>
                  <a:tcPr/>
                </a:tc>
                <a:tc>
                  <a:txBody>
                    <a:bodyPr/>
                    <a:lstStyle/>
                    <a:p>
                      <a:r>
                        <a:rPr lang="fr-FR" sz="3600" dirty="0" smtClean="0"/>
                        <a:t>5</a:t>
                      </a:r>
                      <a:endParaRPr lang="fr-FR" sz="3600" dirty="0"/>
                    </a:p>
                  </a:txBody>
                  <a:tcPr/>
                </a:tc>
                <a:tc>
                  <a:txBody>
                    <a:bodyPr/>
                    <a:lstStyle/>
                    <a:p>
                      <a:r>
                        <a:rPr lang="fr-FR" sz="3600" dirty="0" smtClean="0">
                          <a:solidFill>
                            <a:srgbClr val="FF0000"/>
                          </a:solidFill>
                        </a:rPr>
                        <a:t>5,2</a:t>
                      </a:r>
                      <a:endParaRPr lang="fr-FR" sz="3600" dirty="0">
                        <a:solidFill>
                          <a:srgbClr val="FF0000"/>
                        </a:solidFill>
                      </a:endParaRPr>
                    </a:p>
                  </a:txBody>
                  <a:tcPr>
                    <a:solidFill>
                      <a:srgbClr val="FFFF00"/>
                    </a:solidFill>
                  </a:tcPr>
                </a:tc>
                <a:tc>
                  <a:txBody>
                    <a:bodyPr/>
                    <a:lstStyle/>
                    <a:p>
                      <a:r>
                        <a:rPr lang="fr-FR" sz="3600" dirty="0" smtClean="0"/>
                        <a:t>20</a:t>
                      </a:r>
                      <a:endParaRPr lang="fr-FR" sz="3600" dirty="0"/>
                    </a:p>
                  </a:txBody>
                  <a:tcPr/>
                </a:tc>
                <a:tc>
                  <a:txBody>
                    <a:bodyPr/>
                    <a:lstStyle/>
                    <a:p>
                      <a:r>
                        <a:rPr lang="fr-FR" sz="3600" dirty="0" smtClean="0"/>
                        <a:t>2</a:t>
                      </a:r>
                      <a:endParaRPr lang="fr-FR" sz="3600" dirty="0"/>
                    </a:p>
                  </a:txBody>
                  <a:tcPr/>
                </a:tc>
                <a:tc>
                  <a:txBody>
                    <a:bodyPr/>
                    <a:lstStyle/>
                    <a:p>
                      <a:r>
                        <a:rPr lang="fr-FR" sz="3600" dirty="0" smtClean="0">
                          <a:solidFill>
                            <a:srgbClr val="FF0000"/>
                          </a:solidFill>
                        </a:rPr>
                        <a:t>10</a:t>
                      </a:r>
                      <a:endParaRPr lang="fr-FR" sz="3600" dirty="0">
                        <a:solidFill>
                          <a:srgbClr val="FF0000"/>
                        </a:solidFill>
                      </a:endParaRPr>
                    </a:p>
                  </a:txBody>
                  <a:tcPr>
                    <a:solidFill>
                      <a:srgbClr val="FFFF00"/>
                    </a:solidFill>
                  </a:tcPr>
                </a:tc>
              </a:tr>
              <a:tr h="370840">
                <a:tc>
                  <a:txBody>
                    <a:bodyPr/>
                    <a:lstStyle/>
                    <a:p>
                      <a:r>
                        <a:rPr lang="fr-FR" sz="3600" dirty="0" smtClean="0"/>
                        <a:t>3</a:t>
                      </a:r>
                      <a:endParaRPr lang="fr-FR" sz="3600" dirty="0"/>
                    </a:p>
                  </a:txBody>
                  <a:tcPr/>
                </a:tc>
                <a:tc>
                  <a:txBody>
                    <a:bodyPr/>
                    <a:lstStyle/>
                    <a:p>
                      <a:r>
                        <a:rPr lang="fr-FR" sz="3600" dirty="0" smtClean="0"/>
                        <a:t>15</a:t>
                      </a:r>
                      <a:endParaRPr lang="fr-FR" sz="3600" dirty="0"/>
                    </a:p>
                  </a:txBody>
                  <a:tcPr/>
                </a:tc>
                <a:tc>
                  <a:txBody>
                    <a:bodyPr/>
                    <a:lstStyle/>
                    <a:p>
                      <a:r>
                        <a:rPr lang="fr-FR" sz="3600" dirty="0" smtClean="0"/>
                        <a:t>5</a:t>
                      </a:r>
                      <a:endParaRPr lang="fr-FR" sz="3600" dirty="0"/>
                    </a:p>
                  </a:txBody>
                  <a:tcPr/>
                </a:tc>
                <a:tc>
                  <a:txBody>
                    <a:bodyPr/>
                    <a:lstStyle/>
                    <a:p>
                      <a:r>
                        <a:rPr lang="fr-FR" sz="3600" dirty="0" smtClean="0">
                          <a:solidFill>
                            <a:srgbClr val="FF0000"/>
                          </a:solidFill>
                        </a:rPr>
                        <a:t>3</a:t>
                      </a:r>
                      <a:endParaRPr lang="fr-FR" sz="3600" dirty="0">
                        <a:solidFill>
                          <a:srgbClr val="FF0000"/>
                        </a:solidFill>
                      </a:endParaRPr>
                    </a:p>
                  </a:txBody>
                  <a:tcPr>
                    <a:solidFill>
                      <a:srgbClr val="FFFF00"/>
                    </a:solidFill>
                  </a:tcPr>
                </a:tc>
                <a:tc>
                  <a:txBody>
                    <a:bodyPr/>
                    <a:lstStyle/>
                    <a:p>
                      <a:r>
                        <a:rPr lang="fr-FR" sz="3600" dirty="0" smtClean="0"/>
                        <a:t>10</a:t>
                      </a:r>
                      <a:endParaRPr lang="fr-FR" sz="3600" dirty="0"/>
                    </a:p>
                  </a:txBody>
                  <a:tcPr/>
                </a:tc>
                <a:tc>
                  <a:txBody>
                    <a:bodyPr/>
                    <a:lstStyle/>
                    <a:p>
                      <a:r>
                        <a:rPr lang="fr-FR" sz="3600" dirty="0" smtClean="0"/>
                        <a:t>2</a:t>
                      </a:r>
                      <a:endParaRPr lang="fr-FR" sz="3600" dirty="0"/>
                    </a:p>
                  </a:txBody>
                  <a:tcPr/>
                </a:tc>
                <a:tc>
                  <a:txBody>
                    <a:bodyPr/>
                    <a:lstStyle/>
                    <a:p>
                      <a:r>
                        <a:rPr lang="fr-FR" sz="3600" dirty="0" smtClean="0">
                          <a:solidFill>
                            <a:srgbClr val="FF0000"/>
                          </a:solidFill>
                        </a:rPr>
                        <a:t>5</a:t>
                      </a:r>
                      <a:endParaRPr lang="fr-FR" sz="3600" dirty="0">
                        <a:solidFill>
                          <a:srgbClr val="FF0000"/>
                        </a:solidFill>
                      </a:endParaRPr>
                    </a:p>
                  </a:txBody>
                  <a:tcPr>
                    <a:solidFill>
                      <a:srgbClr val="FFFF00"/>
                    </a:solidFill>
                  </a:tcPr>
                </a:tc>
              </a:tr>
              <a:tr h="370840">
                <a:tc>
                  <a:txBody>
                    <a:bodyPr/>
                    <a:lstStyle/>
                    <a:p>
                      <a:r>
                        <a:rPr lang="fr-FR" sz="3600" dirty="0" smtClean="0"/>
                        <a:t>4</a:t>
                      </a:r>
                      <a:endParaRPr lang="fr-FR" sz="3600" dirty="0"/>
                    </a:p>
                  </a:txBody>
                  <a:tcPr/>
                </a:tc>
                <a:tc>
                  <a:txBody>
                    <a:bodyPr/>
                    <a:lstStyle/>
                    <a:p>
                      <a:r>
                        <a:rPr lang="fr-FR" sz="3600" dirty="0" smtClean="0"/>
                        <a:t>10</a:t>
                      </a:r>
                      <a:endParaRPr lang="fr-FR" sz="3600" dirty="0"/>
                    </a:p>
                  </a:txBody>
                  <a:tcPr/>
                </a:tc>
                <a:tc>
                  <a:txBody>
                    <a:bodyPr/>
                    <a:lstStyle/>
                    <a:p>
                      <a:r>
                        <a:rPr lang="fr-FR" sz="3600" dirty="0" smtClean="0"/>
                        <a:t>5</a:t>
                      </a:r>
                      <a:endParaRPr lang="fr-FR" sz="3600" dirty="0"/>
                    </a:p>
                  </a:txBody>
                  <a:tcPr/>
                </a:tc>
                <a:tc>
                  <a:txBody>
                    <a:bodyPr/>
                    <a:lstStyle/>
                    <a:p>
                      <a:r>
                        <a:rPr lang="fr-FR" sz="3600" dirty="0" smtClean="0">
                          <a:solidFill>
                            <a:srgbClr val="FF0000"/>
                          </a:solidFill>
                        </a:rPr>
                        <a:t>2</a:t>
                      </a:r>
                      <a:endParaRPr lang="fr-FR" sz="3600" dirty="0">
                        <a:solidFill>
                          <a:srgbClr val="FF0000"/>
                        </a:solidFill>
                      </a:endParaRPr>
                    </a:p>
                  </a:txBody>
                  <a:tcPr>
                    <a:solidFill>
                      <a:srgbClr val="FFFF00"/>
                    </a:solidFill>
                  </a:tcPr>
                </a:tc>
                <a:tc>
                  <a:txBody>
                    <a:bodyPr/>
                    <a:lstStyle/>
                    <a:p>
                      <a:r>
                        <a:rPr lang="fr-FR" sz="3600" dirty="0" smtClean="0"/>
                        <a:t>5</a:t>
                      </a:r>
                      <a:endParaRPr lang="fr-FR" sz="3600" dirty="0"/>
                    </a:p>
                  </a:txBody>
                  <a:tcPr/>
                </a:tc>
                <a:tc>
                  <a:txBody>
                    <a:bodyPr/>
                    <a:lstStyle/>
                    <a:p>
                      <a:r>
                        <a:rPr lang="fr-FR" sz="3600" dirty="0" smtClean="0"/>
                        <a:t>2</a:t>
                      </a:r>
                      <a:endParaRPr lang="fr-FR" sz="3600" dirty="0"/>
                    </a:p>
                  </a:txBody>
                  <a:tcPr/>
                </a:tc>
                <a:tc>
                  <a:txBody>
                    <a:bodyPr/>
                    <a:lstStyle/>
                    <a:p>
                      <a:r>
                        <a:rPr lang="fr-FR" sz="3600" dirty="0" smtClean="0">
                          <a:solidFill>
                            <a:srgbClr val="FF0000"/>
                          </a:solidFill>
                        </a:rPr>
                        <a:t>2,5</a:t>
                      </a:r>
                      <a:endParaRPr lang="fr-FR" sz="3600" dirty="0">
                        <a:solidFill>
                          <a:srgbClr val="FF0000"/>
                        </a:solidFill>
                      </a:endParaRPr>
                    </a:p>
                  </a:txBody>
                  <a:tcPr>
                    <a:solidFill>
                      <a:srgbClr val="FFFF00"/>
                    </a:solidFill>
                  </a:tcPr>
                </a:tc>
              </a:tr>
              <a:tr h="370840">
                <a:tc>
                  <a:txBody>
                    <a:bodyPr/>
                    <a:lstStyle/>
                    <a:p>
                      <a:r>
                        <a:rPr lang="fr-FR" sz="3600" dirty="0" smtClean="0"/>
                        <a:t>5</a:t>
                      </a:r>
                      <a:endParaRPr lang="fr-FR" sz="3600" dirty="0"/>
                    </a:p>
                  </a:txBody>
                  <a:tcPr/>
                </a:tc>
                <a:tc>
                  <a:txBody>
                    <a:bodyPr/>
                    <a:lstStyle/>
                    <a:p>
                      <a:r>
                        <a:rPr lang="fr-FR" sz="3600" dirty="0" smtClean="0"/>
                        <a:t>8</a:t>
                      </a:r>
                      <a:endParaRPr lang="fr-FR" sz="3600" dirty="0"/>
                    </a:p>
                  </a:txBody>
                  <a:tcPr/>
                </a:tc>
                <a:tc>
                  <a:txBody>
                    <a:bodyPr/>
                    <a:lstStyle/>
                    <a:p>
                      <a:r>
                        <a:rPr lang="fr-FR" sz="3600" dirty="0" smtClean="0"/>
                        <a:t>5</a:t>
                      </a:r>
                      <a:endParaRPr lang="fr-FR" sz="3600" dirty="0"/>
                    </a:p>
                  </a:txBody>
                  <a:tcPr/>
                </a:tc>
                <a:tc>
                  <a:txBody>
                    <a:bodyPr/>
                    <a:lstStyle/>
                    <a:p>
                      <a:r>
                        <a:rPr lang="fr-FR" sz="3600" dirty="0" smtClean="0">
                          <a:solidFill>
                            <a:srgbClr val="FF0000"/>
                          </a:solidFill>
                        </a:rPr>
                        <a:t>1,6</a:t>
                      </a:r>
                      <a:endParaRPr lang="fr-FR" sz="3600" dirty="0">
                        <a:solidFill>
                          <a:srgbClr val="FF0000"/>
                        </a:solidFill>
                      </a:endParaRPr>
                    </a:p>
                  </a:txBody>
                  <a:tcPr>
                    <a:solidFill>
                      <a:srgbClr val="FFFF00"/>
                    </a:solidFill>
                  </a:tcPr>
                </a:tc>
                <a:tc>
                  <a:txBody>
                    <a:bodyPr/>
                    <a:lstStyle/>
                    <a:p>
                      <a:r>
                        <a:rPr lang="fr-FR" sz="3600" dirty="0" smtClean="0"/>
                        <a:t>3</a:t>
                      </a:r>
                      <a:endParaRPr lang="fr-FR" sz="3600" dirty="0"/>
                    </a:p>
                  </a:txBody>
                  <a:tcPr/>
                </a:tc>
                <a:tc>
                  <a:txBody>
                    <a:bodyPr/>
                    <a:lstStyle/>
                    <a:p>
                      <a:r>
                        <a:rPr lang="fr-FR" sz="3600" dirty="0" smtClean="0"/>
                        <a:t>2</a:t>
                      </a:r>
                      <a:endParaRPr lang="fr-FR" sz="3600" dirty="0"/>
                    </a:p>
                  </a:txBody>
                  <a:tcPr/>
                </a:tc>
                <a:tc>
                  <a:txBody>
                    <a:bodyPr/>
                    <a:lstStyle/>
                    <a:p>
                      <a:r>
                        <a:rPr lang="fr-FR" sz="3600" dirty="0" smtClean="0">
                          <a:solidFill>
                            <a:srgbClr val="FF0000"/>
                          </a:solidFill>
                        </a:rPr>
                        <a:t>1,5</a:t>
                      </a:r>
                      <a:endParaRPr lang="fr-FR" sz="3600" dirty="0">
                        <a:solidFill>
                          <a:srgbClr val="FF0000"/>
                        </a:solidFill>
                      </a:endParaRPr>
                    </a:p>
                  </a:txBody>
                  <a:tcPr>
                    <a:solidFill>
                      <a:srgbClr val="FFFF00"/>
                    </a:solidFill>
                  </a:tcPr>
                </a:tc>
              </a:tr>
              <a:tr h="370840">
                <a:tc>
                  <a:txBody>
                    <a:bodyPr/>
                    <a:lstStyle/>
                    <a:p>
                      <a:r>
                        <a:rPr lang="fr-FR" sz="3600" dirty="0" smtClean="0"/>
                        <a:t>6</a:t>
                      </a:r>
                      <a:endParaRPr lang="fr-FR" sz="3600" dirty="0"/>
                    </a:p>
                  </a:txBody>
                  <a:tcPr/>
                </a:tc>
                <a:tc>
                  <a:txBody>
                    <a:bodyPr/>
                    <a:lstStyle/>
                    <a:p>
                      <a:r>
                        <a:rPr lang="fr-FR" sz="3600" dirty="0" smtClean="0"/>
                        <a:t>5</a:t>
                      </a:r>
                      <a:endParaRPr lang="fr-FR" sz="3600" dirty="0"/>
                    </a:p>
                  </a:txBody>
                  <a:tcPr/>
                </a:tc>
                <a:tc>
                  <a:txBody>
                    <a:bodyPr/>
                    <a:lstStyle/>
                    <a:p>
                      <a:r>
                        <a:rPr lang="fr-FR" sz="3600" dirty="0" smtClean="0"/>
                        <a:t>5</a:t>
                      </a:r>
                      <a:endParaRPr lang="fr-FR" sz="3600" dirty="0"/>
                    </a:p>
                  </a:txBody>
                  <a:tcPr/>
                </a:tc>
                <a:tc>
                  <a:txBody>
                    <a:bodyPr/>
                    <a:lstStyle/>
                    <a:p>
                      <a:r>
                        <a:rPr lang="fr-FR" sz="3600" dirty="0" smtClean="0">
                          <a:solidFill>
                            <a:srgbClr val="FF0000"/>
                          </a:solidFill>
                        </a:rPr>
                        <a:t>1</a:t>
                      </a:r>
                      <a:endParaRPr lang="fr-FR" sz="3600" dirty="0">
                        <a:solidFill>
                          <a:srgbClr val="FF0000"/>
                        </a:solidFill>
                      </a:endParaRPr>
                    </a:p>
                  </a:txBody>
                  <a:tcPr>
                    <a:solidFill>
                      <a:srgbClr val="FFFF00"/>
                    </a:solidFill>
                  </a:tcPr>
                </a:tc>
                <a:tc>
                  <a:txBody>
                    <a:bodyPr/>
                    <a:lstStyle/>
                    <a:p>
                      <a:r>
                        <a:rPr lang="fr-FR" sz="3600" dirty="0" smtClean="0"/>
                        <a:t>2</a:t>
                      </a:r>
                      <a:endParaRPr lang="fr-FR" sz="3600" dirty="0"/>
                    </a:p>
                  </a:txBody>
                  <a:tcPr/>
                </a:tc>
                <a:tc>
                  <a:txBody>
                    <a:bodyPr/>
                    <a:lstStyle/>
                    <a:p>
                      <a:r>
                        <a:rPr lang="fr-FR" sz="3600" dirty="0" smtClean="0"/>
                        <a:t>2</a:t>
                      </a:r>
                      <a:endParaRPr lang="fr-FR" sz="3600" dirty="0"/>
                    </a:p>
                  </a:txBody>
                  <a:tcPr/>
                </a:tc>
                <a:tc>
                  <a:txBody>
                    <a:bodyPr/>
                    <a:lstStyle/>
                    <a:p>
                      <a:r>
                        <a:rPr lang="fr-FR" sz="3600" dirty="0" smtClean="0">
                          <a:solidFill>
                            <a:srgbClr val="FF0000"/>
                          </a:solidFill>
                        </a:rPr>
                        <a:t>1</a:t>
                      </a:r>
                      <a:endParaRPr lang="fr-FR" sz="3600" dirty="0">
                        <a:solidFill>
                          <a:srgbClr val="FF0000"/>
                        </a:solidFill>
                      </a:endParaRPr>
                    </a:p>
                  </a:txBody>
                  <a:tcPr>
                    <a:solidFill>
                      <a:srgbClr val="FFFF00"/>
                    </a:solidFill>
                  </a:tcPr>
                </a:tc>
              </a:tr>
            </a:tbl>
          </a:graphicData>
        </a:graphic>
      </p:graphicFrame>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400" dirty="0" smtClean="0"/>
              <a:t>   Si l’utilité marginale du loisir est égale à 2 fois l’utilité marginale de la consommation, cela signifie que le consommateur est prêt à sacrifier une heure de loisir contre 2 unités de consommation. L’équilibre n’est pas non plus atteint puisqu’une heure de loisir en moins permet de consommer 5 unités supplémentaires. </a:t>
            </a:r>
            <a:endParaRPr lang="fr-FR" sz="4400"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pPr>
              <a:buNone/>
            </a:pPr>
            <a:r>
              <a:rPr lang="fr-FR" dirty="0" smtClean="0"/>
              <a:t>   </a:t>
            </a:r>
            <a:endParaRPr lang="fr-FR" dirty="0"/>
          </a:p>
        </p:txBody>
      </p:sp>
      <p:sp>
        <p:nvSpPr>
          <p:cNvPr id="5" name="Rectangle 4"/>
          <p:cNvSpPr/>
          <p:nvPr/>
        </p:nvSpPr>
        <p:spPr>
          <a:xfrm>
            <a:off x="0" y="214290"/>
            <a:ext cx="9144000" cy="5909310"/>
          </a:xfrm>
          <a:prstGeom prst="rect">
            <a:avLst/>
          </a:prstGeom>
        </p:spPr>
        <p:txBody>
          <a:bodyPr wrap="square">
            <a:spAutoFit/>
          </a:bodyPr>
          <a:lstStyle/>
          <a:p>
            <a:pPr algn="just"/>
            <a:r>
              <a:rPr lang="fr-FR" sz="5400" dirty="0" smtClean="0"/>
              <a:t>Le consommateur ne travaille pas assez. Il a intérêt à réduire ses heures de loisir. L’équilibre est atteint quand l’utilité marginale d’une heure de loisir est égale à 5 fois celle de la consommation.</a:t>
            </a:r>
            <a:endParaRPr lang="fr-FR" sz="5400"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lnSpcReduction="10000"/>
          </a:bodyPr>
          <a:lstStyle/>
          <a:p>
            <a:pPr algn="just">
              <a:buNone/>
            </a:pPr>
            <a:r>
              <a:rPr lang="fr-FR" sz="6000" dirty="0" smtClean="0"/>
              <a:t>   Soit U, la fonction d’utilité du consommateur :</a:t>
            </a:r>
          </a:p>
          <a:p>
            <a:pPr algn="just">
              <a:buNone/>
            </a:pPr>
            <a:r>
              <a:rPr lang="fr-FR" sz="6000" dirty="0" smtClean="0"/>
              <a:t>   U = f(C,L), avec </a:t>
            </a:r>
          </a:p>
          <a:p>
            <a:pPr algn="just">
              <a:buNone/>
            </a:pPr>
            <a:r>
              <a:rPr lang="fr-FR" sz="6000" dirty="0" smtClean="0"/>
              <a:t>   C = consommation en volume et L = nombre d’heures de loisir.</a:t>
            </a:r>
          </a:p>
          <a:p>
            <a:pPr algn="just">
              <a:buNone/>
            </a:pPr>
            <a:r>
              <a:rPr lang="fr-FR" sz="6000" dirty="0" smtClean="0"/>
              <a:t> </a:t>
            </a:r>
            <a:endParaRPr lang="fr-FR" sz="6000"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2844" y="0"/>
            <a:ext cx="9001156" cy="6858000"/>
          </a:xfrm>
        </p:spPr>
        <p:txBody>
          <a:bodyPr>
            <a:noAutofit/>
          </a:bodyPr>
          <a:lstStyle/>
          <a:p>
            <a:pPr algn="just">
              <a:buNone/>
            </a:pPr>
            <a:r>
              <a:rPr lang="fr-FR" sz="4800" dirty="0" smtClean="0"/>
              <a:t>La contrainte budgétaire s’écrit :</a:t>
            </a:r>
          </a:p>
          <a:p>
            <a:pPr algn="just">
              <a:buNone/>
            </a:pPr>
            <a:r>
              <a:rPr lang="fr-FR" sz="5400" dirty="0" smtClean="0">
                <a:solidFill>
                  <a:srgbClr val="0070C0"/>
                </a:solidFill>
              </a:rPr>
              <a:t>C = (-w/P) x L + (w/P) x Z + S/P </a:t>
            </a:r>
            <a:r>
              <a:rPr lang="fr-FR" sz="4800" dirty="0" smtClean="0"/>
              <a:t>avec w = salaire nominal, P = prix des biens de consommation, </a:t>
            </a:r>
          </a:p>
          <a:p>
            <a:pPr algn="just">
              <a:buNone/>
            </a:pPr>
            <a:r>
              <a:rPr lang="fr-FR" sz="4800" dirty="0" smtClean="0"/>
              <a:t>Z = nombre d’heures de travail disponibles par jour, S = revenu non salarial</a:t>
            </a:r>
          </a:p>
          <a:p>
            <a:endParaRPr lang="fr-FR" sz="4800"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5400" dirty="0" smtClean="0"/>
              <a:t>  Le consommateur maximise sa fonction d’utilité si : </a:t>
            </a:r>
          </a:p>
          <a:p>
            <a:pPr algn="just">
              <a:buNone/>
            </a:pPr>
            <a:r>
              <a:rPr lang="fr-FR" sz="5400" dirty="0" smtClean="0"/>
              <a:t>  </a:t>
            </a:r>
            <a:r>
              <a:rPr lang="fr-FR" sz="5400" dirty="0" smtClean="0">
                <a:solidFill>
                  <a:srgbClr val="0070C0"/>
                </a:solidFill>
              </a:rPr>
              <a:t>∂C/∂L = </a:t>
            </a:r>
            <a:r>
              <a:rPr lang="fr-FR" sz="5400" dirty="0" err="1" smtClean="0">
                <a:solidFill>
                  <a:srgbClr val="0070C0"/>
                </a:solidFill>
              </a:rPr>
              <a:t>Uml</a:t>
            </a:r>
            <a:r>
              <a:rPr lang="fr-FR" sz="5400" dirty="0" smtClean="0">
                <a:solidFill>
                  <a:srgbClr val="0070C0"/>
                </a:solidFill>
              </a:rPr>
              <a:t>/</a:t>
            </a:r>
            <a:r>
              <a:rPr lang="fr-FR" sz="5400" dirty="0" err="1" smtClean="0">
                <a:solidFill>
                  <a:srgbClr val="0070C0"/>
                </a:solidFill>
              </a:rPr>
              <a:t>Umc</a:t>
            </a:r>
            <a:r>
              <a:rPr lang="fr-FR" sz="5400" dirty="0" smtClean="0">
                <a:solidFill>
                  <a:srgbClr val="0070C0"/>
                </a:solidFill>
              </a:rPr>
              <a:t> = Pl/P = w/P</a:t>
            </a:r>
            <a:r>
              <a:rPr lang="fr-FR" sz="5400" dirty="0" smtClean="0"/>
              <a:t> avec   ∂C/∂L = taux marginal de substitution loisir/consommation, </a:t>
            </a:r>
            <a:r>
              <a:rPr lang="fr-FR" sz="5400" dirty="0" err="1" smtClean="0"/>
              <a:t>Uml</a:t>
            </a:r>
            <a:r>
              <a:rPr lang="fr-FR" sz="5400" dirty="0" smtClean="0"/>
              <a:t>= utilité marginal du loisir, </a:t>
            </a:r>
            <a:endParaRPr lang="fr-FR" sz="5400"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5400" dirty="0" smtClean="0"/>
              <a:t>  </a:t>
            </a:r>
            <a:r>
              <a:rPr lang="fr-FR" sz="5400" dirty="0" err="1" smtClean="0"/>
              <a:t>Umc</a:t>
            </a:r>
            <a:r>
              <a:rPr lang="fr-FR" sz="5400" dirty="0" smtClean="0"/>
              <a:t> = utilité marginale de la consommation, Pl = prix du loisir.</a:t>
            </a:r>
          </a:p>
          <a:p>
            <a:pPr algn="just">
              <a:buNone/>
            </a:pPr>
            <a:r>
              <a:rPr lang="fr-FR" sz="5400" dirty="0" smtClean="0"/>
              <a:t>  L’égalité </a:t>
            </a:r>
            <a:r>
              <a:rPr lang="fr-FR" sz="5400" dirty="0" err="1" smtClean="0"/>
              <a:t>Uml</a:t>
            </a:r>
            <a:r>
              <a:rPr lang="fr-FR" sz="5400" dirty="0" smtClean="0"/>
              <a:t>/</a:t>
            </a:r>
            <a:r>
              <a:rPr lang="fr-FR" sz="5400" dirty="0" err="1" smtClean="0"/>
              <a:t>Umc</a:t>
            </a:r>
            <a:r>
              <a:rPr lang="fr-FR" sz="5400" dirty="0" smtClean="0"/>
              <a:t> et w/P permet d’exprimer C en fonction de w/P et de L.</a:t>
            </a:r>
          </a:p>
          <a:p>
            <a:endParaRPr lang="fr-FR" sz="5400"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214290"/>
            <a:ext cx="8229600" cy="5911873"/>
          </a:xfrm>
        </p:spPr>
        <p:txBody>
          <a:bodyPr>
            <a:noAutofit/>
          </a:bodyPr>
          <a:lstStyle/>
          <a:p>
            <a:pPr algn="just">
              <a:buNone/>
            </a:pPr>
            <a:r>
              <a:rPr lang="fr-FR" sz="5400" dirty="0" smtClean="0"/>
              <a:t>  Il faut ensuite remplacer cette valeur de C dans la contrainte budgétaire pour calculer L et en déduire le nombre d’heures travaillées égales à Z – L.</a:t>
            </a:r>
            <a:endParaRPr lang="fr-FR" sz="5400"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lstStyle/>
          <a:p>
            <a:r>
              <a:rPr lang="fr-FR" b="1" i="1" dirty="0" smtClean="0"/>
              <a:t>application</a:t>
            </a:r>
            <a:endParaRPr lang="fr-FR" b="1" i="1" dirty="0"/>
          </a:p>
        </p:txBody>
      </p:sp>
      <p:sp>
        <p:nvSpPr>
          <p:cNvPr id="3" name="Espace réservé du contenu 2"/>
          <p:cNvSpPr>
            <a:spLocks noGrp="1"/>
          </p:cNvSpPr>
          <p:nvPr>
            <p:ph idx="1"/>
          </p:nvPr>
        </p:nvSpPr>
        <p:spPr>
          <a:xfrm>
            <a:off x="0" y="1142984"/>
            <a:ext cx="9144000" cy="5715016"/>
          </a:xfrm>
        </p:spPr>
        <p:txBody>
          <a:bodyPr>
            <a:noAutofit/>
          </a:bodyPr>
          <a:lstStyle/>
          <a:p>
            <a:pPr algn="just">
              <a:buNone/>
            </a:pPr>
            <a:r>
              <a:rPr lang="fr-FR" sz="3400" dirty="0" smtClean="0"/>
              <a:t>   La fonction d’utilité d’un consommateur s’écrit: U = C x L. Ce consommateur dispose de 12 heures, soit Z qu’il peut affecter au travail ou au loisir. Le salaire nominal est égal à 5 et le prix des biens consommés à 1. S est le revenu non salarial du consommateur.</a:t>
            </a:r>
          </a:p>
          <a:p>
            <a:pPr algn="just">
              <a:buFontTx/>
              <a:buChar char="-"/>
            </a:pPr>
            <a:r>
              <a:rPr lang="fr-FR" sz="3400" dirty="0" smtClean="0"/>
              <a:t>Combien d’heures ce consommateur doit-il travailler pour maximiser son utilité si S = 0</a:t>
            </a:r>
          </a:p>
          <a:p>
            <a:pPr algn="just">
              <a:buNone/>
            </a:pPr>
            <a:r>
              <a:rPr lang="fr-FR" sz="3400" dirty="0" smtClean="0"/>
              <a:t>-  Si S= 10, combien d’heures doit-il travailler pour maximiser son utilité?</a:t>
            </a:r>
            <a:endParaRPr lang="fr-FR" sz="3400"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714356"/>
          </a:xfrm>
        </p:spPr>
        <p:txBody>
          <a:bodyPr>
            <a:normAutofit fontScale="90000"/>
          </a:bodyPr>
          <a:lstStyle/>
          <a:p>
            <a:r>
              <a:rPr lang="fr-FR" dirty="0" smtClean="0"/>
              <a:t>correction</a:t>
            </a:r>
            <a:endParaRPr lang="fr-FR" dirty="0"/>
          </a:p>
        </p:txBody>
      </p:sp>
      <p:sp>
        <p:nvSpPr>
          <p:cNvPr id="3" name="Espace réservé du contenu 2"/>
          <p:cNvSpPr>
            <a:spLocks noGrp="1"/>
          </p:cNvSpPr>
          <p:nvPr>
            <p:ph idx="1"/>
          </p:nvPr>
        </p:nvSpPr>
        <p:spPr>
          <a:xfrm>
            <a:off x="0" y="857232"/>
            <a:ext cx="9144000" cy="6000768"/>
          </a:xfrm>
        </p:spPr>
        <p:txBody>
          <a:bodyPr>
            <a:noAutofit/>
          </a:bodyPr>
          <a:lstStyle/>
          <a:p>
            <a:pPr algn="just">
              <a:buNone/>
            </a:pPr>
            <a:r>
              <a:rPr lang="fr-FR" sz="4000" smtClean="0"/>
              <a:t>Le </a:t>
            </a:r>
            <a:r>
              <a:rPr lang="fr-FR" sz="4000" dirty="0" smtClean="0"/>
              <a:t>consommateur doit maximiser sa fonction d’utilité sous contrainte budgétaire.</a:t>
            </a:r>
          </a:p>
          <a:p>
            <a:pPr algn="just">
              <a:buNone/>
            </a:pPr>
            <a:r>
              <a:rPr lang="fr-FR" sz="4000" dirty="0" smtClean="0"/>
              <a:t>Ecrivons l’équation de la contrainte budgétaire.</a:t>
            </a:r>
          </a:p>
          <a:p>
            <a:pPr algn="just">
              <a:buNone/>
            </a:pPr>
            <a:r>
              <a:rPr lang="fr-FR" sz="4000" dirty="0" smtClean="0"/>
              <a:t>T = nombre d’heures de travail = Z – L</a:t>
            </a:r>
          </a:p>
          <a:p>
            <a:pPr algn="just">
              <a:buNone/>
            </a:pPr>
            <a:r>
              <a:rPr lang="fr-FR" sz="4000" dirty="0" smtClean="0"/>
              <a:t>PC = consommation en valeur = w(Z – L)</a:t>
            </a:r>
          </a:p>
          <a:p>
            <a:pPr algn="just">
              <a:buFont typeface="Symbol"/>
              <a:buChar char="Þ"/>
            </a:pPr>
            <a:r>
              <a:rPr lang="fr-FR" sz="4000" dirty="0" smtClean="0"/>
              <a:t>PC = -</a:t>
            </a:r>
            <a:r>
              <a:rPr lang="fr-FR" sz="4000" dirty="0" err="1" smtClean="0"/>
              <a:t>wL</a:t>
            </a:r>
            <a:r>
              <a:rPr lang="fr-FR" sz="4000" dirty="0" smtClean="0"/>
              <a:t> + </a:t>
            </a:r>
            <a:r>
              <a:rPr lang="fr-FR" sz="4000" dirty="0" err="1" smtClean="0"/>
              <a:t>wZ</a:t>
            </a:r>
            <a:r>
              <a:rPr lang="fr-FR" sz="4000" dirty="0" smtClean="0"/>
              <a:t> et </a:t>
            </a:r>
          </a:p>
          <a:p>
            <a:pPr algn="just">
              <a:buNone/>
            </a:pPr>
            <a:r>
              <a:rPr lang="fr-FR" sz="4000" dirty="0" smtClean="0"/>
              <a:t>    C = -w/P x L + </a:t>
            </a:r>
            <a:r>
              <a:rPr lang="fr-FR" sz="4000" dirty="0" err="1" smtClean="0"/>
              <a:t>wZ</a:t>
            </a:r>
            <a:r>
              <a:rPr lang="fr-FR" sz="4000" dirty="0" smtClean="0"/>
              <a:t>/P = - 5L + 60</a:t>
            </a:r>
            <a:endParaRPr lang="fr-FR" sz="4000"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000" dirty="0" smtClean="0"/>
              <a:t> A l’équilibre, on doit avoir :</a:t>
            </a:r>
          </a:p>
          <a:p>
            <a:pPr algn="just">
              <a:buNone/>
            </a:pPr>
            <a:r>
              <a:rPr lang="fr-FR" sz="4000" dirty="0" smtClean="0"/>
              <a:t>TMS = ∂C/∂L = </a:t>
            </a:r>
            <a:r>
              <a:rPr lang="fr-FR" sz="4000" dirty="0" err="1" smtClean="0"/>
              <a:t>Uml</a:t>
            </a:r>
            <a:r>
              <a:rPr lang="fr-FR" sz="4000" dirty="0" smtClean="0"/>
              <a:t>/</a:t>
            </a:r>
            <a:r>
              <a:rPr lang="fr-FR" sz="4000" dirty="0" err="1" smtClean="0"/>
              <a:t>Umc</a:t>
            </a:r>
            <a:r>
              <a:rPr lang="fr-FR" sz="4000" dirty="0" smtClean="0"/>
              <a:t> = Pl/P avec Pl =5 et P=1</a:t>
            </a:r>
          </a:p>
          <a:p>
            <a:pPr algn="just">
              <a:buNone/>
            </a:pPr>
            <a:r>
              <a:rPr lang="fr-FR" sz="4000" dirty="0" smtClean="0"/>
              <a:t>Or , </a:t>
            </a:r>
            <a:r>
              <a:rPr lang="fr-FR" sz="4000" dirty="0" err="1" smtClean="0"/>
              <a:t>Uml</a:t>
            </a:r>
            <a:r>
              <a:rPr lang="fr-FR" sz="4000" dirty="0" smtClean="0"/>
              <a:t> = C et </a:t>
            </a:r>
            <a:r>
              <a:rPr lang="fr-FR" sz="4000" dirty="0" err="1" smtClean="0"/>
              <a:t>Umc</a:t>
            </a:r>
            <a:r>
              <a:rPr lang="fr-FR" sz="4000" dirty="0" smtClean="0"/>
              <a:t> = L</a:t>
            </a:r>
          </a:p>
          <a:p>
            <a:pPr algn="just">
              <a:buNone/>
            </a:pPr>
            <a:r>
              <a:rPr lang="fr-FR" sz="4000" dirty="0" smtClean="0"/>
              <a:t>Donc, TMS = ∂C/∂L = C/L = 5 =&gt; C = 5L</a:t>
            </a:r>
          </a:p>
          <a:p>
            <a:pPr algn="just">
              <a:buNone/>
            </a:pPr>
            <a:r>
              <a:rPr lang="fr-FR" sz="4000" dirty="0" smtClean="0"/>
              <a:t>Dans la contrainte budgétaire : C = 5L = -5L + 60</a:t>
            </a:r>
          </a:p>
          <a:p>
            <a:pPr algn="just">
              <a:buFont typeface="Symbol"/>
              <a:buChar char="Þ"/>
            </a:pPr>
            <a:r>
              <a:rPr lang="fr-FR" sz="4000" dirty="0" smtClean="0"/>
              <a:t> L = 6 et C = 30</a:t>
            </a:r>
          </a:p>
          <a:p>
            <a:pPr algn="just">
              <a:buFont typeface="Symbol"/>
              <a:buChar char="Þ"/>
            </a:pPr>
            <a:r>
              <a:rPr lang="fr-FR" sz="4000" dirty="0" smtClean="0"/>
              <a:t> T = 12 – 6 = 6</a:t>
            </a:r>
          </a:p>
          <a:p>
            <a:pPr algn="just">
              <a:buNone/>
            </a:pPr>
            <a:r>
              <a:rPr lang="fr-FR" sz="4000" dirty="0" smtClean="0"/>
              <a:t>Le consommateur doit travailler 6 heures.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400" dirty="0" smtClean="0"/>
              <a:t>  Chaque produit procure une utilité, mais le fait de payer un prix est source de désutilité. Le consommateur rationnel va choisir en premier lieu le bien qui lui procure le plus d’utilité compte tenu de son prix. Il choisira donc d’abord le bien Y, puis encore le bien Y, puis le bien X, puis X, puis X, puis Y, …</a:t>
            </a:r>
            <a:endParaRPr lang="fr-FR" sz="4400"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buNone/>
            </a:pPr>
            <a:r>
              <a:rPr lang="fr-FR" sz="3600" dirty="0" smtClean="0"/>
              <a:t>L’arbitrage travail /loisir du consommateur</a:t>
            </a:r>
            <a:endParaRPr lang="fr-FR" sz="3600" dirty="0"/>
          </a:p>
        </p:txBody>
      </p:sp>
      <p:cxnSp>
        <p:nvCxnSpPr>
          <p:cNvPr id="5" name="Connecteur droit avec flèche 4"/>
          <p:cNvCxnSpPr/>
          <p:nvPr/>
        </p:nvCxnSpPr>
        <p:spPr>
          <a:xfrm rot="5400000" flipH="1" flipV="1">
            <a:off x="-35751" y="3107529"/>
            <a:ext cx="350046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a:off x="1714480" y="4857760"/>
            <a:ext cx="45005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1714480" y="2214554"/>
            <a:ext cx="2928958" cy="2643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1714480" y="3643314"/>
            <a:ext cx="157163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5400000">
            <a:off x="2678893" y="4250537"/>
            <a:ext cx="121444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5" name="Arc 14"/>
          <p:cNvSpPr/>
          <p:nvPr/>
        </p:nvSpPr>
        <p:spPr>
          <a:xfrm>
            <a:off x="2714612" y="500042"/>
            <a:ext cx="3929090" cy="3714776"/>
          </a:xfrm>
          <a:prstGeom prst="arc">
            <a:avLst>
              <a:gd name="adj1" fmla="val 5485399"/>
              <a:gd name="adj2" fmla="val 109471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6" name="ZoneTexte 15"/>
          <p:cNvSpPr txBox="1"/>
          <p:nvPr/>
        </p:nvSpPr>
        <p:spPr>
          <a:xfrm>
            <a:off x="428596" y="1000108"/>
            <a:ext cx="1714512" cy="646331"/>
          </a:xfrm>
          <a:prstGeom prst="rect">
            <a:avLst/>
          </a:prstGeom>
          <a:noFill/>
        </p:spPr>
        <p:txBody>
          <a:bodyPr wrap="square" rtlCol="0">
            <a:spAutoFit/>
          </a:bodyPr>
          <a:lstStyle/>
          <a:p>
            <a:r>
              <a:rPr lang="fr-FR" dirty="0" smtClean="0"/>
              <a:t>Consommation en volume</a:t>
            </a:r>
            <a:endParaRPr lang="fr-FR" dirty="0"/>
          </a:p>
        </p:txBody>
      </p:sp>
      <p:sp>
        <p:nvSpPr>
          <p:cNvPr id="17" name="ZoneTexte 16"/>
          <p:cNvSpPr txBox="1"/>
          <p:nvPr/>
        </p:nvSpPr>
        <p:spPr>
          <a:xfrm>
            <a:off x="1285852" y="2059536"/>
            <a:ext cx="490542" cy="369332"/>
          </a:xfrm>
          <a:prstGeom prst="rect">
            <a:avLst/>
          </a:prstGeom>
          <a:noFill/>
        </p:spPr>
        <p:txBody>
          <a:bodyPr wrap="square" rtlCol="0">
            <a:spAutoFit/>
          </a:bodyPr>
          <a:lstStyle/>
          <a:p>
            <a:r>
              <a:rPr lang="fr-FR" dirty="0" smtClean="0"/>
              <a:t>60</a:t>
            </a:r>
            <a:endParaRPr lang="fr-FR" dirty="0"/>
          </a:p>
        </p:txBody>
      </p:sp>
      <p:sp>
        <p:nvSpPr>
          <p:cNvPr id="18" name="ZoneTexte 17"/>
          <p:cNvSpPr txBox="1"/>
          <p:nvPr/>
        </p:nvSpPr>
        <p:spPr>
          <a:xfrm>
            <a:off x="1295376" y="3488296"/>
            <a:ext cx="561980" cy="369332"/>
          </a:xfrm>
          <a:prstGeom prst="rect">
            <a:avLst/>
          </a:prstGeom>
          <a:noFill/>
        </p:spPr>
        <p:txBody>
          <a:bodyPr wrap="square" rtlCol="0">
            <a:spAutoFit/>
          </a:bodyPr>
          <a:lstStyle/>
          <a:p>
            <a:r>
              <a:rPr lang="fr-FR" dirty="0" smtClean="0"/>
              <a:t>30</a:t>
            </a:r>
            <a:endParaRPr lang="fr-FR" dirty="0"/>
          </a:p>
        </p:txBody>
      </p:sp>
      <p:sp>
        <p:nvSpPr>
          <p:cNvPr id="19" name="ZoneTexte 18"/>
          <p:cNvSpPr txBox="1"/>
          <p:nvPr/>
        </p:nvSpPr>
        <p:spPr>
          <a:xfrm>
            <a:off x="3071802" y="4782933"/>
            <a:ext cx="571504" cy="369332"/>
          </a:xfrm>
          <a:prstGeom prst="rect">
            <a:avLst/>
          </a:prstGeom>
          <a:noFill/>
        </p:spPr>
        <p:txBody>
          <a:bodyPr wrap="square" rtlCol="0">
            <a:spAutoFit/>
          </a:bodyPr>
          <a:lstStyle/>
          <a:p>
            <a:r>
              <a:rPr lang="fr-FR" dirty="0" smtClean="0"/>
              <a:t>6 h</a:t>
            </a:r>
            <a:endParaRPr lang="fr-FR" dirty="0"/>
          </a:p>
        </p:txBody>
      </p:sp>
      <p:sp>
        <p:nvSpPr>
          <p:cNvPr id="20" name="ZoneTexte 19"/>
          <p:cNvSpPr txBox="1"/>
          <p:nvPr/>
        </p:nvSpPr>
        <p:spPr>
          <a:xfrm>
            <a:off x="4357686" y="4786322"/>
            <a:ext cx="785818" cy="369332"/>
          </a:xfrm>
          <a:prstGeom prst="rect">
            <a:avLst/>
          </a:prstGeom>
          <a:noFill/>
        </p:spPr>
        <p:txBody>
          <a:bodyPr wrap="square" rtlCol="0">
            <a:spAutoFit/>
          </a:bodyPr>
          <a:lstStyle/>
          <a:p>
            <a:r>
              <a:rPr lang="fr-FR" dirty="0" smtClean="0"/>
              <a:t>12 h</a:t>
            </a:r>
            <a:endParaRPr lang="fr-FR" dirty="0"/>
          </a:p>
        </p:txBody>
      </p:sp>
      <p:sp>
        <p:nvSpPr>
          <p:cNvPr id="21" name="ZoneTexte 20"/>
          <p:cNvSpPr txBox="1"/>
          <p:nvPr/>
        </p:nvSpPr>
        <p:spPr>
          <a:xfrm>
            <a:off x="5572132" y="4786322"/>
            <a:ext cx="1285884" cy="923330"/>
          </a:xfrm>
          <a:prstGeom prst="rect">
            <a:avLst/>
          </a:prstGeom>
          <a:noFill/>
        </p:spPr>
        <p:txBody>
          <a:bodyPr wrap="square" rtlCol="0">
            <a:spAutoFit/>
          </a:bodyPr>
          <a:lstStyle/>
          <a:p>
            <a:r>
              <a:rPr lang="fr-FR" dirty="0" err="1" smtClean="0"/>
              <a:t>Nbre</a:t>
            </a:r>
            <a:r>
              <a:rPr lang="fr-FR" dirty="0" smtClean="0"/>
              <a:t> d’heures de loisir</a:t>
            </a:r>
            <a:endParaRPr lang="fr-FR" dirty="0"/>
          </a:p>
        </p:txBody>
      </p:sp>
      <p:sp>
        <p:nvSpPr>
          <p:cNvPr id="22" name="ZoneTexte 21"/>
          <p:cNvSpPr txBox="1"/>
          <p:nvPr/>
        </p:nvSpPr>
        <p:spPr>
          <a:xfrm>
            <a:off x="4643438" y="3929066"/>
            <a:ext cx="857256" cy="369332"/>
          </a:xfrm>
          <a:prstGeom prst="rect">
            <a:avLst/>
          </a:prstGeom>
          <a:noFill/>
        </p:spPr>
        <p:txBody>
          <a:bodyPr wrap="square" rtlCol="0">
            <a:spAutoFit/>
          </a:bodyPr>
          <a:lstStyle/>
          <a:p>
            <a:r>
              <a:rPr lang="fr-FR" dirty="0" smtClean="0"/>
              <a:t>U = CL</a:t>
            </a:r>
            <a:endParaRPr lang="fr-FR" dirty="0"/>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r>
              <a:rPr lang="fr-FR" sz="4300" dirty="0" smtClean="0"/>
              <a:t>Si S = 10</a:t>
            </a:r>
          </a:p>
          <a:p>
            <a:pPr algn="just">
              <a:buNone/>
            </a:pPr>
            <a:r>
              <a:rPr lang="fr-FR" sz="4300" dirty="0" smtClean="0"/>
              <a:t>   Le consommateur maximise toujours son utilité quand C = 5L mais la contrainte budgétaire s’écrit désormais :</a:t>
            </a:r>
          </a:p>
          <a:p>
            <a:pPr algn="just">
              <a:buNone/>
            </a:pPr>
            <a:r>
              <a:rPr lang="fr-FR" sz="4300" dirty="0" smtClean="0"/>
              <a:t>   C = -5L + 60 + 10 =&gt; C = -5L + 70</a:t>
            </a:r>
          </a:p>
          <a:p>
            <a:pPr algn="just">
              <a:buNone/>
            </a:pPr>
            <a:r>
              <a:rPr lang="fr-FR" sz="4300" dirty="0" smtClean="0"/>
              <a:t>=&gt; Si C = 5L, L = 7 et C = 35. Le consommateur ne travaille plus que 5 heures mais consomme 5 unités en plus.</a:t>
            </a:r>
            <a:endParaRPr lang="fr-FR" sz="4300"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96908"/>
          </a:xfrm>
        </p:spPr>
        <p:txBody>
          <a:bodyPr/>
          <a:lstStyle/>
          <a:p>
            <a:r>
              <a:rPr lang="fr-FR" dirty="0" smtClean="0"/>
              <a:t>2. La décision de travailler</a:t>
            </a:r>
            <a:endParaRPr lang="fr-FR" dirty="0"/>
          </a:p>
        </p:txBody>
      </p:sp>
      <p:sp>
        <p:nvSpPr>
          <p:cNvPr id="3" name="Espace réservé du contenu 2"/>
          <p:cNvSpPr>
            <a:spLocks noGrp="1"/>
          </p:cNvSpPr>
          <p:nvPr>
            <p:ph idx="1"/>
          </p:nvPr>
        </p:nvSpPr>
        <p:spPr>
          <a:xfrm>
            <a:off x="0" y="1142984"/>
            <a:ext cx="9144000" cy="5715016"/>
          </a:xfrm>
        </p:spPr>
        <p:txBody>
          <a:bodyPr>
            <a:noAutofit/>
          </a:bodyPr>
          <a:lstStyle/>
          <a:p>
            <a:pPr algn="just">
              <a:buNone/>
            </a:pPr>
            <a:r>
              <a:rPr lang="fr-FR" sz="4000" dirty="0" smtClean="0"/>
              <a:t>   Le consommateur ne doit pas uniquement déterminer le nombre d’heures de travail qu’il est prêt à effectuer. Il doit aussi décider s’il entre ou non sur le marché du travail. Cette décision dépend du salaire horaire de réservation, c’est-à-dire  du salaire en dessous duquel le consommateur refuse de travailler. </a:t>
            </a:r>
            <a:endParaRPr lang="fr-FR" sz="4000"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4400" dirty="0" smtClean="0"/>
              <a:t>   Ce salaire horaire est lié aux revenus non salariaux dont l’origine peut être diverse (revenus du conjoint, revenu du capital, revenus sociaux), à la fonction d’utilité, au salaire proposé sur le marché du travail et aux coûts liés à l’entrée sur le marché du travail comme la perte des avantages sociaux.</a:t>
            </a:r>
            <a:endParaRPr lang="fr-FR" sz="4400"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800" dirty="0" smtClean="0"/>
              <a:t>    Ainsi un consommateur a une forte probabilité de travailler si ses revenus non salariaux sont faibles, si sa préférence pour le travail est forte, si le salaire est élevé et si les coûts supportés lorsqu’il décide de travailler sont faibles.</a:t>
            </a:r>
            <a:endParaRPr lang="fr-FR" sz="4800" dirty="0"/>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formalisation</a:t>
            </a:r>
            <a:endParaRPr lang="fr-FR" dirty="0"/>
          </a:p>
        </p:txBody>
      </p:sp>
      <p:sp>
        <p:nvSpPr>
          <p:cNvPr id="3" name="Espace réservé du contenu 2"/>
          <p:cNvSpPr>
            <a:spLocks noGrp="1"/>
          </p:cNvSpPr>
          <p:nvPr>
            <p:ph idx="1"/>
          </p:nvPr>
        </p:nvSpPr>
        <p:spPr>
          <a:xfrm>
            <a:off x="0" y="1428736"/>
            <a:ext cx="9001156" cy="5429264"/>
          </a:xfrm>
        </p:spPr>
        <p:txBody>
          <a:bodyPr>
            <a:noAutofit/>
          </a:bodyPr>
          <a:lstStyle/>
          <a:p>
            <a:pPr algn="just">
              <a:buNone/>
            </a:pPr>
            <a:r>
              <a:rPr lang="fr-FR" sz="3600" dirty="0" smtClean="0"/>
              <a:t>   Pour calculer le salaire horaire de réservation, il faut partir de l’équilibre du consommateur tel que </a:t>
            </a:r>
            <a:r>
              <a:rPr lang="fr-FR" sz="3600" dirty="0" err="1" smtClean="0"/>
              <a:t>Uml</a:t>
            </a:r>
            <a:r>
              <a:rPr lang="fr-FR" sz="3600" dirty="0" smtClean="0"/>
              <a:t>/</a:t>
            </a:r>
            <a:r>
              <a:rPr lang="fr-FR" sz="3600" dirty="0" err="1" smtClean="0"/>
              <a:t>Umc</a:t>
            </a:r>
            <a:r>
              <a:rPr lang="fr-FR" sz="3600" dirty="0" smtClean="0"/>
              <a:t> = Pl/P = w/P.</a:t>
            </a:r>
          </a:p>
          <a:p>
            <a:pPr algn="just">
              <a:buNone/>
            </a:pPr>
            <a:r>
              <a:rPr lang="fr-FR" sz="3600" dirty="0" smtClean="0"/>
              <a:t>    Dans l’équation de la contrainte, on cherche w/P tel que </a:t>
            </a:r>
            <a:r>
              <a:rPr lang="fr-FR" sz="3600" dirty="0" smtClean="0">
                <a:solidFill>
                  <a:srgbClr val="002060"/>
                </a:solidFill>
              </a:rPr>
              <a:t>C = (-w/P) x L + (w/P) x Z + S/P </a:t>
            </a:r>
            <a:r>
              <a:rPr lang="fr-FR" sz="3600" dirty="0" smtClean="0"/>
              <a:t>avec Z, le nombre d’heures disponibles pour travailler et S, le revenu non salarial. On remplace C par sa valeur déduite de l’égalité :</a:t>
            </a:r>
          </a:p>
          <a:p>
            <a:pPr algn="just">
              <a:buNone/>
            </a:pPr>
            <a:r>
              <a:rPr lang="fr-FR" sz="3600" dirty="0" smtClean="0"/>
              <a:t>   </a:t>
            </a:r>
            <a:r>
              <a:rPr lang="fr-FR" sz="3600" dirty="0" err="1" smtClean="0"/>
              <a:t>Uml</a:t>
            </a:r>
            <a:r>
              <a:rPr lang="fr-FR" sz="3600" dirty="0" smtClean="0"/>
              <a:t>/</a:t>
            </a:r>
            <a:r>
              <a:rPr lang="fr-FR" sz="3600" dirty="0" err="1" smtClean="0"/>
              <a:t>Umc</a:t>
            </a:r>
            <a:r>
              <a:rPr lang="fr-FR" sz="3600" dirty="0" smtClean="0"/>
              <a:t> = Pl/P = w/P.</a:t>
            </a:r>
            <a:endParaRPr lang="fr-FR" sz="3600"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fontScale="92500" lnSpcReduction="10000"/>
          </a:bodyPr>
          <a:lstStyle/>
          <a:p>
            <a:pPr algn="just">
              <a:buNone/>
            </a:pPr>
            <a:r>
              <a:rPr lang="fr-FR" sz="4800" dirty="0" smtClean="0"/>
              <a:t>   On pose L = Z puisque le temps de travail du consommateur est nul et on en déduit w.</a:t>
            </a:r>
          </a:p>
          <a:p>
            <a:pPr algn="just">
              <a:buNone/>
            </a:pPr>
            <a:r>
              <a:rPr lang="fr-FR" sz="4800" dirty="0" smtClean="0"/>
              <a:t>   L’offre de travail est donc une fonction croissante du salaire réel. En effet, pour décider de travailler, le salaire horaire doit être supérieur au salaire horaire de réservation. Graphiquement, on a la représentation suivante:</a:t>
            </a:r>
          </a:p>
          <a:p>
            <a:pPr algn="just">
              <a:buNone/>
            </a:pPr>
            <a:endParaRPr lang="fr-FR"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54032"/>
          </a:xfrm>
        </p:spPr>
        <p:txBody>
          <a:bodyPr>
            <a:normAutofit fontScale="90000"/>
          </a:bodyPr>
          <a:lstStyle/>
          <a:p>
            <a:r>
              <a:rPr lang="fr-FR" dirty="0" smtClean="0"/>
              <a:t>Salaire réel et offre du travail</a:t>
            </a:r>
            <a:endParaRPr lang="fr-FR" dirty="0"/>
          </a:p>
        </p:txBody>
      </p:sp>
      <p:sp>
        <p:nvSpPr>
          <p:cNvPr id="3" name="Espace réservé du contenu 2"/>
          <p:cNvSpPr>
            <a:spLocks noGrp="1"/>
          </p:cNvSpPr>
          <p:nvPr>
            <p:ph idx="1"/>
          </p:nvPr>
        </p:nvSpPr>
        <p:spPr>
          <a:xfrm>
            <a:off x="457200" y="1071546"/>
            <a:ext cx="8229600" cy="5054617"/>
          </a:xfrm>
        </p:spPr>
        <p:txBody>
          <a:bodyPr/>
          <a:lstStyle/>
          <a:p>
            <a:pPr>
              <a:buNone/>
            </a:pPr>
            <a:r>
              <a:rPr lang="fr-FR" dirty="0" smtClean="0"/>
              <a:t>      </a:t>
            </a:r>
            <a:endParaRPr lang="fr-FR" dirty="0"/>
          </a:p>
        </p:txBody>
      </p:sp>
      <p:cxnSp>
        <p:nvCxnSpPr>
          <p:cNvPr id="5" name="Connecteur droit avec flèche 4"/>
          <p:cNvCxnSpPr/>
          <p:nvPr/>
        </p:nvCxnSpPr>
        <p:spPr>
          <a:xfrm rot="5400000" flipH="1" flipV="1">
            <a:off x="-142114" y="3429000"/>
            <a:ext cx="399973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flipV="1">
            <a:off x="1857356" y="5357826"/>
            <a:ext cx="4429156"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Arc 8"/>
          <p:cNvSpPr/>
          <p:nvPr/>
        </p:nvSpPr>
        <p:spPr>
          <a:xfrm>
            <a:off x="-214346" y="-714404"/>
            <a:ext cx="4214842" cy="5572164"/>
          </a:xfrm>
          <a:prstGeom prst="arc">
            <a:avLst>
              <a:gd name="adj1" fmla="val 20946122"/>
              <a:gd name="adj2" fmla="val 54774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ZoneTexte 9"/>
          <p:cNvSpPr txBox="1"/>
          <p:nvPr/>
        </p:nvSpPr>
        <p:spPr>
          <a:xfrm>
            <a:off x="1357290" y="1428736"/>
            <a:ext cx="571504" cy="369332"/>
          </a:xfrm>
          <a:prstGeom prst="rect">
            <a:avLst/>
          </a:prstGeom>
          <a:noFill/>
        </p:spPr>
        <p:txBody>
          <a:bodyPr wrap="square" rtlCol="0">
            <a:spAutoFit/>
          </a:bodyPr>
          <a:lstStyle/>
          <a:p>
            <a:r>
              <a:rPr lang="fr-FR" dirty="0" smtClean="0"/>
              <a:t>w/P</a:t>
            </a:r>
            <a:endParaRPr lang="fr-FR" dirty="0"/>
          </a:p>
        </p:txBody>
      </p:sp>
      <p:sp>
        <p:nvSpPr>
          <p:cNvPr id="11" name="ZoneTexte 10"/>
          <p:cNvSpPr txBox="1"/>
          <p:nvPr/>
        </p:nvSpPr>
        <p:spPr>
          <a:xfrm>
            <a:off x="0" y="4559866"/>
            <a:ext cx="1857356" cy="646331"/>
          </a:xfrm>
          <a:prstGeom prst="rect">
            <a:avLst/>
          </a:prstGeom>
          <a:noFill/>
        </p:spPr>
        <p:txBody>
          <a:bodyPr wrap="square" rtlCol="0">
            <a:spAutoFit/>
          </a:bodyPr>
          <a:lstStyle/>
          <a:p>
            <a:r>
              <a:rPr lang="fr-FR" dirty="0" smtClean="0"/>
              <a:t>Taux de salaire de réservation</a:t>
            </a:r>
            <a:endParaRPr lang="fr-FR" dirty="0"/>
          </a:p>
        </p:txBody>
      </p:sp>
      <p:sp>
        <p:nvSpPr>
          <p:cNvPr id="12" name="ZoneTexte 11"/>
          <p:cNvSpPr txBox="1"/>
          <p:nvPr/>
        </p:nvSpPr>
        <p:spPr>
          <a:xfrm>
            <a:off x="3929058" y="1571612"/>
            <a:ext cx="1214446" cy="646331"/>
          </a:xfrm>
          <a:prstGeom prst="rect">
            <a:avLst/>
          </a:prstGeom>
          <a:noFill/>
        </p:spPr>
        <p:txBody>
          <a:bodyPr wrap="square" rtlCol="0">
            <a:spAutoFit/>
          </a:bodyPr>
          <a:lstStyle/>
          <a:p>
            <a:r>
              <a:rPr lang="fr-FR" dirty="0" smtClean="0"/>
              <a:t>L</a:t>
            </a:r>
            <a:r>
              <a:rPr lang="fr-FR" baseline="-25000" dirty="0" smtClean="0"/>
              <a:t>0 =</a:t>
            </a:r>
            <a:r>
              <a:rPr lang="fr-FR" dirty="0" smtClean="0"/>
              <a:t> offre de travail</a:t>
            </a:r>
            <a:endParaRPr lang="fr-FR" baseline="-25000" dirty="0"/>
          </a:p>
        </p:txBody>
      </p:sp>
      <p:sp>
        <p:nvSpPr>
          <p:cNvPr id="13" name="ZoneTexte 12"/>
          <p:cNvSpPr txBox="1"/>
          <p:nvPr/>
        </p:nvSpPr>
        <p:spPr>
          <a:xfrm>
            <a:off x="5286380" y="5345684"/>
            <a:ext cx="2428892" cy="369332"/>
          </a:xfrm>
          <a:prstGeom prst="rect">
            <a:avLst/>
          </a:prstGeom>
          <a:noFill/>
        </p:spPr>
        <p:txBody>
          <a:bodyPr wrap="square" rtlCol="0">
            <a:spAutoFit/>
          </a:bodyPr>
          <a:lstStyle/>
          <a:p>
            <a:r>
              <a:rPr lang="fr-FR" dirty="0" err="1" smtClean="0"/>
              <a:t>Nbre</a:t>
            </a:r>
            <a:r>
              <a:rPr lang="fr-FR" dirty="0" smtClean="0"/>
              <a:t> de travailleurs</a:t>
            </a:r>
            <a:endParaRPr lang="fr-FR" dirty="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2844" y="214290"/>
            <a:ext cx="9001156" cy="6643710"/>
          </a:xfrm>
        </p:spPr>
        <p:txBody>
          <a:bodyPr>
            <a:normAutofit lnSpcReduction="10000"/>
          </a:bodyPr>
          <a:lstStyle/>
          <a:p>
            <a:pPr algn="just">
              <a:buNone/>
            </a:pPr>
            <a:r>
              <a:rPr lang="fr-FR" dirty="0" smtClean="0"/>
              <a:t>   </a:t>
            </a:r>
            <a:r>
              <a:rPr lang="fr-FR" sz="4200" dirty="0" smtClean="0"/>
              <a:t>Une hausse de salaire réel augmente l’offre de travail, et réciproquement une baisse du salaire réel diminue l’offre de travail.</a:t>
            </a:r>
          </a:p>
          <a:p>
            <a:pPr algn="just">
              <a:buNone/>
            </a:pPr>
            <a:r>
              <a:rPr lang="fr-FR" sz="4200" dirty="0" smtClean="0"/>
              <a:t>   La courbe d’offre de travail peut se déplacer vers la gauche si la population active diminue et si le salaire de réservation augmente, ou vers la droite si la population active augmente et si le salaire de réservation diminue. </a:t>
            </a:r>
            <a:endParaRPr lang="fr-FR" sz="4200" dirty="0"/>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000" dirty="0" smtClean="0"/>
              <a:t>    Les variations de la population active peuvent s’expliquer par des facteurs démographiques (arrivée sur  le marché du travail de générations nombreuses  nées vingt ans auparavant, immigration), par des changements sur le marché du travail ou dans les préférences des individus.</a:t>
            </a:r>
            <a:endParaRPr lang="fr-FR" sz="4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000" dirty="0" smtClean="0"/>
              <a:t>   Le consommateur rationnel cherche à maximiser son utilité; rappelons que l’utilité marginale de chaque bien est décroissante. Chaque franc dépensé dans un bien ou dans un autre procure une utilité. Si la dépense d’un franc pour le bien X apporte plus d’utilité que la dépense d’un franc pour le bien Y, c’est le bien X qui sera acheté, mais l’utilité de la dépense suivante d’un franc pour le bien X sera plus faible.</a:t>
            </a:r>
            <a:endParaRPr lang="fr-FR" sz="4000"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96908"/>
          </a:xfrm>
        </p:spPr>
        <p:txBody>
          <a:bodyPr/>
          <a:lstStyle/>
          <a:p>
            <a:r>
              <a:rPr lang="fr-FR" b="1" i="1" dirty="0" smtClean="0"/>
              <a:t>application</a:t>
            </a:r>
            <a:endParaRPr lang="fr-FR" b="1" i="1" dirty="0"/>
          </a:p>
        </p:txBody>
      </p:sp>
      <p:sp>
        <p:nvSpPr>
          <p:cNvPr id="3" name="Espace réservé du contenu 2"/>
          <p:cNvSpPr>
            <a:spLocks noGrp="1"/>
          </p:cNvSpPr>
          <p:nvPr>
            <p:ph idx="1"/>
          </p:nvPr>
        </p:nvSpPr>
        <p:spPr>
          <a:xfrm>
            <a:off x="0" y="1142984"/>
            <a:ext cx="9144000" cy="5715016"/>
          </a:xfrm>
        </p:spPr>
        <p:txBody>
          <a:bodyPr>
            <a:normAutofit fontScale="92500" lnSpcReduction="20000"/>
          </a:bodyPr>
          <a:lstStyle/>
          <a:p>
            <a:pPr algn="just">
              <a:buNone/>
            </a:pPr>
            <a:r>
              <a:rPr lang="fr-FR" dirty="0" smtClean="0"/>
              <a:t>   </a:t>
            </a:r>
            <a:r>
              <a:rPr lang="fr-FR" sz="3900" dirty="0" smtClean="0"/>
              <a:t>Soit un consommateur dont la fonction d’utilité s’écrit : U = C</a:t>
            </a:r>
            <a:r>
              <a:rPr lang="fr-FR" sz="3900" baseline="30000" dirty="0" smtClean="0"/>
              <a:t>2</a:t>
            </a:r>
            <a:r>
              <a:rPr lang="fr-FR" sz="3900" dirty="0" smtClean="0"/>
              <a:t>L avec C = consommation en volume et L le nombre d’heures de loisirs.</a:t>
            </a:r>
          </a:p>
          <a:p>
            <a:pPr algn="just">
              <a:buNone/>
            </a:pPr>
            <a:r>
              <a:rPr lang="fr-FR" sz="3900" dirty="0" smtClean="0"/>
              <a:t>    w est le taux de salaire horaire nominal. Le nombre d’heures disponibles pour travailler par jour est de 15 et le prix des biens consommés de 1.</a:t>
            </a:r>
          </a:p>
          <a:p>
            <a:pPr algn="just">
              <a:buNone/>
            </a:pPr>
            <a:r>
              <a:rPr lang="fr-FR" sz="3900" dirty="0" smtClean="0"/>
              <a:t>   Quel est le salaire horaire de réservation si le revenu non salarial de ce consommateur, S, est égal à 150 ?</a:t>
            </a:r>
            <a:endParaRPr lang="fr-FR" sz="3900" dirty="0"/>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96908"/>
          </a:xfrm>
        </p:spPr>
        <p:txBody>
          <a:bodyPr/>
          <a:lstStyle/>
          <a:p>
            <a:r>
              <a:rPr lang="fr-FR" dirty="0" smtClean="0"/>
              <a:t>correction</a:t>
            </a:r>
            <a:endParaRPr lang="fr-FR" dirty="0"/>
          </a:p>
        </p:txBody>
      </p:sp>
      <p:sp>
        <p:nvSpPr>
          <p:cNvPr id="3" name="Espace réservé du contenu 2"/>
          <p:cNvSpPr>
            <a:spLocks noGrp="1"/>
          </p:cNvSpPr>
          <p:nvPr>
            <p:ph idx="1"/>
          </p:nvPr>
        </p:nvSpPr>
        <p:spPr>
          <a:xfrm>
            <a:off x="0" y="1000108"/>
            <a:ext cx="9144000" cy="5857892"/>
          </a:xfrm>
        </p:spPr>
        <p:txBody>
          <a:bodyPr>
            <a:noAutofit/>
          </a:bodyPr>
          <a:lstStyle/>
          <a:p>
            <a:pPr algn="just">
              <a:buNone/>
            </a:pPr>
            <a:r>
              <a:rPr lang="fr-FR" sz="3600" dirty="0" smtClean="0"/>
              <a:t> La contrainte budgétaire s’écrit :</a:t>
            </a:r>
          </a:p>
          <a:p>
            <a:pPr algn="just">
              <a:buNone/>
            </a:pPr>
            <a:r>
              <a:rPr lang="fr-FR" sz="3600" dirty="0" smtClean="0"/>
              <a:t>C = -</a:t>
            </a:r>
            <a:r>
              <a:rPr lang="fr-FR" sz="3600" dirty="0" err="1" smtClean="0"/>
              <a:t>wL</a:t>
            </a:r>
            <a:r>
              <a:rPr lang="fr-FR" sz="3600" dirty="0" smtClean="0"/>
              <a:t> + 15w + 150</a:t>
            </a:r>
          </a:p>
          <a:p>
            <a:pPr algn="just">
              <a:buNone/>
            </a:pPr>
            <a:r>
              <a:rPr lang="fr-FR" sz="3600" dirty="0" smtClean="0"/>
              <a:t>A l’équilibre : ∂C/∂L = </a:t>
            </a:r>
            <a:r>
              <a:rPr lang="fr-FR" sz="3600" dirty="0" err="1" smtClean="0"/>
              <a:t>Uml</a:t>
            </a:r>
            <a:r>
              <a:rPr lang="fr-FR" sz="3600" dirty="0" smtClean="0"/>
              <a:t>/</a:t>
            </a:r>
            <a:r>
              <a:rPr lang="fr-FR" sz="3600" dirty="0" err="1" smtClean="0"/>
              <a:t>Umc</a:t>
            </a:r>
            <a:r>
              <a:rPr lang="fr-FR" sz="3600" dirty="0" smtClean="0"/>
              <a:t> = C</a:t>
            </a:r>
            <a:r>
              <a:rPr lang="fr-FR" sz="3600" baseline="30000" dirty="0" smtClean="0"/>
              <a:t>2</a:t>
            </a:r>
            <a:r>
              <a:rPr lang="fr-FR" sz="3600" dirty="0" smtClean="0"/>
              <a:t>/2CL = w</a:t>
            </a:r>
          </a:p>
          <a:p>
            <a:pPr algn="just">
              <a:buFont typeface="Symbol"/>
              <a:buChar char="Þ"/>
            </a:pPr>
            <a:r>
              <a:rPr lang="fr-FR" sz="3600" dirty="0" smtClean="0"/>
              <a:t>C = 2wL</a:t>
            </a:r>
          </a:p>
          <a:p>
            <a:pPr algn="just">
              <a:buNone/>
            </a:pPr>
            <a:r>
              <a:rPr lang="fr-FR" sz="3600" dirty="0" smtClean="0"/>
              <a:t>Dans l’équation de la contrainte budgétaire, on peut écrire : 2wL = -</a:t>
            </a:r>
            <a:r>
              <a:rPr lang="fr-FR" sz="3600" dirty="0" err="1" smtClean="0"/>
              <a:t>wL</a:t>
            </a:r>
            <a:r>
              <a:rPr lang="fr-FR" sz="3600" dirty="0" smtClean="0"/>
              <a:t> + 15w + 150</a:t>
            </a:r>
          </a:p>
          <a:p>
            <a:pPr algn="just">
              <a:buFont typeface="Symbol"/>
              <a:buChar char="Þ"/>
            </a:pPr>
            <a:r>
              <a:rPr lang="fr-FR" sz="3600" dirty="0" smtClean="0"/>
              <a:t>3wL = 15w + 150. </a:t>
            </a:r>
            <a:r>
              <a:rPr lang="fr-FR" sz="3600" dirty="0" smtClean="0">
                <a:solidFill>
                  <a:srgbClr val="C00000"/>
                </a:solidFill>
              </a:rPr>
              <a:t>Si L = Z = 15, w = 5</a:t>
            </a:r>
          </a:p>
          <a:p>
            <a:pPr algn="just">
              <a:buNone/>
            </a:pPr>
            <a:r>
              <a:rPr lang="fr-FR" sz="3600" dirty="0" smtClean="0"/>
              <a:t>Le travailleur ne travaille que si w est supérieur </a:t>
            </a:r>
            <a:r>
              <a:rPr lang="fr-FR" sz="3600" smtClean="0"/>
              <a:t>ou égal </a:t>
            </a:r>
            <a:r>
              <a:rPr lang="fr-FR" sz="3600" dirty="0" smtClean="0"/>
              <a:t>à 5.</a:t>
            </a:r>
            <a:endParaRPr lang="fr-FR" sz="3600"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dirty="0" smtClean="0"/>
              <a:t>C. L’équilibre sur le marché du travail</a:t>
            </a:r>
            <a:endParaRPr lang="fr-FR" b="1" dirty="0"/>
          </a:p>
        </p:txBody>
      </p:sp>
      <p:sp>
        <p:nvSpPr>
          <p:cNvPr id="3" name="Espace réservé du contenu 2"/>
          <p:cNvSpPr>
            <a:spLocks noGrp="1"/>
          </p:cNvSpPr>
          <p:nvPr>
            <p:ph idx="1"/>
          </p:nvPr>
        </p:nvSpPr>
        <p:spPr>
          <a:xfrm>
            <a:off x="142844" y="1428736"/>
            <a:ext cx="9001156" cy="5429264"/>
          </a:xfrm>
        </p:spPr>
        <p:txBody>
          <a:bodyPr>
            <a:noAutofit/>
          </a:bodyPr>
          <a:lstStyle/>
          <a:p>
            <a:pPr algn="just">
              <a:buNone/>
            </a:pPr>
            <a:r>
              <a:rPr lang="fr-FR" sz="3600" dirty="0" smtClean="0"/>
              <a:t>    Si le marché du travail fonctionne en concurrence pure et parfaite, si le salaire réel est flexible à la hausse ou à la baisse, le marché est en équilibre : l’offre de travail est égale à la demande de travail. Tout individu qui accepte de travailler au prix du marché peut trouver un emploi : </a:t>
            </a:r>
            <a:r>
              <a:rPr lang="fr-FR" sz="3600" b="1" dirty="0" smtClean="0"/>
              <a:t>le chômage est volontaire. </a:t>
            </a:r>
            <a:r>
              <a:rPr lang="fr-FR" sz="3600" dirty="0" smtClean="0"/>
              <a:t>De plus, le salaire réel est égal</a:t>
            </a:r>
            <a:r>
              <a:rPr lang="fr-FR" sz="3600" b="1" dirty="0" smtClean="0"/>
              <a:t> </a:t>
            </a:r>
            <a:r>
              <a:rPr lang="fr-FR" sz="3600" dirty="0" smtClean="0"/>
              <a:t>à la productivité e</a:t>
            </a:r>
            <a:r>
              <a:rPr lang="fr-FR" sz="3600" b="1" dirty="0" smtClean="0"/>
              <a:t>n</a:t>
            </a:r>
            <a:r>
              <a:rPr lang="fr-FR" sz="3600" dirty="0" smtClean="0"/>
              <a:t> volume du dernier travailleur embauché.</a:t>
            </a:r>
            <a:endParaRPr lang="fr-FR" sz="3600" b="1" dirty="0"/>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formalisation</a:t>
            </a:r>
            <a:endParaRPr lang="fr-FR" dirty="0"/>
          </a:p>
        </p:txBody>
      </p:sp>
      <p:sp>
        <p:nvSpPr>
          <p:cNvPr id="3" name="Espace réservé du contenu 2"/>
          <p:cNvSpPr>
            <a:spLocks noGrp="1"/>
          </p:cNvSpPr>
          <p:nvPr>
            <p:ph idx="1"/>
          </p:nvPr>
        </p:nvSpPr>
        <p:spPr>
          <a:xfrm>
            <a:off x="0" y="1214422"/>
            <a:ext cx="9144000" cy="5643578"/>
          </a:xfrm>
        </p:spPr>
        <p:txBody>
          <a:bodyPr>
            <a:noAutofit/>
          </a:bodyPr>
          <a:lstStyle/>
          <a:p>
            <a:pPr algn="just"/>
            <a:r>
              <a:rPr lang="fr-FR" sz="3600" dirty="0" smtClean="0"/>
              <a:t>Soit </a:t>
            </a:r>
            <a:r>
              <a:rPr lang="fr-FR" sz="3600" dirty="0" err="1" smtClean="0"/>
              <a:t>Ld</a:t>
            </a:r>
            <a:r>
              <a:rPr lang="fr-FR" sz="3600" dirty="0" smtClean="0"/>
              <a:t> = demande de travail et Lo = offre de travail.</a:t>
            </a:r>
          </a:p>
          <a:p>
            <a:pPr algn="just">
              <a:buNone/>
            </a:pPr>
            <a:r>
              <a:rPr lang="fr-FR" sz="3600" dirty="0" err="1" smtClean="0"/>
              <a:t>Ld</a:t>
            </a:r>
            <a:r>
              <a:rPr lang="fr-FR" sz="3600" dirty="0" smtClean="0"/>
              <a:t> = f(w/P) avec </a:t>
            </a:r>
            <a:r>
              <a:rPr lang="fr-FR" sz="3600" dirty="0" err="1" smtClean="0"/>
              <a:t>Ld</a:t>
            </a:r>
            <a:r>
              <a:rPr lang="fr-FR" sz="3600" dirty="0" smtClean="0"/>
              <a:t>, fonction décroissante de w/P</a:t>
            </a:r>
          </a:p>
          <a:p>
            <a:pPr algn="just">
              <a:buNone/>
            </a:pPr>
            <a:r>
              <a:rPr lang="fr-FR" sz="3600" dirty="0" smtClean="0"/>
              <a:t>Lo = f(w/P) avec Lo, fonction croissante de w/P</a:t>
            </a:r>
          </a:p>
          <a:p>
            <a:pPr algn="just">
              <a:buNone/>
            </a:pPr>
            <a:r>
              <a:rPr lang="fr-FR" sz="3600" dirty="0" smtClean="0"/>
              <a:t>L’équilibre sur le marché du travail est atteint quand </a:t>
            </a:r>
            <a:r>
              <a:rPr lang="fr-FR" sz="3600" dirty="0" err="1" smtClean="0"/>
              <a:t>Ld</a:t>
            </a:r>
            <a:r>
              <a:rPr lang="fr-FR" sz="3600" dirty="0" smtClean="0"/>
              <a:t> = Lo, ce qui permet de trouver w/P.</a:t>
            </a:r>
          </a:p>
          <a:p>
            <a:pPr algn="just">
              <a:buNone/>
            </a:pPr>
            <a:r>
              <a:rPr lang="fr-FR" sz="3600" dirty="0" smtClean="0"/>
              <a:t>w/P est alors tel que </a:t>
            </a:r>
            <a:r>
              <a:rPr lang="fr-FR" sz="3600" dirty="0" err="1" smtClean="0"/>
              <a:t>Ld</a:t>
            </a:r>
            <a:r>
              <a:rPr lang="fr-FR" sz="3600" dirty="0" smtClean="0"/>
              <a:t> = Lo</a:t>
            </a:r>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96908"/>
          </a:xfrm>
        </p:spPr>
        <p:txBody>
          <a:bodyPr/>
          <a:lstStyle/>
          <a:p>
            <a:r>
              <a:rPr lang="fr-FR" dirty="0" smtClean="0"/>
              <a:t>application</a:t>
            </a:r>
            <a:endParaRPr lang="fr-FR" dirty="0"/>
          </a:p>
        </p:txBody>
      </p:sp>
      <p:sp>
        <p:nvSpPr>
          <p:cNvPr id="3" name="Espace réservé du contenu 2"/>
          <p:cNvSpPr>
            <a:spLocks noGrp="1"/>
          </p:cNvSpPr>
          <p:nvPr>
            <p:ph idx="1"/>
          </p:nvPr>
        </p:nvSpPr>
        <p:spPr>
          <a:xfrm>
            <a:off x="0" y="1071546"/>
            <a:ext cx="9144000" cy="5786454"/>
          </a:xfrm>
        </p:spPr>
        <p:txBody>
          <a:bodyPr>
            <a:noAutofit/>
          </a:bodyPr>
          <a:lstStyle/>
          <a:p>
            <a:pPr>
              <a:buNone/>
            </a:pPr>
            <a:r>
              <a:rPr lang="fr-FR" sz="3600" dirty="0" smtClean="0"/>
              <a:t>   Soit une économie dans laquelle Q = 1000L</a:t>
            </a:r>
            <a:r>
              <a:rPr lang="fr-FR" sz="3600" baseline="-25000" dirty="0" smtClean="0"/>
              <a:t>d</a:t>
            </a:r>
            <a:r>
              <a:rPr lang="fr-FR" sz="3600" baseline="30000" dirty="0" smtClean="0"/>
              <a:t>0,5 </a:t>
            </a:r>
            <a:r>
              <a:rPr lang="fr-FR" sz="3600" dirty="0" smtClean="0"/>
              <a:t> avec Q = production en volume et </a:t>
            </a:r>
            <a:r>
              <a:rPr lang="fr-FR" sz="3600" dirty="0" err="1" smtClean="0"/>
              <a:t>Ld</a:t>
            </a:r>
            <a:r>
              <a:rPr lang="fr-FR" sz="3600" dirty="0" smtClean="0"/>
              <a:t> = nombre de travailleurs.</a:t>
            </a:r>
          </a:p>
          <a:p>
            <a:pPr>
              <a:buNone/>
            </a:pPr>
            <a:r>
              <a:rPr lang="fr-FR" sz="3600" baseline="30000" dirty="0" smtClean="0"/>
              <a:t> </a:t>
            </a:r>
            <a:r>
              <a:rPr lang="fr-FR" sz="3600" dirty="0" smtClean="0"/>
              <a:t>   La fonction d’offre de travail s’écrit : Lo = w/P avec w = salaire nominal et p = prix moyens des biens produits.</a:t>
            </a:r>
          </a:p>
          <a:p>
            <a:pPr>
              <a:buNone/>
            </a:pPr>
            <a:r>
              <a:rPr lang="fr-FR" sz="3600" baseline="30000" dirty="0" smtClean="0"/>
              <a:t> </a:t>
            </a:r>
            <a:r>
              <a:rPr lang="fr-FR" sz="3600" dirty="0" smtClean="0"/>
              <a:t>  * Ecrire la fonction de demande de travail</a:t>
            </a:r>
          </a:p>
          <a:p>
            <a:pPr>
              <a:buNone/>
            </a:pPr>
            <a:r>
              <a:rPr lang="fr-FR" sz="3600" dirty="0" smtClean="0"/>
              <a:t>   * Quel est le salaire réel qui équilibre le marché du travail? Combien de travailleur sont embauchés?</a:t>
            </a:r>
            <a:endParaRPr lang="fr-FR" sz="3600" baseline="30000" dirty="0" smtClean="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96908"/>
          </a:xfrm>
        </p:spPr>
        <p:txBody>
          <a:bodyPr/>
          <a:lstStyle/>
          <a:p>
            <a:r>
              <a:rPr lang="fr-FR" dirty="0" smtClean="0"/>
              <a:t>correction</a:t>
            </a:r>
            <a:endParaRPr lang="fr-FR" dirty="0"/>
          </a:p>
        </p:txBody>
      </p:sp>
      <p:sp>
        <p:nvSpPr>
          <p:cNvPr id="3" name="Espace réservé du contenu 2"/>
          <p:cNvSpPr>
            <a:spLocks noGrp="1"/>
          </p:cNvSpPr>
          <p:nvPr>
            <p:ph idx="1"/>
          </p:nvPr>
        </p:nvSpPr>
        <p:spPr>
          <a:xfrm>
            <a:off x="0" y="1214422"/>
            <a:ext cx="9144000" cy="5643578"/>
          </a:xfrm>
        </p:spPr>
        <p:txBody>
          <a:bodyPr>
            <a:noAutofit/>
          </a:bodyPr>
          <a:lstStyle/>
          <a:p>
            <a:pPr algn="just"/>
            <a:r>
              <a:rPr lang="fr-FR" dirty="0" smtClean="0"/>
              <a:t> La fonction de demande de travail</a:t>
            </a:r>
          </a:p>
          <a:p>
            <a:pPr algn="just">
              <a:buNone/>
            </a:pPr>
            <a:r>
              <a:rPr lang="fr-FR" dirty="0" smtClean="0"/>
              <a:t>Pour que le profit soit maximum, il faut que </a:t>
            </a:r>
          </a:p>
          <a:p>
            <a:pPr algn="just">
              <a:buNone/>
            </a:pPr>
            <a:r>
              <a:rPr lang="fr-FR" dirty="0" smtClean="0"/>
              <a:t>∂Q/∂</a:t>
            </a:r>
            <a:r>
              <a:rPr lang="fr-FR" dirty="0" err="1" smtClean="0"/>
              <a:t>Ld</a:t>
            </a:r>
            <a:r>
              <a:rPr lang="fr-FR" dirty="0" smtClean="0"/>
              <a:t> = w/P =&gt; 0,5 x 1000 x L </a:t>
            </a:r>
            <a:r>
              <a:rPr lang="fr-FR" baseline="-25000" dirty="0" smtClean="0"/>
              <a:t>d</a:t>
            </a:r>
            <a:r>
              <a:rPr lang="fr-FR" baseline="30000" dirty="0" smtClean="0"/>
              <a:t>-0,5 </a:t>
            </a:r>
            <a:r>
              <a:rPr lang="fr-FR" dirty="0" smtClean="0"/>
              <a:t> = w/P</a:t>
            </a:r>
          </a:p>
          <a:p>
            <a:pPr algn="just">
              <a:buFont typeface="Symbol"/>
              <a:buChar char="Þ"/>
            </a:pPr>
            <a:r>
              <a:rPr lang="fr-FR" dirty="0" smtClean="0"/>
              <a:t>L </a:t>
            </a:r>
            <a:r>
              <a:rPr lang="fr-FR" baseline="-25000" dirty="0" smtClean="0"/>
              <a:t>d</a:t>
            </a:r>
            <a:r>
              <a:rPr lang="fr-FR" baseline="30000" dirty="0" smtClean="0"/>
              <a:t> </a:t>
            </a:r>
            <a:r>
              <a:rPr lang="fr-FR" dirty="0" smtClean="0"/>
              <a:t> = (0,5 x 1000)</a:t>
            </a:r>
            <a:r>
              <a:rPr lang="fr-FR" baseline="30000" dirty="0" smtClean="0"/>
              <a:t>2</a:t>
            </a:r>
            <a:r>
              <a:rPr lang="fr-FR" dirty="0" smtClean="0"/>
              <a:t> / (w/p)</a:t>
            </a:r>
            <a:r>
              <a:rPr lang="fr-FR" baseline="30000" dirty="0" smtClean="0"/>
              <a:t>2</a:t>
            </a:r>
          </a:p>
          <a:p>
            <a:pPr algn="just">
              <a:buNone/>
            </a:pPr>
            <a:r>
              <a:rPr lang="fr-FR" dirty="0" smtClean="0"/>
              <a:t>On vérifie que la dérivée seconde de Q est bien négative.</a:t>
            </a:r>
          </a:p>
          <a:p>
            <a:pPr algn="just">
              <a:buFont typeface="Arial" charset="0"/>
              <a:buChar char="•"/>
            </a:pPr>
            <a:r>
              <a:rPr lang="fr-FR" dirty="0" smtClean="0"/>
              <a:t>L’équilibre du marché du travail</a:t>
            </a:r>
          </a:p>
          <a:p>
            <a:pPr algn="just">
              <a:buNone/>
            </a:pPr>
            <a:r>
              <a:rPr lang="fr-FR" dirty="0" smtClean="0"/>
              <a:t>Le marché du travail est en équilibre si :</a:t>
            </a:r>
          </a:p>
          <a:p>
            <a:pPr algn="just">
              <a:buNone/>
            </a:pPr>
            <a:r>
              <a:rPr lang="fr-FR" dirty="0" err="1" smtClean="0"/>
              <a:t>Ld</a:t>
            </a:r>
            <a:r>
              <a:rPr lang="fr-FR" dirty="0" smtClean="0"/>
              <a:t> = (0,5 x 1000)</a:t>
            </a:r>
            <a:r>
              <a:rPr lang="fr-FR" baseline="30000" dirty="0" smtClean="0"/>
              <a:t>2</a:t>
            </a:r>
            <a:r>
              <a:rPr lang="fr-FR" dirty="0" smtClean="0"/>
              <a:t> / (w/p)</a:t>
            </a:r>
            <a:r>
              <a:rPr lang="fr-FR" baseline="30000" dirty="0" smtClean="0"/>
              <a:t>2 </a:t>
            </a:r>
            <a:r>
              <a:rPr lang="fr-FR" dirty="0" smtClean="0"/>
              <a:t> =&gt; Lo = w/p</a:t>
            </a:r>
          </a:p>
          <a:p>
            <a:pPr algn="just">
              <a:buNone/>
            </a:pPr>
            <a:r>
              <a:rPr lang="fr-FR" dirty="0" smtClean="0"/>
              <a:t>=&gt; (w/p)</a:t>
            </a:r>
            <a:r>
              <a:rPr lang="fr-FR" baseline="30000" dirty="0" smtClean="0"/>
              <a:t>3</a:t>
            </a:r>
            <a:r>
              <a:rPr lang="fr-FR" dirty="0" smtClean="0"/>
              <a:t> = (0,5 x 1000)</a:t>
            </a:r>
            <a:r>
              <a:rPr lang="fr-FR" baseline="30000" dirty="0" smtClean="0"/>
              <a:t>2 </a:t>
            </a:r>
            <a:r>
              <a:rPr lang="fr-FR" dirty="0" smtClean="0"/>
              <a:t> =&gt; w/p = 63. Lo = 63 = </a:t>
            </a:r>
            <a:r>
              <a:rPr lang="fr-FR" dirty="0" err="1" smtClean="0"/>
              <a:t>Ld</a:t>
            </a:r>
            <a:r>
              <a:rPr lang="fr-FR" dirty="0" smtClean="0"/>
              <a:t>=63  </a:t>
            </a: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4400" dirty="0" smtClean="0"/>
              <a:t>    Le déplacement des courbes d’offre et de demande de travail modifie le salaire réel d’équilibre ainsi que le nombre de travailleurs. Ainsi une augmentation de la productivité, en déplaçant la courbe de demande de travail vers la droite, augmente le salaire réel et le nombre de travailleurs embauchés. </a:t>
            </a:r>
            <a:endParaRPr lang="fr-FR" sz="4400"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avec flèche 4"/>
          <p:cNvCxnSpPr/>
          <p:nvPr/>
        </p:nvCxnSpPr>
        <p:spPr>
          <a:xfrm rot="5400000" flipH="1" flipV="1">
            <a:off x="72200" y="3357562"/>
            <a:ext cx="399973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2071670" y="5357826"/>
            <a:ext cx="47149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Arc 11"/>
          <p:cNvSpPr/>
          <p:nvPr/>
        </p:nvSpPr>
        <p:spPr>
          <a:xfrm>
            <a:off x="2714612" y="357166"/>
            <a:ext cx="5072098" cy="4214842"/>
          </a:xfrm>
          <a:prstGeom prst="arc">
            <a:avLst>
              <a:gd name="adj1" fmla="val 4881865"/>
              <a:gd name="adj2" fmla="val 108200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6" name="Connecteur droit 15"/>
          <p:cNvCxnSpPr/>
          <p:nvPr/>
        </p:nvCxnSpPr>
        <p:spPr>
          <a:xfrm>
            <a:off x="2071670" y="3071810"/>
            <a:ext cx="35719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2643174" y="3071810"/>
            <a:ext cx="28575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a:off x="3286116" y="3071810"/>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cteur droit 21"/>
          <p:cNvCxnSpPr/>
          <p:nvPr/>
        </p:nvCxnSpPr>
        <p:spPr>
          <a:xfrm>
            <a:off x="4143372" y="3071810"/>
            <a:ext cx="285752" cy="1588"/>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c 22"/>
          <p:cNvSpPr/>
          <p:nvPr/>
        </p:nvSpPr>
        <p:spPr>
          <a:xfrm flipH="1">
            <a:off x="-1285916" y="-1428784"/>
            <a:ext cx="5857916" cy="6786610"/>
          </a:xfrm>
          <a:prstGeom prst="arc">
            <a:avLst>
              <a:gd name="adj1" fmla="val 6634758"/>
              <a:gd name="adj2" fmla="val 1087652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25" name="Connecteur droit 24"/>
          <p:cNvCxnSpPr/>
          <p:nvPr/>
        </p:nvCxnSpPr>
        <p:spPr>
          <a:xfrm>
            <a:off x="2071670" y="4214818"/>
            <a:ext cx="1785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Connecteur droit 26"/>
          <p:cNvCxnSpPr/>
          <p:nvPr/>
        </p:nvCxnSpPr>
        <p:spPr>
          <a:xfrm rot="5400000">
            <a:off x="3286116" y="4786322"/>
            <a:ext cx="11430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necteur droit 28"/>
          <p:cNvCxnSpPr/>
          <p:nvPr/>
        </p:nvCxnSpPr>
        <p:spPr>
          <a:xfrm rot="5400000">
            <a:off x="3286116" y="4214818"/>
            <a:ext cx="2286016" cy="1588"/>
          </a:xfrm>
          <a:prstGeom prst="line">
            <a:avLst/>
          </a:prstGeom>
        </p:spPr>
        <p:style>
          <a:lnRef idx="1">
            <a:schemeClr val="accent1"/>
          </a:lnRef>
          <a:fillRef idx="0">
            <a:schemeClr val="accent1"/>
          </a:fillRef>
          <a:effectRef idx="0">
            <a:schemeClr val="accent1"/>
          </a:effectRef>
          <a:fontRef idx="minor">
            <a:schemeClr val="tx1"/>
          </a:fontRef>
        </p:style>
      </p:cxnSp>
      <p:sp>
        <p:nvSpPr>
          <p:cNvPr id="30" name="ZoneTexte 29"/>
          <p:cNvSpPr txBox="1"/>
          <p:nvPr/>
        </p:nvSpPr>
        <p:spPr>
          <a:xfrm>
            <a:off x="1571604" y="1428736"/>
            <a:ext cx="701042" cy="369332"/>
          </a:xfrm>
          <a:prstGeom prst="rect">
            <a:avLst/>
          </a:prstGeom>
          <a:noFill/>
        </p:spPr>
        <p:txBody>
          <a:bodyPr wrap="square" rtlCol="0">
            <a:spAutoFit/>
          </a:bodyPr>
          <a:lstStyle/>
          <a:p>
            <a:r>
              <a:rPr lang="fr-FR" dirty="0" smtClean="0"/>
              <a:t>w/P</a:t>
            </a:r>
            <a:endParaRPr lang="fr-FR" dirty="0"/>
          </a:p>
        </p:txBody>
      </p:sp>
      <p:sp>
        <p:nvSpPr>
          <p:cNvPr id="31" name="ZoneTexte 30"/>
          <p:cNvSpPr txBox="1"/>
          <p:nvPr/>
        </p:nvSpPr>
        <p:spPr>
          <a:xfrm>
            <a:off x="1571604" y="2857496"/>
            <a:ext cx="701042" cy="369332"/>
          </a:xfrm>
          <a:prstGeom prst="rect">
            <a:avLst/>
          </a:prstGeom>
          <a:noFill/>
        </p:spPr>
        <p:txBody>
          <a:bodyPr wrap="square" rtlCol="0">
            <a:spAutoFit/>
          </a:bodyPr>
          <a:lstStyle/>
          <a:p>
            <a:r>
              <a:rPr lang="fr-FR" dirty="0" smtClean="0"/>
              <a:t>w/P2</a:t>
            </a:r>
            <a:endParaRPr lang="fr-FR" dirty="0"/>
          </a:p>
        </p:txBody>
      </p:sp>
      <p:sp>
        <p:nvSpPr>
          <p:cNvPr id="32" name="ZoneTexte 31"/>
          <p:cNvSpPr txBox="1"/>
          <p:nvPr/>
        </p:nvSpPr>
        <p:spPr>
          <a:xfrm>
            <a:off x="1571604" y="3988362"/>
            <a:ext cx="701042" cy="369332"/>
          </a:xfrm>
          <a:prstGeom prst="rect">
            <a:avLst/>
          </a:prstGeom>
          <a:noFill/>
        </p:spPr>
        <p:txBody>
          <a:bodyPr wrap="square" rtlCol="0">
            <a:spAutoFit/>
          </a:bodyPr>
          <a:lstStyle/>
          <a:p>
            <a:r>
              <a:rPr lang="fr-FR" dirty="0" smtClean="0"/>
              <a:t>w/P1</a:t>
            </a:r>
            <a:endParaRPr lang="fr-FR" dirty="0"/>
          </a:p>
        </p:txBody>
      </p:sp>
      <p:sp>
        <p:nvSpPr>
          <p:cNvPr id="33" name="ZoneTexte 32"/>
          <p:cNvSpPr txBox="1"/>
          <p:nvPr/>
        </p:nvSpPr>
        <p:spPr>
          <a:xfrm>
            <a:off x="3299454" y="5345684"/>
            <a:ext cx="915356" cy="369332"/>
          </a:xfrm>
          <a:prstGeom prst="rect">
            <a:avLst/>
          </a:prstGeom>
          <a:noFill/>
        </p:spPr>
        <p:txBody>
          <a:bodyPr wrap="square" rtlCol="0">
            <a:spAutoFit/>
          </a:bodyPr>
          <a:lstStyle/>
          <a:p>
            <a:r>
              <a:rPr lang="fr-FR" dirty="0" smtClean="0"/>
              <a:t>Lo = </a:t>
            </a:r>
            <a:r>
              <a:rPr lang="fr-FR" dirty="0" err="1" smtClean="0"/>
              <a:t>Ld</a:t>
            </a:r>
            <a:endParaRPr lang="fr-FR" dirty="0"/>
          </a:p>
        </p:txBody>
      </p:sp>
      <p:sp>
        <p:nvSpPr>
          <p:cNvPr id="34" name="ZoneTexte 33"/>
          <p:cNvSpPr txBox="1"/>
          <p:nvPr/>
        </p:nvSpPr>
        <p:spPr>
          <a:xfrm>
            <a:off x="4085272" y="5345684"/>
            <a:ext cx="986794" cy="369332"/>
          </a:xfrm>
          <a:prstGeom prst="rect">
            <a:avLst/>
          </a:prstGeom>
          <a:noFill/>
        </p:spPr>
        <p:txBody>
          <a:bodyPr wrap="square" rtlCol="0">
            <a:spAutoFit/>
          </a:bodyPr>
          <a:lstStyle/>
          <a:p>
            <a:r>
              <a:rPr lang="fr-FR" dirty="0" smtClean="0"/>
              <a:t>Lo = </a:t>
            </a:r>
            <a:r>
              <a:rPr lang="fr-FR" dirty="0" err="1" smtClean="0"/>
              <a:t>Ld</a:t>
            </a:r>
            <a:endParaRPr lang="fr-FR" dirty="0"/>
          </a:p>
        </p:txBody>
      </p:sp>
      <p:sp>
        <p:nvSpPr>
          <p:cNvPr id="35" name="ZoneTexte 34"/>
          <p:cNvSpPr txBox="1"/>
          <p:nvPr/>
        </p:nvSpPr>
        <p:spPr>
          <a:xfrm>
            <a:off x="4513900" y="1702346"/>
            <a:ext cx="701042" cy="369332"/>
          </a:xfrm>
          <a:prstGeom prst="rect">
            <a:avLst/>
          </a:prstGeom>
          <a:noFill/>
        </p:spPr>
        <p:txBody>
          <a:bodyPr wrap="square" rtlCol="0">
            <a:spAutoFit/>
          </a:bodyPr>
          <a:lstStyle/>
          <a:p>
            <a:r>
              <a:rPr lang="fr-FR" dirty="0" smtClean="0"/>
              <a:t>Lo</a:t>
            </a:r>
            <a:endParaRPr lang="fr-FR" dirty="0"/>
          </a:p>
        </p:txBody>
      </p:sp>
      <p:sp>
        <p:nvSpPr>
          <p:cNvPr id="36" name="ZoneTexte 35"/>
          <p:cNvSpPr txBox="1"/>
          <p:nvPr/>
        </p:nvSpPr>
        <p:spPr>
          <a:xfrm>
            <a:off x="6357950" y="3429000"/>
            <a:ext cx="701042" cy="369332"/>
          </a:xfrm>
          <a:prstGeom prst="rect">
            <a:avLst/>
          </a:prstGeom>
          <a:noFill/>
        </p:spPr>
        <p:txBody>
          <a:bodyPr wrap="square" rtlCol="0">
            <a:spAutoFit/>
          </a:bodyPr>
          <a:lstStyle/>
          <a:p>
            <a:r>
              <a:rPr lang="fr-FR" dirty="0" smtClean="0"/>
              <a:t>Ld2</a:t>
            </a:r>
            <a:endParaRPr lang="fr-FR" dirty="0"/>
          </a:p>
        </p:txBody>
      </p:sp>
      <p:sp>
        <p:nvSpPr>
          <p:cNvPr id="38" name="ZoneTexte 37"/>
          <p:cNvSpPr txBox="1"/>
          <p:nvPr/>
        </p:nvSpPr>
        <p:spPr>
          <a:xfrm>
            <a:off x="5656908" y="4357694"/>
            <a:ext cx="701042" cy="369332"/>
          </a:xfrm>
          <a:prstGeom prst="rect">
            <a:avLst/>
          </a:prstGeom>
          <a:noFill/>
        </p:spPr>
        <p:txBody>
          <a:bodyPr wrap="square" rtlCol="0">
            <a:spAutoFit/>
          </a:bodyPr>
          <a:lstStyle/>
          <a:p>
            <a:r>
              <a:rPr lang="fr-FR" dirty="0" smtClean="0"/>
              <a:t>Ld1</a:t>
            </a:r>
            <a:endParaRPr lang="fr-FR" dirty="0"/>
          </a:p>
        </p:txBody>
      </p:sp>
      <p:sp>
        <p:nvSpPr>
          <p:cNvPr id="39" name="ZoneTexte 38"/>
          <p:cNvSpPr txBox="1"/>
          <p:nvPr/>
        </p:nvSpPr>
        <p:spPr>
          <a:xfrm>
            <a:off x="6371288" y="5274246"/>
            <a:ext cx="701042" cy="369332"/>
          </a:xfrm>
          <a:prstGeom prst="rect">
            <a:avLst/>
          </a:prstGeom>
          <a:noFill/>
        </p:spPr>
        <p:txBody>
          <a:bodyPr wrap="square" rtlCol="0">
            <a:spAutoFit/>
          </a:bodyPr>
          <a:lstStyle/>
          <a:p>
            <a:r>
              <a:rPr lang="fr-FR" dirty="0" smtClean="0"/>
              <a:t>L</a:t>
            </a:r>
            <a:endParaRPr lang="fr-FR" dirty="0"/>
          </a:p>
        </p:txBody>
      </p:sp>
      <p:sp>
        <p:nvSpPr>
          <p:cNvPr id="40" name="Arc 39"/>
          <p:cNvSpPr/>
          <p:nvPr/>
        </p:nvSpPr>
        <p:spPr>
          <a:xfrm>
            <a:off x="3500430" y="-642966"/>
            <a:ext cx="5072098" cy="4214842"/>
          </a:xfrm>
          <a:prstGeom prst="arc">
            <a:avLst>
              <a:gd name="adj1" fmla="val 4881865"/>
              <a:gd name="adj2" fmla="val 108200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42" name="Connecteur droit avec flèche 41"/>
          <p:cNvCxnSpPr/>
          <p:nvPr/>
        </p:nvCxnSpPr>
        <p:spPr>
          <a:xfrm rot="5400000" flipH="1" flipV="1">
            <a:off x="5143504" y="3786190"/>
            <a:ext cx="714380"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2908" y="0"/>
            <a:ext cx="9286908" cy="6858000"/>
          </a:xfrm>
        </p:spPr>
        <p:txBody>
          <a:bodyPr>
            <a:normAutofit/>
          </a:bodyPr>
          <a:lstStyle/>
          <a:p>
            <a:pPr algn="just">
              <a:buNone/>
            </a:pPr>
            <a:r>
              <a:rPr lang="fr-FR" sz="4800" dirty="0" smtClean="0"/>
              <a:t>    L’analyse du marché du travail permet aussi de comprendre pourquoi  la fixation par l’Etat (ou sous la pression des syndicats) d’un salaire minimum supérieur au salaire d’équilibre engendre un chômage involontaire égal à la différence entre l’offre de travail et de la demande de travail.</a:t>
            </a:r>
            <a:endParaRPr lang="fr-FR" sz="4800"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normAutofit fontScale="90000"/>
          </a:bodyPr>
          <a:lstStyle/>
          <a:p>
            <a:pPr algn="just"/>
            <a:r>
              <a:rPr lang="fr-FR" i="1" dirty="0" smtClean="0"/>
              <a:t>Salaire minimum et chômage involontaire</a:t>
            </a:r>
            <a:endParaRPr lang="fr-FR" i="1" dirty="0"/>
          </a:p>
        </p:txBody>
      </p:sp>
      <p:sp>
        <p:nvSpPr>
          <p:cNvPr id="3" name="Espace réservé du contenu 2"/>
          <p:cNvSpPr>
            <a:spLocks noGrp="1"/>
          </p:cNvSpPr>
          <p:nvPr>
            <p:ph idx="1"/>
          </p:nvPr>
        </p:nvSpPr>
        <p:spPr>
          <a:xfrm>
            <a:off x="457200" y="1214422"/>
            <a:ext cx="8229600" cy="5429288"/>
          </a:xfrm>
        </p:spPr>
        <p:txBody>
          <a:bodyPr/>
          <a:lstStyle/>
          <a:p>
            <a:pPr>
              <a:buNone/>
            </a:pPr>
            <a:r>
              <a:rPr lang="fr-FR" dirty="0" smtClean="0"/>
              <a:t>  </a:t>
            </a:r>
            <a:endParaRPr lang="fr-FR" dirty="0"/>
          </a:p>
        </p:txBody>
      </p:sp>
      <p:cxnSp>
        <p:nvCxnSpPr>
          <p:cNvPr id="5" name="Connecteur droit avec flèche 4"/>
          <p:cNvCxnSpPr/>
          <p:nvPr/>
        </p:nvCxnSpPr>
        <p:spPr>
          <a:xfrm rot="5400000" flipH="1" flipV="1">
            <a:off x="286514" y="3714752"/>
            <a:ext cx="399973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Connecteur droit avec flèche 7"/>
          <p:cNvCxnSpPr/>
          <p:nvPr/>
        </p:nvCxnSpPr>
        <p:spPr>
          <a:xfrm>
            <a:off x="2285984" y="5715016"/>
            <a:ext cx="42862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Arc 8"/>
          <p:cNvSpPr/>
          <p:nvPr/>
        </p:nvSpPr>
        <p:spPr>
          <a:xfrm>
            <a:off x="3071802" y="71414"/>
            <a:ext cx="5000660" cy="5000660"/>
          </a:xfrm>
          <a:prstGeom prst="arc">
            <a:avLst>
              <a:gd name="adj1" fmla="val 5884422"/>
              <a:gd name="adj2" fmla="val 108200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rc 9"/>
          <p:cNvSpPr/>
          <p:nvPr/>
        </p:nvSpPr>
        <p:spPr>
          <a:xfrm flipH="1">
            <a:off x="-1500230" y="-1500222"/>
            <a:ext cx="6357982" cy="6929486"/>
          </a:xfrm>
          <a:prstGeom prst="arc">
            <a:avLst>
              <a:gd name="adj1" fmla="val 6634758"/>
              <a:gd name="adj2" fmla="val 1017620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cxnSp>
        <p:nvCxnSpPr>
          <p:cNvPr id="12" name="Connecteur droit 11"/>
          <p:cNvCxnSpPr/>
          <p:nvPr/>
        </p:nvCxnSpPr>
        <p:spPr>
          <a:xfrm>
            <a:off x="2285984" y="3357562"/>
            <a:ext cx="92869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3357554" y="3357562"/>
            <a:ext cx="1214446" cy="1588"/>
          </a:xfrm>
          <a:prstGeom prst="straightConnector1">
            <a:avLst/>
          </a:prstGeom>
          <a:ln>
            <a:headEnd type="arrow"/>
            <a:tailEnd type="arrow"/>
          </a:ln>
          <a:effectLst>
            <a:outerShdw blurRad="50800" dist="50800" dir="5400000" algn="ctr" rotWithShape="0">
              <a:schemeClr val="tx2"/>
            </a:outerShdw>
          </a:effectLst>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rot="5400000">
            <a:off x="3285322" y="5072074"/>
            <a:ext cx="128588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rot="10800000">
            <a:off x="2285984" y="4429132"/>
            <a:ext cx="1643074" cy="1588"/>
          </a:xfrm>
          <a:prstGeom prst="line">
            <a:avLst/>
          </a:prstGeom>
        </p:spPr>
        <p:style>
          <a:lnRef idx="1">
            <a:schemeClr val="accent1"/>
          </a:lnRef>
          <a:fillRef idx="0">
            <a:schemeClr val="accent1"/>
          </a:fillRef>
          <a:effectRef idx="0">
            <a:schemeClr val="accent1"/>
          </a:effectRef>
          <a:fontRef idx="minor">
            <a:schemeClr val="tx1"/>
          </a:fontRef>
        </p:style>
      </p:cxnSp>
      <p:sp>
        <p:nvSpPr>
          <p:cNvPr id="20" name="ZoneTexte 19"/>
          <p:cNvSpPr txBox="1"/>
          <p:nvPr/>
        </p:nvSpPr>
        <p:spPr>
          <a:xfrm>
            <a:off x="1785918" y="1643050"/>
            <a:ext cx="558166" cy="369332"/>
          </a:xfrm>
          <a:prstGeom prst="rect">
            <a:avLst/>
          </a:prstGeom>
          <a:noFill/>
        </p:spPr>
        <p:txBody>
          <a:bodyPr wrap="none" rtlCol="0">
            <a:spAutoFit/>
          </a:bodyPr>
          <a:lstStyle/>
          <a:p>
            <a:r>
              <a:rPr lang="fr-FR" dirty="0" smtClean="0"/>
              <a:t>w/P</a:t>
            </a:r>
            <a:endParaRPr lang="fr-FR" dirty="0"/>
          </a:p>
        </p:txBody>
      </p:sp>
      <p:sp>
        <p:nvSpPr>
          <p:cNvPr id="21" name="ZoneTexte 20"/>
          <p:cNvSpPr txBox="1"/>
          <p:nvPr/>
        </p:nvSpPr>
        <p:spPr>
          <a:xfrm>
            <a:off x="1285852" y="3000372"/>
            <a:ext cx="1214446" cy="646331"/>
          </a:xfrm>
          <a:prstGeom prst="rect">
            <a:avLst/>
          </a:prstGeom>
          <a:noFill/>
        </p:spPr>
        <p:txBody>
          <a:bodyPr wrap="square" rtlCol="0">
            <a:spAutoFit/>
          </a:bodyPr>
          <a:lstStyle/>
          <a:p>
            <a:r>
              <a:rPr lang="fr-FR" dirty="0" smtClean="0"/>
              <a:t>Salaire minimum</a:t>
            </a:r>
            <a:endParaRPr lang="fr-FR" dirty="0"/>
          </a:p>
        </p:txBody>
      </p:sp>
      <p:sp>
        <p:nvSpPr>
          <p:cNvPr id="22" name="ZoneTexte 21"/>
          <p:cNvSpPr txBox="1"/>
          <p:nvPr/>
        </p:nvSpPr>
        <p:spPr>
          <a:xfrm>
            <a:off x="1071538" y="4068553"/>
            <a:ext cx="1214446" cy="646331"/>
          </a:xfrm>
          <a:prstGeom prst="rect">
            <a:avLst/>
          </a:prstGeom>
          <a:noFill/>
        </p:spPr>
        <p:txBody>
          <a:bodyPr wrap="square" rtlCol="0">
            <a:spAutoFit/>
          </a:bodyPr>
          <a:lstStyle/>
          <a:p>
            <a:r>
              <a:rPr lang="fr-FR" dirty="0" smtClean="0"/>
              <a:t>Salaire d’équilibre</a:t>
            </a:r>
            <a:endParaRPr lang="fr-FR" dirty="0"/>
          </a:p>
        </p:txBody>
      </p:sp>
      <p:sp>
        <p:nvSpPr>
          <p:cNvPr id="23" name="ZoneTexte 22"/>
          <p:cNvSpPr txBox="1"/>
          <p:nvPr/>
        </p:nvSpPr>
        <p:spPr>
          <a:xfrm>
            <a:off x="3357554" y="2786058"/>
            <a:ext cx="1500198" cy="646331"/>
          </a:xfrm>
          <a:prstGeom prst="rect">
            <a:avLst/>
          </a:prstGeom>
          <a:noFill/>
        </p:spPr>
        <p:txBody>
          <a:bodyPr wrap="square" rtlCol="0">
            <a:spAutoFit/>
          </a:bodyPr>
          <a:lstStyle/>
          <a:p>
            <a:r>
              <a:rPr lang="fr-FR" dirty="0" smtClean="0"/>
              <a:t>Chômage involontaire</a:t>
            </a:r>
            <a:endParaRPr lang="fr-FR" dirty="0"/>
          </a:p>
        </p:txBody>
      </p:sp>
      <p:sp>
        <p:nvSpPr>
          <p:cNvPr id="24" name="ZoneTexte 23"/>
          <p:cNvSpPr txBox="1"/>
          <p:nvPr/>
        </p:nvSpPr>
        <p:spPr>
          <a:xfrm>
            <a:off x="4643438" y="2273850"/>
            <a:ext cx="428628" cy="369332"/>
          </a:xfrm>
          <a:prstGeom prst="rect">
            <a:avLst/>
          </a:prstGeom>
          <a:noFill/>
        </p:spPr>
        <p:txBody>
          <a:bodyPr wrap="square" rtlCol="0">
            <a:spAutoFit/>
          </a:bodyPr>
          <a:lstStyle/>
          <a:p>
            <a:r>
              <a:rPr lang="fr-FR" dirty="0" smtClean="0"/>
              <a:t>Lo</a:t>
            </a:r>
            <a:endParaRPr lang="fr-FR" dirty="0"/>
          </a:p>
        </p:txBody>
      </p:sp>
      <p:sp>
        <p:nvSpPr>
          <p:cNvPr id="25" name="ZoneTexte 24"/>
          <p:cNvSpPr txBox="1"/>
          <p:nvPr/>
        </p:nvSpPr>
        <p:spPr>
          <a:xfrm>
            <a:off x="5143504" y="4857760"/>
            <a:ext cx="428628" cy="369332"/>
          </a:xfrm>
          <a:prstGeom prst="rect">
            <a:avLst/>
          </a:prstGeom>
          <a:noFill/>
        </p:spPr>
        <p:txBody>
          <a:bodyPr wrap="square" rtlCol="0">
            <a:spAutoFit/>
          </a:bodyPr>
          <a:lstStyle/>
          <a:p>
            <a:r>
              <a:rPr lang="fr-FR" dirty="0" err="1" smtClean="0"/>
              <a:t>Ld</a:t>
            </a:r>
            <a:endParaRPr lang="fr-FR" dirty="0"/>
          </a:p>
        </p:txBody>
      </p:sp>
      <p:sp>
        <p:nvSpPr>
          <p:cNvPr id="26" name="ZoneTexte 25"/>
          <p:cNvSpPr txBox="1"/>
          <p:nvPr/>
        </p:nvSpPr>
        <p:spPr>
          <a:xfrm>
            <a:off x="3571868" y="5643578"/>
            <a:ext cx="1000132" cy="369332"/>
          </a:xfrm>
          <a:prstGeom prst="rect">
            <a:avLst/>
          </a:prstGeom>
          <a:noFill/>
        </p:spPr>
        <p:txBody>
          <a:bodyPr wrap="square" rtlCol="0">
            <a:spAutoFit/>
          </a:bodyPr>
          <a:lstStyle/>
          <a:p>
            <a:r>
              <a:rPr lang="fr-FR" dirty="0" smtClean="0"/>
              <a:t>Lo = </a:t>
            </a:r>
            <a:r>
              <a:rPr lang="fr-FR" dirty="0" err="1" smtClean="0"/>
              <a:t>Ld</a:t>
            </a:r>
            <a:endParaRPr lang="fr-FR" dirty="0"/>
          </a:p>
        </p:txBody>
      </p:sp>
      <p:sp>
        <p:nvSpPr>
          <p:cNvPr id="27" name="ZoneTexte 26"/>
          <p:cNvSpPr txBox="1"/>
          <p:nvPr/>
        </p:nvSpPr>
        <p:spPr>
          <a:xfrm>
            <a:off x="6429388" y="5631436"/>
            <a:ext cx="428628" cy="369332"/>
          </a:xfrm>
          <a:prstGeom prst="rect">
            <a:avLst/>
          </a:prstGeom>
          <a:noFill/>
        </p:spPr>
        <p:txBody>
          <a:bodyPr wrap="square" rtlCol="0">
            <a:spAutoFit/>
          </a:bodyPr>
          <a:lstStyle/>
          <a:p>
            <a:r>
              <a:rPr lang="fr-FR" dirty="0" err="1" smtClean="0"/>
              <a:t>Ld</a:t>
            </a:r>
            <a:endParaRPr lang="fr-F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572272"/>
          </a:xfrm>
        </p:spPr>
        <p:txBody>
          <a:bodyPr>
            <a:noAutofit/>
          </a:bodyPr>
          <a:lstStyle/>
          <a:p>
            <a:pPr algn="just">
              <a:buNone/>
            </a:pPr>
            <a:r>
              <a:rPr lang="fr-FR" sz="4000" dirty="0" smtClean="0"/>
              <a:t>   On comprend que l’optimum (meilleure solution possible) ne sera atteinte que lorsque l’utilité marginale procurée par une même dépense pour ces deux biens sera égale. Dans le cas contraire, une modification de la consommation permettrait d’augmenter le niveau de satisfaction. Le consommateur rationnel tend à égaliser donc les utilités marginales pondérées par les prix.</a:t>
            </a:r>
            <a:endParaRPr lang="fr-FR" sz="4000" dirty="0"/>
          </a:p>
        </p:txBody>
      </p:sp>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000" dirty="0" smtClean="0"/>
              <a:t> Soit </a:t>
            </a:r>
            <a:r>
              <a:rPr lang="fr-FR" sz="4000" dirty="0" err="1" smtClean="0"/>
              <a:t>Ld</a:t>
            </a:r>
            <a:r>
              <a:rPr lang="fr-FR" sz="4000" dirty="0" smtClean="0"/>
              <a:t> = f(w/P) et Lo = f(w/P)</a:t>
            </a:r>
          </a:p>
          <a:p>
            <a:pPr algn="just">
              <a:buNone/>
            </a:pPr>
            <a:r>
              <a:rPr lang="fr-FR" sz="4000" dirty="0" smtClean="0"/>
              <a:t>Si w/P est donné, il est possible de calculer </a:t>
            </a:r>
            <a:r>
              <a:rPr lang="fr-FR" sz="4000" dirty="0" err="1" smtClean="0"/>
              <a:t>Ld</a:t>
            </a:r>
            <a:r>
              <a:rPr lang="fr-FR" sz="4000" dirty="0" smtClean="0"/>
              <a:t> et Lo.</a:t>
            </a:r>
          </a:p>
          <a:p>
            <a:pPr algn="just">
              <a:buNone/>
            </a:pPr>
            <a:r>
              <a:rPr lang="fr-FR" sz="4000" dirty="0" smtClean="0"/>
              <a:t>Si </a:t>
            </a:r>
            <a:r>
              <a:rPr lang="fr-FR" sz="4000" dirty="0" err="1" smtClean="0"/>
              <a:t>Ld</a:t>
            </a:r>
            <a:r>
              <a:rPr lang="fr-FR" sz="4000" dirty="0" smtClean="0"/>
              <a:t> &gt; Lo =&gt; salaire réel inférieur au salaire d’équilibre, offre de travail insuffisante</a:t>
            </a:r>
          </a:p>
          <a:p>
            <a:pPr algn="just">
              <a:buNone/>
            </a:pPr>
            <a:r>
              <a:rPr lang="fr-FR" sz="4000" dirty="0" smtClean="0"/>
              <a:t>Si </a:t>
            </a:r>
            <a:r>
              <a:rPr lang="fr-FR" sz="4000" dirty="0" err="1" smtClean="0"/>
              <a:t>Ld</a:t>
            </a:r>
            <a:r>
              <a:rPr lang="fr-FR" sz="4000" dirty="0" smtClean="0"/>
              <a:t> = Lo =&gt; salaire réel égal au salaire réel d’équilibre, plein emploi</a:t>
            </a:r>
          </a:p>
          <a:p>
            <a:pPr algn="just">
              <a:buNone/>
            </a:pPr>
            <a:r>
              <a:rPr lang="fr-FR" sz="4000" dirty="0" smtClean="0"/>
              <a:t>Si </a:t>
            </a:r>
            <a:r>
              <a:rPr lang="fr-FR" sz="4000" dirty="0" err="1" smtClean="0"/>
              <a:t>Ld</a:t>
            </a:r>
            <a:r>
              <a:rPr lang="fr-FR" sz="4000" dirty="0" smtClean="0"/>
              <a:t> &lt; Lo =&gt; salaire réel supérieur au salaire réel d’équilibre, chômage involontaire.</a:t>
            </a:r>
            <a:endParaRPr lang="fr-FR" sz="4000" dirty="0"/>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lstStyle/>
          <a:p>
            <a:r>
              <a:rPr lang="fr-FR" dirty="0" smtClean="0"/>
              <a:t>application</a:t>
            </a:r>
            <a:endParaRPr lang="fr-FR" dirty="0"/>
          </a:p>
        </p:txBody>
      </p:sp>
      <p:sp>
        <p:nvSpPr>
          <p:cNvPr id="3" name="Espace réservé du contenu 2"/>
          <p:cNvSpPr>
            <a:spLocks noGrp="1"/>
          </p:cNvSpPr>
          <p:nvPr>
            <p:ph idx="1"/>
          </p:nvPr>
        </p:nvSpPr>
        <p:spPr>
          <a:xfrm>
            <a:off x="0" y="1214422"/>
            <a:ext cx="9144000" cy="5643578"/>
          </a:xfrm>
        </p:spPr>
        <p:txBody>
          <a:bodyPr>
            <a:noAutofit/>
          </a:bodyPr>
          <a:lstStyle/>
          <a:p>
            <a:pPr algn="just">
              <a:buNone/>
            </a:pPr>
            <a:r>
              <a:rPr lang="fr-FR" sz="3400" dirty="0" smtClean="0"/>
              <a:t>  Dans une économie dans laquelle Q = 1000L</a:t>
            </a:r>
            <a:r>
              <a:rPr lang="fr-FR" sz="3400" baseline="-25000" dirty="0" smtClean="0"/>
              <a:t>d</a:t>
            </a:r>
            <a:r>
              <a:rPr lang="fr-FR" sz="3400" baseline="30000" dirty="0" smtClean="0"/>
              <a:t>0,5 </a:t>
            </a:r>
            <a:r>
              <a:rPr lang="fr-FR" sz="3400" dirty="0" smtClean="0"/>
              <a:t> avec Q = production en volume et </a:t>
            </a:r>
            <a:r>
              <a:rPr lang="fr-FR" sz="3400" dirty="0" err="1" smtClean="0"/>
              <a:t>Ld</a:t>
            </a:r>
            <a:r>
              <a:rPr lang="fr-FR" sz="3400" dirty="0" smtClean="0"/>
              <a:t> = nombre de travailleurs.</a:t>
            </a:r>
          </a:p>
          <a:p>
            <a:pPr algn="just">
              <a:buNone/>
            </a:pPr>
            <a:r>
              <a:rPr lang="fr-FR" sz="3400" baseline="30000" dirty="0" smtClean="0"/>
              <a:t> </a:t>
            </a:r>
            <a:r>
              <a:rPr lang="fr-FR" sz="3400" dirty="0" smtClean="0"/>
              <a:t>   La fonction d’offre de travail s’écrit : Lo = w/P avec w = salaire nominal et p = prix moyens des biens produits.</a:t>
            </a:r>
          </a:p>
          <a:p>
            <a:pPr algn="just">
              <a:buNone/>
            </a:pPr>
            <a:r>
              <a:rPr lang="fr-FR" sz="3400" dirty="0" smtClean="0"/>
              <a:t>* Le gouvernement décide de fixer un salaire réel minimum d’un montant de 70. Déterminer l’offre et la demande de travail. Que pouvez-vous conclure?</a:t>
            </a:r>
            <a:endParaRPr lang="fr-FR" sz="3400" dirty="0"/>
          </a:p>
        </p:txBody>
      </p:sp>
    </p:spTree>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solution</a:t>
            </a:r>
            <a:endParaRPr lang="fr-FR" dirty="0"/>
          </a:p>
        </p:txBody>
      </p:sp>
      <p:sp>
        <p:nvSpPr>
          <p:cNvPr id="3" name="Espace réservé du contenu 2"/>
          <p:cNvSpPr>
            <a:spLocks noGrp="1"/>
          </p:cNvSpPr>
          <p:nvPr>
            <p:ph idx="1"/>
          </p:nvPr>
        </p:nvSpPr>
        <p:spPr/>
        <p:txBody>
          <a:bodyPr>
            <a:normAutofit/>
          </a:bodyPr>
          <a:lstStyle/>
          <a:p>
            <a:r>
              <a:rPr lang="fr-FR" sz="4400" dirty="0" smtClean="0"/>
              <a:t>Si w/P = 70, Lo = 70 mais </a:t>
            </a:r>
            <a:r>
              <a:rPr lang="fr-FR" sz="4400" dirty="0" err="1" smtClean="0"/>
              <a:t>Ld</a:t>
            </a:r>
            <a:r>
              <a:rPr lang="fr-FR" sz="4400" dirty="0" smtClean="0"/>
              <a:t> = 51 car Lo = w/P et</a:t>
            </a:r>
          </a:p>
          <a:p>
            <a:r>
              <a:rPr lang="fr-FR" sz="4400" dirty="0" smtClean="0"/>
              <a:t> </a:t>
            </a:r>
            <a:r>
              <a:rPr lang="fr-FR" sz="4400" dirty="0" err="1" smtClean="0"/>
              <a:t>Ld</a:t>
            </a:r>
            <a:r>
              <a:rPr lang="fr-FR" sz="4400" dirty="0" smtClean="0"/>
              <a:t> = (0,5 x 1000)</a:t>
            </a:r>
            <a:r>
              <a:rPr lang="fr-FR" sz="4400" baseline="30000" dirty="0" smtClean="0"/>
              <a:t>2</a:t>
            </a:r>
            <a:r>
              <a:rPr lang="fr-FR" sz="4400" dirty="0" smtClean="0"/>
              <a:t> /(w/p)</a:t>
            </a:r>
            <a:r>
              <a:rPr lang="fr-FR" sz="4400" baseline="30000" dirty="0" smtClean="0"/>
              <a:t>2           </a:t>
            </a:r>
          </a:p>
          <a:p>
            <a:pPr>
              <a:buNone/>
            </a:pPr>
            <a:r>
              <a:rPr lang="fr-FR" sz="4400" baseline="30000" dirty="0" smtClean="0"/>
              <a:t>  </a:t>
            </a:r>
            <a:r>
              <a:rPr lang="fr-FR" sz="4400" dirty="0" smtClean="0"/>
              <a:t> Le chômage est donc égal à 19.</a:t>
            </a:r>
            <a:endParaRPr lang="fr-FR" sz="4400"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583122"/>
          </a:xfrm>
        </p:spPr>
        <p:txBody>
          <a:bodyPr>
            <a:normAutofit fontScale="90000"/>
          </a:bodyPr>
          <a:lstStyle/>
          <a:p>
            <a:pPr algn="just"/>
            <a:r>
              <a:rPr lang="fr-FR" sz="6000" b="1" i="1" dirty="0" smtClean="0"/>
              <a:t>Chapitre 4 : L’équilibre des marchés en concurrence parfaite et les imperfections des marchés.</a:t>
            </a:r>
            <a:endParaRPr lang="fr-FR" sz="6000" b="1" i="1"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42852"/>
            <a:ext cx="9144000" cy="6715148"/>
          </a:xfrm>
        </p:spPr>
        <p:txBody>
          <a:bodyPr>
            <a:normAutofit/>
          </a:bodyPr>
          <a:lstStyle/>
          <a:p>
            <a:pPr algn="just">
              <a:buNone/>
            </a:pPr>
            <a:r>
              <a:rPr lang="fr-FR" sz="4400" dirty="0" smtClean="0"/>
              <a:t>   L’examen du comportement du consommateur a permis de construire la fonction de demande, celui du comportement du producteur de construire la courbe d’offre.</a:t>
            </a:r>
          </a:p>
          <a:p>
            <a:pPr algn="just">
              <a:buNone/>
            </a:pPr>
            <a:r>
              <a:rPr lang="fr-FR" sz="4400" dirty="0" smtClean="0"/>
              <a:t>   La concurrence parfaite obéit à plusieurs hypothèses que nous allons énumérer dans les lignes qui suivent. </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000" dirty="0" smtClean="0"/>
              <a:t>   Cependant, le cadre de concurrence pure et parfaite est un modèle qu’on retrouve rarement dans la réalité. Dès qu’une des conditions de la concurrence pure et parfaite n’est pas respectée, la concurrence devient imparfaite ; la concurrence est même inexistante en cas du monopole.</a:t>
            </a:r>
            <a:endParaRPr lang="fr-FR" sz="4000"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457200" y="274638"/>
            <a:ext cx="8229600" cy="3868742"/>
          </a:xfrm>
        </p:spPr>
        <p:txBody>
          <a:bodyPr>
            <a:normAutofit/>
          </a:bodyPr>
          <a:lstStyle/>
          <a:p>
            <a:r>
              <a:rPr lang="fr-FR" sz="6000" dirty="0" smtClean="0"/>
              <a:t>I. La concurrence pure et parfaite</a:t>
            </a:r>
            <a:endParaRPr lang="fr-FR" sz="6000"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000108"/>
            <a:ext cx="9144000" cy="5857892"/>
          </a:xfrm>
        </p:spPr>
        <p:txBody>
          <a:bodyPr>
            <a:noAutofit/>
          </a:bodyPr>
          <a:lstStyle/>
          <a:p>
            <a:pPr algn="just">
              <a:buNone/>
            </a:pPr>
            <a:r>
              <a:rPr lang="fr-FR" sz="4000" b="1" dirty="0" smtClean="0"/>
              <a:t>    A) Quelques hypothèses .</a:t>
            </a:r>
            <a:r>
              <a:rPr lang="fr-FR" sz="4000" dirty="0" smtClean="0"/>
              <a:t> </a:t>
            </a:r>
          </a:p>
          <a:p>
            <a:pPr algn="just">
              <a:buNone/>
            </a:pPr>
            <a:r>
              <a:rPr lang="fr-FR" sz="4000" dirty="0" smtClean="0"/>
              <a:t>    Pour que la régulation par les prix soit optimale et donc pour que l’équilibre de marché soit assuré il faut que les conditions de </a:t>
            </a:r>
            <a:r>
              <a:rPr lang="fr-FR" sz="4000" b="1" dirty="0" smtClean="0"/>
              <a:t>concurrence pure et parfaite </a:t>
            </a:r>
            <a:r>
              <a:rPr lang="fr-FR" sz="4000" dirty="0" smtClean="0"/>
              <a:t>soient respectées. La concurrence sera qualifiée de pure et parfaite quand les 5 conditions suivantes seront respectées : </a:t>
            </a:r>
            <a:br>
              <a:rPr lang="fr-FR" sz="4000" dirty="0" smtClean="0"/>
            </a:br>
            <a:endParaRPr lang="fr-FR" sz="4000" dirty="0"/>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3600" dirty="0" smtClean="0"/>
              <a:t>  - </a:t>
            </a:r>
            <a:r>
              <a:rPr lang="fr-FR" sz="3600" b="1" dirty="0" smtClean="0"/>
              <a:t>1 L’atomicité du marché</a:t>
            </a:r>
            <a:r>
              <a:rPr lang="fr-FR" sz="3600" dirty="0" smtClean="0"/>
              <a:t>.</a:t>
            </a:r>
          </a:p>
          <a:p>
            <a:pPr algn="just">
              <a:buNone/>
            </a:pPr>
            <a:r>
              <a:rPr lang="fr-FR" sz="3600" dirty="0" smtClean="0"/>
              <a:t>    Le marché doit être formé d'un grand nombre de firmes et d'un grand nombre de consommateurs. Le «grand nombre» veut dire que chaque entreprise doit avoir une taille suffisamment petite pour ne représenter qu'une très faible part du marché. Nous dirions aujourd'hui que chaque firme est une PME. Il en découle que la variation de l'offre de la part d'un producteur ne peut significativement modifier les conditions d'offre et de demande du marché. </a:t>
            </a:r>
            <a:endParaRPr lang="fr-FR" sz="3600" dirty="0"/>
          </a:p>
        </p:txBody>
      </p:sp>
    </p:spTree>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000" dirty="0" smtClean="0"/>
              <a:t>   </a:t>
            </a:r>
            <a:r>
              <a:rPr lang="fr-FR" sz="3600" dirty="0" smtClean="0"/>
              <a:t>Ultime conséquence de cette caractéristique </a:t>
            </a:r>
            <a:r>
              <a:rPr lang="fr-FR" sz="3600" b="1" dirty="0" smtClean="0"/>
              <a:t>:</a:t>
            </a:r>
            <a:r>
              <a:rPr lang="fr-FR" sz="4000" dirty="0" smtClean="0"/>
              <a:t/>
            </a:r>
            <a:br>
              <a:rPr lang="fr-FR" sz="4000" dirty="0" smtClean="0"/>
            </a:br>
            <a:r>
              <a:rPr lang="fr-FR" sz="4000" dirty="0" smtClean="0"/>
              <a:t>aucune firme n'a d'influence sur le prix du marché</a:t>
            </a:r>
            <a:r>
              <a:rPr lang="fr-FR" sz="4000" b="1" dirty="0" smtClean="0"/>
              <a:t>. </a:t>
            </a:r>
            <a:r>
              <a:rPr lang="fr-FR" sz="4000" dirty="0" smtClean="0"/>
              <a:t>Cette impossibilité d'influer sensiblement sur le prix est qualifiée d'absence de pouvoir de marché. On dit également que l'entreprise est un </a:t>
            </a:r>
            <a:r>
              <a:rPr lang="fr-FR" sz="4000" b="1" dirty="0" err="1" smtClean="0"/>
              <a:t>price</a:t>
            </a:r>
            <a:r>
              <a:rPr lang="fr-FR" sz="4000" b="1" dirty="0" smtClean="0"/>
              <a:t> </a:t>
            </a:r>
            <a:r>
              <a:rPr lang="fr-FR" sz="4000" b="1" dirty="0" err="1" smtClean="0"/>
              <a:t>taker</a:t>
            </a:r>
            <a:r>
              <a:rPr lang="fr-FR" sz="4000" dirty="0" smtClean="0"/>
              <a:t>. En 1848, J.S. Mill écrivait que la concurrence est une situation où «il ne peut y avoir, pour le même produit, de qualité identique, deux prix sur le même marché ».</a:t>
            </a:r>
            <a:endParaRPr lang="fr-FR" sz="4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00042"/>
            <a:ext cx="8229600" cy="5626121"/>
          </a:xfrm>
        </p:spPr>
        <p:txBody>
          <a:bodyPr>
            <a:normAutofit/>
          </a:bodyPr>
          <a:lstStyle/>
          <a:p>
            <a:pPr algn="just">
              <a:buNone/>
            </a:pPr>
            <a:r>
              <a:rPr lang="fr-FR" sz="6000" dirty="0" smtClean="0"/>
              <a:t>  On trouve ici une loi fondamentale qui est celle de l’égalité des utilités marginales pondérées par les prix:</a:t>
            </a:r>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lnSpcReduction="10000"/>
          </a:bodyPr>
          <a:lstStyle/>
          <a:p>
            <a:pPr algn="just">
              <a:buNone/>
            </a:pPr>
            <a:r>
              <a:rPr lang="fr-FR" dirty="0" smtClean="0"/>
              <a:t>      - </a:t>
            </a:r>
            <a:r>
              <a:rPr lang="fr-FR" b="1" dirty="0" smtClean="0"/>
              <a:t>2. L'homogénéité du produit :</a:t>
            </a:r>
            <a:r>
              <a:rPr lang="fr-FR" dirty="0" smtClean="0"/>
              <a:t> Tous les produits des fabricants d'une même industrie sont identiques. La différenciation, la publicité et toute autre forme de marketing sont inconnues, et les consommateurs n'ont aucune autre raison que le prix pour choisir un vendeur plutôt qu'un autre. </a:t>
            </a:r>
          </a:p>
          <a:p>
            <a:pPr algn="just">
              <a:buNone/>
            </a:pPr>
            <a:r>
              <a:rPr lang="fr-FR" dirty="0" smtClean="0"/>
              <a:t>  - </a:t>
            </a:r>
            <a:r>
              <a:rPr lang="fr-FR" b="1" dirty="0" smtClean="0"/>
              <a:t>3. Libre entrée dans la branche (ou l’industrie) :</a:t>
            </a:r>
            <a:r>
              <a:rPr lang="fr-FR" dirty="0" smtClean="0"/>
              <a:t> Il n’existe pas de barrière juridique ou réglementaire (brevets de fabrication…) à l’entrée de nouveaux concurrents dans la production du bien considéré. Il n’existe pas plus de barrières techniques ou financières (importance du capital fixe…). La concurrence pure exclut par hypothèse toute barrière, à l’entrée et à la sortie, quelle que soit sa nature. </a:t>
            </a:r>
            <a:endParaRPr lang="fr-FR"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3700" dirty="0" smtClean="0"/>
              <a:t>    Cette hypothèse joue un rôle fondamental dans la disparition des profits anormaux, l'une des vertus majeures de la concurrence</a:t>
            </a:r>
          </a:p>
          <a:p>
            <a:pPr algn="just">
              <a:buNone/>
            </a:pPr>
            <a:r>
              <a:rPr lang="fr-FR" sz="3700" dirty="0" smtClean="0"/>
              <a:t>    - </a:t>
            </a:r>
            <a:r>
              <a:rPr lang="fr-FR" sz="3700" b="1" dirty="0" smtClean="0"/>
              <a:t>4. La transparence du marché :</a:t>
            </a:r>
            <a:r>
              <a:rPr lang="fr-FR" sz="3700" dirty="0" smtClean="0"/>
              <a:t> La transparence consiste en une information totale pour le consommateur, le travailleur et la firme. </a:t>
            </a:r>
            <a:r>
              <a:rPr lang="fr-FR" sz="3700" b="1" dirty="0" smtClean="0"/>
              <a:t>L’information est parfaite </a:t>
            </a:r>
            <a:r>
              <a:rPr lang="fr-FR" sz="3700" dirty="0" smtClean="0"/>
              <a:t>et les agents savent l’analyser ; ils peuvent choisir en connaissance de cause la situation optimale. Et, de ce fait, il ne peut y avoir qu’un seul prix. </a:t>
            </a:r>
          </a:p>
          <a:p>
            <a:pPr algn="just"/>
            <a:endParaRPr lang="fr-FR" sz="3700" dirty="0"/>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4000" dirty="0" smtClean="0"/>
              <a:t> - </a:t>
            </a:r>
            <a:r>
              <a:rPr lang="fr-FR" sz="4000" b="1" dirty="0" smtClean="0"/>
              <a:t>5. La parfaite mobilité des facteurs de production :</a:t>
            </a:r>
            <a:r>
              <a:rPr lang="fr-FR" sz="4000" dirty="0" smtClean="0"/>
              <a:t> Ce terme recouvre la mobilité totale des facteurs de production, travail et capital.</a:t>
            </a:r>
          </a:p>
          <a:p>
            <a:pPr algn="just">
              <a:buNone/>
            </a:pPr>
            <a:r>
              <a:rPr lang="fr-FR" sz="4000" dirty="0" smtClean="0"/>
              <a:t>   Les salariés peuvent changer de branche à leur guise. Les facteurs de production se dirigent vers les emplois où on en tire le meilleur parti. Lorsque l’une de ces hypothèses n’est pas satisfaite on parle de concurrence imparfaite.</a:t>
            </a:r>
            <a:endParaRPr lang="fr-FR" sz="4000" dirty="0"/>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algn="just"/>
            <a:r>
              <a:rPr lang="fr-FR" b="1" i="1" dirty="0" smtClean="0"/>
              <a:t>B. Détermination de l’équilibre en courte et en longue période</a:t>
            </a:r>
            <a:endParaRPr lang="fr-FR" b="1" i="1" dirty="0"/>
          </a:p>
        </p:txBody>
      </p:sp>
      <p:sp>
        <p:nvSpPr>
          <p:cNvPr id="3" name="Espace réservé du contenu 2"/>
          <p:cNvSpPr>
            <a:spLocks noGrp="1"/>
          </p:cNvSpPr>
          <p:nvPr>
            <p:ph idx="1"/>
          </p:nvPr>
        </p:nvSpPr>
        <p:spPr>
          <a:xfrm>
            <a:off x="0" y="1600200"/>
            <a:ext cx="9144000" cy="5257800"/>
          </a:xfrm>
        </p:spPr>
        <p:txBody>
          <a:bodyPr>
            <a:normAutofit/>
          </a:bodyPr>
          <a:lstStyle/>
          <a:p>
            <a:pPr algn="just">
              <a:buNone/>
            </a:pPr>
            <a:r>
              <a:rPr lang="fr-FR" sz="3600" dirty="0" smtClean="0"/>
              <a:t>   L’offre au marché est l’offre agrégée ou offre globale. Nous avons vu que pour maximiser son profit, chaque producteur produit la quantité qui permet d’égaliser son coût marginal avec le prix (c’est-à-dire sa recette marginale). La fonction d’offre du producteur est donc croissante par rapport au prix. L’offre au marché résulte de la somme de toutes les offres individuelles. </a:t>
            </a:r>
            <a:endParaRPr lang="fr-FR" sz="3600" dirty="0"/>
          </a:p>
        </p:txBody>
      </p:sp>
    </p:spTree>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3600" dirty="0" smtClean="0"/>
              <a:t>   La demande au marché est la demande agrégée. Chaque consommateur cherche à maximiser son utilité, la demande individuelle est une fonction décroissante du prix (sauf dans de rares cas d’exception). La demande au marché résulte de la somme de toutes les demandes individuelles.</a:t>
            </a:r>
          </a:p>
          <a:p>
            <a:pPr algn="just">
              <a:buNone/>
            </a:pPr>
            <a:r>
              <a:rPr lang="fr-FR" sz="3600" dirty="0" smtClean="0"/>
              <a:t>    Le prix d’équilibre est déterminé par la confrontation entre la demande au marché et l’offre au marché. A l’équilibre, l’offre est égale à la demande. C’est à ce prix que les transactions s’effectuent.</a:t>
            </a:r>
            <a:endParaRPr lang="fr-FR" sz="3600" dirty="0"/>
          </a:p>
        </p:txBody>
      </p:sp>
    </p:spTree>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25470"/>
          </a:xfrm>
        </p:spPr>
        <p:txBody>
          <a:bodyPr>
            <a:normAutofit fontScale="90000"/>
          </a:bodyPr>
          <a:lstStyle/>
          <a:p>
            <a:r>
              <a:rPr lang="fr-FR" dirty="0" smtClean="0"/>
              <a:t>formalisation</a:t>
            </a:r>
            <a:endParaRPr lang="fr-FR" dirty="0"/>
          </a:p>
        </p:txBody>
      </p:sp>
      <p:sp>
        <p:nvSpPr>
          <p:cNvPr id="3" name="Espace réservé du contenu 2"/>
          <p:cNvSpPr>
            <a:spLocks noGrp="1"/>
          </p:cNvSpPr>
          <p:nvPr>
            <p:ph idx="1"/>
          </p:nvPr>
        </p:nvSpPr>
        <p:spPr>
          <a:xfrm>
            <a:off x="0" y="928670"/>
            <a:ext cx="9144000" cy="5929330"/>
          </a:xfrm>
        </p:spPr>
        <p:txBody>
          <a:bodyPr>
            <a:noAutofit/>
          </a:bodyPr>
          <a:lstStyle/>
          <a:p>
            <a:pPr algn="just">
              <a:buNone/>
            </a:pPr>
            <a:r>
              <a:rPr lang="fr-FR" sz="3300" dirty="0" smtClean="0"/>
              <a:t> Si n entreprises produisent chacune une quantité </a:t>
            </a:r>
            <a:r>
              <a:rPr lang="fr-FR" sz="3300" dirty="0" err="1" smtClean="0"/>
              <a:t>Qoi</a:t>
            </a:r>
            <a:r>
              <a:rPr lang="fr-FR" sz="3300" dirty="0" smtClean="0"/>
              <a:t>, la quantité offerte globale à chaque niveau de prix sera n fois plus forte :</a:t>
            </a:r>
          </a:p>
          <a:p>
            <a:pPr algn="just">
              <a:buNone/>
            </a:pPr>
            <a:r>
              <a:rPr lang="fr-FR" sz="3300" dirty="0" err="1" smtClean="0"/>
              <a:t>Qoi</a:t>
            </a:r>
            <a:r>
              <a:rPr lang="fr-FR" sz="3300" dirty="0" smtClean="0"/>
              <a:t> = f (p) =&gt; </a:t>
            </a:r>
            <a:r>
              <a:rPr lang="fr-FR" sz="3300" dirty="0" err="1" smtClean="0"/>
              <a:t>Qo</a:t>
            </a:r>
            <a:r>
              <a:rPr lang="fr-FR" sz="3300" dirty="0" smtClean="0"/>
              <a:t> = nf(p)</a:t>
            </a:r>
          </a:p>
          <a:p>
            <a:pPr algn="just">
              <a:buNone/>
            </a:pPr>
            <a:r>
              <a:rPr lang="fr-FR" sz="3300" dirty="0" smtClean="0"/>
              <a:t>  Si n consommateurs demandent chacun une quantité </a:t>
            </a:r>
            <a:r>
              <a:rPr lang="fr-FR" sz="3300" dirty="0" err="1" smtClean="0"/>
              <a:t>Qdi</a:t>
            </a:r>
            <a:r>
              <a:rPr lang="fr-FR" sz="3300" dirty="0" smtClean="0"/>
              <a:t>, la quantité demandée globale à chaque niveau de prix sera n fois plus forte :</a:t>
            </a:r>
          </a:p>
          <a:p>
            <a:pPr algn="just">
              <a:buNone/>
            </a:pPr>
            <a:r>
              <a:rPr lang="fr-FR" sz="3300" dirty="0" err="1" smtClean="0"/>
              <a:t>Qdi</a:t>
            </a:r>
            <a:r>
              <a:rPr lang="fr-FR" sz="3300" dirty="0" smtClean="0"/>
              <a:t> = f (p) =&gt; </a:t>
            </a:r>
            <a:r>
              <a:rPr lang="fr-FR" sz="3300" dirty="0" err="1" smtClean="0"/>
              <a:t>Qd</a:t>
            </a:r>
            <a:r>
              <a:rPr lang="fr-FR" sz="3300" dirty="0" smtClean="0"/>
              <a:t> = nf(p)</a:t>
            </a:r>
          </a:p>
          <a:p>
            <a:pPr algn="just">
              <a:buNone/>
            </a:pPr>
            <a:r>
              <a:rPr lang="fr-FR" sz="3300" dirty="0" smtClean="0"/>
              <a:t>Le point d’équilibre qui se définit à la fois par la quantité d’équilibre et par le prix d’équilibre est tel que : </a:t>
            </a:r>
            <a:r>
              <a:rPr lang="fr-FR" sz="3300" dirty="0" err="1" smtClean="0"/>
              <a:t>Qo</a:t>
            </a:r>
            <a:r>
              <a:rPr lang="fr-FR" sz="3300" dirty="0" smtClean="0"/>
              <a:t>=</a:t>
            </a:r>
            <a:r>
              <a:rPr lang="fr-FR" sz="3300" dirty="0" err="1" smtClean="0"/>
              <a:t>Qd</a:t>
            </a:r>
            <a:endParaRPr lang="fr-FR" sz="3300" dirty="0" smtClean="0"/>
          </a:p>
          <a:p>
            <a:pPr algn="just">
              <a:buNone/>
            </a:pPr>
            <a:r>
              <a:rPr lang="fr-FR" sz="3300" dirty="0" smtClean="0"/>
              <a:t> </a:t>
            </a:r>
            <a:endParaRPr lang="fr-FR" sz="3300" dirty="0"/>
          </a:p>
        </p:txBody>
      </p:sp>
    </p:spTree>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r>
              <a:rPr lang="fr-FR" sz="3600" dirty="0" smtClean="0"/>
              <a:t>Equilibre de courte période :</a:t>
            </a:r>
          </a:p>
          <a:p>
            <a:pPr algn="just">
              <a:buNone/>
            </a:pPr>
            <a:r>
              <a:rPr lang="fr-FR" sz="3600" dirty="0" smtClean="0"/>
              <a:t>En courte période, le nombre d’entreprise est donné. Celles-ci peuvent réaliser un profit ou une perte. La fonction d’offre au marché se détermine donc à partir d’un certain nombre de fonctions de coût (chaque entreprise optant pour la combinaison productive optimale, les fonctions de coûts sont toutes les mêmes).</a:t>
            </a:r>
          </a:p>
          <a:p>
            <a:pPr algn="just">
              <a:buNone/>
            </a:pPr>
            <a:r>
              <a:rPr lang="fr-FR" sz="3600" dirty="0" smtClean="0"/>
              <a:t>Chaque entreprise maximise son profit en produisant la quantité qui égalise le coût marginal avec le prix : Cm = P </a:t>
            </a:r>
            <a:endParaRPr lang="fr-FR" sz="3600"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r>
              <a:rPr lang="fr-FR" sz="4800" b="1" i="1" dirty="0" smtClean="0"/>
              <a:t>Equilibre de longue période </a:t>
            </a:r>
            <a:r>
              <a:rPr lang="fr-FR" sz="4800" b="1" dirty="0" smtClean="0"/>
              <a:t>:</a:t>
            </a:r>
          </a:p>
          <a:p>
            <a:pPr algn="just">
              <a:buNone/>
            </a:pPr>
            <a:r>
              <a:rPr lang="fr-FR" sz="4800" dirty="0" smtClean="0"/>
              <a:t>  En longue période, les entreprises ne réalisent ni profit ni perte. Le prix a tendance à se fixer au minimum du coût moyen, au point qui est coupé par la courbe du coût marginal.</a:t>
            </a:r>
          </a:p>
          <a:p>
            <a:pPr algn="just">
              <a:buNone/>
            </a:pPr>
            <a:r>
              <a:rPr lang="fr-FR" sz="4800" dirty="0" smtClean="0"/>
              <a:t>  </a:t>
            </a:r>
            <a:r>
              <a:rPr lang="fr-FR" sz="4800" b="1" i="1" dirty="0" smtClean="0"/>
              <a:t>∏ = 0 et p =CM = Cm</a:t>
            </a:r>
            <a:endParaRPr lang="fr-FR" sz="4800" b="1" i="1" dirty="0"/>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54032"/>
          </a:xfrm>
        </p:spPr>
        <p:txBody>
          <a:bodyPr>
            <a:normAutofit fontScale="90000"/>
          </a:bodyPr>
          <a:lstStyle/>
          <a:p>
            <a:r>
              <a:rPr lang="fr-FR" dirty="0" smtClean="0"/>
              <a:t>application</a:t>
            </a:r>
            <a:endParaRPr lang="fr-FR" dirty="0"/>
          </a:p>
        </p:txBody>
      </p:sp>
      <p:sp>
        <p:nvSpPr>
          <p:cNvPr id="3" name="Espace réservé du contenu 2"/>
          <p:cNvSpPr>
            <a:spLocks noGrp="1"/>
          </p:cNvSpPr>
          <p:nvPr>
            <p:ph idx="1"/>
          </p:nvPr>
        </p:nvSpPr>
        <p:spPr>
          <a:xfrm>
            <a:off x="0" y="1071546"/>
            <a:ext cx="9144000" cy="5786454"/>
          </a:xfrm>
        </p:spPr>
        <p:txBody>
          <a:bodyPr>
            <a:noAutofit/>
          </a:bodyPr>
          <a:lstStyle/>
          <a:p>
            <a:pPr marL="514350" indent="-514350" algn="just">
              <a:buAutoNum type="arabicParenR"/>
            </a:pPr>
            <a:r>
              <a:rPr lang="fr-FR" sz="3600" dirty="0" smtClean="0"/>
              <a:t>Sur courte période, 100 entreprises produisent un même bien. Elles ont chacune la même fonction de coût : CT = 40 + Qoi</a:t>
            </a:r>
            <a:r>
              <a:rPr lang="fr-FR" sz="3600" baseline="30000" dirty="0" smtClean="0"/>
              <a:t>2 </a:t>
            </a:r>
            <a:r>
              <a:rPr lang="fr-FR" sz="3600" dirty="0" smtClean="0"/>
              <a:t>.</a:t>
            </a:r>
          </a:p>
          <a:p>
            <a:pPr marL="514350" indent="-514350" algn="just">
              <a:buNone/>
            </a:pPr>
            <a:r>
              <a:rPr lang="fr-FR" sz="3600" dirty="0" smtClean="0"/>
              <a:t>     La fonction de demande au marché est :</a:t>
            </a:r>
          </a:p>
          <a:p>
            <a:pPr marL="514350" indent="-514350" algn="just">
              <a:buNone/>
            </a:pPr>
            <a:r>
              <a:rPr lang="fr-FR" sz="3600" dirty="0" smtClean="0"/>
              <a:t>     </a:t>
            </a:r>
            <a:r>
              <a:rPr lang="fr-FR" sz="3600" dirty="0" err="1" smtClean="0"/>
              <a:t>Qd</a:t>
            </a:r>
            <a:r>
              <a:rPr lang="fr-FR" sz="3600" dirty="0" smtClean="0"/>
              <a:t> = 2000 – 100p. Déterminez l’équilibre de marché, le profit total et le profit réalisé par chacune d’entre elles.         </a:t>
            </a:r>
          </a:p>
          <a:p>
            <a:pPr marL="514350" indent="-514350" algn="just">
              <a:buNone/>
            </a:pPr>
            <a:r>
              <a:rPr lang="fr-FR" sz="3600" dirty="0" smtClean="0"/>
              <a:t>2) Déterminez l’équilibre de marché et le nombre d’entreprises sur longue période.  </a:t>
            </a:r>
          </a:p>
        </p:txBody>
      </p:sp>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correction</a:t>
            </a:r>
            <a:endParaRPr lang="fr-FR" dirty="0"/>
          </a:p>
        </p:txBody>
      </p:sp>
      <p:sp>
        <p:nvSpPr>
          <p:cNvPr id="3" name="Espace réservé du contenu 2"/>
          <p:cNvSpPr>
            <a:spLocks noGrp="1"/>
          </p:cNvSpPr>
          <p:nvPr>
            <p:ph idx="1"/>
          </p:nvPr>
        </p:nvSpPr>
        <p:spPr/>
        <p:txBody>
          <a:bodyPr/>
          <a:lstStyle/>
          <a:p>
            <a:pPr marL="514350" indent="-514350">
              <a:buAutoNum type="arabicParenR"/>
            </a:pPr>
            <a:r>
              <a:rPr lang="fr-FR" dirty="0" smtClean="0"/>
              <a:t>– Détermination de la fonction d’offre au marché :</a:t>
            </a:r>
          </a:p>
          <a:p>
            <a:pPr marL="514350" indent="-514350">
              <a:buNone/>
            </a:pPr>
            <a:r>
              <a:rPr lang="fr-FR" dirty="0" smtClean="0"/>
              <a:t>Cm = 2Qoi = p. La fonction d’offre de chaque entreprise est donc : </a:t>
            </a:r>
            <a:r>
              <a:rPr lang="fr-FR" dirty="0" err="1" smtClean="0"/>
              <a:t>Qoi</a:t>
            </a:r>
            <a:r>
              <a:rPr lang="fr-FR" dirty="0" smtClean="0"/>
              <a:t> = P/2</a:t>
            </a:r>
          </a:p>
          <a:p>
            <a:pPr marL="514350" indent="-514350">
              <a:buNone/>
            </a:pPr>
            <a:r>
              <a:rPr lang="fr-FR" dirty="0" smtClean="0"/>
              <a:t>La fonction d’offre au marché est donc : </a:t>
            </a:r>
          </a:p>
          <a:p>
            <a:pPr marL="514350" indent="-514350">
              <a:buNone/>
            </a:pPr>
            <a:r>
              <a:rPr lang="fr-FR" dirty="0" err="1" smtClean="0"/>
              <a:t>Qo</a:t>
            </a:r>
            <a:r>
              <a:rPr lang="fr-FR" dirty="0" smtClean="0"/>
              <a:t> = 100p/2 = 50p</a:t>
            </a:r>
          </a:p>
          <a:p>
            <a:pPr marL="514350" indent="-514350">
              <a:buNone/>
            </a:pPr>
            <a:r>
              <a:rPr lang="fr-FR" dirty="0" smtClean="0"/>
              <a:t>      - Détermination de l’équilibre :</a:t>
            </a:r>
          </a:p>
          <a:p>
            <a:pPr marL="514350" indent="-514350">
              <a:buNone/>
            </a:pPr>
            <a:r>
              <a:rPr lang="fr-FR" dirty="0" smtClean="0"/>
              <a:t>A l’équilibre, l’offre est égale à la demande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4000" dirty="0" smtClean="0"/>
              <a:t>   La micro-économie se définit comme l’étude du comportement des principaux acteurs de la société que sont les individus, les entreprises et l’Etat.</a:t>
            </a:r>
            <a:br>
              <a:rPr lang="fr-FR" sz="4000" dirty="0" smtClean="0"/>
            </a:br>
            <a:r>
              <a:rPr lang="fr-FR" sz="4000" dirty="0" smtClean="0"/>
              <a:t>En effet, la théorie micro-économique ou théorie des prix, étudie le comportement économique des centres de décision composant une économie de marché, tels que les consommateurs, les propriétaires de ressources et les entreprises </a:t>
            </a:r>
            <a:endParaRPr lang="fr-FR" sz="4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24"/>
            <a:ext cx="9144000" cy="6858000"/>
          </a:xfrm>
        </p:spPr>
        <p:txBody>
          <a:bodyPr>
            <a:noAutofit/>
          </a:bodyPr>
          <a:lstStyle/>
          <a:p>
            <a:pPr algn="just">
              <a:buNone/>
            </a:pPr>
            <a:r>
              <a:rPr lang="fr-FR" sz="4800" dirty="0" smtClean="0"/>
              <a:t> </a:t>
            </a:r>
            <a:r>
              <a:rPr lang="fr-FR" sz="4800" i="1" dirty="0" smtClean="0"/>
              <a:t>A l’optimum:</a:t>
            </a:r>
          </a:p>
          <a:p>
            <a:pPr algn="just">
              <a:buNone/>
            </a:pPr>
            <a:endParaRPr lang="fr-FR" sz="4800" i="1" dirty="0" smtClean="0"/>
          </a:p>
          <a:p>
            <a:pPr algn="just">
              <a:buNone/>
            </a:pPr>
            <a:r>
              <a:rPr lang="fr-FR" sz="4800" i="1" dirty="0" smtClean="0"/>
              <a:t>  Umax/Prix de X = </a:t>
            </a:r>
            <a:r>
              <a:rPr lang="fr-FR" sz="4800" i="1" dirty="0" err="1" smtClean="0"/>
              <a:t>UmaY</a:t>
            </a:r>
            <a:r>
              <a:rPr lang="fr-FR" sz="4800" i="1" dirty="0" smtClean="0"/>
              <a:t>/Prix de Y</a:t>
            </a:r>
          </a:p>
          <a:p>
            <a:pPr algn="just">
              <a:buNone/>
            </a:pPr>
            <a:r>
              <a:rPr lang="fr-FR" sz="4800" i="1" dirty="0" smtClean="0"/>
              <a:t>                        ou</a:t>
            </a:r>
          </a:p>
          <a:p>
            <a:pPr algn="just">
              <a:buNone/>
            </a:pPr>
            <a:r>
              <a:rPr lang="fr-FR" sz="4800" i="1" dirty="0" smtClean="0"/>
              <a:t> </a:t>
            </a:r>
            <a:r>
              <a:rPr lang="fr-FR" sz="4800" i="1" dirty="0" err="1" smtClean="0"/>
              <a:t>UmaX</a:t>
            </a:r>
            <a:r>
              <a:rPr lang="fr-FR" sz="4800" i="1" dirty="0" smtClean="0"/>
              <a:t>/</a:t>
            </a:r>
            <a:r>
              <a:rPr lang="fr-FR" sz="4800" i="1" dirty="0" err="1" smtClean="0"/>
              <a:t>UmaY</a:t>
            </a:r>
            <a:r>
              <a:rPr lang="fr-FR" sz="4800" i="1" dirty="0" smtClean="0"/>
              <a:t> = Prix de X/Prix de Y</a:t>
            </a:r>
            <a:endParaRPr lang="fr-FR" sz="4800" i="1" dirty="0"/>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42918"/>
            <a:ext cx="8229600" cy="5483245"/>
          </a:xfrm>
        </p:spPr>
        <p:txBody>
          <a:bodyPr/>
          <a:lstStyle/>
          <a:p>
            <a:pPr>
              <a:buNone/>
            </a:pPr>
            <a:r>
              <a:rPr lang="fr-FR" dirty="0" smtClean="0"/>
              <a:t> 50p = 2000 – 100p =&gt; p = 13,33</a:t>
            </a:r>
          </a:p>
          <a:p>
            <a:pPr>
              <a:buNone/>
            </a:pPr>
            <a:r>
              <a:rPr lang="fr-FR" dirty="0" smtClean="0"/>
              <a:t>Donc </a:t>
            </a:r>
            <a:r>
              <a:rPr lang="fr-FR" dirty="0" err="1" smtClean="0"/>
              <a:t>Qo</a:t>
            </a:r>
            <a:r>
              <a:rPr lang="fr-FR" dirty="0" smtClean="0"/>
              <a:t> = </a:t>
            </a:r>
            <a:r>
              <a:rPr lang="fr-FR" dirty="0" err="1" smtClean="0"/>
              <a:t>Qd</a:t>
            </a:r>
            <a:r>
              <a:rPr lang="fr-FR" dirty="0" smtClean="0"/>
              <a:t> = 666,67</a:t>
            </a:r>
          </a:p>
          <a:p>
            <a:pPr>
              <a:buNone/>
            </a:pPr>
            <a:endParaRPr lang="fr-FR" dirty="0" smtClean="0"/>
          </a:p>
          <a:p>
            <a:pPr>
              <a:buNone/>
            </a:pPr>
            <a:r>
              <a:rPr lang="fr-FR" dirty="0" smtClean="0"/>
              <a:t> - Détermination du nombre d’entreprises et du profit :</a:t>
            </a:r>
          </a:p>
          <a:p>
            <a:pPr>
              <a:buNone/>
            </a:pPr>
            <a:r>
              <a:rPr lang="fr-FR" dirty="0" smtClean="0"/>
              <a:t>Le profit de chaque entreprise :</a:t>
            </a:r>
          </a:p>
          <a:p>
            <a:pPr>
              <a:buNone/>
            </a:pPr>
            <a:r>
              <a:rPr lang="fr-FR" b="1" i="1" dirty="0" smtClean="0"/>
              <a:t>∏</a:t>
            </a:r>
            <a:r>
              <a:rPr lang="fr-FR" i="1" dirty="0" smtClean="0"/>
              <a:t>i = </a:t>
            </a:r>
            <a:r>
              <a:rPr lang="fr-FR" i="1" dirty="0" err="1" smtClean="0"/>
              <a:t>Qoi</a:t>
            </a:r>
            <a:r>
              <a:rPr lang="fr-FR" i="1" dirty="0" smtClean="0"/>
              <a:t> x (p – cout moyen)</a:t>
            </a:r>
          </a:p>
          <a:p>
            <a:pPr>
              <a:buNone/>
            </a:pPr>
            <a:r>
              <a:rPr lang="fr-FR" i="1" dirty="0" smtClean="0"/>
              <a:t>      = 6,67 x (13,33 – (40/6,67 + 6,67)) = 4,46</a:t>
            </a:r>
          </a:p>
          <a:p>
            <a:pPr>
              <a:buNone/>
            </a:pPr>
            <a:r>
              <a:rPr lang="fr-FR" i="1" dirty="0" smtClean="0"/>
              <a:t>Le </a:t>
            </a:r>
            <a:r>
              <a:rPr lang="fr-FR" dirty="0" smtClean="0"/>
              <a:t>profit total  est de 446,6</a:t>
            </a:r>
          </a:p>
          <a:p>
            <a:pPr>
              <a:buNone/>
            </a:pPr>
            <a:endParaRPr lang="fr-FR" dirty="0"/>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3600" dirty="0" smtClean="0"/>
              <a:t>  2) Sur longue période :</a:t>
            </a:r>
          </a:p>
          <a:p>
            <a:pPr algn="just">
              <a:buNone/>
            </a:pPr>
            <a:r>
              <a:rPr lang="fr-FR" sz="3600" dirty="0" smtClean="0"/>
              <a:t>  P = CM = Cm =&gt; 2Qi = 40/</a:t>
            </a:r>
            <a:r>
              <a:rPr lang="fr-FR" sz="3600" dirty="0" err="1" smtClean="0"/>
              <a:t>Qoi</a:t>
            </a:r>
            <a:r>
              <a:rPr lang="fr-FR" sz="3600" dirty="0" smtClean="0"/>
              <a:t> + </a:t>
            </a:r>
            <a:r>
              <a:rPr lang="fr-FR" sz="3600" dirty="0" err="1" smtClean="0"/>
              <a:t>Qoi</a:t>
            </a:r>
            <a:r>
              <a:rPr lang="fr-FR" sz="3600" dirty="0" smtClean="0"/>
              <a:t> </a:t>
            </a:r>
          </a:p>
          <a:p>
            <a:pPr algn="just">
              <a:buNone/>
            </a:pPr>
            <a:r>
              <a:rPr lang="fr-FR" sz="3600" dirty="0" smtClean="0"/>
              <a:t>  </a:t>
            </a:r>
            <a:r>
              <a:rPr lang="fr-FR" sz="3600" dirty="0" err="1" smtClean="0"/>
              <a:t>Qoi</a:t>
            </a:r>
            <a:r>
              <a:rPr lang="fr-FR" sz="3600" dirty="0" smtClean="0"/>
              <a:t> </a:t>
            </a:r>
            <a:r>
              <a:rPr lang="fr-FR" sz="3600" baseline="30000" dirty="0" smtClean="0"/>
              <a:t>2 </a:t>
            </a:r>
            <a:r>
              <a:rPr lang="fr-FR" sz="3600" dirty="0" smtClean="0"/>
              <a:t> = 40 =&gt; </a:t>
            </a:r>
            <a:r>
              <a:rPr lang="fr-FR" sz="3600" dirty="0" err="1" smtClean="0"/>
              <a:t>Qoi</a:t>
            </a:r>
            <a:r>
              <a:rPr lang="fr-FR" sz="3600" dirty="0" smtClean="0"/>
              <a:t> = 6,32</a:t>
            </a:r>
          </a:p>
          <a:p>
            <a:pPr algn="just">
              <a:buNone/>
            </a:pPr>
            <a:r>
              <a:rPr lang="fr-FR" sz="3600" dirty="0" smtClean="0"/>
              <a:t>  P= 2Qoi = 12,64</a:t>
            </a:r>
          </a:p>
          <a:p>
            <a:pPr algn="just">
              <a:buNone/>
            </a:pPr>
            <a:r>
              <a:rPr lang="fr-FR" sz="3600" baseline="30000" dirty="0" smtClean="0"/>
              <a:t> </a:t>
            </a:r>
            <a:r>
              <a:rPr lang="fr-FR" sz="3600" dirty="0" smtClean="0"/>
              <a:t>  On peut déterminer la quantité d’équilibre à l’aide de la fonction de demande : </a:t>
            </a:r>
          </a:p>
          <a:p>
            <a:pPr algn="just">
              <a:buNone/>
            </a:pPr>
            <a:r>
              <a:rPr lang="fr-FR" sz="3600" baseline="30000" dirty="0"/>
              <a:t> </a:t>
            </a:r>
            <a:r>
              <a:rPr lang="fr-FR" sz="3600" dirty="0" smtClean="0"/>
              <a:t>  Q= 2000 – 100 x 12,64 = 736. Il y a donc 736/6,32, c’est-à-dire 116,45 entreprises sur le marché. On remarque que la quantité produite est supérieure et le prix inférieur en équilibre de longue période.</a:t>
            </a:r>
            <a:endParaRPr lang="fr-FR" sz="3600" baseline="30000" dirty="0" smtClean="0"/>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c. Mécanisme de fonctionnement du marché  </a:t>
            </a:r>
            <a:endParaRPr lang="fr-FR" dirty="0"/>
          </a:p>
        </p:txBody>
      </p:sp>
      <p:sp>
        <p:nvSpPr>
          <p:cNvPr id="3" name="Espace réservé du contenu 2"/>
          <p:cNvSpPr>
            <a:spLocks noGrp="1"/>
          </p:cNvSpPr>
          <p:nvPr>
            <p:ph idx="1"/>
          </p:nvPr>
        </p:nvSpPr>
        <p:spPr>
          <a:xfrm>
            <a:off x="0" y="1600200"/>
            <a:ext cx="9144000" cy="5257800"/>
          </a:xfrm>
        </p:spPr>
        <p:txBody>
          <a:bodyPr>
            <a:noAutofit/>
          </a:bodyPr>
          <a:lstStyle/>
          <a:p>
            <a:pPr algn="just">
              <a:buNone/>
            </a:pPr>
            <a:r>
              <a:rPr lang="fr-FR" sz="4000" dirty="0" smtClean="0"/>
              <a:t>    Nous avons défini le marché comme étant cette encontre entre l’ensemble des offres et l’ensemble des demandes qui donne lieu à un échange d’une certaine quantité de ce bien à base d’un prix. Quel que soit le niveau de prix en vigueur, si tous les agents économiques échangistes sont des </a:t>
            </a:r>
            <a:r>
              <a:rPr lang="fr-FR" sz="4000" dirty="0" err="1" smtClean="0"/>
              <a:t>price</a:t>
            </a:r>
            <a:r>
              <a:rPr lang="fr-FR" sz="4000" dirty="0" smtClean="0"/>
              <a:t> </a:t>
            </a:r>
            <a:r>
              <a:rPr lang="fr-FR" sz="4000" dirty="0" err="1" smtClean="0"/>
              <a:t>takers</a:t>
            </a:r>
            <a:r>
              <a:rPr lang="fr-FR" sz="4000" dirty="0" smtClean="0"/>
              <a:t>.</a:t>
            </a:r>
            <a:endParaRPr lang="fr-FR" sz="4000" dirty="0"/>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3600" dirty="0" smtClean="0"/>
              <a:t>    Alors les quantités échangées sont égales, en vertu de l’hypothèse fondamentale sur les comportement d’un échange et elles sont au minimum des quantités offertes et quantités demandées à ce prix.</a:t>
            </a:r>
          </a:p>
          <a:p>
            <a:pPr algn="just">
              <a:buNone/>
            </a:pPr>
            <a:r>
              <a:rPr lang="fr-FR" sz="3600" dirty="0" smtClean="0"/>
              <a:t>    L’idée d’équilibre de marché est basée sur 4 principes fondamentaux :</a:t>
            </a:r>
          </a:p>
          <a:p>
            <a:pPr algn="just">
              <a:buNone/>
            </a:pPr>
            <a:r>
              <a:rPr lang="fr-FR" sz="3600" dirty="0" smtClean="0"/>
              <a:t>    - Le principe d’égalité : le point d’intersection entre la courbe d’offre et la courbe de demande réalise à lui et à lui seul l’égalité entre les offres et les demandes en quantités</a:t>
            </a: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3600" dirty="0" smtClean="0"/>
              <a:t> et c’est lui  seul qui permet d’acheter et de vendre la plus grande quantité possible.</a:t>
            </a:r>
          </a:p>
          <a:p>
            <a:pPr algn="just">
              <a:buFontTx/>
              <a:buChar char="-"/>
            </a:pPr>
            <a:r>
              <a:rPr lang="fr-FR" sz="3600" dirty="0" smtClean="0"/>
              <a:t>Le principe d’indifférence ou d’unité dû à JEVON : il traduit le fait qu’il ne peut pas se former plusieurs types d’équilibre pour un seul bien, sur un seul marché à un moment donné.</a:t>
            </a:r>
          </a:p>
          <a:p>
            <a:pPr algn="just">
              <a:buFontTx/>
              <a:buChar char="-"/>
            </a:pPr>
            <a:r>
              <a:rPr lang="fr-FR" sz="3600" dirty="0" smtClean="0"/>
              <a:t> Le principe d’équilibre : il traduit le fait qu’il existe des forces spontanées ramenant au point d’équilibre même quand l’on essaie de s’en écarter momentanément.</a:t>
            </a:r>
            <a:endParaRPr lang="fr-FR" sz="3600"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3800" dirty="0" smtClean="0"/>
              <a:t>-  Le principe de rente ou de surplus : au point d’équilibre, les deux parties échangistes réalisent des avantages psychologiques subjectifs perçus sous forme des surplus ou rente.     </a:t>
            </a:r>
          </a:p>
          <a:p>
            <a:pPr algn="just">
              <a:buNone/>
            </a:pPr>
            <a:r>
              <a:rPr lang="fr-FR" sz="3800" dirty="0" smtClean="0"/>
              <a:t>    Dès qu’on s’écarte de ce point, l’on altère nécessairement les avantages initialement perçus par au moins une des parties échangistes : le niveau de l’équilibre du marché est donc une situation efficace au sens de PARETO.</a:t>
            </a:r>
            <a:endParaRPr lang="fr-FR" sz="3800" dirty="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001156" cy="1071546"/>
          </a:xfrm>
        </p:spPr>
        <p:txBody>
          <a:bodyPr>
            <a:normAutofit/>
          </a:bodyPr>
          <a:lstStyle/>
          <a:p>
            <a:pPr algn="l"/>
            <a:r>
              <a:rPr lang="fr-FR" sz="3600" i="1" dirty="0" smtClean="0"/>
              <a:t>Surplus des producteurs et des consommateurs </a:t>
            </a:r>
            <a:endParaRPr lang="fr-FR" sz="3600" i="1" dirty="0"/>
          </a:p>
        </p:txBody>
      </p:sp>
      <p:sp>
        <p:nvSpPr>
          <p:cNvPr id="3" name="Espace réservé du contenu 2"/>
          <p:cNvSpPr>
            <a:spLocks noGrp="1"/>
          </p:cNvSpPr>
          <p:nvPr>
            <p:ph idx="1"/>
          </p:nvPr>
        </p:nvSpPr>
        <p:spPr>
          <a:xfrm>
            <a:off x="457200" y="1142984"/>
            <a:ext cx="8229600" cy="5715016"/>
          </a:xfrm>
        </p:spPr>
        <p:txBody>
          <a:bodyPr/>
          <a:lstStyle/>
          <a:p>
            <a:pPr>
              <a:buNone/>
            </a:pPr>
            <a:r>
              <a:rPr lang="fr-FR" dirty="0" smtClean="0"/>
              <a:t> </a:t>
            </a:r>
            <a:endParaRPr lang="fr-FR" dirty="0"/>
          </a:p>
        </p:txBody>
      </p:sp>
      <p:cxnSp>
        <p:nvCxnSpPr>
          <p:cNvPr id="5" name="Connecteur droit avec flèche 4"/>
          <p:cNvCxnSpPr/>
          <p:nvPr/>
        </p:nvCxnSpPr>
        <p:spPr>
          <a:xfrm rot="5400000" flipH="1" flipV="1">
            <a:off x="-392147" y="3535363"/>
            <a:ext cx="45005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a:off x="1857356" y="5786454"/>
            <a:ext cx="47863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flipV="1">
            <a:off x="1857356" y="1857364"/>
            <a:ext cx="4286280" cy="3286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1857356" y="2071678"/>
            <a:ext cx="3714776" cy="32861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rot="16200000" flipH="1">
            <a:off x="2714612" y="4714884"/>
            <a:ext cx="2071702"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rot="10800000">
            <a:off x="1857356" y="3714752"/>
            <a:ext cx="1857388"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ZoneTexte 18"/>
          <p:cNvSpPr txBox="1"/>
          <p:nvPr/>
        </p:nvSpPr>
        <p:spPr>
          <a:xfrm>
            <a:off x="1571604" y="1214422"/>
            <a:ext cx="303288" cy="369332"/>
          </a:xfrm>
          <a:prstGeom prst="rect">
            <a:avLst/>
          </a:prstGeom>
          <a:noFill/>
        </p:spPr>
        <p:txBody>
          <a:bodyPr wrap="none" rtlCol="0">
            <a:spAutoFit/>
          </a:bodyPr>
          <a:lstStyle/>
          <a:p>
            <a:r>
              <a:rPr lang="fr-FR" dirty="0" smtClean="0"/>
              <a:t>P</a:t>
            </a:r>
            <a:endParaRPr lang="fr-FR" dirty="0"/>
          </a:p>
        </p:txBody>
      </p:sp>
      <p:sp>
        <p:nvSpPr>
          <p:cNvPr id="20" name="ZoneTexte 19"/>
          <p:cNvSpPr txBox="1"/>
          <p:nvPr/>
        </p:nvSpPr>
        <p:spPr>
          <a:xfrm>
            <a:off x="1500166" y="1773784"/>
            <a:ext cx="385042" cy="369332"/>
          </a:xfrm>
          <a:prstGeom prst="rect">
            <a:avLst/>
          </a:prstGeom>
          <a:noFill/>
        </p:spPr>
        <p:txBody>
          <a:bodyPr wrap="none" rtlCol="0">
            <a:spAutoFit/>
          </a:bodyPr>
          <a:lstStyle/>
          <a:p>
            <a:r>
              <a:rPr lang="fr-FR" dirty="0" smtClean="0"/>
              <a:t>b</a:t>
            </a:r>
            <a:r>
              <a:rPr lang="fr-FR" baseline="-25000" dirty="0" smtClean="0"/>
              <a:t>2</a:t>
            </a:r>
            <a:endParaRPr lang="fr-FR" baseline="-25000" dirty="0"/>
          </a:p>
        </p:txBody>
      </p:sp>
      <p:sp>
        <p:nvSpPr>
          <p:cNvPr id="22" name="ZoneTexte 21"/>
          <p:cNvSpPr txBox="1"/>
          <p:nvPr/>
        </p:nvSpPr>
        <p:spPr>
          <a:xfrm>
            <a:off x="1285852" y="3500438"/>
            <a:ext cx="500066" cy="369332"/>
          </a:xfrm>
          <a:prstGeom prst="rect">
            <a:avLst/>
          </a:prstGeom>
          <a:noFill/>
        </p:spPr>
        <p:txBody>
          <a:bodyPr wrap="square" rtlCol="0">
            <a:spAutoFit/>
          </a:bodyPr>
          <a:lstStyle/>
          <a:p>
            <a:r>
              <a:rPr lang="fr-FR" dirty="0" err="1" smtClean="0"/>
              <a:t>P</a:t>
            </a:r>
            <a:r>
              <a:rPr lang="fr-FR" baseline="-25000" dirty="0" err="1" smtClean="0"/>
              <a:t>e</a:t>
            </a:r>
            <a:endParaRPr lang="fr-FR" baseline="-25000" dirty="0"/>
          </a:p>
        </p:txBody>
      </p:sp>
      <p:sp>
        <p:nvSpPr>
          <p:cNvPr id="23" name="ZoneTexte 22"/>
          <p:cNvSpPr txBox="1"/>
          <p:nvPr/>
        </p:nvSpPr>
        <p:spPr>
          <a:xfrm>
            <a:off x="1428728" y="4917056"/>
            <a:ext cx="508473" cy="369332"/>
          </a:xfrm>
          <a:prstGeom prst="rect">
            <a:avLst/>
          </a:prstGeom>
          <a:noFill/>
        </p:spPr>
        <p:txBody>
          <a:bodyPr wrap="none" rtlCol="0">
            <a:spAutoFit/>
          </a:bodyPr>
          <a:lstStyle/>
          <a:p>
            <a:r>
              <a:rPr lang="fr-FR" dirty="0" smtClean="0"/>
              <a:t>- b</a:t>
            </a:r>
            <a:r>
              <a:rPr lang="fr-FR" baseline="-25000" dirty="0" smtClean="0"/>
              <a:t>1</a:t>
            </a:r>
            <a:endParaRPr lang="fr-FR" baseline="-25000" dirty="0"/>
          </a:p>
        </p:txBody>
      </p:sp>
      <p:sp>
        <p:nvSpPr>
          <p:cNvPr id="24" name="ZoneTexte 23"/>
          <p:cNvSpPr txBox="1"/>
          <p:nvPr/>
        </p:nvSpPr>
        <p:spPr>
          <a:xfrm>
            <a:off x="2214546" y="2857496"/>
            <a:ext cx="1643074" cy="707886"/>
          </a:xfrm>
          <a:prstGeom prst="rect">
            <a:avLst/>
          </a:prstGeom>
          <a:noFill/>
        </p:spPr>
        <p:txBody>
          <a:bodyPr wrap="square" rtlCol="0">
            <a:spAutoFit/>
          </a:bodyPr>
          <a:lstStyle/>
          <a:p>
            <a:r>
              <a:rPr lang="fr-FR" sz="4000" dirty="0" err="1" smtClean="0"/>
              <a:t>sc</a:t>
            </a:r>
            <a:endParaRPr lang="fr-FR" sz="4000" baseline="-25000" dirty="0"/>
          </a:p>
        </p:txBody>
      </p:sp>
      <p:sp>
        <p:nvSpPr>
          <p:cNvPr id="25" name="ZoneTexte 24"/>
          <p:cNvSpPr txBox="1"/>
          <p:nvPr/>
        </p:nvSpPr>
        <p:spPr>
          <a:xfrm>
            <a:off x="2214546" y="3792684"/>
            <a:ext cx="1643074" cy="707886"/>
          </a:xfrm>
          <a:prstGeom prst="rect">
            <a:avLst/>
          </a:prstGeom>
          <a:noFill/>
        </p:spPr>
        <p:txBody>
          <a:bodyPr wrap="square" rtlCol="0">
            <a:spAutoFit/>
          </a:bodyPr>
          <a:lstStyle/>
          <a:p>
            <a:r>
              <a:rPr lang="fr-FR" sz="4000" dirty="0" smtClean="0"/>
              <a:t>SP</a:t>
            </a:r>
            <a:endParaRPr lang="fr-FR" sz="4000" baseline="-25000" dirty="0"/>
          </a:p>
        </p:txBody>
      </p:sp>
      <p:sp>
        <p:nvSpPr>
          <p:cNvPr id="26" name="ZoneTexte 25"/>
          <p:cNvSpPr txBox="1"/>
          <p:nvPr/>
        </p:nvSpPr>
        <p:spPr>
          <a:xfrm>
            <a:off x="3428992" y="5578634"/>
            <a:ext cx="1643074" cy="502702"/>
          </a:xfrm>
          <a:prstGeom prst="rect">
            <a:avLst/>
          </a:prstGeom>
          <a:noFill/>
        </p:spPr>
        <p:txBody>
          <a:bodyPr wrap="square" rtlCol="0">
            <a:spAutoFit/>
          </a:bodyPr>
          <a:lstStyle/>
          <a:p>
            <a:r>
              <a:rPr lang="fr-FR" sz="4000" baseline="-25000" dirty="0" err="1" smtClean="0"/>
              <a:t>Qe</a:t>
            </a:r>
            <a:endParaRPr lang="fr-FR" sz="4000" baseline="-25000" dirty="0"/>
          </a:p>
        </p:txBody>
      </p:sp>
      <p:sp>
        <p:nvSpPr>
          <p:cNvPr id="27" name="ZoneTexte 26"/>
          <p:cNvSpPr txBox="1"/>
          <p:nvPr/>
        </p:nvSpPr>
        <p:spPr>
          <a:xfrm>
            <a:off x="3428992" y="1928802"/>
            <a:ext cx="1928826" cy="502702"/>
          </a:xfrm>
          <a:prstGeom prst="rect">
            <a:avLst/>
          </a:prstGeom>
          <a:noFill/>
        </p:spPr>
        <p:txBody>
          <a:bodyPr wrap="square" rtlCol="0">
            <a:spAutoFit/>
          </a:bodyPr>
          <a:lstStyle/>
          <a:p>
            <a:r>
              <a:rPr lang="fr-FR" sz="4000" baseline="-25000" dirty="0" smtClean="0"/>
              <a:t>P=-b1+a1Qo</a:t>
            </a:r>
            <a:endParaRPr lang="fr-FR" sz="4000" baseline="-25000" dirty="0"/>
          </a:p>
        </p:txBody>
      </p:sp>
      <p:sp>
        <p:nvSpPr>
          <p:cNvPr id="28" name="ZoneTexte 27"/>
          <p:cNvSpPr txBox="1"/>
          <p:nvPr/>
        </p:nvSpPr>
        <p:spPr>
          <a:xfrm>
            <a:off x="4357686" y="4548854"/>
            <a:ext cx="3071834" cy="523220"/>
          </a:xfrm>
          <a:prstGeom prst="rect">
            <a:avLst/>
          </a:prstGeom>
          <a:noFill/>
        </p:spPr>
        <p:txBody>
          <a:bodyPr wrap="square" rtlCol="0">
            <a:spAutoFit/>
          </a:bodyPr>
          <a:lstStyle/>
          <a:p>
            <a:r>
              <a:rPr lang="fr-FR" sz="2800" baseline="-25000" dirty="0" smtClean="0"/>
              <a:t> </a:t>
            </a:r>
            <a:r>
              <a:rPr lang="fr-FR" sz="2800" dirty="0" smtClean="0"/>
              <a:t> P =b</a:t>
            </a:r>
            <a:r>
              <a:rPr lang="fr-FR" sz="2800" baseline="-25000" dirty="0" smtClean="0"/>
              <a:t>2</a:t>
            </a:r>
            <a:r>
              <a:rPr lang="fr-FR" sz="2800" dirty="0" smtClean="0"/>
              <a:t>-a2Qd</a:t>
            </a:r>
            <a:endParaRPr lang="fr-FR" sz="2800" baseline="-25000" dirty="0"/>
          </a:p>
        </p:txBody>
      </p:sp>
      <p:sp>
        <p:nvSpPr>
          <p:cNvPr id="29" name="ZoneTexte 28"/>
          <p:cNvSpPr txBox="1"/>
          <p:nvPr/>
        </p:nvSpPr>
        <p:spPr>
          <a:xfrm>
            <a:off x="1571604" y="5498066"/>
            <a:ext cx="357190" cy="502702"/>
          </a:xfrm>
          <a:prstGeom prst="rect">
            <a:avLst/>
          </a:prstGeom>
          <a:noFill/>
        </p:spPr>
        <p:txBody>
          <a:bodyPr wrap="square" rtlCol="0">
            <a:spAutoFit/>
          </a:bodyPr>
          <a:lstStyle/>
          <a:p>
            <a:r>
              <a:rPr lang="fr-FR" sz="4000" baseline="-25000" dirty="0" smtClean="0"/>
              <a:t>0</a:t>
            </a:r>
            <a:endParaRPr lang="fr-FR" sz="4000" baseline="-25000" dirty="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14356"/>
            <a:ext cx="8229600" cy="5411807"/>
          </a:xfrm>
        </p:spPr>
        <p:txBody>
          <a:bodyPr/>
          <a:lstStyle/>
          <a:p>
            <a:pPr>
              <a:buNone/>
            </a:pPr>
            <a:r>
              <a:rPr lang="fr-FR" dirty="0" smtClean="0"/>
              <a:t>   Soient deux courbes :</a:t>
            </a:r>
          </a:p>
          <a:p>
            <a:pPr>
              <a:buFontTx/>
              <a:buChar char="-"/>
            </a:pPr>
            <a:r>
              <a:rPr lang="fr-FR" b="1" i="1" dirty="0" smtClean="0"/>
              <a:t>d’offre : P = - b1 + a1Q°</a:t>
            </a:r>
          </a:p>
          <a:p>
            <a:pPr>
              <a:buFont typeface="Symbol"/>
              <a:buChar char="Þ"/>
            </a:pPr>
            <a:r>
              <a:rPr lang="fr-FR" dirty="0" smtClean="0"/>
              <a:t>Q° = (P + b1)/a1</a:t>
            </a:r>
          </a:p>
          <a:p>
            <a:pPr lvl="0">
              <a:buNone/>
            </a:pPr>
            <a:endParaRPr lang="fr-FR" dirty="0" smtClean="0">
              <a:latin typeface="Calibri" pitchFamily="34" charset="0"/>
              <a:ea typeface="Calibri" pitchFamily="34" charset="0"/>
              <a:cs typeface="Times New Roman" pitchFamily="18" charset="0"/>
            </a:endParaRPr>
          </a:p>
          <a:p>
            <a:pPr>
              <a:buNone/>
            </a:pPr>
            <a:r>
              <a:rPr lang="fr-FR" sz="4800" dirty="0" smtClean="0"/>
              <a:t>SP =  </a:t>
            </a:r>
          </a:p>
          <a:p>
            <a:pPr>
              <a:buNone/>
            </a:pPr>
            <a:endParaRPr lang="fr-FR" sz="4800" dirty="0" smtClean="0"/>
          </a:p>
          <a:p>
            <a:pPr>
              <a:buNone/>
            </a:pPr>
            <a:r>
              <a:rPr lang="fr-FR" sz="4800" smtClean="0"/>
              <a:t>SP =</a:t>
            </a:r>
            <a:endParaRPr lang="fr-FR" sz="4800" dirty="0" smtClean="0"/>
          </a:p>
          <a:p>
            <a:pPr lvl="0">
              <a:buNone/>
            </a:pPr>
            <a:endParaRPr lang="fr-FR" sz="4800" dirty="0" smtClean="0">
              <a:latin typeface="Arial" pitchFamily="34" charset="0"/>
              <a:cs typeface="Arial" pitchFamily="34" charset="0"/>
            </a:endParaRPr>
          </a:p>
          <a:p>
            <a:pPr>
              <a:buNone/>
            </a:pPr>
            <a:endParaRPr lang="fr-FR"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30" name="Rectangle 6"/>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32"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3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sp>
        <p:nvSpPr>
          <p:cNvPr id="1036" name="Rectangle 12"/>
          <p:cNvSpPr>
            <a:spLocks noChangeArrowheads="1"/>
          </p:cNvSpPr>
          <p:nvPr/>
        </p:nvSpPr>
        <p:spPr bwMode="auto">
          <a:xfrm>
            <a:off x="0" y="0"/>
            <a:ext cx="455574" cy="26161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1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SP = </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037" name="Picture 1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571604" y="2928934"/>
            <a:ext cx="6510369" cy="1285884"/>
          </a:xfrm>
          <a:prstGeom prst="rect">
            <a:avLst/>
          </a:prstGeom>
          <a:noFill/>
        </p:spPr>
      </p:pic>
      <p:sp>
        <p:nvSpPr>
          <p:cNvPr id="1040"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1039" name="Picture 1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033577" y="4572008"/>
            <a:ext cx="3467117" cy="1643074"/>
          </a:xfrm>
          <a:prstGeom prst="rect">
            <a:avLst/>
          </a:prstGeom>
          <a:noFill/>
        </p:spPr>
      </p:pic>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85804" y="231771"/>
            <a:ext cx="8229600" cy="5911873"/>
          </a:xfrm>
        </p:spPr>
        <p:txBody>
          <a:bodyPr/>
          <a:lstStyle/>
          <a:p>
            <a:pPr>
              <a:buFontTx/>
              <a:buChar char="-"/>
            </a:pPr>
            <a:r>
              <a:rPr lang="fr-FR" dirty="0" smtClean="0"/>
              <a:t>Demande : P = b2 – a2Qd</a:t>
            </a:r>
          </a:p>
          <a:p>
            <a:pPr>
              <a:buNone/>
            </a:pPr>
            <a:r>
              <a:rPr lang="fr-FR" dirty="0" err="1" smtClean="0"/>
              <a:t>Qd</a:t>
            </a:r>
            <a:r>
              <a:rPr lang="fr-FR" dirty="0" smtClean="0"/>
              <a:t> = (b2 – P)/a2</a:t>
            </a:r>
          </a:p>
          <a:p>
            <a:pPr>
              <a:buNone/>
            </a:pPr>
            <a:endParaRPr lang="fr-FR" dirty="0" smtClean="0"/>
          </a:p>
          <a:p>
            <a:pPr>
              <a:buNone/>
            </a:pPr>
            <a:endParaRPr lang="fr-FR" dirty="0" smtClean="0"/>
          </a:p>
          <a:p>
            <a:pPr>
              <a:buNone/>
            </a:pPr>
            <a:endParaRPr lang="fr-FR" dirty="0" smtClean="0"/>
          </a:p>
          <a:p>
            <a:pPr>
              <a:buNone/>
            </a:pPr>
            <a:endParaRPr lang="fr-FR" dirty="0"/>
          </a:p>
        </p:txBody>
      </p:sp>
      <p:sp>
        <p:nvSpPr>
          <p:cNvPr id="2150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1504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00034" y="1571612"/>
            <a:ext cx="7143800" cy="1571636"/>
          </a:xfrm>
          <a:prstGeom prst="rect">
            <a:avLst/>
          </a:prstGeom>
          <a:noFill/>
        </p:spPr>
      </p:pic>
      <p:sp>
        <p:nvSpPr>
          <p:cNvPr id="2150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fr-FR"/>
          </a:p>
        </p:txBody>
      </p:sp>
      <p:pic>
        <p:nvPicPr>
          <p:cNvPr id="21504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071538" y="3429000"/>
            <a:ext cx="7358114" cy="3000396"/>
          </a:xfrm>
          <a:prstGeom prst="rect">
            <a:avLst/>
          </a:prstGeom>
          <a:noFill/>
        </p:spPr>
      </p:pic>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96908"/>
          </a:xfrm>
        </p:spPr>
        <p:txBody>
          <a:bodyPr>
            <a:normAutofit/>
          </a:bodyPr>
          <a:lstStyle/>
          <a:p>
            <a:r>
              <a:rPr lang="fr-FR" sz="3200" b="1" i="1" dirty="0" smtClean="0"/>
              <a:t>II. Le monopole et la concurrence imparfaite</a:t>
            </a:r>
            <a:endParaRPr lang="fr-FR" sz="3200" b="1" i="1" dirty="0"/>
          </a:p>
        </p:txBody>
      </p:sp>
      <p:sp>
        <p:nvSpPr>
          <p:cNvPr id="3" name="Espace réservé du contenu 2"/>
          <p:cNvSpPr>
            <a:spLocks noGrp="1"/>
          </p:cNvSpPr>
          <p:nvPr>
            <p:ph idx="1"/>
          </p:nvPr>
        </p:nvSpPr>
        <p:spPr>
          <a:xfrm>
            <a:off x="0" y="1214422"/>
            <a:ext cx="9144000" cy="5643578"/>
          </a:xfrm>
        </p:spPr>
        <p:txBody>
          <a:bodyPr>
            <a:noAutofit/>
          </a:bodyPr>
          <a:lstStyle/>
          <a:p>
            <a:pPr marL="514350" indent="-514350" algn="just">
              <a:buNone/>
            </a:pPr>
            <a:r>
              <a:rPr lang="fr-FR" sz="4000" u="sng" dirty="0" smtClean="0"/>
              <a:t>    1°) Le monopole</a:t>
            </a:r>
          </a:p>
          <a:p>
            <a:pPr marL="514350" indent="-514350" algn="just">
              <a:buNone/>
            </a:pPr>
            <a:r>
              <a:rPr lang="fr-FR" sz="4000" dirty="0" smtClean="0"/>
              <a:t>    Le monopole est  une situation dans laquelle un seul producteur fait face à une multitude d’acheteurs. Le bien produit ne doit pas comporter de substituts proches ; par exemple, les entreprises de prêt-à-porter qui vendent sous des marques différentes ne sont pas dans une situation de monopole.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100" dirty="0" smtClean="0"/>
              <a:t>   Si on considère une fonction d’utilité qui donne la relation entre le nombre d’unités consommées du bien X et l’utilité globale du consommateur, on peut la noter: U=f(x) où x représente le nombre d’unités consommées du bien X. Comme l’utilité marginale est l’utilité supplémentaire procurée par la consommation d’un bien supplémentaire, on peut poser que    </a:t>
            </a:r>
            <a:r>
              <a:rPr lang="el-GR" sz="4100" dirty="0" smtClean="0"/>
              <a:t>Δ</a:t>
            </a:r>
            <a:r>
              <a:rPr lang="fr-FR" sz="4100" dirty="0" smtClean="0"/>
              <a:t>U/</a:t>
            </a:r>
            <a:r>
              <a:rPr lang="el-GR" sz="4100" dirty="0" smtClean="0"/>
              <a:t> Δ</a:t>
            </a:r>
            <a:r>
              <a:rPr lang="fr-FR" sz="4100" dirty="0"/>
              <a:t>X</a:t>
            </a:r>
          </a:p>
        </p:txBody>
      </p:sp>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400" dirty="0" smtClean="0"/>
              <a:t>   Au contraire, si la production et la distribution d’eau potable dans une ville sont assurées par une seule entreprise, celle-ci est dans une situation de monopole. </a:t>
            </a:r>
          </a:p>
          <a:p>
            <a:pPr algn="just">
              <a:buNone/>
            </a:pPr>
            <a:r>
              <a:rPr lang="fr-FR" sz="4400" dirty="0" smtClean="0"/>
              <a:t>    Le monopole s’explique par l’existence de barrières à l’entrée, par l’impossibilité pour d’autres entreprises de pénétrer le marché. </a:t>
            </a:r>
            <a:endParaRPr lang="fr-FR" sz="4400" dirty="0"/>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3600" dirty="0" smtClean="0"/>
              <a:t>    On distingue quatre types de barrières à l’entrée qui ne sont pas fondamentalement différentes de celles invoquées plus haut pour expliquer la concentration.</a:t>
            </a:r>
          </a:p>
          <a:p>
            <a:pPr algn="just">
              <a:buNone/>
            </a:pPr>
            <a:r>
              <a:rPr lang="fr-FR" sz="3600" dirty="0" smtClean="0"/>
              <a:t>    -  La détention par une seule entreprise d’une ressource rare. Ce cas de figure est peu fréquent.</a:t>
            </a:r>
          </a:p>
          <a:p>
            <a:pPr algn="just">
              <a:buNone/>
            </a:pPr>
            <a:r>
              <a:rPr lang="fr-FR" sz="3600" dirty="0" smtClean="0"/>
              <a:t>    - La présence dans certains secteurs d’activité de rendements croissants qui empêchent les petites entreprises d’être rentables. Il s’agit de monopoles naturels. Plus la production augmente, plus le coût moyen diminue.</a:t>
            </a:r>
          </a:p>
          <a:p>
            <a:pPr algn="just">
              <a:buNone/>
            </a:pPr>
            <a:endParaRPr lang="fr-FR" sz="3600" dirty="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3600" dirty="0" smtClean="0"/>
              <a:t>  - Les pouvoirs publics peuvent être à l’origine de monopoles. Par exemple, pour protéger la recherche, la législation sur les brevets permets à une entreprise qui invente un nouveau procédé de fabrication ou un nouveau médicament d’être la seule à pouvoir exploiter cette découverte pendant un certain nombre d’années. </a:t>
            </a:r>
          </a:p>
          <a:p>
            <a:pPr algn="just">
              <a:buNone/>
            </a:pPr>
            <a:r>
              <a:rPr lang="fr-FR" sz="3600" dirty="0" smtClean="0"/>
              <a:t>   -  Un monopole peut mettre en œuvre des stratégies pour empêcher l’arrivée de nouvelles entreprises. </a:t>
            </a:r>
            <a:endParaRPr lang="fr-FR" sz="3600" dirty="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000" dirty="0" smtClean="0"/>
              <a:t>   Si le monopole se sent menacé par l’arrivée de nouveaux concurrents, il peut vendre à un prix inférieur au coût moyen, quitte à faire momentanément des pertes, ou fixer un prix inférieur à celui qui maximiserait son profit ou disposer de capacités de production excédentaires lui permettant d’accroître rapidement son volume de production et de réduire le prix de vente.</a:t>
            </a:r>
            <a:endParaRPr lang="fr-FR" sz="4000" dirty="0"/>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400" dirty="0" smtClean="0"/>
              <a:t>    Pour maximiser son profit, le monopole fixe sa production de telle sorte que le coût marginal soit égal à la recette marginale. En fonction du volume produit et de la fonction de demande, il fixe le prix de vente, nécessairement supérieur au coût marginal. Son profit est égal à la recette totale moins le coût total.</a:t>
            </a:r>
            <a:endParaRPr lang="fr-FR" sz="4400" dirty="0"/>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42852"/>
            <a:ext cx="8229600" cy="5983311"/>
          </a:xfrm>
        </p:spPr>
        <p:txBody>
          <a:bodyPr/>
          <a:lstStyle/>
          <a:p>
            <a:pPr>
              <a:buNone/>
            </a:pPr>
            <a:r>
              <a:rPr lang="fr-FR" dirty="0" smtClean="0"/>
              <a:t> </a:t>
            </a:r>
            <a:endParaRPr lang="fr-FR" dirty="0"/>
          </a:p>
        </p:txBody>
      </p:sp>
      <p:cxnSp>
        <p:nvCxnSpPr>
          <p:cNvPr id="5" name="Connecteur droit avec flèche 4"/>
          <p:cNvCxnSpPr/>
          <p:nvPr/>
        </p:nvCxnSpPr>
        <p:spPr>
          <a:xfrm rot="5400000" flipH="1" flipV="1">
            <a:off x="-571536" y="2714620"/>
            <a:ext cx="435771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Connecteur droit avec flèche 6"/>
          <p:cNvCxnSpPr/>
          <p:nvPr/>
        </p:nvCxnSpPr>
        <p:spPr>
          <a:xfrm>
            <a:off x="1571604" y="4929198"/>
            <a:ext cx="507209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rot="16200000" flipH="1">
            <a:off x="1428728" y="1357298"/>
            <a:ext cx="3929090" cy="3357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6200000" flipH="1">
            <a:off x="642910" y="2071678"/>
            <a:ext cx="3929090" cy="1928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flipV="1">
            <a:off x="2285984" y="2500306"/>
            <a:ext cx="2714644" cy="1714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a:off x="1571604" y="3714752"/>
            <a:ext cx="1428760"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Connecteur droit 19"/>
          <p:cNvCxnSpPr/>
          <p:nvPr/>
        </p:nvCxnSpPr>
        <p:spPr>
          <a:xfrm rot="5400000">
            <a:off x="1820843" y="3750471"/>
            <a:ext cx="2358248"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rot="10800000">
            <a:off x="1643042" y="2571744"/>
            <a:ext cx="1357322" cy="1588"/>
          </a:xfrm>
          <a:prstGeom prst="line">
            <a:avLst/>
          </a:prstGeom>
        </p:spPr>
        <p:style>
          <a:lnRef idx="1">
            <a:schemeClr val="accent1"/>
          </a:lnRef>
          <a:fillRef idx="0">
            <a:schemeClr val="accent1"/>
          </a:fillRef>
          <a:effectRef idx="0">
            <a:schemeClr val="accent1"/>
          </a:effectRef>
          <a:fontRef idx="minor">
            <a:schemeClr val="tx1"/>
          </a:fontRef>
        </p:style>
      </p:cxnSp>
      <p:sp>
        <p:nvSpPr>
          <p:cNvPr id="35" name="Forme libre 34"/>
          <p:cNvSpPr/>
          <p:nvPr/>
        </p:nvSpPr>
        <p:spPr>
          <a:xfrm>
            <a:off x="2066306" y="2571744"/>
            <a:ext cx="3038105" cy="1242950"/>
          </a:xfrm>
          <a:custGeom>
            <a:avLst/>
            <a:gdLst>
              <a:gd name="connsiteX0" fmla="*/ 0 w 3038105"/>
              <a:gd name="connsiteY0" fmla="*/ 380010 h 1242950"/>
              <a:gd name="connsiteX1" fmla="*/ 973777 w 3038105"/>
              <a:gd name="connsiteY1" fmla="*/ 1211283 h 1242950"/>
              <a:gd name="connsiteX2" fmla="*/ 2719450 w 3038105"/>
              <a:gd name="connsiteY2" fmla="*/ 190005 h 1242950"/>
              <a:gd name="connsiteX3" fmla="*/ 2885704 w 3038105"/>
              <a:gd name="connsiteY3" fmla="*/ 71251 h 1242950"/>
            </a:gdLst>
            <a:ahLst/>
            <a:cxnLst>
              <a:cxn ang="0">
                <a:pos x="connsiteX0" y="connsiteY0"/>
              </a:cxn>
              <a:cxn ang="0">
                <a:pos x="connsiteX1" y="connsiteY1"/>
              </a:cxn>
              <a:cxn ang="0">
                <a:pos x="connsiteX2" y="connsiteY2"/>
              </a:cxn>
              <a:cxn ang="0">
                <a:pos x="connsiteX3" y="connsiteY3"/>
              </a:cxn>
            </a:cxnLst>
            <a:rect l="l" t="t" r="r" b="b"/>
            <a:pathLst>
              <a:path w="3038105" h="1242950">
                <a:moveTo>
                  <a:pt x="0" y="380010"/>
                </a:moveTo>
                <a:cubicBezTo>
                  <a:pt x="260267" y="811480"/>
                  <a:pt x="520535" y="1242950"/>
                  <a:pt x="973777" y="1211283"/>
                </a:cubicBezTo>
                <a:cubicBezTo>
                  <a:pt x="1427019" y="1179616"/>
                  <a:pt x="2400796" y="380010"/>
                  <a:pt x="2719450" y="190005"/>
                </a:cubicBezTo>
                <a:cubicBezTo>
                  <a:pt x="3038105" y="0"/>
                  <a:pt x="2885704" y="71251"/>
                  <a:pt x="2885704" y="71251"/>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36" name="ZoneTexte 35"/>
          <p:cNvSpPr txBox="1"/>
          <p:nvPr/>
        </p:nvSpPr>
        <p:spPr>
          <a:xfrm>
            <a:off x="1357290" y="571480"/>
            <a:ext cx="303288" cy="369332"/>
          </a:xfrm>
          <a:prstGeom prst="rect">
            <a:avLst/>
          </a:prstGeom>
          <a:noFill/>
        </p:spPr>
        <p:txBody>
          <a:bodyPr wrap="none" rtlCol="0">
            <a:spAutoFit/>
          </a:bodyPr>
          <a:lstStyle/>
          <a:p>
            <a:r>
              <a:rPr lang="fr-FR" dirty="0" smtClean="0"/>
              <a:t>P</a:t>
            </a:r>
            <a:endParaRPr lang="fr-FR" dirty="0"/>
          </a:p>
        </p:txBody>
      </p:sp>
      <p:sp>
        <p:nvSpPr>
          <p:cNvPr id="37" name="ZoneTexte 36"/>
          <p:cNvSpPr txBox="1"/>
          <p:nvPr/>
        </p:nvSpPr>
        <p:spPr>
          <a:xfrm>
            <a:off x="1142976" y="2416726"/>
            <a:ext cx="418704" cy="369332"/>
          </a:xfrm>
          <a:prstGeom prst="rect">
            <a:avLst/>
          </a:prstGeom>
          <a:noFill/>
        </p:spPr>
        <p:txBody>
          <a:bodyPr wrap="none" rtlCol="0">
            <a:spAutoFit/>
          </a:bodyPr>
          <a:lstStyle/>
          <a:p>
            <a:r>
              <a:rPr lang="fr-FR" dirty="0" smtClean="0"/>
              <a:t>P*</a:t>
            </a:r>
            <a:endParaRPr lang="fr-FR" dirty="0"/>
          </a:p>
        </p:txBody>
      </p:sp>
      <p:sp>
        <p:nvSpPr>
          <p:cNvPr id="38" name="ZoneTexte 37"/>
          <p:cNvSpPr txBox="1"/>
          <p:nvPr/>
        </p:nvSpPr>
        <p:spPr>
          <a:xfrm>
            <a:off x="2839952" y="4917056"/>
            <a:ext cx="455574" cy="369332"/>
          </a:xfrm>
          <a:prstGeom prst="rect">
            <a:avLst/>
          </a:prstGeom>
          <a:noFill/>
        </p:spPr>
        <p:txBody>
          <a:bodyPr wrap="none" rtlCol="0">
            <a:spAutoFit/>
          </a:bodyPr>
          <a:lstStyle/>
          <a:p>
            <a:r>
              <a:rPr lang="fr-FR" dirty="0" smtClean="0"/>
              <a:t>Q*</a:t>
            </a:r>
            <a:endParaRPr lang="fr-FR" dirty="0"/>
          </a:p>
        </p:txBody>
      </p:sp>
      <p:sp>
        <p:nvSpPr>
          <p:cNvPr id="39" name="ZoneTexte 38"/>
          <p:cNvSpPr txBox="1"/>
          <p:nvPr/>
        </p:nvSpPr>
        <p:spPr>
          <a:xfrm>
            <a:off x="4625902" y="2214554"/>
            <a:ext cx="1500795" cy="369332"/>
          </a:xfrm>
          <a:prstGeom prst="rect">
            <a:avLst/>
          </a:prstGeom>
          <a:noFill/>
        </p:spPr>
        <p:txBody>
          <a:bodyPr wrap="none" rtlCol="0">
            <a:spAutoFit/>
          </a:bodyPr>
          <a:lstStyle/>
          <a:p>
            <a:r>
              <a:rPr lang="fr-FR" dirty="0" smtClean="0"/>
              <a:t>Coût marginal</a:t>
            </a:r>
            <a:endParaRPr lang="fr-FR" dirty="0"/>
          </a:p>
        </p:txBody>
      </p:sp>
      <p:sp>
        <p:nvSpPr>
          <p:cNvPr id="40" name="ZoneTexte 39"/>
          <p:cNvSpPr txBox="1"/>
          <p:nvPr/>
        </p:nvSpPr>
        <p:spPr>
          <a:xfrm>
            <a:off x="1643042" y="3202544"/>
            <a:ext cx="857256" cy="369332"/>
          </a:xfrm>
          <a:prstGeom prst="rect">
            <a:avLst/>
          </a:prstGeom>
          <a:noFill/>
        </p:spPr>
        <p:txBody>
          <a:bodyPr wrap="square" rtlCol="0">
            <a:spAutoFit/>
          </a:bodyPr>
          <a:lstStyle/>
          <a:p>
            <a:r>
              <a:rPr lang="fr-FR" dirty="0" smtClean="0"/>
              <a:t>profit</a:t>
            </a:r>
            <a:endParaRPr lang="fr-FR" dirty="0"/>
          </a:p>
        </p:txBody>
      </p:sp>
      <p:sp>
        <p:nvSpPr>
          <p:cNvPr id="41" name="ZoneTexte 40"/>
          <p:cNvSpPr txBox="1"/>
          <p:nvPr/>
        </p:nvSpPr>
        <p:spPr>
          <a:xfrm>
            <a:off x="4429124" y="2773916"/>
            <a:ext cx="1325171" cy="369332"/>
          </a:xfrm>
          <a:prstGeom prst="rect">
            <a:avLst/>
          </a:prstGeom>
          <a:noFill/>
        </p:spPr>
        <p:txBody>
          <a:bodyPr wrap="none" rtlCol="0">
            <a:spAutoFit/>
          </a:bodyPr>
          <a:lstStyle/>
          <a:p>
            <a:r>
              <a:rPr lang="fr-FR" dirty="0" smtClean="0"/>
              <a:t>Coût moyen</a:t>
            </a:r>
            <a:endParaRPr lang="fr-FR" dirty="0"/>
          </a:p>
        </p:txBody>
      </p:sp>
      <p:sp>
        <p:nvSpPr>
          <p:cNvPr id="42" name="ZoneTexte 41"/>
          <p:cNvSpPr txBox="1"/>
          <p:nvPr/>
        </p:nvSpPr>
        <p:spPr>
          <a:xfrm>
            <a:off x="3318267" y="4357694"/>
            <a:ext cx="1682361" cy="646331"/>
          </a:xfrm>
          <a:prstGeom prst="rect">
            <a:avLst/>
          </a:prstGeom>
          <a:noFill/>
        </p:spPr>
        <p:txBody>
          <a:bodyPr wrap="square" rtlCol="0">
            <a:spAutoFit/>
          </a:bodyPr>
          <a:lstStyle/>
          <a:p>
            <a:r>
              <a:rPr lang="fr-FR" dirty="0" smtClean="0"/>
              <a:t>Recette marginale</a:t>
            </a:r>
            <a:endParaRPr lang="fr-FR" dirty="0"/>
          </a:p>
        </p:txBody>
      </p:sp>
      <p:sp>
        <p:nvSpPr>
          <p:cNvPr id="43" name="ZoneTexte 42"/>
          <p:cNvSpPr txBox="1"/>
          <p:nvPr/>
        </p:nvSpPr>
        <p:spPr>
          <a:xfrm>
            <a:off x="6374982" y="4929198"/>
            <a:ext cx="340158" cy="369332"/>
          </a:xfrm>
          <a:prstGeom prst="rect">
            <a:avLst/>
          </a:prstGeom>
          <a:noFill/>
        </p:spPr>
        <p:txBody>
          <a:bodyPr wrap="none" rtlCol="0">
            <a:spAutoFit/>
          </a:bodyPr>
          <a:lstStyle/>
          <a:p>
            <a:r>
              <a:rPr lang="fr-FR" dirty="0" smtClean="0"/>
              <a:t>Q</a:t>
            </a:r>
            <a:endParaRPr lang="fr-FR" dirty="0"/>
          </a:p>
        </p:txBody>
      </p:sp>
      <p:sp>
        <p:nvSpPr>
          <p:cNvPr id="44" name="ZoneTexte 43"/>
          <p:cNvSpPr txBox="1"/>
          <p:nvPr/>
        </p:nvSpPr>
        <p:spPr>
          <a:xfrm>
            <a:off x="2857488" y="2416726"/>
            <a:ext cx="714380" cy="369332"/>
          </a:xfrm>
          <a:prstGeom prst="rect">
            <a:avLst/>
          </a:prstGeom>
          <a:noFill/>
        </p:spPr>
        <p:txBody>
          <a:bodyPr wrap="square" rtlCol="0">
            <a:spAutoFit/>
          </a:bodyPr>
          <a:lstStyle/>
          <a:p>
            <a:r>
              <a:rPr lang="fr-FR" dirty="0" smtClean="0"/>
              <a:t>●</a:t>
            </a:r>
            <a:endParaRPr lang="fr-FR" dirty="0"/>
          </a:p>
        </p:txBody>
      </p:sp>
      <p:sp>
        <p:nvSpPr>
          <p:cNvPr id="45" name="ZoneTexte 44"/>
          <p:cNvSpPr txBox="1"/>
          <p:nvPr/>
        </p:nvSpPr>
        <p:spPr>
          <a:xfrm>
            <a:off x="1461790" y="2416726"/>
            <a:ext cx="324128" cy="369332"/>
          </a:xfrm>
          <a:prstGeom prst="rect">
            <a:avLst/>
          </a:prstGeom>
          <a:noFill/>
        </p:spPr>
        <p:txBody>
          <a:bodyPr wrap="none" rtlCol="0">
            <a:spAutoFit/>
          </a:bodyPr>
          <a:lstStyle/>
          <a:p>
            <a:r>
              <a:rPr lang="fr-FR" dirty="0" smtClean="0"/>
              <a:t>●</a:t>
            </a:r>
            <a:endParaRPr lang="fr-FR" dirty="0"/>
          </a:p>
        </p:txBody>
      </p:sp>
      <p:sp>
        <p:nvSpPr>
          <p:cNvPr id="46" name="ZoneTexte 45"/>
          <p:cNvSpPr txBox="1"/>
          <p:nvPr/>
        </p:nvSpPr>
        <p:spPr>
          <a:xfrm>
            <a:off x="1428728" y="3500438"/>
            <a:ext cx="324128" cy="369332"/>
          </a:xfrm>
          <a:prstGeom prst="rect">
            <a:avLst/>
          </a:prstGeom>
          <a:noFill/>
        </p:spPr>
        <p:txBody>
          <a:bodyPr wrap="square" rtlCol="0">
            <a:spAutoFit/>
          </a:bodyPr>
          <a:lstStyle/>
          <a:p>
            <a:r>
              <a:rPr lang="fr-FR" dirty="0" smtClean="0"/>
              <a:t>●</a:t>
            </a:r>
            <a:endParaRPr lang="fr-FR" dirty="0"/>
          </a:p>
        </p:txBody>
      </p:sp>
      <p:sp>
        <p:nvSpPr>
          <p:cNvPr id="47" name="ZoneTexte 46"/>
          <p:cNvSpPr txBox="1"/>
          <p:nvPr/>
        </p:nvSpPr>
        <p:spPr>
          <a:xfrm>
            <a:off x="2857488" y="3571876"/>
            <a:ext cx="324128" cy="369332"/>
          </a:xfrm>
          <a:prstGeom prst="rect">
            <a:avLst/>
          </a:prstGeom>
          <a:noFill/>
        </p:spPr>
        <p:txBody>
          <a:bodyPr wrap="square" rtlCol="0">
            <a:spAutoFit/>
          </a:bodyPr>
          <a:lstStyle/>
          <a:p>
            <a:r>
              <a:rPr lang="fr-FR" dirty="0" smtClean="0"/>
              <a:t>●</a:t>
            </a:r>
            <a:endParaRPr lang="fr-FR" dirty="0"/>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25470"/>
          </a:xfrm>
        </p:spPr>
        <p:txBody>
          <a:bodyPr>
            <a:normAutofit fontScale="90000"/>
          </a:bodyPr>
          <a:lstStyle/>
          <a:p>
            <a:r>
              <a:rPr lang="fr-FR" dirty="0" smtClean="0"/>
              <a:t>Formalisation</a:t>
            </a:r>
            <a:endParaRPr lang="fr-FR" dirty="0"/>
          </a:p>
        </p:txBody>
      </p:sp>
      <p:sp>
        <p:nvSpPr>
          <p:cNvPr id="3" name="Espace réservé du contenu 2"/>
          <p:cNvSpPr>
            <a:spLocks noGrp="1"/>
          </p:cNvSpPr>
          <p:nvPr>
            <p:ph idx="1"/>
          </p:nvPr>
        </p:nvSpPr>
        <p:spPr>
          <a:xfrm>
            <a:off x="0" y="1000108"/>
            <a:ext cx="9144000" cy="5857892"/>
          </a:xfrm>
        </p:spPr>
        <p:txBody>
          <a:bodyPr>
            <a:noAutofit/>
          </a:bodyPr>
          <a:lstStyle/>
          <a:p>
            <a:pPr algn="just">
              <a:buNone/>
            </a:pPr>
            <a:r>
              <a:rPr lang="fr-FR" sz="3600" dirty="0" smtClean="0"/>
              <a:t>    Le produit du monopole est maximum si la recette marginale est égale au coût marginal.</a:t>
            </a:r>
          </a:p>
          <a:p>
            <a:pPr algn="just">
              <a:buNone/>
            </a:pPr>
            <a:r>
              <a:rPr lang="fr-FR" sz="3600" dirty="0" smtClean="0"/>
              <a:t>La demande adressée au monopole est telle que: P= f(</a:t>
            </a:r>
            <a:r>
              <a:rPr lang="fr-FR" sz="3600" dirty="0" err="1" smtClean="0"/>
              <a:t>Qd</a:t>
            </a:r>
            <a:r>
              <a:rPr lang="fr-FR" sz="3600" dirty="0" smtClean="0"/>
              <a:t>) avec P=prix de vente et </a:t>
            </a:r>
          </a:p>
          <a:p>
            <a:pPr algn="just">
              <a:buNone/>
            </a:pPr>
            <a:r>
              <a:rPr lang="fr-FR" sz="3600" dirty="0" err="1" smtClean="0"/>
              <a:t>Qd</a:t>
            </a:r>
            <a:r>
              <a:rPr lang="fr-FR" sz="3600" dirty="0" smtClean="0"/>
              <a:t> = </a:t>
            </a:r>
            <a:r>
              <a:rPr lang="fr-FR" sz="3600" dirty="0" err="1" smtClean="0"/>
              <a:t>quantitiés</a:t>
            </a:r>
            <a:r>
              <a:rPr lang="fr-FR" sz="3600" dirty="0" smtClean="0"/>
              <a:t> demandées.</a:t>
            </a:r>
          </a:p>
          <a:p>
            <a:pPr algn="just">
              <a:buNone/>
            </a:pPr>
            <a:r>
              <a:rPr lang="fr-FR" sz="3600" dirty="0" smtClean="0"/>
              <a:t>   La fonction de coût total du monopole est telle que: CT = f(</a:t>
            </a:r>
            <a:r>
              <a:rPr lang="fr-FR" sz="3600" dirty="0" err="1" smtClean="0"/>
              <a:t>Qo</a:t>
            </a:r>
            <a:r>
              <a:rPr lang="fr-FR" sz="3600" dirty="0" smtClean="0"/>
              <a:t>) avec </a:t>
            </a:r>
            <a:r>
              <a:rPr lang="fr-FR" sz="3600" dirty="0" err="1" smtClean="0"/>
              <a:t>Qo</a:t>
            </a:r>
            <a:r>
              <a:rPr lang="fr-FR" sz="3600" dirty="0" smtClean="0"/>
              <a:t>= quantités produites. La recette totale s’écrit: </a:t>
            </a:r>
          </a:p>
          <a:p>
            <a:pPr algn="just">
              <a:buNone/>
            </a:pPr>
            <a:r>
              <a:rPr lang="fr-FR" sz="3600" dirty="0" smtClean="0"/>
              <a:t> RT = </a:t>
            </a:r>
            <a:r>
              <a:rPr lang="fr-FR" sz="3600" dirty="0" err="1" smtClean="0"/>
              <a:t>PQd</a:t>
            </a:r>
            <a:r>
              <a:rPr lang="fr-FR" sz="3600" dirty="0" smtClean="0"/>
              <a:t> =f(</a:t>
            </a:r>
            <a:r>
              <a:rPr lang="fr-FR" sz="3600" dirty="0" err="1" smtClean="0"/>
              <a:t>Qd</a:t>
            </a:r>
            <a:r>
              <a:rPr lang="fr-FR" sz="3600" dirty="0" smtClean="0"/>
              <a:t>)</a:t>
            </a:r>
            <a:r>
              <a:rPr lang="fr-FR" sz="3600" dirty="0" err="1" smtClean="0"/>
              <a:t>Qd</a:t>
            </a:r>
            <a:r>
              <a:rPr lang="fr-FR" sz="3600" dirty="0" smtClean="0"/>
              <a:t>, recette marginale: </a:t>
            </a:r>
            <a:r>
              <a:rPr lang="fr-FR" sz="3600" dirty="0" err="1" smtClean="0"/>
              <a:t>dRT</a:t>
            </a:r>
            <a:r>
              <a:rPr lang="fr-FR" sz="3600" dirty="0" smtClean="0"/>
              <a:t>/</a:t>
            </a:r>
            <a:r>
              <a:rPr lang="fr-FR" sz="3600" dirty="0" err="1" smtClean="0"/>
              <a:t>dQd</a:t>
            </a:r>
            <a:r>
              <a:rPr lang="fr-FR" sz="3600" dirty="0" smtClean="0"/>
              <a:t>=</a:t>
            </a:r>
            <a:r>
              <a:rPr lang="fr-FR" sz="3600" dirty="0" err="1" smtClean="0"/>
              <a:t>Qdxdf</a:t>
            </a:r>
            <a:r>
              <a:rPr lang="fr-FR" sz="3600" dirty="0" smtClean="0"/>
              <a:t>(</a:t>
            </a:r>
            <a:r>
              <a:rPr lang="fr-FR" sz="3600" dirty="0" err="1" smtClean="0"/>
              <a:t>Qd</a:t>
            </a:r>
            <a:r>
              <a:rPr lang="fr-FR" sz="3600" dirty="0" smtClean="0"/>
              <a:t>)/</a:t>
            </a:r>
            <a:r>
              <a:rPr lang="fr-FR" sz="3600" dirty="0" err="1" smtClean="0"/>
              <a:t>dQd</a:t>
            </a:r>
            <a:r>
              <a:rPr lang="fr-FR" sz="3600" dirty="0" smtClean="0"/>
              <a:t>+f(</a:t>
            </a:r>
            <a:r>
              <a:rPr lang="fr-FR" sz="3600" dirty="0" err="1" smtClean="0"/>
              <a:t>Qd</a:t>
            </a:r>
            <a:r>
              <a:rPr lang="fr-FR" sz="3600" dirty="0" smtClean="0"/>
              <a:t>)</a:t>
            </a:r>
          </a:p>
          <a:p>
            <a:pPr algn="just">
              <a:buNone/>
            </a:pPr>
            <a:endParaRPr lang="fr-FR" sz="3600" dirty="0" smtClean="0"/>
          </a:p>
          <a:p>
            <a:pPr algn="just">
              <a:buNone/>
            </a:pPr>
            <a:endParaRPr lang="fr-FR" sz="3600" dirty="0" smtClean="0"/>
          </a:p>
          <a:p>
            <a:pPr algn="just">
              <a:buNone/>
            </a:pPr>
            <a:r>
              <a:rPr lang="fr-FR" sz="3600" dirty="0" smtClean="0"/>
              <a:t> </a:t>
            </a:r>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800" dirty="0" smtClean="0"/>
              <a:t>Coût marginal: </a:t>
            </a:r>
            <a:r>
              <a:rPr lang="fr-FR" sz="4800" dirty="0" err="1" smtClean="0"/>
              <a:t>Cma</a:t>
            </a:r>
            <a:r>
              <a:rPr lang="fr-FR" sz="4800" dirty="0" smtClean="0"/>
              <a:t>=</a:t>
            </a:r>
            <a:r>
              <a:rPr lang="fr-FR" sz="4800" dirty="0" err="1" smtClean="0"/>
              <a:t>df</a:t>
            </a:r>
            <a:r>
              <a:rPr lang="fr-FR" sz="4800" dirty="0" smtClean="0"/>
              <a:t>(</a:t>
            </a:r>
            <a:r>
              <a:rPr lang="fr-FR" sz="4800" dirty="0" err="1" smtClean="0"/>
              <a:t>Qo</a:t>
            </a:r>
            <a:r>
              <a:rPr lang="fr-FR" sz="4800" dirty="0" smtClean="0"/>
              <a:t>)/</a:t>
            </a:r>
            <a:r>
              <a:rPr lang="fr-FR" sz="4800" dirty="0" err="1" smtClean="0"/>
              <a:t>dQo</a:t>
            </a:r>
            <a:endParaRPr lang="fr-FR" sz="4800" dirty="0" smtClean="0"/>
          </a:p>
          <a:p>
            <a:pPr algn="just">
              <a:buNone/>
            </a:pPr>
            <a:r>
              <a:rPr lang="fr-FR" sz="4800" dirty="0" smtClean="0"/>
              <a:t>L’égalité entre la recette marginale et le coût marginal permet de déterminer Q* tel que </a:t>
            </a:r>
            <a:r>
              <a:rPr lang="fr-FR" sz="4800" dirty="0" err="1" smtClean="0"/>
              <a:t>Qo</a:t>
            </a:r>
            <a:r>
              <a:rPr lang="fr-FR" sz="4800" dirty="0" smtClean="0"/>
              <a:t> = Qd.</a:t>
            </a:r>
          </a:p>
          <a:p>
            <a:pPr algn="just">
              <a:buNone/>
            </a:pPr>
            <a:r>
              <a:rPr lang="fr-FR" sz="4800" dirty="0" smtClean="0"/>
              <a:t>Le prix de vente se déduit de la fonction:           P* = f(</a:t>
            </a:r>
            <a:r>
              <a:rPr lang="fr-FR" sz="4800" dirty="0" err="1" smtClean="0"/>
              <a:t>Qd</a:t>
            </a:r>
            <a:r>
              <a:rPr lang="fr-FR" sz="4800" dirty="0" smtClean="0"/>
              <a:t>*).</a:t>
            </a:r>
          </a:p>
          <a:p>
            <a:pPr algn="just">
              <a:buNone/>
            </a:pPr>
            <a:r>
              <a:rPr lang="fr-FR" sz="4800" dirty="0" smtClean="0"/>
              <a:t>Le profit est égal à la recette totale (P* x Q*) moins le coût total f(Q*).</a:t>
            </a:r>
            <a:endParaRPr lang="fr-FR" sz="4800" dirty="0"/>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b="1" dirty="0" smtClean="0"/>
              <a:t>Application</a:t>
            </a:r>
          </a:p>
          <a:p>
            <a:pPr algn="just">
              <a:buNone/>
            </a:pPr>
            <a:r>
              <a:rPr lang="fr-FR" dirty="0" smtClean="0"/>
              <a:t>Soit un monopole dont la fonction de coût total s’écrit: C(Q) = -2Qo + Qo</a:t>
            </a:r>
            <a:r>
              <a:rPr lang="fr-FR" baseline="30000" dirty="0" smtClean="0"/>
              <a:t>2</a:t>
            </a:r>
            <a:r>
              <a:rPr lang="fr-FR" dirty="0" smtClean="0"/>
              <a:t> avec </a:t>
            </a:r>
            <a:r>
              <a:rPr lang="fr-FR" dirty="0" err="1" smtClean="0"/>
              <a:t>Qo</a:t>
            </a:r>
            <a:r>
              <a:rPr lang="fr-FR" dirty="0" smtClean="0"/>
              <a:t> = volume de production. La demande adressée au monopole est telle que : P = - </a:t>
            </a:r>
            <a:r>
              <a:rPr lang="fr-FR" dirty="0" err="1" smtClean="0"/>
              <a:t>Qd</a:t>
            </a:r>
            <a:r>
              <a:rPr lang="fr-FR" dirty="0" smtClean="0"/>
              <a:t> + 18 avec </a:t>
            </a:r>
          </a:p>
          <a:p>
            <a:pPr algn="just">
              <a:buNone/>
            </a:pPr>
            <a:r>
              <a:rPr lang="fr-FR" dirty="0" smtClean="0"/>
              <a:t>P = prix de vente et </a:t>
            </a:r>
            <a:r>
              <a:rPr lang="fr-FR" dirty="0" err="1" smtClean="0"/>
              <a:t>Qd</a:t>
            </a:r>
            <a:r>
              <a:rPr lang="fr-FR" dirty="0" smtClean="0"/>
              <a:t> = quantités demandées.</a:t>
            </a:r>
          </a:p>
          <a:p>
            <a:pPr algn="just">
              <a:buNone/>
            </a:pPr>
            <a:r>
              <a:rPr lang="fr-FR" dirty="0" smtClean="0"/>
              <a:t>Déterminer les quantités produites par le monopole, le prix de vente et le profit. </a:t>
            </a:r>
          </a:p>
          <a:p>
            <a:pPr algn="just">
              <a:buNone/>
            </a:pPr>
            <a:r>
              <a:rPr lang="fr-FR" dirty="0" smtClean="0"/>
              <a:t>Le monopole maximise son profit si sa recette marginale est égale au coût marginal.</a:t>
            </a:r>
          </a:p>
          <a:p>
            <a:pPr algn="just">
              <a:buNone/>
            </a:pPr>
            <a:r>
              <a:rPr lang="fr-FR" dirty="0" smtClean="0"/>
              <a:t>La recette marginale est égale à la dérivée de la recette totale.</a:t>
            </a:r>
          </a:p>
          <a:p>
            <a:pPr algn="just">
              <a:buNone/>
            </a:pPr>
            <a:endParaRPr lang="fr-FR" dirty="0" smtClean="0"/>
          </a:p>
          <a:p>
            <a:pPr algn="just">
              <a:buNone/>
            </a:pPr>
            <a:endParaRPr lang="fr-FR" baseline="30000" dirty="0" smtClean="0"/>
          </a:p>
          <a:p>
            <a:pPr algn="just">
              <a:buNone/>
            </a:pPr>
            <a:endParaRPr lang="fr-FR" baseline="30000"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285728"/>
            <a:ext cx="9144000" cy="6572272"/>
          </a:xfrm>
        </p:spPr>
        <p:txBody>
          <a:bodyPr>
            <a:noAutofit/>
          </a:bodyPr>
          <a:lstStyle/>
          <a:p>
            <a:pPr>
              <a:buNone/>
            </a:pPr>
            <a:r>
              <a:rPr lang="fr-FR" dirty="0" smtClean="0"/>
              <a:t>Recette totale=RT= PQ = (-</a:t>
            </a:r>
            <a:r>
              <a:rPr lang="fr-FR" dirty="0" err="1" smtClean="0"/>
              <a:t>Qd</a:t>
            </a:r>
            <a:r>
              <a:rPr lang="fr-FR" dirty="0" smtClean="0"/>
              <a:t> +18)</a:t>
            </a:r>
            <a:r>
              <a:rPr lang="fr-FR" dirty="0" err="1" smtClean="0"/>
              <a:t>Qd</a:t>
            </a:r>
            <a:r>
              <a:rPr lang="fr-FR" dirty="0" smtClean="0"/>
              <a:t> =- Qd</a:t>
            </a:r>
            <a:r>
              <a:rPr lang="fr-FR" baseline="30000" dirty="0" smtClean="0"/>
              <a:t>2</a:t>
            </a:r>
            <a:r>
              <a:rPr lang="fr-FR" dirty="0" smtClean="0"/>
              <a:t> + 18Qd</a:t>
            </a:r>
          </a:p>
          <a:p>
            <a:pPr>
              <a:buNone/>
            </a:pPr>
            <a:r>
              <a:rPr lang="fr-FR" dirty="0" smtClean="0"/>
              <a:t>Recette marginale = </a:t>
            </a:r>
            <a:r>
              <a:rPr lang="fr-FR" dirty="0" err="1" smtClean="0"/>
              <a:t>dRT</a:t>
            </a:r>
            <a:r>
              <a:rPr lang="fr-FR" dirty="0" smtClean="0"/>
              <a:t>(</a:t>
            </a:r>
            <a:r>
              <a:rPr lang="fr-FR" dirty="0" err="1" smtClean="0"/>
              <a:t>Qd</a:t>
            </a:r>
            <a:r>
              <a:rPr lang="fr-FR" dirty="0" smtClean="0"/>
              <a:t>)/</a:t>
            </a:r>
            <a:r>
              <a:rPr lang="fr-FR" dirty="0" err="1" smtClean="0"/>
              <a:t>dQd</a:t>
            </a:r>
            <a:r>
              <a:rPr lang="fr-FR" dirty="0" smtClean="0"/>
              <a:t> = - 2Qd + 18</a:t>
            </a:r>
          </a:p>
          <a:p>
            <a:pPr>
              <a:buNone/>
            </a:pPr>
            <a:r>
              <a:rPr lang="fr-FR" dirty="0" smtClean="0"/>
              <a:t>Le coût marginal est la dérivée du coût total : </a:t>
            </a:r>
          </a:p>
          <a:p>
            <a:pPr>
              <a:buNone/>
            </a:pPr>
            <a:r>
              <a:rPr lang="fr-FR" dirty="0" err="1" smtClean="0"/>
              <a:t>Cma</a:t>
            </a:r>
            <a:r>
              <a:rPr lang="fr-FR" dirty="0" smtClean="0"/>
              <a:t> = </a:t>
            </a:r>
            <a:r>
              <a:rPr lang="fr-FR" dirty="0" err="1" smtClean="0"/>
              <a:t>dCT</a:t>
            </a:r>
            <a:r>
              <a:rPr lang="fr-FR" dirty="0" smtClean="0"/>
              <a:t>(</a:t>
            </a:r>
            <a:r>
              <a:rPr lang="fr-FR" dirty="0" err="1" smtClean="0"/>
              <a:t>Qo</a:t>
            </a:r>
            <a:r>
              <a:rPr lang="fr-FR" dirty="0" smtClean="0"/>
              <a:t>)/</a:t>
            </a:r>
            <a:r>
              <a:rPr lang="fr-FR" dirty="0" err="1" smtClean="0"/>
              <a:t>dQo</a:t>
            </a:r>
            <a:r>
              <a:rPr lang="fr-FR" dirty="0" smtClean="0"/>
              <a:t> = - 2 + 2Qo</a:t>
            </a:r>
          </a:p>
          <a:p>
            <a:pPr>
              <a:buNone/>
            </a:pPr>
            <a:r>
              <a:rPr lang="fr-FR" dirty="0" smtClean="0"/>
              <a:t>La recette marginale est égale au coût marginal </a:t>
            </a:r>
          </a:p>
          <a:p>
            <a:pPr>
              <a:buFont typeface="Symbol"/>
              <a:buChar char="Þ"/>
            </a:pPr>
            <a:r>
              <a:rPr lang="fr-FR" dirty="0" err="1" smtClean="0"/>
              <a:t>Rma</a:t>
            </a:r>
            <a:r>
              <a:rPr lang="fr-FR" dirty="0" smtClean="0"/>
              <a:t> = </a:t>
            </a:r>
            <a:r>
              <a:rPr lang="fr-FR" dirty="0" err="1" smtClean="0"/>
              <a:t>Cma</a:t>
            </a:r>
            <a:r>
              <a:rPr lang="fr-FR" dirty="0" smtClean="0"/>
              <a:t> =&gt; - 2Qd + 18 = - 2 + 2Qo avec </a:t>
            </a:r>
          </a:p>
          <a:p>
            <a:pPr>
              <a:buNone/>
            </a:pPr>
            <a:r>
              <a:rPr lang="fr-FR" dirty="0" err="1" smtClean="0"/>
              <a:t>Qd</a:t>
            </a:r>
            <a:r>
              <a:rPr lang="fr-FR" dirty="0" smtClean="0"/>
              <a:t> = </a:t>
            </a:r>
            <a:r>
              <a:rPr lang="fr-FR" dirty="0" err="1" smtClean="0"/>
              <a:t>Qo</a:t>
            </a:r>
            <a:r>
              <a:rPr lang="fr-FR" dirty="0" smtClean="0"/>
              <a:t>. On trouve Q = 5.</a:t>
            </a:r>
          </a:p>
          <a:p>
            <a:pPr>
              <a:buNone/>
            </a:pPr>
            <a:r>
              <a:rPr lang="fr-FR" dirty="0" smtClean="0"/>
              <a:t>Le prix de vente se déduit de la fonction : </a:t>
            </a:r>
          </a:p>
          <a:p>
            <a:pPr>
              <a:buNone/>
            </a:pPr>
            <a:r>
              <a:rPr lang="fr-FR" dirty="0" smtClean="0"/>
              <a:t>P = - </a:t>
            </a:r>
            <a:r>
              <a:rPr lang="fr-FR" dirty="0" err="1" smtClean="0"/>
              <a:t>Qd</a:t>
            </a:r>
            <a:r>
              <a:rPr lang="fr-FR" dirty="0" smtClean="0"/>
              <a:t> + 18 =&gt; P = 13</a:t>
            </a:r>
          </a:p>
          <a:p>
            <a:pPr>
              <a:buNone/>
            </a:pPr>
            <a:r>
              <a:rPr lang="fr-FR" dirty="0" smtClean="0"/>
              <a:t>Le profit est égal à la recette totale moins le coût </a:t>
            </a:r>
          </a:p>
          <a:p>
            <a:pPr>
              <a:buNone/>
            </a:pPr>
            <a:r>
              <a:rPr lang="fr-FR" dirty="0" smtClean="0"/>
              <a:t>Total, soit : 13 x 5 – (- 2 x 5 + 5</a:t>
            </a:r>
            <a:r>
              <a:rPr lang="fr-FR" baseline="30000" dirty="0" smtClean="0"/>
              <a:t>2</a:t>
            </a:r>
            <a:r>
              <a:rPr lang="fr-FR" dirty="0" smtClean="0"/>
              <a:t>) = 50</a:t>
            </a:r>
          </a:p>
          <a:p>
            <a:pPr>
              <a:buNone/>
            </a:pPr>
            <a:endParaRPr lang="fr-FR"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000" dirty="0" smtClean="0"/>
              <a:t>    La notion de cardinalité est très importante : soit on raisonne de manière cardinale-on a un instrument de mesure – mais ce n’est pas possible en économie → on fait de  l’ordinal, c’est-à-dire qu’on classe. L’univers dans lequel on raisonne, c’est celui de l’utilité ordinale. Bien que n’étant pas mesurable, l’utilité a un sens en tant qu’ordre représentatif des préférences individuelles</a:t>
            </a:r>
          </a:p>
          <a:p>
            <a:pPr algn="just">
              <a:buNone/>
            </a:pPr>
            <a:endParaRPr lang="fr-FR" sz="4000" dirty="0" smtClean="0"/>
          </a:p>
          <a:p>
            <a:pPr algn="just"/>
            <a:endParaRPr lang="fr-FR" sz="4000"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42918"/>
          </a:xfrm>
        </p:spPr>
        <p:txBody>
          <a:bodyPr>
            <a:normAutofit fontScale="90000"/>
          </a:bodyPr>
          <a:lstStyle/>
          <a:p>
            <a:r>
              <a:rPr lang="fr-FR" b="1" i="1" dirty="0" smtClean="0"/>
              <a:t>Les autres stratégies du monopole</a:t>
            </a:r>
            <a:endParaRPr lang="fr-FR" b="1" i="1" dirty="0"/>
          </a:p>
        </p:txBody>
      </p:sp>
      <p:sp>
        <p:nvSpPr>
          <p:cNvPr id="3" name="Espace réservé du contenu 2"/>
          <p:cNvSpPr>
            <a:spLocks noGrp="1"/>
          </p:cNvSpPr>
          <p:nvPr>
            <p:ph idx="1"/>
          </p:nvPr>
        </p:nvSpPr>
        <p:spPr>
          <a:xfrm>
            <a:off x="0" y="785794"/>
            <a:ext cx="9144000" cy="6072206"/>
          </a:xfrm>
        </p:spPr>
        <p:txBody>
          <a:bodyPr>
            <a:noAutofit/>
          </a:bodyPr>
          <a:lstStyle/>
          <a:p>
            <a:pPr algn="just">
              <a:buNone/>
            </a:pPr>
            <a:r>
              <a:rPr lang="fr-FR" sz="3600" dirty="0" smtClean="0"/>
              <a:t>    La maximisation du chiffre d’affaires n’est pas la seule stratégie adoptée par le monopole. </a:t>
            </a:r>
          </a:p>
          <a:p>
            <a:pPr algn="just">
              <a:buNone/>
            </a:pPr>
            <a:r>
              <a:rPr lang="fr-FR" sz="3600" dirty="0" smtClean="0"/>
              <a:t>    Celui-ci peut par exemple décider de maximiser sa recette totale, et par conséquent fixer son volume de production de telle sorte que la recette marginale soit nulle, vendre au coût marginal ou au coût moyen. Ces stratégies sont souvent employées lorsque le monopole craint l’arrivée de nouvelles firmes qui pourraient le concurrencer</a:t>
            </a:r>
            <a:endParaRPr lang="fr-FR" sz="3600" dirty="0"/>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4000" dirty="0" smtClean="0"/>
              <a:t>    Le monopole peut aussi décider de vendre à des prix différents selon les caractéristiques de ses clients et ainsi pratiquer une discrimination par les prix. Enfin, le monopole public qui poursuit des objectifs d’intérêt général a le choix entre une tarification ou coût marginal ou une tarification au coût moyen. Rien ne l’empêche d’effectuer une discrimination par les prix.</a:t>
            </a:r>
          </a:p>
          <a:p>
            <a:endParaRPr lang="fr-FR" sz="4000"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857232"/>
          </a:xfrm>
        </p:spPr>
        <p:txBody>
          <a:bodyPr/>
          <a:lstStyle/>
          <a:p>
            <a:r>
              <a:rPr lang="fr-FR" b="1" i="1" dirty="0" smtClean="0"/>
              <a:t>1. Le monopole discriminant</a:t>
            </a:r>
            <a:endParaRPr lang="fr-FR" b="1" i="1" dirty="0"/>
          </a:p>
        </p:txBody>
      </p:sp>
      <p:sp>
        <p:nvSpPr>
          <p:cNvPr id="3" name="Espace réservé du contenu 2"/>
          <p:cNvSpPr>
            <a:spLocks noGrp="1"/>
          </p:cNvSpPr>
          <p:nvPr>
            <p:ph idx="1"/>
          </p:nvPr>
        </p:nvSpPr>
        <p:spPr>
          <a:xfrm>
            <a:off x="0" y="857232"/>
            <a:ext cx="9144000" cy="6000768"/>
          </a:xfrm>
        </p:spPr>
        <p:txBody>
          <a:bodyPr>
            <a:noAutofit/>
          </a:bodyPr>
          <a:lstStyle/>
          <a:p>
            <a:pPr algn="just">
              <a:buNone/>
            </a:pPr>
            <a:r>
              <a:rPr lang="fr-FR" sz="4400" dirty="0" smtClean="0"/>
              <a:t>   Le monopole peut pratiquer des prix différents selon les clients. La discrimination par le prix n’est pas possible sur un marché en concurrence pure et parfaite puisque le prix s’impose au producteur. Elle est possible lorsque ce dernier dispose d’un pouvoir sur le marché.</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4800" dirty="0" smtClean="0"/>
              <a:t>    Le acheteurs sont prêts à payer des prix différents pour le même produit. Le monopole peut donc moduler ses prix en fonction des préférences des acheteurs. Prenons par exemple d’un éditeur qui dispose d’un monopole sur les livres de poche d’économie.</a:t>
            </a:r>
          </a:p>
          <a:p>
            <a:pPr algn="just"/>
            <a:endParaRPr lang="fr-FR" sz="4800"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400" dirty="0" smtClean="0"/>
              <a:t>   Cet éditeur supporte des coût fixes de 4000 euros et des coûts variables de 2 euros par livre. Il vend à deux catégories de lecteurs : des professeurs d’économie et des étudiants. Une étude prévisionnelle lui  indique qu’il maximise son profit en vendant 2000 livres à 8000 euros. Mais, à ce prix, aucun étudiant ne lui achète un livre. </a:t>
            </a:r>
            <a:endParaRPr lang="fr-FR" sz="4400"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800" dirty="0" smtClean="0"/>
              <a:t>   Son étude lui montre aussi que si le prix était fixé à 6 euros, il vendrait 4000 livres aux étudiants, soit un profit de 12 000 (24 000 – (4000 + 8000)). Cet éditeur a intérêt à pratiquer une discrimination par les prix et à vendre à 6 euros ses livres d’économie aux étudiants.</a:t>
            </a:r>
            <a:endParaRPr lang="fr-FR" sz="4800"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7000900"/>
          </a:xfrm>
        </p:spPr>
        <p:txBody>
          <a:bodyPr>
            <a:normAutofit/>
          </a:bodyPr>
          <a:lstStyle/>
          <a:p>
            <a:pPr algn="just">
              <a:buNone/>
            </a:pPr>
            <a:r>
              <a:rPr lang="fr-FR" sz="4800" dirty="0" smtClean="0"/>
              <a:t>  S’il adopte cette stratégie, l’éditeur vend 6000 livres au lieu de 2000 et réalise un profit de    24 000 euros au lieu de 8000 (2000 x 8 x 4000 x 6 – 4000 – (6000 x 2)). En vendant plus, il augmente aussi le surplus total et améliore l’efficacité de l’économie.</a:t>
            </a:r>
          </a:p>
          <a:p>
            <a:pPr algn="just">
              <a:buNone/>
            </a:pPr>
            <a:r>
              <a:rPr lang="fr-FR" sz="4800" dirty="0" smtClean="0"/>
              <a:t>     </a:t>
            </a:r>
          </a:p>
          <a:p>
            <a:pPr algn="just"/>
            <a:endParaRPr lang="fr-FR" sz="4800"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99191"/>
            <a:ext cx="9144000" cy="6001643"/>
          </a:xfrm>
          <a:prstGeom prst="rect">
            <a:avLst/>
          </a:prstGeom>
        </p:spPr>
        <p:txBody>
          <a:bodyPr wrap="square">
            <a:spAutoFit/>
          </a:bodyPr>
          <a:lstStyle/>
          <a:p>
            <a:pPr algn="just"/>
            <a:r>
              <a:rPr lang="fr-FR" sz="4800" dirty="0" smtClean="0"/>
              <a:t>A la limite, si le monopole pratique une discrimination parfaite, si chaque acheteur paie le bien selon la valeur qu’il lui accorde, le surplus du consommateur disparaît mais le surplus total est maximum. Ce surplus est accaparé par le producteur.</a:t>
            </a:r>
            <a:endParaRPr lang="fr-FR" sz="4800"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400" dirty="0" smtClean="0"/>
              <a:t>   Pour déterminer les quantités à produire sur chaque marché, le monopole doit connaître les fonctions de demande de chaque catégorie d’acheteurs puis égaliser les recettes marginales avec son coût marginal. Il peut ensuite fixer les prix de vente. Le prix est d’autant plus élevé que la demande est rigide.</a:t>
            </a:r>
            <a:endParaRPr lang="fr-FR" sz="4400"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42918"/>
          </a:xfrm>
        </p:spPr>
        <p:txBody>
          <a:bodyPr>
            <a:normAutofit fontScale="90000"/>
          </a:bodyPr>
          <a:lstStyle/>
          <a:p>
            <a:r>
              <a:rPr lang="fr-FR" b="1" i="1" dirty="0" smtClean="0"/>
              <a:t>Formalisation</a:t>
            </a:r>
            <a:endParaRPr lang="fr-FR" b="1" i="1" dirty="0"/>
          </a:p>
        </p:txBody>
      </p:sp>
      <p:sp>
        <p:nvSpPr>
          <p:cNvPr id="3" name="Espace réservé du contenu 2"/>
          <p:cNvSpPr>
            <a:spLocks noGrp="1"/>
          </p:cNvSpPr>
          <p:nvPr>
            <p:ph idx="1"/>
          </p:nvPr>
        </p:nvSpPr>
        <p:spPr>
          <a:xfrm>
            <a:off x="0" y="714356"/>
            <a:ext cx="9144000" cy="6143644"/>
          </a:xfrm>
        </p:spPr>
        <p:txBody>
          <a:bodyPr>
            <a:noAutofit/>
          </a:bodyPr>
          <a:lstStyle/>
          <a:p>
            <a:pPr algn="just">
              <a:buNone/>
            </a:pPr>
            <a:r>
              <a:rPr lang="fr-FR" sz="4400" dirty="0" smtClean="0"/>
              <a:t>Soit deux catégories d’acheteurs, x et y. Px = f(</a:t>
            </a:r>
            <a:r>
              <a:rPr lang="fr-FR" sz="4400" dirty="0" err="1" smtClean="0"/>
              <a:t>Qx</a:t>
            </a:r>
            <a:r>
              <a:rPr lang="fr-FR" sz="4400" dirty="0" smtClean="0"/>
              <a:t>) et </a:t>
            </a:r>
            <a:r>
              <a:rPr lang="fr-FR" sz="4400" dirty="0" err="1" smtClean="0"/>
              <a:t>Py</a:t>
            </a:r>
            <a:r>
              <a:rPr lang="fr-FR" sz="4400" dirty="0" smtClean="0"/>
              <a:t> = f(</a:t>
            </a:r>
            <a:r>
              <a:rPr lang="fr-FR" sz="4400" dirty="0" err="1" smtClean="0"/>
              <a:t>Qy</a:t>
            </a:r>
            <a:r>
              <a:rPr lang="fr-FR" sz="4400" dirty="0" smtClean="0"/>
              <a:t>)</a:t>
            </a:r>
          </a:p>
          <a:p>
            <a:pPr algn="just">
              <a:buNone/>
            </a:pPr>
            <a:r>
              <a:rPr lang="fr-FR" sz="4400" dirty="0" smtClean="0"/>
              <a:t>Le profit P est égal à : </a:t>
            </a:r>
          </a:p>
          <a:p>
            <a:pPr algn="just">
              <a:buNone/>
            </a:pPr>
            <a:r>
              <a:rPr lang="fr-FR" sz="4400" dirty="0" smtClean="0"/>
              <a:t>Э = RT( </a:t>
            </a:r>
            <a:r>
              <a:rPr lang="fr-FR" sz="4400" dirty="0" err="1" smtClean="0"/>
              <a:t>Qx</a:t>
            </a:r>
            <a:r>
              <a:rPr lang="fr-FR" sz="4400" dirty="0" smtClean="0"/>
              <a:t>, </a:t>
            </a:r>
            <a:r>
              <a:rPr lang="fr-FR" sz="4400" dirty="0" err="1" smtClean="0"/>
              <a:t>Qy</a:t>
            </a:r>
            <a:r>
              <a:rPr lang="fr-FR" sz="4400" dirty="0" smtClean="0"/>
              <a:t>) – CT(</a:t>
            </a:r>
            <a:r>
              <a:rPr lang="fr-FR" sz="4400" dirty="0" err="1" smtClean="0"/>
              <a:t>Qx</a:t>
            </a:r>
            <a:r>
              <a:rPr lang="fr-FR" sz="4400" dirty="0" smtClean="0"/>
              <a:t>, </a:t>
            </a:r>
            <a:r>
              <a:rPr lang="fr-FR" sz="4400" dirty="0" err="1" smtClean="0"/>
              <a:t>Qy</a:t>
            </a:r>
            <a:r>
              <a:rPr lang="fr-FR" sz="4400" dirty="0" smtClean="0"/>
              <a:t>)</a:t>
            </a:r>
          </a:p>
          <a:p>
            <a:pPr algn="just">
              <a:buNone/>
            </a:pPr>
            <a:r>
              <a:rPr lang="fr-FR" sz="4400" dirty="0" smtClean="0"/>
              <a:t>RT = (</a:t>
            </a:r>
            <a:r>
              <a:rPr lang="fr-FR" sz="4400" dirty="0" err="1" smtClean="0"/>
              <a:t>Qx,Qy</a:t>
            </a:r>
            <a:r>
              <a:rPr lang="fr-FR" sz="4400" dirty="0" smtClean="0"/>
              <a:t>) = RT (</a:t>
            </a:r>
            <a:r>
              <a:rPr lang="fr-FR" sz="4400" dirty="0" err="1" smtClean="0"/>
              <a:t>Qx</a:t>
            </a:r>
            <a:r>
              <a:rPr lang="fr-FR" sz="4400" dirty="0" smtClean="0"/>
              <a:t>) + RT (</a:t>
            </a:r>
            <a:r>
              <a:rPr lang="fr-FR" sz="4400" dirty="0" err="1" smtClean="0"/>
              <a:t>Qy</a:t>
            </a:r>
            <a:r>
              <a:rPr lang="fr-FR" sz="4400" dirty="0" smtClean="0"/>
              <a:t>)</a:t>
            </a:r>
          </a:p>
          <a:p>
            <a:pPr algn="just">
              <a:buNone/>
            </a:pPr>
            <a:r>
              <a:rPr lang="fr-FR" sz="4400" dirty="0" smtClean="0"/>
              <a:t>CT(</a:t>
            </a:r>
            <a:r>
              <a:rPr lang="fr-FR" sz="4400" dirty="0" err="1" smtClean="0"/>
              <a:t>Qx</a:t>
            </a:r>
            <a:r>
              <a:rPr lang="fr-FR" sz="4400" dirty="0" smtClean="0"/>
              <a:t>, </a:t>
            </a:r>
            <a:r>
              <a:rPr lang="fr-FR" sz="4400" dirty="0" err="1" smtClean="0"/>
              <a:t>Qy</a:t>
            </a:r>
            <a:r>
              <a:rPr lang="fr-FR" sz="4400" dirty="0" smtClean="0"/>
              <a:t>) = CT (</a:t>
            </a:r>
            <a:r>
              <a:rPr lang="fr-FR" sz="4400" dirty="0" err="1" smtClean="0"/>
              <a:t>Qx</a:t>
            </a:r>
            <a:r>
              <a:rPr lang="fr-FR" sz="4400" dirty="0" smtClean="0"/>
              <a:t> + </a:t>
            </a:r>
            <a:r>
              <a:rPr lang="fr-FR" sz="4400" dirty="0" err="1" smtClean="0"/>
              <a:t>Qy</a:t>
            </a:r>
            <a:r>
              <a:rPr lang="fr-FR" sz="4400" dirty="0" smtClean="0"/>
              <a:t>)</a:t>
            </a:r>
          </a:p>
          <a:p>
            <a:pPr algn="just">
              <a:buNone/>
            </a:pPr>
            <a:r>
              <a:rPr lang="fr-FR" sz="4400" dirty="0" smtClean="0"/>
              <a:t>Le profit est maximum si: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3600" dirty="0" smtClean="0"/>
              <a:t>   Comment utiliser la notion d’utilité ainsi définie ?</a:t>
            </a:r>
          </a:p>
          <a:p>
            <a:pPr algn="just">
              <a:buNone/>
            </a:pPr>
            <a:r>
              <a:rPr lang="fr-FR" sz="3600" dirty="0" smtClean="0"/>
              <a:t>   L’utilité est la clé indispensable pour comprendre le comportement de l’individu. On peut traduire cette notion d’utilité de manière géométrique avec un instrument : la</a:t>
            </a:r>
          </a:p>
          <a:p>
            <a:pPr algn="just">
              <a:buNone/>
            </a:pPr>
            <a:r>
              <a:rPr lang="fr-FR" sz="3600" dirty="0" smtClean="0"/>
              <a:t>    courbe d’indifférence.</a:t>
            </a:r>
          </a:p>
          <a:p>
            <a:pPr algn="just">
              <a:buNone/>
            </a:pPr>
            <a:r>
              <a:rPr lang="fr-FR" sz="3600" dirty="0" smtClean="0"/>
              <a:t>    Un espace à deux dimensions pour des raisons d’utilité est suffisant. X en abscisse,</a:t>
            </a:r>
          </a:p>
          <a:p>
            <a:pPr algn="just">
              <a:buNone/>
            </a:pPr>
            <a:r>
              <a:rPr lang="fr-FR" sz="3600" dirty="0" smtClean="0"/>
              <a:t>    Y en ordonnée :</a:t>
            </a:r>
          </a:p>
          <a:p>
            <a:pPr>
              <a:buNone/>
            </a:pPr>
            <a:endParaRPr lang="fr-FR" sz="3600" dirty="0" smtClean="0"/>
          </a:p>
          <a:p>
            <a:pPr>
              <a:buNone/>
            </a:pPr>
            <a:endParaRPr lang="fr-FR" sz="3600" dirty="0"/>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1462"/>
            <a:ext cx="9144000" cy="7201972"/>
          </a:xfrm>
          <a:prstGeom prst="rect">
            <a:avLst/>
          </a:prstGeom>
        </p:spPr>
        <p:txBody>
          <a:bodyPr wrap="square">
            <a:spAutoFit/>
          </a:bodyPr>
          <a:lstStyle/>
          <a:p>
            <a:pPr algn="just">
              <a:buNone/>
            </a:pPr>
            <a:r>
              <a:rPr lang="fr-FR" sz="4200" dirty="0" err="1" smtClean="0"/>
              <a:t>dЭ</a:t>
            </a:r>
            <a:r>
              <a:rPr lang="fr-FR" sz="4200" dirty="0" smtClean="0"/>
              <a:t>/</a:t>
            </a:r>
            <a:r>
              <a:rPr lang="fr-FR" sz="4200" dirty="0" err="1" smtClean="0"/>
              <a:t>dQx</a:t>
            </a:r>
            <a:r>
              <a:rPr lang="fr-FR" sz="4200" dirty="0" smtClean="0"/>
              <a:t> = </a:t>
            </a:r>
            <a:r>
              <a:rPr lang="fr-FR" sz="4200" dirty="0" err="1" smtClean="0"/>
              <a:t>Rmx</a:t>
            </a:r>
            <a:r>
              <a:rPr lang="fr-FR" sz="4200" dirty="0" smtClean="0"/>
              <a:t> – Cm = 0 avec </a:t>
            </a:r>
            <a:r>
              <a:rPr lang="fr-FR" sz="4200" dirty="0" err="1" smtClean="0"/>
              <a:t>Rmx</a:t>
            </a:r>
            <a:r>
              <a:rPr lang="fr-FR" sz="4200" dirty="0" smtClean="0"/>
              <a:t> = recette marginale des acheteurs x</a:t>
            </a:r>
          </a:p>
          <a:p>
            <a:pPr algn="just">
              <a:buNone/>
            </a:pPr>
            <a:r>
              <a:rPr lang="fr-FR" sz="4200" dirty="0" err="1" smtClean="0"/>
              <a:t>dЭ</a:t>
            </a:r>
            <a:r>
              <a:rPr lang="fr-FR" sz="4200" dirty="0" smtClean="0"/>
              <a:t>/</a:t>
            </a:r>
            <a:r>
              <a:rPr lang="fr-FR" sz="4200" dirty="0" err="1" smtClean="0"/>
              <a:t>dQy</a:t>
            </a:r>
            <a:r>
              <a:rPr lang="fr-FR" sz="4200" dirty="0" smtClean="0"/>
              <a:t> = </a:t>
            </a:r>
            <a:r>
              <a:rPr lang="fr-FR" sz="4200" dirty="0" err="1" smtClean="0"/>
              <a:t>Rmy</a:t>
            </a:r>
            <a:r>
              <a:rPr lang="fr-FR" sz="4200" dirty="0" smtClean="0"/>
              <a:t> – Cm avec </a:t>
            </a:r>
            <a:r>
              <a:rPr lang="fr-FR" sz="4200" dirty="0" err="1" smtClean="0"/>
              <a:t>Rmy</a:t>
            </a:r>
            <a:r>
              <a:rPr lang="fr-FR" sz="4200" dirty="0" smtClean="0"/>
              <a:t> = recette marginale des acheteurs y. </a:t>
            </a:r>
          </a:p>
          <a:p>
            <a:pPr algn="just">
              <a:buNone/>
            </a:pPr>
            <a:r>
              <a:rPr lang="fr-FR" sz="4200" dirty="0" smtClean="0"/>
              <a:t>Soit </a:t>
            </a:r>
            <a:r>
              <a:rPr lang="fr-FR" sz="4200" dirty="0" err="1" smtClean="0"/>
              <a:t>Rmx</a:t>
            </a:r>
            <a:r>
              <a:rPr lang="fr-FR" sz="4200" dirty="0" smtClean="0"/>
              <a:t> = </a:t>
            </a:r>
            <a:r>
              <a:rPr lang="fr-FR" sz="4200" dirty="0" err="1" smtClean="0"/>
              <a:t>Rmy</a:t>
            </a:r>
            <a:r>
              <a:rPr lang="fr-FR" sz="4200" dirty="0" smtClean="0"/>
              <a:t> = Cm(1).</a:t>
            </a:r>
          </a:p>
          <a:p>
            <a:pPr algn="just">
              <a:buNone/>
            </a:pPr>
            <a:r>
              <a:rPr lang="fr-FR" sz="4200" dirty="0" smtClean="0"/>
              <a:t>La résolution de l’équation (1) permet de fixer les quantités à vendre aux acheteurs x et aux acheteurs y puis de calculer le prix de vente sur les deux marchés en utilisant les fonctions : Px = f(</a:t>
            </a:r>
            <a:r>
              <a:rPr lang="fr-FR" sz="4200" dirty="0" err="1" smtClean="0"/>
              <a:t>Qx</a:t>
            </a:r>
            <a:r>
              <a:rPr lang="fr-FR" sz="4200" dirty="0" smtClean="0"/>
              <a:t>) et </a:t>
            </a:r>
            <a:r>
              <a:rPr lang="fr-FR" sz="4200" dirty="0" err="1" smtClean="0"/>
              <a:t>Py</a:t>
            </a:r>
            <a:r>
              <a:rPr lang="fr-FR" sz="4200" dirty="0" smtClean="0"/>
              <a:t> = f(</a:t>
            </a:r>
            <a:r>
              <a:rPr lang="fr-FR" sz="4200" dirty="0" err="1" smtClean="0"/>
              <a:t>Qy</a:t>
            </a:r>
            <a:r>
              <a:rPr lang="fr-FR" sz="4200" dirty="0" smtClean="0"/>
              <a:t>) </a:t>
            </a:r>
            <a:endParaRPr lang="fr-FR" sz="4200"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42918"/>
          </a:xfrm>
        </p:spPr>
        <p:txBody>
          <a:bodyPr>
            <a:normAutofit fontScale="90000"/>
          </a:bodyPr>
          <a:lstStyle/>
          <a:p>
            <a:r>
              <a:rPr lang="fr-FR" i="1" dirty="0" smtClean="0"/>
              <a:t>application</a:t>
            </a:r>
            <a:endParaRPr lang="fr-FR" i="1" dirty="0"/>
          </a:p>
        </p:txBody>
      </p:sp>
      <p:sp>
        <p:nvSpPr>
          <p:cNvPr id="3" name="Espace réservé du contenu 2"/>
          <p:cNvSpPr>
            <a:spLocks noGrp="1"/>
          </p:cNvSpPr>
          <p:nvPr>
            <p:ph idx="1"/>
          </p:nvPr>
        </p:nvSpPr>
        <p:spPr>
          <a:xfrm>
            <a:off x="0" y="714356"/>
            <a:ext cx="9144000" cy="6143644"/>
          </a:xfrm>
        </p:spPr>
        <p:txBody>
          <a:bodyPr>
            <a:noAutofit/>
          </a:bodyPr>
          <a:lstStyle/>
          <a:p>
            <a:pPr algn="just">
              <a:buNone/>
            </a:pPr>
            <a:r>
              <a:rPr lang="fr-FR" sz="3600" dirty="0" smtClean="0"/>
              <a:t> Un monopole a une fonction de coût total  telle que CT = 10 + 2Q</a:t>
            </a:r>
          </a:p>
          <a:p>
            <a:pPr algn="just">
              <a:buNone/>
            </a:pPr>
            <a:r>
              <a:rPr lang="fr-FR" sz="3600" dirty="0" smtClean="0"/>
              <a:t>Il peut vendre à deux catégories d’acheteurs, 1 et 2, dont les fonctions de demande sont telles que :</a:t>
            </a:r>
          </a:p>
          <a:p>
            <a:pPr algn="just">
              <a:buNone/>
            </a:pPr>
            <a:r>
              <a:rPr lang="fr-FR" sz="3600" dirty="0" smtClean="0"/>
              <a:t>P1 = - Q1 + 10</a:t>
            </a:r>
          </a:p>
          <a:p>
            <a:pPr algn="just">
              <a:buNone/>
            </a:pPr>
            <a:r>
              <a:rPr lang="fr-FR" sz="3600" dirty="0" smtClean="0"/>
              <a:t>P2 = - 2Q</a:t>
            </a:r>
            <a:r>
              <a:rPr lang="fr-FR" sz="3600" baseline="30000" dirty="0" smtClean="0"/>
              <a:t>2</a:t>
            </a:r>
            <a:r>
              <a:rPr lang="fr-FR" sz="3600" dirty="0" smtClean="0"/>
              <a:t> + 30 </a:t>
            </a:r>
          </a:p>
          <a:p>
            <a:pPr algn="just">
              <a:buNone/>
            </a:pPr>
            <a:r>
              <a:rPr lang="fr-FR" sz="3600" dirty="0" smtClean="0"/>
              <a:t>* Quelles quantités le monopole doit-il vendre sur chaque marché, à quels prix? Calculez le profit.</a:t>
            </a:r>
            <a:endParaRPr lang="fr-FR" sz="3600"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400" dirty="0" smtClean="0"/>
              <a:t>Pour maximiser son profit, le monopole égalise les recettes marginales avec son coût marginal.</a:t>
            </a:r>
          </a:p>
          <a:p>
            <a:pPr algn="just">
              <a:buNone/>
            </a:pPr>
            <a:r>
              <a:rPr lang="fr-FR" sz="4400" dirty="0" smtClean="0"/>
              <a:t>RT1 = recette totale sur le marché 1 </a:t>
            </a:r>
          </a:p>
          <a:p>
            <a:pPr algn="just">
              <a:buNone/>
            </a:pPr>
            <a:r>
              <a:rPr lang="fr-FR" sz="4400" dirty="0" smtClean="0"/>
              <a:t>    = - Q</a:t>
            </a:r>
            <a:r>
              <a:rPr lang="fr-FR" sz="4400" baseline="-25000" dirty="0" smtClean="0"/>
              <a:t>1</a:t>
            </a:r>
            <a:r>
              <a:rPr lang="fr-FR" sz="4400" baseline="30000" dirty="0" smtClean="0"/>
              <a:t>2</a:t>
            </a:r>
            <a:r>
              <a:rPr lang="fr-FR" sz="4400" dirty="0" smtClean="0"/>
              <a:t> + 10Q</a:t>
            </a:r>
            <a:r>
              <a:rPr lang="fr-FR" sz="4400" baseline="-25000" dirty="0" smtClean="0"/>
              <a:t>1</a:t>
            </a:r>
          </a:p>
          <a:p>
            <a:pPr algn="just">
              <a:buNone/>
            </a:pPr>
            <a:r>
              <a:rPr lang="fr-FR" sz="4400" dirty="0" smtClean="0"/>
              <a:t>Rm1 = - 2Q</a:t>
            </a:r>
            <a:r>
              <a:rPr lang="fr-FR" sz="4400" baseline="-25000" dirty="0" smtClean="0"/>
              <a:t>1</a:t>
            </a:r>
            <a:r>
              <a:rPr lang="fr-FR" sz="4400" dirty="0" smtClean="0"/>
              <a:t> + 10</a:t>
            </a:r>
          </a:p>
          <a:p>
            <a:pPr algn="just">
              <a:buNone/>
            </a:pPr>
            <a:r>
              <a:rPr lang="fr-FR" sz="4400" baseline="-25000" dirty="0" smtClean="0"/>
              <a:t> </a:t>
            </a:r>
            <a:r>
              <a:rPr lang="fr-FR" sz="4400" dirty="0" smtClean="0"/>
              <a:t>RT2 = recette totale sur le marché 2 </a:t>
            </a:r>
          </a:p>
          <a:p>
            <a:pPr algn="just">
              <a:buNone/>
            </a:pPr>
            <a:r>
              <a:rPr lang="fr-FR" sz="4400" dirty="0" smtClean="0"/>
              <a:t>    = - 2Q</a:t>
            </a:r>
            <a:r>
              <a:rPr lang="fr-FR" sz="4400" baseline="-25000" dirty="0" smtClean="0"/>
              <a:t>2</a:t>
            </a:r>
            <a:r>
              <a:rPr lang="fr-FR" sz="4400" baseline="30000" dirty="0" smtClean="0"/>
              <a:t>2</a:t>
            </a:r>
            <a:r>
              <a:rPr lang="fr-FR" sz="4400" dirty="0" smtClean="0"/>
              <a:t> + 30Q</a:t>
            </a:r>
            <a:r>
              <a:rPr lang="fr-FR" sz="4400" baseline="-25000" dirty="0" smtClean="0"/>
              <a:t>2</a:t>
            </a:r>
          </a:p>
          <a:p>
            <a:pPr algn="just">
              <a:buNone/>
            </a:pPr>
            <a:r>
              <a:rPr lang="fr-FR" sz="4400" dirty="0" smtClean="0"/>
              <a:t>Rm2 = - 4Q</a:t>
            </a:r>
            <a:r>
              <a:rPr lang="fr-FR" sz="4400" baseline="-25000" dirty="0" smtClean="0"/>
              <a:t>2</a:t>
            </a:r>
            <a:r>
              <a:rPr lang="fr-FR" sz="4400" dirty="0" smtClean="0"/>
              <a:t> + 30</a:t>
            </a:r>
          </a:p>
          <a:p>
            <a:pPr algn="just">
              <a:buNone/>
            </a:pPr>
            <a:endParaRPr lang="fr-FR" sz="4400" dirty="0" smtClean="0"/>
          </a:p>
          <a:p>
            <a:pPr algn="just">
              <a:buNone/>
            </a:pPr>
            <a:endParaRPr lang="fr-FR" sz="4400"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buNone/>
            </a:pPr>
            <a:r>
              <a:rPr lang="fr-FR" sz="4800" dirty="0" smtClean="0"/>
              <a:t>CT = 10 + 2(Q</a:t>
            </a:r>
            <a:r>
              <a:rPr lang="fr-FR" sz="4800" baseline="-25000" dirty="0" smtClean="0"/>
              <a:t>1</a:t>
            </a:r>
            <a:r>
              <a:rPr lang="fr-FR" sz="4800" dirty="0" smtClean="0"/>
              <a:t> + Q</a:t>
            </a:r>
            <a:r>
              <a:rPr lang="fr-FR" sz="4800" baseline="-25000" dirty="0" smtClean="0"/>
              <a:t>2</a:t>
            </a:r>
            <a:r>
              <a:rPr lang="fr-FR" sz="4800" dirty="0" smtClean="0"/>
              <a:t>) =&gt; Cm = 2</a:t>
            </a:r>
          </a:p>
          <a:p>
            <a:pPr>
              <a:buNone/>
            </a:pPr>
            <a:r>
              <a:rPr lang="fr-FR" sz="4800" dirty="0" smtClean="0"/>
              <a:t>Le profit est maximum si :</a:t>
            </a:r>
          </a:p>
          <a:p>
            <a:pPr>
              <a:buNone/>
            </a:pPr>
            <a:r>
              <a:rPr lang="fr-FR" sz="4800" dirty="0" smtClean="0"/>
              <a:t>Rm1 = Rm2 = Cm </a:t>
            </a:r>
          </a:p>
          <a:p>
            <a:pPr>
              <a:buNone/>
            </a:pPr>
            <a:r>
              <a:rPr lang="fr-FR" sz="4800" dirty="0" smtClean="0"/>
              <a:t>=&gt; - 2Q</a:t>
            </a:r>
            <a:r>
              <a:rPr lang="fr-FR" sz="4800" baseline="-25000" dirty="0" smtClean="0"/>
              <a:t>1</a:t>
            </a:r>
            <a:r>
              <a:rPr lang="fr-FR" sz="4800" dirty="0" smtClean="0"/>
              <a:t> + 10 = - 4Q</a:t>
            </a:r>
            <a:r>
              <a:rPr lang="fr-FR" sz="4800" baseline="-25000" dirty="0" smtClean="0"/>
              <a:t>2</a:t>
            </a:r>
            <a:r>
              <a:rPr lang="fr-FR" sz="4800" dirty="0" smtClean="0"/>
              <a:t> + 30 = 2</a:t>
            </a:r>
          </a:p>
          <a:p>
            <a:pPr>
              <a:buNone/>
            </a:pPr>
            <a:r>
              <a:rPr lang="fr-FR" sz="4800" dirty="0" smtClean="0"/>
              <a:t>=&gt;  Q</a:t>
            </a:r>
            <a:r>
              <a:rPr lang="fr-FR" sz="4800" baseline="-25000" dirty="0" smtClean="0"/>
              <a:t>1</a:t>
            </a:r>
            <a:r>
              <a:rPr lang="fr-FR" sz="4800" dirty="0" smtClean="0"/>
              <a:t> = 4 et Q1 = 7</a:t>
            </a:r>
          </a:p>
          <a:p>
            <a:pPr>
              <a:buNone/>
            </a:pPr>
            <a:r>
              <a:rPr lang="fr-FR" sz="4800" dirty="0" smtClean="0"/>
              <a:t>Prix de vente : P1 = 6 et P2 = 16</a:t>
            </a:r>
          </a:p>
          <a:p>
            <a:pPr>
              <a:buNone/>
            </a:pPr>
            <a:r>
              <a:rPr lang="fr-FR" sz="4800" dirty="0" smtClean="0"/>
              <a:t>Profit : (24 + 112) – (10 + 22) = 104      </a:t>
            </a:r>
          </a:p>
          <a:p>
            <a:endParaRPr lang="fr-FR" sz="4800"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6000" dirty="0" smtClean="0"/>
              <a:t>   Pour mener une stratégie de discrimination par les prix, il faut être capable d’isoler les clients : au niveau géographique, selon l’âge, selon le revenu. </a:t>
            </a:r>
          </a:p>
          <a:p>
            <a:pPr algn="just">
              <a:buNone/>
            </a:pPr>
            <a:endParaRPr lang="fr-FR" sz="6000" dirty="0" smtClean="0"/>
          </a:p>
          <a:p>
            <a:pPr algn="just">
              <a:buNone/>
            </a:pPr>
            <a:endParaRPr lang="fr-FR" sz="6000" dirty="0" smtClean="0"/>
          </a:p>
          <a:p>
            <a:pPr algn="just">
              <a:buNone/>
            </a:pPr>
            <a:endParaRPr lang="fr-FR" sz="6000" dirty="0" smtClean="0"/>
          </a:p>
          <a:p>
            <a:pPr algn="just">
              <a:buNone/>
            </a:pPr>
            <a:endParaRPr lang="fr-FR" sz="6000" dirty="0" smtClean="0"/>
          </a:p>
          <a:p>
            <a:pPr algn="just">
              <a:buNone/>
            </a:pPr>
            <a:endParaRPr lang="fr-FR" sz="6000" dirty="0" smtClean="0"/>
          </a:p>
          <a:p>
            <a:pPr algn="just">
              <a:buNone/>
            </a:pPr>
            <a:endParaRPr lang="fr-FR" sz="6000" dirty="0" smtClean="0"/>
          </a:p>
          <a:p>
            <a:pPr algn="just">
              <a:buNone/>
            </a:pPr>
            <a:endParaRPr lang="fr-FR" sz="6000" dirty="0" smtClean="0"/>
          </a:p>
          <a:p>
            <a:pPr algn="just">
              <a:buNone/>
            </a:pPr>
            <a:endParaRPr lang="fr-FR" sz="6000" dirty="0" smtClean="0"/>
          </a:p>
          <a:p>
            <a:pPr algn="just">
              <a:buNone/>
            </a:pPr>
            <a:endParaRPr lang="fr-FR" sz="6000" dirty="0" smtClean="0"/>
          </a:p>
          <a:p>
            <a:pPr algn="just">
              <a:buNone/>
            </a:pPr>
            <a:endParaRPr lang="fr-FR" sz="6000" dirty="0" smtClean="0"/>
          </a:p>
          <a:p>
            <a:pPr algn="just">
              <a:buNone/>
            </a:pPr>
            <a:endParaRPr lang="fr-FR" sz="6000" dirty="0" smtClean="0"/>
          </a:p>
          <a:p>
            <a:pPr algn="just">
              <a:buNone/>
            </a:pPr>
            <a:endParaRPr lang="fr-FR" sz="6000" dirty="0" smtClean="0"/>
          </a:p>
          <a:p>
            <a:pPr algn="just">
              <a:buNone/>
            </a:pPr>
            <a:endParaRPr lang="fr-FR" sz="6000" dirty="0" smtClean="0"/>
          </a:p>
          <a:p>
            <a:pPr algn="just">
              <a:buNone/>
            </a:pPr>
            <a:endParaRPr lang="fr-FR" sz="6000" dirty="0" smtClean="0"/>
          </a:p>
          <a:p>
            <a:pPr algn="just">
              <a:buNone/>
            </a:pPr>
            <a:endParaRPr lang="fr-FR" sz="6000"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642918"/>
          </a:xfrm>
        </p:spPr>
        <p:txBody>
          <a:bodyPr>
            <a:normAutofit fontScale="90000"/>
          </a:bodyPr>
          <a:lstStyle/>
          <a:p>
            <a:r>
              <a:rPr lang="fr-FR" b="1" i="1" dirty="0" smtClean="0"/>
              <a:t>2. Le monopole public</a:t>
            </a:r>
            <a:endParaRPr lang="fr-FR" b="1" i="1" dirty="0"/>
          </a:p>
        </p:txBody>
      </p:sp>
      <p:sp>
        <p:nvSpPr>
          <p:cNvPr id="3" name="Espace réservé du contenu 2"/>
          <p:cNvSpPr>
            <a:spLocks noGrp="1"/>
          </p:cNvSpPr>
          <p:nvPr>
            <p:ph idx="1"/>
          </p:nvPr>
        </p:nvSpPr>
        <p:spPr>
          <a:xfrm>
            <a:off x="0" y="714356"/>
            <a:ext cx="9144000" cy="6143644"/>
          </a:xfrm>
        </p:spPr>
        <p:txBody>
          <a:bodyPr>
            <a:noAutofit/>
          </a:bodyPr>
          <a:lstStyle/>
          <a:p>
            <a:pPr algn="just">
              <a:buNone/>
            </a:pPr>
            <a:r>
              <a:rPr lang="fr-FR" sz="4000" dirty="0" smtClean="0"/>
              <a:t> Le monopole public doit s’efforcer d’augmenter le surplus total tout en évitant des pertes.</a:t>
            </a:r>
          </a:p>
          <a:p>
            <a:pPr algn="just">
              <a:buNone/>
            </a:pPr>
            <a:r>
              <a:rPr lang="fr-FR" sz="4000" dirty="0" smtClean="0"/>
              <a:t> Il peut pratiquer une tarification au coût marginal, ce qui a l’avantage de supprimer la charge morte du monopole. Cette solution entraîne cependant une perte pour le monopole en rendements croissants car le coût marginal est inférieur au coût moyen. </a:t>
            </a:r>
            <a:endParaRPr lang="fr-FR" sz="4000"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000" dirty="0" smtClean="0"/>
              <a:t>   Une solution peut consister à subventionner le monopole pour qu’il puisse vendre au coût marginal.    </a:t>
            </a:r>
          </a:p>
          <a:p>
            <a:pPr algn="just">
              <a:buNone/>
            </a:pPr>
            <a:r>
              <a:rPr lang="fr-FR" sz="4000" dirty="0" smtClean="0"/>
              <a:t>   Le monopole public peut aussi pratiquer une tarification au coût moyen, mais dans ce cas, le monopole ne réalise aucun profit et n’est pas incité à réduire ses coûts car il sait qu’une baisse du coût moyen provoquera une baisse du prix.</a:t>
            </a:r>
            <a:endParaRPr lang="fr-FR" sz="4000"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642918"/>
          </a:xfrm>
        </p:spPr>
        <p:txBody>
          <a:bodyPr>
            <a:normAutofit fontScale="90000"/>
          </a:bodyPr>
          <a:lstStyle/>
          <a:p>
            <a:r>
              <a:rPr lang="fr-FR" dirty="0" smtClean="0"/>
              <a:t>2°) La concurrence imparfaite</a:t>
            </a:r>
            <a:endParaRPr lang="fr-FR" dirty="0"/>
          </a:p>
        </p:txBody>
      </p:sp>
      <p:sp>
        <p:nvSpPr>
          <p:cNvPr id="3" name="Espace réservé du contenu 2"/>
          <p:cNvSpPr>
            <a:spLocks noGrp="1"/>
          </p:cNvSpPr>
          <p:nvPr>
            <p:ph idx="1"/>
          </p:nvPr>
        </p:nvSpPr>
        <p:spPr>
          <a:xfrm>
            <a:off x="0" y="642918"/>
            <a:ext cx="9144000" cy="6215082"/>
          </a:xfrm>
        </p:spPr>
        <p:txBody>
          <a:bodyPr>
            <a:normAutofit/>
          </a:bodyPr>
          <a:lstStyle/>
          <a:p>
            <a:pPr algn="just">
              <a:buNone/>
            </a:pPr>
            <a:r>
              <a:rPr lang="fr-FR" sz="4000" dirty="0" smtClean="0"/>
              <a:t>    La concurrence imparfaite est une situation intermédiaire entre les deux modèles, souvent théoriques, que sont le monopole et la concurrence pure et parfaite. La situation la plus fréquente est la présence de quelques entreprises sur un marché. </a:t>
            </a:r>
            <a:endParaRPr lang="fr-FR" sz="4000"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800" dirty="0" smtClean="0"/>
              <a:t>  Chacune d’entre elles soit alors tenir compte des actions et réactions réelles ou supposées de ses concurrents</a:t>
            </a:r>
          </a:p>
          <a:p>
            <a:pPr algn="just">
              <a:buNone/>
            </a:pPr>
            <a:r>
              <a:rPr lang="fr-FR" sz="4800" smtClean="0"/>
              <a:t>   La </a:t>
            </a:r>
            <a:r>
              <a:rPr lang="fr-FR" sz="4800" dirty="0" smtClean="0"/>
              <a:t>situation la plus intéressante pour une entreprise est celle du monopole car c’est dans ce cas que le profit sera le plus élevé.</a:t>
            </a:r>
          </a:p>
          <a:p>
            <a:pPr algn="just">
              <a:buNone/>
            </a:pPr>
            <a:endParaRPr lang="fr-FR" sz="4800"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400" dirty="0" smtClean="0"/>
              <a:t>   Les comportements stratégiques des entreprises auront comme objectif d’atteindre ou de se rapprocher le plus possible d’une situation de monopole. Pour cela, elles peuvent chercher à créer un cartel, c’est-à-dire à s’entendre sur le niveau des prix et de la production, à absorber leurs concurrents ou à différencier leurs produits.</a:t>
            </a:r>
            <a:endParaRPr lang="fr-FR" sz="4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5794"/>
            <a:ext cx="8229600" cy="5340369"/>
          </a:xfrm>
        </p:spPr>
        <p:txBody>
          <a:bodyPr/>
          <a:lstStyle/>
          <a:p>
            <a:r>
              <a:rPr lang="fr-FR" dirty="0" smtClean="0">
                <a:solidFill>
                  <a:srgbClr val="FF0000"/>
                </a:solidFill>
              </a:rPr>
              <a:t>Graphique à insérer</a:t>
            </a:r>
            <a:endParaRPr lang="fr-FR" dirty="0">
              <a:solidFill>
                <a:srgbClr val="FF0000"/>
              </a:solidFill>
            </a:endParaRP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71480"/>
            <a:ext cx="8229600" cy="5768997"/>
          </a:xfrm>
        </p:spPr>
        <p:txBody>
          <a:bodyPr/>
          <a:lstStyle/>
          <a:p>
            <a:pPr algn="just">
              <a:buNone/>
            </a:pPr>
            <a:r>
              <a:rPr lang="fr-FR" dirty="0" smtClean="0"/>
              <a:t>    Dans la réalité, l’hypothèse d’homogénéité du produit est aussi rarement respectée et les entreprises cherchent à différencier leurs produits. Le marché se trouve alors dans une situation de concurrence monopolistique.</a:t>
            </a:r>
          </a:p>
          <a:p>
            <a:pPr algn="just"/>
            <a:endParaRPr lang="fr-FR"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82594"/>
          </a:xfrm>
        </p:spPr>
        <p:txBody>
          <a:bodyPr>
            <a:normAutofit fontScale="90000"/>
          </a:bodyPr>
          <a:lstStyle/>
          <a:p>
            <a:r>
              <a:rPr lang="fr-FR" b="1" i="1" dirty="0" smtClean="0"/>
              <a:t>Le duopole</a:t>
            </a:r>
            <a:endParaRPr lang="fr-FR" b="1" i="1" dirty="0"/>
          </a:p>
        </p:txBody>
      </p:sp>
      <p:sp>
        <p:nvSpPr>
          <p:cNvPr id="3" name="Espace réservé du contenu 2"/>
          <p:cNvSpPr>
            <a:spLocks noGrp="1"/>
          </p:cNvSpPr>
          <p:nvPr>
            <p:ph idx="1"/>
          </p:nvPr>
        </p:nvSpPr>
        <p:spPr>
          <a:xfrm>
            <a:off x="0" y="928670"/>
            <a:ext cx="9144000" cy="5929330"/>
          </a:xfrm>
        </p:spPr>
        <p:txBody>
          <a:bodyPr>
            <a:noAutofit/>
          </a:bodyPr>
          <a:lstStyle/>
          <a:p>
            <a:pPr algn="just">
              <a:buNone/>
            </a:pPr>
            <a:r>
              <a:rPr lang="fr-FR" sz="3600" dirty="0" smtClean="0"/>
              <a:t>   Dans une situation de duopole, deux producteurs indépendants approvisionnent le marché et cherchent à maximiser leurs profits. Par rapport à la situation de CPP, les producteurs peuvent influencer par  les quantités offertes les prix du marché. Mais ils ne se sont par pour autant dans une situation de monopole puisqu’ils se concurrencent mutuellement et qu’il leur est difficile de ne pas tenir compte du comportement de l’autre producteur.</a:t>
            </a:r>
            <a:endParaRPr lang="fr-FR" sz="3600"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400" dirty="0" smtClean="0"/>
              <a:t>   Les deux producteurs peuvent adopter plusieurs types de stratégies : adaptation passive au niveau de production de chaque producteur, relations hiérarchisées entre les deux protagonistes (firme leader, firme dominée), concurrence par les prix, entente et cartel.</a:t>
            </a:r>
          </a:p>
          <a:p>
            <a:pPr algn="just">
              <a:buNone/>
            </a:pPr>
            <a:endParaRPr lang="fr-FR" sz="4400"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54032"/>
          </a:xfrm>
        </p:spPr>
        <p:txBody>
          <a:bodyPr>
            <a:normAutofit fontScale="90000"/>
          </a:bodyPr>
          <a:lstStyle/>
          <a:p>
            <a:r>
              <a:rPr lang="fr-FR" b="1" i="1" dirty="0" smtClean="0"/>
              <a:t>1. Le duopole de Cournot</a:t>
            </a:r>
            <a:endParaRPr lang="fr-FR" b="1" i="1" dirty="0"/>
          </a:p>
        </p:txBody>
      </p:sp>
      <p:sp>
        <p:nvSpPr>
          <p:cNvPr id="3" name="Espace réservé du contenu 2"/>
          <p:cNvSpPr>
            <a:spLocks noGrp="1"/>
          </p:cNvSpPr>
          <p:nvPr>
            <p:ph idx="1"/>
          </p:nvPr>
        </p:nvSpPr>
        <p:spPr>
          <a:xfrm>
            <a:off x="0" y="1142984"/>
            <a:ext cx="9144000" cy="5715016"/>
          </a:xfrm>
        </p:spPr>
        <p:txBody>
          <a:bodyPr>
            <a:normAutofit/>
          </a:bodyPr>
          <a:lstStyle/>
          <a:p>
            <a:pPr algn="just">
              <a:buNone/>
            </a:pPr>
            <a:r>
              <a:rPr lang="fr-FR" sz="4000" dirty="0" smtClean="0"/>
              <a:t>   Pour Cournot, les producteurs ne souhaitent pas mener une guerre des prix et ne cherchent pas non plus à passer un accord entre eux. Chacun décide de son volume de production en fonction de la production de l’autre et de telle sorte que son profit soit maximum. Aucun ne cherche à dominer l’autre.</a:t>
            </a:r>
            <a:endParaRPr lang="fr-FR" sz="4000"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39718"/>
          </a:xfrm>
        </p:spPr>
        <p:txBody>
          <a:bodyPr>
            <a:normAutofit fontScale="90000"/>
          </a:bodyPr>
          <a:lstStyle/>
          <a:p>
            <a:r>
              <a:rPr lang="fr-FR" i="1" dirty="0" smtClean="0"/>
              <a:t>formalisation</a:t>
            </a:r>
            <a:endParaRPr lang="fr-FR" i="1" dirty="0"/>
          </a:p>
        </p:txBody>
      </p:sp>
      <p:sp>
        <p:nvSpPr>
          <p:cNvPr id="3" name="Espace réservé du contenu 2"/>
          <p:cNvSpPr>
            <a:spLocks noGrp="1"/>
          </p:cNvSpPr>
          <p:nvPr>
            <p:ph idx="1"/>
          </p:nvPr>
        </p:nvSpPr>
        <p:spPr>
          <a:xfrm>
            <a:off x="0" y="857232"/>
            <a:ext cx="9144000" cy="6000768"/>
          </a:xfrm>
        </p:spPr>
        <p:txBody>
          <a:bodyPr>
            <a:normAutofit/>
          </a:bodyPr>
          <a:lstStyle/>
          <a:p>
            <a:pPr>
              <a:buNone/>
            </a:pPr>
            <a:r>
              <a:rPr lang="fr-FR" sz="3600" dirty="0" smtClean="0"/>
              <a:t>    Deux producteurs A et B sont en situation de     duopole.</a:t>
            </a:r>
          </a:p>
          <a:p>
            <a:pPr>
              <a:buNone/>
            </a:pPr>
            <a:r>
              <a:rPr lang="fr-FR" sz="3600" dirty="0" smtClean="0"/>
              <a:t>    La demande du marché est telle que : P = f(Q) avec Q = volume total de production = </a:t>
            </a:r>
            <a:r>
              <a:rPr lang="fr-FR" sz="3600" dirty="0" err="1" smtClean="0"/>
              <a:t>Qa</a:t>
            </a:r>
            <a:r>
              <a:rPr lang="fr-FR" sz="3600" dirty="0" smtClean="0"/>
              <a:t> (volume de production de A) + </a:t>
            </a:r>
            <a:r>
              <a:rPr lang="fr-FR" sz="3600" dirty="0" err="1" smtClean="0"/>
              <a:t>Qb</a:t>
            </a:r>
            <a:r>
              <a:rPr lang="fr-FR" sz="3600" dirty="0" smtClean="0"/>
              <a:t> (volume de production de B).</a:t>
            </a:r>
          </a:p>
          <a:p>
            <a:pPr>
              <a:buNone/>
            </a:pPr>
            <a:r>
              <a:rPr lang="fr-FR" sz="3600" dirty="0" smtClean="0"/>
              <a:t>    </a:t>
            </a:r>
            <a:r>
              <a:rPr lang="fr-FR" sz="3600" dirty="0" err="1" smtClean="0"/>
              <a:t>RTa</a:t>
            </a:r>
            <a:r>
              <a:rPr lang="fr-FR" sz="3600" dirty="0" smtClean="0"/>
              <a:t> = </a:t>
            </a:r>
            <a:r>
              <a:rPr lang="fr-FR" sz="3600" dirty="0" err="1" smtClean="0"/>
              <a:t>Rec</a:t>
            </a:r>
            <a:r>
              <a:rPr lang="fr-FR" sz="3600" dirty="0" smtClean="0"/>
              <a:t> totale de A = P x </a:t>
            </a:r>
            <a:r>
              <a:rPr lang="fr-FR" sz="3600" dirty="0" err="1" smtClean="0"/>
              <a:t>Qa</a:t>
            </a:r>
            <a:r>
              <a:rPr lang="fr-FR" sz="3600" dirty="0" smtClean="0"/>
              <a:t> = f(</a:t>
            </a:r>
            <a:r>
              <a:rPr lang="fr-FR" sz="3600" dirty="0" err="1" smtClean="0"/>
              <a:t>Qa</a:t>
            </a:r>
            <a:r>
              <a:rPr lang="fr-FR" sz="3600" dirty="0" smtClean="0"/>
              <a:t> + </a:t>
            </a:r>
            <a:r>
              <a:rPr lang="fr-FR" sz="3600" dirty="0" err="1" smtClean="0"/>
              <a:t>Qb</a:t>
            </a:r>
            <a:r>
              <a:rPr lang="fr-FR" sz="3600" dirty="0" smtClean="0"/>
              <a:t>)</a:t>
            </a:r>
            <a:r>
              <a:rPr lang="fr-FR" sz="3600" dirty="0" err="1" smtClean="0"/>
              <a:t>Qa</a:t>
            </a:r>
            <a:endParaRPr lang="fr-FR" sz="3600" dirty="0" smtClean="0"/>
          </a:p>
          <a:p>
            <a:pPr>
              <a:buNone/>
            </a:pPr>
            <a:r>
              <a:rPr lang="fr-FR" sz="3600" dirty="0" smtClean="0"/>
              <a:t>    </a:t>
            </a:r>
            <a:r>
              <a:rPr lang="fr-FR" sz="3600" dirty="0" err="1" smtClean="0"/>
              <a:t>RTb</a:t>
            </a:r>
            <a:r>
              <a:rPr lang="fr-FR" sz="3600" dirty="0" smtClean="0"/>
              <a:t> = </a:t>
            </a:r>
            <a:r>
              <a:rPr lang="fr-FR" sz="3600" dirty="0" err="1" smtClean="0"/>
              <a:t>Rec</a:t>
            </a:r>
            <a:r>
              <a:rPr lang="fr-FR" sz="3600" dirty="0" smtClean="0"/>
              <a:t> totale de B = P x </a:t>
            </a:r>
            <a:r>
              <a:rPr lang="fr-FR" sz="3600" dirty="0" err="1" smtClean="0"/>
              <a:t>Qb</a:t>
            </a:r>
            <a:r>
              <a:rPr lang="fr-FR" sz="3600" dirty="0" smtClean="0"/>
              <a:t> = f(</a:t>
            </a:r>
            <a:r>
              <a:rPr lang="fr-FR" sz="3600" dirty="0" err="1" smtClean="0"/>
              <a:t>Qa</a:t>
            </a:r>
            <a:r>
              <a:rPr lang="fr-FR" sz="3600" dirty="0" smtClean="0"/>
              <a:t> + </a:t>
            </a:r>
            <a:r>
              <a:rPr lang="fr-FR" sz="3600" dirty="0" err="1" smtClean="0"/>
              <a:t>Qb</a:t>
            </a:r>
            <a:r>
              <a:rPr lang="fr-FR" sz="3600" dirty="0" smtClean="0"/>
              <a:t>)</a:t>
            </a:r>
            <a:r>
              <a:rPr lang="fr-FR" sz="3600" dirty="0" err="1" smtClean="0"/>
              <a:t>Qb</a:t>
            </a:r>
            <a:endParaRPr lang="fr-FR" sz="3600"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3400" dirty="0" smtClean="0"/>
              <a:t>   </a:t>
            </a:r>
            <a:r>
              <a:rPr lang="fr-FR" sz="3400" dirty="0" err="1" smtClean="0"/>
              <a:t>CTa</a:t>
            </a:r>
            <a:r>
              <a:rPr lang="fr-FR" sz="3400" dirty="0" smtClean="0"/>
              <a:t> = coût total de A et </a:t>
            </a:r>
            <a:r>
              <a:rPr lang="fr-FR" sz="3400" dirty="0" err="1" smtClean="0"/>
              <a:t>CTb</a:t>
            </a:r>
            <a:r>
              <a:rPr lang="fr-FR" sz="3400" dirty="0" smtClean="0"/>
              <a:t> = coût total de B </a:t>
            </a:r>
          </a:p>
          <a:p>
            <a:pPr algn="just">
              <a:buNone/>
            </a:pPr>
            <a:r>
              <a:rPr lang="fr-FR" sz="3400" dirty="0" smtClean="0"/>
              <a:t>   Chaque producteur cherche à maximiser son profit en fonction du niveau de production de l’autre.</a:t>
            </a:r>
          </a:p>
          <a:p>
            <a:pPr algn="just">
              <a:buNone/>
            </a:pPr>
            <a:r>
              <a:rPr lang="fr-FR" sz="3400" dirty="0" smtClean="0"/>
              <a:t>   ∏a = Profit de A = </a:t>
            </a:r>
            <a:r>
              <a:rPr lang="fr-FR" sz="3400" dirty="0" err="1" smtClean="0"/>
              <a:t>RTa</a:t>
            </a:r>
            <a:r>
              <a:rPr lang="fr-FR" sz="3400" dirty="0" smtClean="0"/>
              <a:t> – </a:t>
            </a:r>
            <a:r>
              <a:rPr lang="fr-FR" sz="3400" dirty="0" err="1" smtClean="0"/>
              <a:t>CTa</a:t>
            </a:r>
            <a:r>
              <a:rPr lang="fr-FR" sz="3400" dirty="0" smtClean="0"/>
              <a:t> = f(</a:t>
            </a:r>
            <a:r>
              <a:rPr lang="fr-FR" sz="3400" dirty="0" err="1" smtClean="0"/>
              <a:t>Qa</a:t>
            </a:r>
            <a:r>
              <a:rPr lang="fr-FR" sz="3400" dirty="0" smtClean="0"/>
              <a:t> + </a:t>
            </a:r>
            <a:r>
              <a:rPr lang="fr-FR" sz="3400" dirty="0" err="1" smtClean="0"/>
              <a:t>Qb</a:t>
            </a:r>
            <a:r>
              <a:rPr lang="fr-FR" sz="3400" dirty="0" smtClean="0"/>
              <a:t>)</a:t>
            </a:r>
            <a:r>
              <a:rPr lang="fr-FR" sz="3400" dirty="0" err="1" smtClean="0"/>
              <a:t>Qa</a:t>
            </a:r>
            <a:r>
              <a:rPr lang="fr-FR" sz="3400" dirty="0" smtClean="0"/>
              <a:t> - </a:t>
            </a:r>
            <a:r>
              <a:rPr lang="fr-FR" sz="3400" dirty="0" err="1" smtClean="0"/>
              <a:t>CTa</a:t>
            </a:r>
            <a:r>
              <a:rPr lang="fr-FR" sz="3400" dirty="0" smtClean="0"/>
              <a:t> </a:t>
            </a:r>
          </a:p>
          <a:p>
            <a:pPr algn="just">
              <a:buNone/>
            </a:pPr>
            <a:r>
              <a:rPr lang="fr-FR" sz="3400" dirty="0" smtClean="0"/>
              <a:t> ∏b = Profit de B = </a:t>
            </a:r>
            <a:r>
              <a:rPr lang="fr-FR" sz="3400" dirty="0" err="1" smtClean="0"/>
              <a:t>RTb</a:t>
            </a:r>
            <a:r>
              <a:rPr lang="fr-FR" sz="3400" dirty="0" smtClean="0"/>
              <a:t> – </a:t>
            </a:r>
            <a:r>
              <a:rPr lang="fr-FR" sz="3400" dirty="0" err="1" smtClean="0"/>
              <a:t>CTb</a:t>
            </a:r>
            <a:r>
              <a:rPr lang="fr-FR" sz="3400" dirty="0" smtClean="0"/>
              <a:t> = f(</a:t>
            </a:r>
            <a:r>
              <a:rPr lang="fr-FR" sz="3400" dirty="0" err="1" smtClean="0"/>
              <a:t>Qa</a:t>
            </a:r>
            <a:r>
              <a:rPr lang="fr-FR" sz="3400" dirty="0" smtClean="0"/>
              <a:t> + </a:t>
            </a:r>
            <a:r>
              <a:rPr lang="fr-FR" sz="3400" dirty="0" err="1" smtClean="0"/>
              <a:t>Qb</a:t>
            </a:r>
            <a:r>
              <a:rPr lang="fr-FR" sz="3400" dirty="0" smtClean="0"/>
              <a:t>)</a:t>
            </a:r>
            <a:r>
              <a:rPr lang="fr-FR" sz="3400" dirty="0" err="1" smtClean="0"/>
              <a:t>Qb</a:t>
            </a:r>
            <a:r>
              <a:rPr lang="fr-FR" sz="3400" dirty="0" smtClean="0"/>
              <a:t> – </a:t>
            </a:r>
            <a:r>
              <a:rPr lang="fr-FR" sz="3400" dirty="0" err="1" smtClean="0"/>
              <a:t>CTb</a:t>
            </a:r>
            <a:endParaRPr lang="fr-FR" sz="3400" dirty="0" smtClean="0"/>
          </a:p>
          <a:p>
            <a:pPr algn="just">
              <a:buNone/>
            </a:pPr>
            <a:r>
              <a:rPr lang="fr-FR" sz="3400" dirty="0" smtClean="0"/>
              <a:t>     Le profit de chaque producteur est maximum quand la dérivée de la fonction de profit est nulle.</a:t>
            </a:r>
          </a:p>
          <a:p>
            <a:pPr algn="just">
              <a:buNone/>
            </a:pPr>
            <a:r>
              <a:rPr lang="fr-FR" sz="3400" dirty="0" smtClean="0"/>
              <a:t>     Le profit de A est maximum quand :</a:t>
            </a:r>
          </a:p>
          <a:p>
            <a:pPr algn="just">
              <a:buNone/>
            </a:pPr>
            <a:r>
              <a:rPr lang="fr-FR" sz="3400" dirty="0" smtClean="0"/>
              <a:t>    d∏a/</a:t>
            </a:r>
            <a:r>
              <a:rPr lang="fr-FR" sz="3400" dirty="0" err="1" smtClean="0"/>
              <a:t>dQa</a:t>
            </a:r>
            <a:r>
              <a:rPr lang="fr-FR" sz="3400" dirty="0" smtClean="0"/>
              <a:t> = </a:t>
            </a:r>
            <a:r>
              <a:rPr lang="fr-FR" sz="3400" dirty="0" err="1" smtClean="0"/>
              <a:t>dRTa</a:t>
            </a:r>
            <a:r>
              <a:rPr lang="fr-FR" sz="3400" dirty="0" smtClean="0"/>
              <a:t>/</a:t>
            </a:r>
            <a:r>
              <a:rPr lang="fr-FR" sz="3400" dirty="0" err="1" smtClean="0"/>
              <a:t>dQa</a:t>
            </a:r>
            <a:r>
              <a:rPr lang="fr-FR" sz="3400" dirty="0" smtClean="0"/>
              <a:t> – </a:t>
            </a:r>
            <a:r>
              <a:rPr lang="fr-FR" sz="3400" dirty="0" err="1" smtClean="0"/>
              <a:t>dCTa</a:t>
            </a:r>
            <a:r>
              <a:rPr lang="fr-FR" sz="3400" dirty="0" smtClean="0"/>
              <a:t>/</a:t>
            </a:r>
            <a:r>
              <a:rPr lang="fr-FR" sz="3400" dirty="0" err="1" smtClean="0"/>
              <a:t>dQa</a:t>
            </a:r>
            <a:r>
              <a:rPr lang="fr-FR" sz="3400" dirty="0" smtClean="0"/>
              <a:t> = 0</a:t>
            </a:r>
          </a:p>
          <a:p>
            <a:pPr algn="just">
              <a:buNone/>
            </a:pPr>
            <a:r>
              <a:rPr lang="fr-FR" sz="3400" dirty="0" smtClean="0"/>
              <a:t>    =&gt; f(</a:t>
            </a:r>
            <a:r>
              <a:rPr lang="fr-FR" sz="3400" dirty="0" err="1" smtClean="0"/>
              <a:t>Qa</a:t>
            </a:r>
            <a:r>
              <a:rPr lang="fr-FR" sz="3400" dirty="0" smtClean="0"/>
              <a:t>+</a:t>
            </a:r>
            <a:r>
              <a:rPr lang="fr-FR" sz="3400" dirty="0" err="1" smtClean="0"/>
              <a:t>Qb</a:t>
            </a:r>
            <a:r>
              <a:rPr lang="fr-FR" sz="3400" dirty="0" smtClean="0"/>
              <a:t>) + (</a:t>
            </a:r>
            <a:r>
              <a:rPr lang="fr-FR" sz="3400" dirty="0" err="1" smtClean="0"/>
              <a:t>df</a:t>
            </a:r>
            <a:r>
              <a:rPr lang="fr-FR" sz="3400" dirty="0" smtClean="0"/>
              <a:t>(</a:t>
            </a:r>
            <a:r>
              <a:rPr lang="fr-FR" sz="3400" dirty="0" err="1" smtClean="0"/>
              <a:t>Qa</a:t>
            </a:r>
            <a:r>
              <a:rPr lang="fr-FR" sz="3400" dirty="0" smtClean="0"/>
              <a:t>+</a:t>
            </a:r>
            <a:r>
              <a:rPr lang="fr-FR" sz="3400" dirty="0" err="1" smtClean="0"/>
              <a:t>Qb</a:t>
            </a:r>
            <a:r>
              <a:rPr lang="fr-FR" sz="3400" dirty="0" smtClean="0"/>
              <a:t>)/</a:t>
            </a:r>
            <a:r>
              <a:rPr lang="fr-FR" sz="3400" dirty="0" err="1" smtClean="0"/>
              <a:t>dQa</a:t>
            </a:r>
            <a:r>
              <a:rPr lang="fr-FR" sz="3400" dirty="0" smtClean="0"/>
              <a:t>) x </a:t>
            </a:r>
            <a:r>
              <a:rPr lang="fr-FR" sz="3400" dirty="0" err="1" smtClean="0"/>
              <a:t>Qa</a:t>
            </a:r>
            <a:r>
              <a:rPr lang="fr-FR" sz="3400" dirty="0" smtClean="0"/>
              <a:t> = </a:t>
            </a:r>
            <a:r>
              <a:rPr lang="fr-FR" sz="3400" dirty="0" err="1" smtClean="0"/>
              <a:t>Cma</a:t>
            </a:r>
            <a:endParaRPr lang="fr-FR" sz="3400" dirty="0" smtClean="0"/>
          </a:p>
          <a:p>
            <a:pPr algn="just">
              <a:buNone/>
            </a:pPr>
            <a:r>
              <a:rPr lang="fr-FR" sz="3400" dirty="0" smtClean="0"/>
              <a:t> </a:t>
            </a: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4000" dirty="0" smtClean="0"/>
              <a:t>    Le profit de B est maximum quand :</a:t>
            </a:r>
          </a:p>
          <a:p>
            <a:pPr algn="just">
              <a:buNone/>
            </a:pPr>
            <a:r>
              <a:rPr lang="fr-FR" sz="4000" dirty="0" smtClean="0"/>
              <a:t>    d∏b/</a:t>
            </a:r>
            <a:r>
              <a:rPr lang="fr-FR" sz="4000" dirty="0" err="1" smtClean="0"/>
              <a:t>dQb</a:t>
            </a:r>
            <a:r>
              <a:rPr lang="fr-FR" sz="4000" dirty="0" smtClean="0"/>
              <a:t> = </a:t>
            </a:r>
            <a:r>
              <a:rPr lang="fr-FR" sz="4000" dirty="0" err="1" smtClean="0"/>
              <a:t>dRTb</a:t>
            </a:r>
            <a:r>
              <a:rPr lang="fr-FR" sz="4000" dirty="0" smtClean="0"/>
              <a:t>/</a:t>
            </a:r>
            <a:r>
              <a:rPr lang="fr-FR" sz="4000" dirty="0" err="1" smtClean="0"/>
              <a:t>dQb</a:t>
            </a:r>
            <a:r>
              <a:rPr lang="fr-FR" sz="4000" dirty="0" smtClean="0"/>
              <a:t> – </a:t>
            </a:r>
            <a:r>
              <a:rPr lang="fr-FR" sz="4000" dirty="0" err="1" smtClean="0"/>
              <a:t>dCTb</a:t>
            </a:r>
            <a:r>
              <a:rPr lang="fr-FR" sz="4000" dirty="0" smtClean="0"/>
              <a:t>/</a:t>
            </a:r>
            <a:r>
              <a:rPr lang="fr-FR" sz="4000" dirty="0" err="1" smtClean="0"/>
              <a:t>dQb</a:t>
            </a:r>
            <a:r>
              <a:rPr lang="fr-FR" sz="4000" dirty="0" smtClean="0"/>
              <a:t> = 0 =&gt; f(</a:t>
            </a:r>
            <a:r>
              <a:rPr lang="fr-FR" sz="4000" dirty="0" err="1" smtClean="0"/>
              <a:t>Qa</a:t>
            </a:r>
            <a:r>
              <a:rPr lang="fr-FR" sz="4000" dirty="0" smtClean="0"/>
              <a:t>+</a:t>
            </a:r>
            <a:r>
              <a:rPr lang="fr-FR" sz="4000" dirty="0" err="1" smtClean="0"/>
              <a:t>Qb</a:t>
            </a:r>
            <a:r>
              <a:rPr lang="fr-FR" sz="4000" dirty="0" smtClean="0"/>
              <a:t>) + (</a:t>
            </a:r>
            <a:r>
              <a:rPr lang="fr-FR" sz="4000" dirty="0" err="1" smtClean="0"/>
              <a:t>df</a:t>
            </a:r>
            <a:r>
              <a:rPr lang="fr-FR" sz="4000" dirty="0" smtClean="0"/>
              <a:t>(</a:t>
            </a:r>
            <a:r>
              <a:rPr lang="fr-FR" sz="4000" dirty="0" err="1" smtClean="0"/>
              <a:t>Qa</a:t>
            </a:r>
            <a:r>
              <a:rPr lang="fr-FR" sz="4000" dirty="0" smtClean="0"/>
              <a:t>+</a:t>
            </a:r>
            <a:r>
              <a:rPr lang="fr-FR" sz="4000" dirty="0" err="1" smtClean="0"/>
              <a:t>Qb</a:t>
            </a:r>
            <a:r>
              <a:rPr lang="fr-FR" sz="4000" dirty="0" smtClean="0"/>
              <a:t>)/</a:t>
            </a:r>
            <a:r>
              <a:rPr lang="fr-FR" sz="4000" dirty="0" err="1" smtClean="0"/>
              <a:t>dQb</a:t>
            </a:r>
            <a:r>
              <a:rPr lang="fr-FR" sz="4000" dirty="0" smtClean="0"/>
              <a:t>) x </a:t>
            </a:r>
            <a:r>
              <a:rPr lang="fr-FR" sz="4000" dirty="0" err="1" smtClean="0"/>
              <a:t>Qb</a:t>
            </a:r>
            <a:r>
              <a:rPr lang="fr-FR" sz="4000" dirty="0" smtClean="0"/>
              <a:t> = </a:t>
            </a:r>
            <a:r>
              <a:rPr lang="fr-FR" sz="4000" dirty="0" err="1" smtClean="0"/>
              <a:t>Cmb</a:t>
            </a:r>
            <a:endParaRPr lang="fr-FR" sz="4000" dirty="0" smtClean="0"/>
          </a:p>
          <a:p>
            <a:pPr algn="just">
              <a:buNone/>
            </a:pPr>
            <a:r>
              <a:rPr lang="fr-FR" sz="4000" dirty="0" smtClean="0"/>
              <a:t>    Les recettes marginales de chaque producteur sont donc fonction des quantités de A et de B.</a:t>
            </a:r>
          </a:p>
          <a:p>
            <a:pPr algn="just">
              <a:buNone/>
            </a:pPr>
            <a:r>
              <a:rPr lang="fr-FR" sz="4000" dirty="0" smtClean="0"/>
              <a:t>    Il faut, à partir des équations </a:t>
            </a:r>
            <a:r>
              <a:rPr lang="fr-FR" sz="4000" dirty="0" err="1" smtClean="0"/>
              <a:t>Rma</a:t>
            </a:r>
            <a:r>
              <a:rPr lang="fr-FR" sz="4000" dirty="0" smtClean="0"/>
              <a:t>=</a:t>
            </a:r>
            <a:r>
              <a:rPr lang="fr-FR" sz="4000" dirty="0" err="1" smtClean="0"/>
              <a:t>Cma</a:t>
            </a:r>
            <a:r>
              <a:rPr lang="fr-FR" sz="4000" dirty="0" smtClean="0"/>
              <a:t> et </a:t>
            </a:r>
            <a:r>
              <a:rPr lang="fr-FR" sz="4000" dirty="0" err="1" smtClean="0"/>
              <a:t>Rmb</a:t>
            </a:r>
            <a:r>
              <a:rPr lang="fr-FR" sz="4000" dirty="0" smtClean="0"/>
              <a:t>=</a:t>
            </a:r>
            <a:r>
              <a:rPr lang="fr-FR" sz="4000" dirty="0" err="1" smtClean="0"/>
              <a:t>Cmb</a:t>
            </a:r>
            <a:r>
              <a:rPr lang="fr-FR" sz="4000" dirty="0" smtClean="0"/>
              <a:t>, déterminer les fonctions de réaction des firmes A et B. </a:t>
            </a: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800" dirty="0" smtClean="0"/>
              <a:t>  Chaque fonction de réaction dépend de la production de l’autre </a:t>
            </a:r>
            <a:r>
              <a:rPr lang="fr-FR" sz="4800" dirty="0" err="1" smtClean="0"/>
              <a:t>duopoleur</a:t>
            </a:r>
            <a:r>
              <a:rPr lang="fr-FR" sz="4800" dirty="0" smtClean="0"/>
              <a:t> :</a:t>
            </a:r>
          </a:p>
          <a:p>
            <a:pPr algn="just">
              <a:buNone/>
            </a:pPr>
            <a:r>
              <a:rPr lang="fr-FR" sz="4800" dirty="0" smtClean="0"/>
              <a:t>    </a:t>
            </a:r>
            <a:r>
              <a:rPr lang="fr-FR" sz="4800" dirty="0" err="1" smtClean="0"/>
              <a:t>Qa</a:t>
            </a:r>
            <a:r>
              <a:rPr lang="fr-FR" sz="4800" dirty="0" smtClean="0"/>
              <a:t> = f(</a:t>
            </a:r>
            <a:r>
              <a:rPr lang="fr-FR" sz="4800" dirty="0" err="1" smtClean="0"/>
              <a:t>Qb</a:t>
            </a:r>
            <a:r>
              <a:rPr lang="fr-FR" sz="4800" dirty="0" smtClean="0"/>
              <a:t>) et </a:t>
            </a:r>
            <a:r>
              <a:rPr lang="fr-FR" sz="4800" dirty="0" err="1" smtClean="0"/>
              <a:t>Qb</a:t>
            </a:r>
            <a:r>
              <a:rPr lang="fr-FR" sz="4800" dirty="0" smtClean="0"/>
              <a:t> = f(</a:t>
            </a:r>
            <a:r>
              <a:rPr lang="fr-FR" sz="4800" dirty="0" err="1" smtClean="0"/>
              <a:t>Qa</a:t>
            </a:r>
            <a:r>
              <a:rPr lang="fr-FR" sz="4800" dirty="0" smtClean="0"/>
              <a:t>)</a:t>
            </a:r>
          </a:p>
          <a:p>
            <a:pPr algn="just">
              <a:buNone/>
            </a:pPr>
            <a:r>
              <a:rPr lang="fr-FR" sz="4800" dirty="0" smtClean="0"/>
              <a:t>   L’équilibre est atteint quand </a:t>
            </a:r>
            <a:r>
              <a:rPr lang="fr-FR" sz="4800" dirty="0" err="1" smtClean="0"/>
              <a:t>Qa</a:t>
            </a:r>
            <a:r>
              <a:rPr lang="fr-FR" sz="4800" dirty="0" smtClean="0"/>
              <a:t> et </a:t>
            </a:r>
            <a:r>
              <a:rPr lang="fr-FR" sz="4800" dirty="0" err="1" smtClean="0"/>
              <a:t>Qb</a:t>
            </a:r>
            <a:r>
              <a:rPr lang="fr-FR" sz="4800" dirty="0" smtClean="0"/>
              <a:t> sont telles que les équations des fonctions de réaction sont égales.</a:t>
            </a:r>
          </a:p>
          <a:p>
            <a:pPr>
              <a:buNone/>
            </a:pPr>
            <a:endParaRPr lang="fr-FR" sz="4800"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00042"/>
          </a:xfrm>
        </p:spPr>
        <p:txBody>
          <a:bodyPr>
            <a:normAutofit fontScale="90000"/>
          </a:bodyPr>
          <a:lstStyle/>
          <a:p>
            <a:r>
              <a:rPr lang="fr-FR" b="1" i="1" dirty="0" smtClean="0"/>
              <a:t>application</a:t>
            </a:r>
            <a:endParaRPr lang="fr-FR" b="1" i="1" dirty="0"/>
          </a:p>
        </p:txBody>
      </p:sp>
      <p:sp>
        <p:nvSpPr>
          <p:cNvPr id="3" name="Espace réservé du contenu 2"/>
          <p:cNvSpPr>
            <a:spLocks noGrp="1"/>
          </p:cNvSpPr>
          <p:nvPr>
            <p:ph idx="1"/>
          </p:nvPr>
        </p:nvSpPr>
        <p:spPr>
          <a:xfrm>
            <a:off x="0" y="500042"/>
            <a:ext cx="9144000" cy="6357958"/>
          </a:xfrm>
        </p:spPr>
        <p:txBody>
          <a:bodyPr>
            <a:noAutofit/>
          </a:bodyPr>
          <a:lstStyle/>
          <a:p>
            <a:pPr algn="just">
              <a:buNone/>
            </a:pPr>
            <a:r>
              <a:rPr lang="fr-FR" sz="3600" dirty="0" smtClean="0"/>
              <a:t>   Soient deux producteurs A et B, en situation de duopole sur un marché dont la fonction de demande est telle que P = - Q + 50 avec           P = prix du produit et Q = volume total de production = </a:t>
            </a:r>
            <a:r>
              <a:rPr lang="fr-FR" sz="3600" dirty="0" err="1" smtClean="0"/>
              <a:t>Qa</a:t>
            </a:r>
            <a:r>
              <a:rPr lang="fr-FR" sz="3600" dirty="0" smtClean="0"/>
              <a:t> + </a:t>
            </a:r>
            <a:r>
              <a:rPr lang="fr-FR" sz="3600" dirty="0" err="1" smtClean="0"/>
              <a:t>Qb</a:t>
            </a:r>
            <a:endParaRPr lang="fr-FR" sz="3600" dirty="0" smtClean="0"/>
          </a:p>
          <a:p>
            <a:pPr algn="just">
              <a:buNone/>
            </a:pPr>
            <a:r>
              <a:rPr lang="fr-FR" sz="3600" dirty="0" smtClean="0"/>
              <a:t> La fonction de coût total de A est de </a:t>
            </a:r>
            <a:r>
              <a:rPr lang="fr-FR" sz="3600" dirty="0" err="1" smtClean="0"/>
              <a:t>CTa</a:t>
            </a:r>
            <a:r>
              <a:rPr lang="fr-FR" sz="3600" dirty="0" smtClean="0"/>
              <a:t>= 10Qa</a:t>
            </a:r>
          </a:p>
          <a:p>
            <a:pPr algn="just">
              <a:buNone/>
            </a:pPr>
            <a:r>
              <a:rPr lang="fr-FR" sz="3600" dirty="0" smtClean="0"/>
              <a:t>   La fonction de coût total de B est de </a:t>
            </a:r>
            <a:r>
              <a:rPr lang="fr-FR" sz="3600" dirty="0" err="1" smtClean="0"/>
              <a:t>CTb</a:t>
            </a:r>
            <a:r>
              <a:rPr lang="fr-FR" sz="3600" dirty="0" smtClean="0"/>
              <a:t> = </a:t>
            </a:r>
            <a:r>
              <a:rPr lang="fr-FR" sz="3600" dirty="0" err="1" smtClean="0"/>
              <a:t>Qb</a:t>
            </a:r>
            <a:endParaRPr lang="fr-FR" sz="3600" dirty="0" smtClean="0"/>
          </a:p>
          <a:p>
            <a:pPr algn="just">
              <a:buNone/>
            </a:pPr>
            <a:r>
              <a:rPr lang="fr-FR" sz="3600" dirty="0" smtClean="0"/>
              <a:t>   Déterminer les fonctions de réaction de A et de B. En déduire les quantités produites et le prix à l’équilibre. Quel est le profit de chaque entreprise?</a:t>
            </a:r>
          </a:p>
          <a:p>
            <a:pPr algn="just">
              <a:buNone/>
            </a:pPr>
            <a:r>
              <a:rPr lang="fr-FR" sz="3600" dirty="0" smtClean="0"/>
              <a:t>   </a:t>
            </a:r>
            <a:endParaRPr lang="fr-FR" sz="3600" dirty="0"/>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3400" dirty="0" smtClean="0"/>
              <a:t>Il faut d’abord déterminer les recettes totales des deux entreprises.</a:t>
            </a:r>
          </a:p>
          <a:p>
            <a:pPr algn="just">
              <a:buNone/>
            </a:pPr>
            <a:r>
              <a:rPr lang="fr-FR" sz="3400" dirty="0" err="1" smtClean="0"/>
              <a:t>RTa</a:t>
            </a:r>
            <a:r>
              <a:rPr lang="fr-FR" sz="3400" dirty="0" smtClean="0"/>
              <a:t> = (-(</a:t>
            </a:r>
            <a:r>
              <a:rPr lang="fr-FR" sz="3400" dirty="0" err="1" smtClean="0"/>
              <a:t>Qa</a:t>
            </a:r>
            <a:r>
              <a:rPr lang="fr-FR" sz="3400" dirty="0" smtClean="0"/>
              <a:t>+</a:t>
            </a:r>
            <a:r>
              <a:rPr lang="fr-FR" sz="3400" dirty="0" err="1" smtClean="0"/>
              <a:t>Qb</a:t>
            </a:r>
            <a:r>
              <a:rPr lang="fr-FR" sz="3400" dirty="0" smtClean="0"/>
              <a:t>) + 50)</a:t>
            </a:r>
            <a:r>
              <a:rPr lang="fr-FR" sz="3400" dirty="0" err="1" smtClean="0"/>
              <a:t>Qa</a:t>
            </a:r>
            <a:r>
              <a:rPr lang="fr-FR" sz="3400" dirty="0" smtClean="0"/>
              <a:t> = - Qa</a:t>
            </a:r>
            <a:r>
              <a:rPr lang="fr-FR" sz="3400" baseline="30000" dirty="0" smtClean="0"/>
              <a:t>2</a:t>
            </a:r>
            <a:r>
              <a:rPr lang="fr-FR" sz="3400" dirty="0" smtClean="0"/>
              <a:t> –</a:t>
            </a:r>
            <a:r>
              <a:rPr lang="fr-FR" sz="3400" dirty="0" err="1" smtClean="0"/>
              <a:t>QaQb</a:t>
            </a:r>
            <a:r>
              <a:rPr lang="fr-FR" sz="3400" dirty="0" smtClean="0"/>
              <a:t> + 50Qa</a:t>
            </a:r>
          </a:p>
          <a:p>
            <a:pPr algn="just">
              <a:buNone/>
            </a:pPr>
            <a:r>
              <a:rPr lang="fr-FR" sz="3400" dirty="0" err="1" smtClean="0"/>
              <a:t>RTb</a:t>
            </a:r>
            <a:r>
              <a:rPr lang="fr-FR" sz="3400" dirty="0" smtClean="0"/>
              <a:t> = (-(</a:t>
            </a:r>
            <a:r>
              <a:rPr lang="fr-FR" sz="3400" dirty="0" err="1" smtClean="0"/>
              <a:t>Qa</a:t>
            </a:r>
            <a:r>
              <a:rPr lang="fr-FR" sz="3400" dirty="0" smtClean="0"/>
              <a:t>+</a:t>
            </a:r>
            <a:r>
              <a:rPr lang="fr-FR" sz="3400" dirty="0" err="1" smtClean="0"/>
              <a:t>Qb</a:t>
            </a:r>
            <a:r>
              <a:rPr lang="fr-FR" sz="3400" dirty="0" smtClean="0"/>
              <a:t>) + 50)</a:t>
            </a:r>
            <a:r>
              <a:rPr lang="fr-FR" sz="3400" dirty="0" err="1" smtClean="0"/>
              <a:t>Qb</a:t>
            </a:r>
            <a:r>
              <a:rPr lang="fr-FR" sz="3400" dirty="0" smtClean="0"/>
              <a:t> = - Qb</a:t>
            </a:r>
            <a:r>
              <a:rPr lang="fr-FR" sz="3400" baseline="30000" dirty="0" smtClean="0"/>
              <a:t>2</a:t>
            </a:r>
            <a:r>
              <a:rPr lang="fr-FR" sz="3400" dirty="0" smtClean="0"/>
              <a:t> –</a:t>
            </a:r>
            <a:r>
              <a:rPr lang="fr-FR" sz="3400" dirty="0" err="1" smtClean="0"/>
              <a:t>QaQb</a:t>
            </a:r>
            <a:r>
              <a:rPr lang="fr-FR" sz="3400" dirty="0" smtClean="0"/>
              <a:t> + 50Qb</a:t>
            </a:r>
          </a:p>
          <a:p>
            <a:pPr algn="just">
              <a:buNone/>
            </a:pPr>
            <a:r>
              <a:rPr lang="fr-FR" sz="3400" dirty="0" smtClean="0"/>
              <a:t>Le profit de chaque entreprise est maximum quand les recettes marginales sont égales aux coûts marginaux.</a:t>
            </a:r>
          </a:p>
          <a:p>
            <a:pPr algn="just">
              <a:buNone/>
            </a:pPr>
            <a:r>
              <a:rPr lang="fr-FR" sz="3400" dirty="0" err="1" smtClean="0"/>
              <a:t>Rma</a:t>
            </a:r>
            <a:r>
              <a:rPr lang="fr-FR" sz="3400" dirty="0" smtClean="0"/>
              <a:t> = -2Qa – </a:t>
            </a:r>
            <a:r>
              <a:rPr lang="fr-FR" sz="3400" dirty="0" err="1" smtClean="0"/>
              <a:t>Qb</a:t>
            </a:r>
            <a:r>
              <a:rPr lang="fr-FR" sz="3400" dirty="0" smtClean="0"/>
              <a:t> + 50 = </a:t>
            </a:r>
            <a:r>
              <a:rPr lang="fr-FR" sz="3400" dirty="0" err="1" smtClean="0"/>
              <a:t>Cma</a:t>
            </a:r>
            <a:r>
              <a:rPr lang="fr-FR" sz="3400" dirty="0" smtClean="0"/>
              <a:t> = 10</a:t>
            </a:r>
          </a:p>
          <a:p>
            <a:pPr algn="just">
              <a:buNone/>
            </a:pPr>
            <a:r>
              <a:rPr lang="fr-FR" sz="3400" dirty="0" smtClean="0"/>
              <a:t>=&gt; </a:t>
            </a:r>
            <a:r>
              <a:rPr lang="fr-FR" sz="3400" dirty="0" err="1" smtClean="0"/>
              <a:t>Qa</a:t>
            </a:r>
            <a:r>
              <a:rPr lang="fr-FR" sz="3400" dirty="0" smtClean="0"/>
              <a:t> = -0,5Qb + 20 =&gt; fonction de réaction de A</a:t>
            </a:r>
          </a:p>
          <a:p>
            <a:pPr algn="just">
              <a:buNone/>
            </a:pPr>
            <a:r>
              <a:rPr lang="fr-FR" sz="3400" dirty="0" err="1" smtClean="0"/>
              <a:t>Rmb</a:t>
            </a:r>
            <a:r>
              <a:rPr lang="fr-FR" sz="3400" dirty="0" smtClean="0"/>
              <a:t> = -2Qa – </a:t>
            </a:r>
            <a:r>
              <a:rPr lang="fr-FR" sz="3400" dirty="0" err="1" smtClean="0"/>
              <a:t>Qb</a:t>
            </a:r>
            <a:r>
              <a:rPr lang="fr-FR" sz="3400" dirty="0" smtClean="0"/>
              <a:t> + 50 = </a:t>
            </a:r>
            <a:r>
              <a:rPr lang="fr-FR" sz="3400" dirty="0" err="1" smtClean="0"/>
              <a:t>Cmb</a:t>
            </a:r>
            <a:r>
              <a:rPr lang="fr-FR" sz="3400" dirty="0" smtClean="0"/>
              <a:t> = 1</a:t>
            </a:r>
          </a:p>
          <a:p>
            <a:pPr algn="just">
              <a:buNone/>
            </a:pPr>
            <a:r>
              <a:rPr lang="fr-FR" sz="3400" dirty="0" smtClean="0"/>
              <a:t>=&gt; </a:t>
            </a:r>
            <a:r>
              <a:rPr lang="fr-FR" sz="3400" dirty="0" err="1" smtClean="0"/>
              <a:t>Qb</a:t>
            </a:r>
            <a:r>
              <a:rPr lang="fr-FR" sz="3400" dirty="0" smtClean="0"/>
              <a:t> =-0,5Qa +24,5 =&gt;fonction de réaction de B</a:t>
            </a:r>
          </a:p>
          <a:p>
            <a:pPr algn="just">
              <a:buNone/>
            </a:pPr>
            <a:endParaRPr lang="fr-FR" sz="3400" dirty="0" smtClean="0"/>
          </a:p>
          <a:p>
            <a:pPr algn="just">
              <a:buNone/>
            </a:pPr>
            <a:endParaRPr lang="fr-FR" sz="3400"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4400" dirty="0" smtClean="0"/>
              <a:t>   La courbe d’indifférence indique de combien d’unités il faut faire bénéficier l’individu pour maintenir sa satisfaction constante lorsque la disponibilité des autres biens diminue.</a:t>
            </a:r>
          </a:p>
          <a:p>
            <a:pPr algn="just">
              <a:buNone/>
            </a:pPr>
            <a:r>
              <a:rPr lang="fr-FR" sz="4400" dirty="0" smtClean="0"/>
              <a:t>   La pente de la courbe d’indifférence donne une indication précise du coût d’opportunité dans la consommation.</a:t>
            </a:r>
          </a:p>
          <a:p>
            <a:pPr algn="just"/>
            <a:endParaRPr lang="fr-FR" sz="4400" dirty="0"/>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4800" dirty="0" smtClean="0"/>
              <a:t>On en déduit les valeurs de </a:t>
            </a:r>
            <a:r>
              <a:rPr lang="fr-FR" sz="4800" dirty="0" err="1" smtClean="0"/>
              <a:t>Qa</a:t>
            </a:r>
            <a:r>
              <a:rPr lang="fr-FR" sz="4800" dirty="0" smtClean="0"/>
              <a:t> et </a:t>
            </a:r>
            <a:r>
              <a:rPr lang="fr-FR" sz="4800" dirty="0" err="1" smtClean="0"/>
              <a:t>Qb</a:t>
            </a:r>
            <a:r>
              <a:rPr lang="fr-FR" sz="4800" dirty="0" smtClean="0"/>
              <a:t> : </a:t>
            </a:r>
            <a:r>
              <a:rPr lang="fr-FR" sz="4800" dirty="0" err="1" smtClean="0"/>
              <a:t>Qa</a:t>
            </a:r>
            <a:r>
              <a:rPr lang="fr-FR" sz="4800" dirty="0" smtClean="0"/>
              <a:t> = 10,33 et </a:t>
            </a:r>
            <a:r>
              <a:rPr lang="fr-FR" sz="4800" dirty="0" err="1" smtClean="0"/>
              <a:t>Qb</a:t>
            </a:r>
            <a:r>
              <a:rPr lang="fr-FR" sz="4800" dirty="0" smtClean="0"/>
              <a:t> = 19,33</a:t>
            </a:r>
          </a:p>
          <a:p>
            <a:pPr algn="just">
              <a:buNone/>
            </a:pPr>
            <a:r>
              <a:rPr lang="fr-FR" sz="4800" dirty="0" smtClean="0"/>
              <a:t>Prix du marché :</a:t>
            </a:r>
          </a:p>
          <a:p>
            <a:pPr algn="just">
              <a:buNone/>
            </a:pPr>
            <a:r>
              <a:rPr lang="fr-FR" sz="4800" dirty="0" smtClean="0"/>
              <a:t> P = - (10,33 + 19,33) + 50 = 20,34</a:t>
            </a:r>
          </a:p>
          <a:p>
            <a:pPr algn="just">
              <a:buNone/>
            </a:pPr>
            <a:r>
              <a:rPr lang="fr-FR" sz="4800" dirty="0" smtClean="0"/>
              <a:t>Profit de A : 106,8</a:t>
            </a:r>
          </a:p>
          <a:p>
            <a:pPr algn="just">
              <a:buNone/>
            </a:pPr>
            <a:r>
              <a:rPr lang="fr-FR" sz="4800" dirty="0" smtClean="0"/>
              <a:t>Profit de B : 373,8</a:t>
            </a:r>
          </a:p>
          <a:p>
            <a:pPr algn="just">
              <a:buNone/>
            </a:pPr>
            <a:endParaRPr lang="fr-FR" sz="4800" dirty="0"/>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4400" dirty="0" smtClean="0"/>
              <a:t>    Le duopole de Cournot est significatif d’une situation non coopérative où chaque entreprise s’adapte passivement à la production de l’autre. Sa portée est relativement limitée car il semble peu réaliste qu’aucune des deux entreprises ne soit capable d’anticiper le comportement de l’autre.</a:t>
            </a:r>
            <a:endParaRPr lang="fr-FR" sz="4400" dirty="0"/>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00042"/>
          </a:xfrm>
        </p:spPr>
        <p:txBody>
          <a:bodyPr>
            <a:normAutofit fontScale="90000"/>
          </a:bodyPr>
          <a:lstStyle/>
          <a:p>
            <a:r>
              <a:rPr lang="fr-FR" b="1" i="1" dirty="0" smtClean="0"/>
              <a:t>2. Le duopole de Stackelberg</a:t>
            </a:r>
            <a:endParaRPr lang="fr-FR" b="1" i="1" dirty="0"/>
          </a:p>
        </p:txBody>
      </p:sp>
      <p:sp>
        <p:nvSpPr>
          <p:cNvPr id="3" name="Espace réservé du contenu 2"/>
          <p:cNvSpPr>
            <a:spLocks noGrp="1"/>
          </p:cNvSpPr>
          <p:nvPr>
            <p:ph idx="1"/>
          </p:nvPr>
        </p:nvSpPr>
        <p:spPr>
          <a:xfrm>
            <a:off x="0" y="714356"/>
            <a:ext cx="9144000" cy="6143644"/>
          </a:xfrm>
        </p:spPr>
        <p:txBody>
          <a:bodyPr>
            <a:noAutofit/>
          </a:bodyPr>
          <a:lstStyle/>
          <a:p>
            <a:pPr algn="just">
              <a:buNone/>
            </a:pPr>
            <a:r>
              <a:rPr lang="fr-FR" sz="4000" dirty="0" smtClean="0"/>
              <a:t>   L’analyse du duopole par Stackelberg en 1934 part de l’hypothèse que les relations entre les deux protagonistes ne sont pas symétriques. L’un est dominé et l’autre est dominant. Le dominé va s’adapter grâce à sa fonction de réaction à la décision du dominant. Le dominant, la firme leader, fixe, la première, son volume de production de telle sorte que son profit soit maximum.</a:t>
            </a:r>
            <a:endParaRPr lang="fr-FR" sz="4000" dirty="0"/>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3700" dirty="0" smtClean="0"/>
              <a:t>    Elle ne peut cependant pas se comporter comme si elle était en situation de monopole car le prix du marché dépend de sa propre production et celle du second </a:t>
            </a:r>
            <a:r>
              <a:rPr lang="fr-FR" sz="3700" dirty="0" err="1" smtClean="0"/>
              <a:t>duopoleur</a:t>
            </a:r>
            <a:r>
              <a:rPr lang="fr-FR" sz="3700" dirty="0" smtClean="0"/>
              <a:t>. Elle doit donc tenir compte de la réaction de l’autre firme à son volume de production. Cette stratégie se traduit par une hausse de la production de la firme dominante et de son profit au détriment de la firme dominée mais l’équilibre est stable car le dominé s’adapte au niveau de production du dominant.</a:t>
            </a:r>
            <a:endParaRPr lang="fr-FR" sz="3700" dirty="0"/>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357166"/>
          </a:xfrm>
        </p:spPr>
        <p:txBody>
          <a:bodyPr>
            <a:noAutofit/>
          </a:bodyPr>
          <a:lstStyle/>
          <a:p>
            <a:r>
              <a:rPr lang="fr-FR" sz="3600" i="1" dirty="0" smtClean="0"/>
              <a:t>formalisation</a:t>
            </a:r>
            <a:endParaRPr lang="fr-FR" sz="3600" i="1" dirty="0"/>
          </a:p>
        </p:txBody>
      </p:sp>
      <p:sp>
        <p:nvSpPr>
          <p:cNvPr id="3" name="Espace réservé du contenu 2"/>
          <p:cNvSpPr>
            <a:spLocks noGrp="1"/>
          </p:cNvSpPr>
          <p:nvPr>
            <p:ph idx="1"/>
          </p:nvPr>
        </p:nvSpPr>
        <p:spPr>
          <a:xfrm>
            <a:off x="0" y="785794"/>
            <a:ext cx="9144000" cy="6072206"/>
          </a:xfrm>
        </p:spPr>
        <p:txBody>
          <a:bodyPr>
            <a:normAutofit/>
          </a:bodyPr>
          <a:lstStyle/>
          <a:p>
            <a:pPr algn="just">
              <a:buNone/>
            </a:pPr>
            <a:r>
              <a:rPr lang="fr-FR" sz="3600" dirty="0" smtClean="0"/>
              <a:t>   Deux producteurs A et B sont en situation de duopole. A est dominant et B est dominé.</a:t>
            </a:r>
          </a:p>
          <a:p>
            <a:pPr algn="just">
              <a:buNone/>
            </a:pPr>
            <a:r>
              <a:rPr lang="fr-FR" sz="3600" dirty="0" smtClean="0"/>
              <a:t>   La demande du marché est telle que : P = f(Q) avec Q = volume total de production = </a:t>
            </a:r>
            <a:r>
              <a:rPr lang="fr-FR" sz="3600" dirty="0" err="1" smtClean="0"/>
              <a:t>Qa</a:t>
            </a:r>
            <a:r>
              <a:rPr lang="fr-FR" sz="3600" dirty="0" smtClean="0"/>
              <a:t>+</a:t>
            </a:r>
            <a:r>
              <a:rPr lang="fr-FR" sz="3600" dirty="0" err="1" smtClean="0"/>
              <a:t>Qb</a:t>
            </a:r>
            <a:endParaRPr lang="fr-FR" sz="3600" dirty="0" smtClean="0"/>
          </a:p>
          <a:p>
            <a:pPr algn="just">
              <a:buNone/>
            </a:pPr>
            <a:r>
              <a:rPr lang="fr-FR" sz="3600" dirty="0" smtClean="0"/>
              <a:t>    </a:t>
            </a:r>
            <a:r>
              <a:rPr lang="fr-FR" sz="3600" dirty="0" err="1" smtClean="0"/>
              <a:t>RTa</a:t>
            </a:r>
            <a:r>
              <a:rPr lang="fr-FR" sz="3600" dirty="0" smtClean="0"/>
              <a:t> = </a:t>
            </a:r>
            <a:r>
              <a:rPr lang="fr-FR" sz="3600" dirty="0" err="1" smtClean="0"/>
              <a:t>Rec</a:t>
            </a:r>
            <a:r>
              <a:rPr lang="fr-FR" sz="3600" dirty="0" smtClean="0"/>
              <a:t> totale de A = P x </a:t>
            </a:r>
            <a:r>
              <a:rPr lang="fr-FR" sz="3600" dirty="0" err="1" smtClean="0"/>
              <a:t>Qa</a:t>
            </a:r>
            <a:r>
              <a:rPr lang="fr-FR" sz="3600" dirty="0" smtClean="0"/>
              <a:t> = f(</a:t>
            </a:r>
            <a:r>
              <a:rPr lang="fr-FR" sz="3600" dirty="0" err="1" smtClean="0"/>
              <a:t>Qa</a:t>
            </a:r>
            <a:r>
              <a:rPr lang="fr-FR" sz="3600" dirty="0" smtClean="0"/>
              <a:t> + </a:t>
            </a:r>
            <a:r>
              <a:rPr lang="fr-FR" sz="3600" dirty="0" err="1" smtClean="0"/>
              <a:t>Qb</a:t>
            </a:r>
            <a:r>
              <a:rPr lang="fr-FR" sz="3600" dirty="0" smtClean="0"/>
              <a:t>)</a:t>
            </a:r>
            <a:r>
              <a:rPr lang="fr-FR" sz="3600" dirty="0" err="1" smtClean="0"/>
              <a:t>Qa</a:t>
            </a:r>
            <a:endParaRPr lang="fr-FR" sz="3600" dirty="0" smtClean="0"/>
          </a:p>
          <a:p>
            <a:pPr algn="just">
              <a:buNone/>
            </a:pPr>
            <a:r>
              <a:rPr lang="fr-FR" sz="3600" dirty="0" smtClean="0"/>
              <a:t>    </a:t>
            </a:r>
            <a:r>
              <a:rPr lang="fr-FR" sz="3600" dirty="0" err="1" smtClean="0"/>
              <a:t>RTb</a:t>
            </a:r>
            <a:r>
              <a:rPr lang="fr-FR" sz="3600" dirty="0" smtClean="0"/>
              <a:t> = </a:t>
            </a:r>
            <a:r>
              <a:rPr lang="fr-FR" sz="3600" dirty="0" err="1" smtClean="0"/>
              <a:t>Rec</a:t>
            </a:r>
            <a:r>
              <a:rPr lang="fr-FR" sz="3600" dirty="0" smtClean="0"/>
              <a:t> totale de B = P x </a:t>
            </a:r>
            <a:r>
              <a:rPr lang="fr-FR" sz="3600" dirty="0" err="1" smtClean="0"/>
              <a:t>Qb</a:t>
            </a:r>
            <a:r>
              <a:rPr lang="fr-FR" sz="3600" dirty="0" smtClean="0"/>
              <a:t> = f(</a:t>
            </a:r>
            <a:r>
              <a:rPr lang="fr-FR" sz="3600" dirty="0" err="1" smtClean="0"/>
              <a:t>Qa</a:t>
            </a:r>
            <a:r>
              <a:rPr lang="fr-FR" sz="3600" dirty="0" smtClean="0"/>
              <a:t> + </a:t>
            </a:r>
            <a:r>
              <a:rPr lang="fr-FR" sz="3600" dirty="0" err="1" smtClean="0"/>
              <a:t>Qb</a:t>
            </a:r>
            <a:r>
              <a:rPr lang="fr-FR" sz="3600" dirty="0" smtClean="0"/>
              <a:t>)</a:t>
            </a:r>
            <a:r>
              <a:rPr lang="fr-FR" sz="3600" dirty="0" err="1" smtClean="0"/>
              <a:t>Qb</a:t>
            </a:r>
            <a:endParaRPr lang="fr-FR" sz="3600" dirty="0" smtClean="0"/>
          </a:p>
          <a:p>
            <a:pPr algn="just">
              <a:buNone/>
            </a:pPr>
            <a:r>
              <a:rPr lang="fr-FR" sz="3600" dirty="0" smtClean="0"/>
              <a:t>    </a:t>
            </a:r>
            <a:r>
              <a:rPr lang="fr-FR" sz="3600" dirty="0" err="1" smtClean="0"/>
              <a:t>CTa</a:t>
            </a:r>
            <a:r>
              <a:rPr lang="fr-FR" sz="3600" dirty="0" smtClean="0"/>
              <a:t> = coût total de A et </a:t>
            </a:r>
            <a:r>
              <a:rPr lang="fr-FR" sz="3600" dirty="0" err="1" smtClean="0"/>
              <a:t>CTb</a:t>
            </a:r>
            <a:r>
              <a:rPr lang="fr-FR" sz="3600" dirty="0" smtClean="0"/>
              <a:t> = coût total de B</a:t>
            </a:r>
          </a:p>
          <a:p>
            <a:pPr algn="just">
              <a:buNone/>
            </a:pPr>
            <a:r>
              <a:rPr lang="fr-FR" sz="3600" dirty="0" smtClean="0"/>
              <a:t>   A maximise son profit en tenant compte de la fonction de réaction de B.</a:t>
            </a:r>
            <a:endParaRPr lang="fr-FR" sz="3600" dirty="0"/>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3400" dirty="0" smtClean="0"/>
              <a:t>   Il faut donc commencer par déterminer la fonction de réaction de B. Cette fonction s’obtient de la même façon que dans l’équilibre de Cournot, à partir de l’égalité entre </a:t>
            </a:r>
            <a:r>
              <a:rPr lang="fr-FR" sz="3400" dirty="0" err="1" smtClean="0"/>
              <a:t>Rmb</a:t>
            </a:r>
            <a:r>
              <a:rPr lang="fr-FR" sz="3400" dirty="0" smtClean="0"/>
              <a:t> et </a:t>
            </a:r>
            <a:r>
              <a:rPr lang="fr-FR" sz="3400" dirty="0" err="1" smtClean="0"/>
              <a:t>Cmb</a:t>
            </a:r>
            <a:r>
              <a:rPr lang="fr-FR" sz="3400" dirty="0" smtClean="0"/>
              <a:t>.</a:t>
            </a:r>
          </a:p>
          <a:p>
            <a:pPr algn="just">
              <a:buNone/>
            </a:pPr>
            <a:r>
              <a:rPr lang="fr-FR" sz="3400" dirty="0" smtClean="0"/>
              <a:t>   Soit </a:t>
            </a:r>
            <a:r>
              <a:rPr lang="fr-FR" sz="3400" dirty="0" err="1" smtClean="0"/>
              <a:t>Qb</a:t>
            </a:r>
            <a:r>
              <a:rPr lang="fr-FR" sz="3400" dirty="0" smtClean="0"/>
              <a:t> = f(</a:t>
            </a:r>
            <a:r>
              <a:rPr lang="fr-FR" sz="3400" dirty="0" err="1" smtClean="0"/>
              <a:t>Qa</a:t>
            </a:r>
            <a:r>
              <a:rPr lang="fr-FR" sz="3400" dirty="0" smtClean="0"/>
              <a:t>)</a:t>
            </a:r>
          </a:p>
          <a:p>
            <a:pPr algn="just">
              <a:buNone/>
            </a:pPr>
            <a:r>
              <a:rPr lang="fr-FR" sz="3400" dirty="0" smtClean="0"/>
              <a:t>  A maximise son profit en égalisant sa </a:t>
            </a:r>
            <a:r>
              <a:rPr lang="fr-FR" sz="3400" dirty="0" err="1" smtClean="0"/>
              <a:t>Rm</a:t>
            </a:r>
            <a:r>
              <a:rPr lang="fr-FR" sz="3400" dirty="0" smtClean="0"/>
              <a:t> avec son Cm.</a:t>
            </a:r>
          </a:p>
          <a:p>
            <a:pPr algn="just">
              <a:buNone/>
            </a:pPr>
            <a:r>
              <a:rPr lang="fr-FR" sz="3400" dirty="0" smtClean="0"/>
              <a:t>  ∏a = Profit de A = </a:t>
            </a:r>
            <a:r>
              <a:rPr lang="fr-FR" sz="3400" dirty="0" err="1" smtClean="0"/>
              <a:t>RTa</a:t>
            </a:r>
            <a:r>
              <a:rPr lang="fr-FR" sz="3400" dirty="0" smtClean="0"/>
              <a:t> – </a:t>
            </a:r>
            <a:r>
              <a:rPr lang="fr-FR" sz="3400" dirty="0" err="1" smtClean="0"/>
              <a:t>CTa</a:t>
            </a:r>
            <a:r>
              <a:rPr lang="fr-FR" sz="3400" dirty="0" smtClean="0"/>
              <a:t> = f(</a:t>
            </a:r>
            <a:r>
              <a:rPr lang="fr-FR" sz="3400" dirty="0" err="1" smtClean="0"/>
              <a:t>Qa</a:t>
            </a:r>
            <a:r>
              <a:rPr lang="fr-FR" sz="3400" dirty="0" smtClean="0"/>
              <a:t> + </a:t>
            </a:r>
            <a:r>
              <a:rPr lang="fr-FR" sz="3400" dirty="0" err="1" smtClean="0"/>
              <a:t>Qb</a:t>
            </a:r>
            <a:r>
              <a:rPr lang="fr-FR" sz="3400" dirty="0" smtClean="0"/>
              <a:t>)</a:t>
            </a:r>
            <a:r>
              <a:rPr lang="fr-FR" sz="3400" dirty="0" err="1" smtClean="0"/>
              <a:t>Qa</a:t>
            </a:r>
            <a:r>
              <a:rPr lang="fr-FR" sz="3400" dirty="0" smtClean="0"/>
              <a:t> – </a:t>
            </a:r>
            <a:r>
              <a:rPr lang="fr-FR" sz="3400" dirty="0" err="1" smtClean="0"/>
              <a:t>Cta</a:t>
            </a:r>
            <a:endParaRPr lang="fr-FR" sz="3400" dirty="0" smtClean="0"/>
          </a:p>
          <a:p>
            <a:pPr algn="just">
              <a:buNone/>
            </a:pPr>
            <a:r>
              <a:rPr lang="fr-FR" sz="3400" dirty="0" smtClean="0"/>
              <a:t>  Avec </a:t>
            </a:r>
            <a:r>
              <a:rPr lang="fr-FR" sz="3400" dirty="0" err="1" smtClean="0"/>
              <a:t>Qb</a:t>
            </a:r>
            <a:r>
              <a:rPr lang="fr-FR" sz="3400" dirty="0" smtClean="0"/>
              <a:t> = f(</a:t>
            </a:r>
            <a:r>
              <a:rPr lang="fr-FR" sz="3400" dirty="0" err="1" smtClean="0"/>
              <a:t>Qa</a:t>
            </a:r>
            <a:r>
              <a:rPr lang="fr-FR" sz="3400" dirty="0" smtClean="0"/>
              <a:t>)</a:t>
            </a:r>
          </a:p>
          <a:p>
            <a:pPr algn="just">
              <a:buNone/>
            </a:pPr>
            <a:r>
              <a:rPr lang="fr-FR" sz="3400" dirty="0" smtClean="0"/>
              <a:t> On détermine la recette marginale et le coût marginal</a:t>
            </a:r>
          </a:p>
          <a:p>
            <a:pPr algn="just">
              <a:buNone/>
            </a:pPr>
            <a:endParaRPr lang="fr-FR" sz="3400" dirty="0" smtClean="0"/>
          </a:p>
          <a:p>
            <a:pPr algn="just">
              <a:buNone/>
            </a:pPr>
            <a:endParaRPr lang="fr-FR" sz="3400" dirty="0"/>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142984"/>
            <a:ext cx="8229600" cy="4983179"/>
          </a:xfrm>
        </p:spPr>
        <p:txBody>
          <a:bodyPr>
            <a:normAutofit/>
          </a:bodyPr>
          <a:lstStyle/>
          <a:p>
            <a:pPr algn="just">
              <a:buNone/>
            </a:pPr>
            <a:r>
              <a:rPr lang="fr-FR" sz="4000" dirty="0" smtClean="0"/>
              <a:t>   L’égalité </a:t>
            </a:r>
            <a:r>
              <a:rPr lang="fr-FR" sz="4000" dirty="0" err="1" smtClean="0"/>
              <a:t>Rma</a:t>
            </a:r>
            <a:r>
              <a:rPr lang="fr-FR" sz="4000" dirty="0" smtClean="0"/>
              <a:t> et </a:t>
            </a:r>
            <a:r>
              <a:rPr lang="fr-FR" sz="4000" dirty="0" err="1" smtClean="0"/>
              <a:t>Cma</a:t>
            </a:r>
            <a:r>
              <a:rPr lang="fr-FR" sz="4000" dirty="0" smtClean="0"/>
              <a:t> permet de déterminer </a:t>
            </a:r>
            <a:r>
              <a:rPr lang="fr-FR" sz="4000" dirty="0" err="1" smtClean="0"/>
              <a:t>Qa</a:t>
            </a:r>
            <a:r>
              <a:rPr lang="fr-FR" sz="4000" dirty="0" smtClean="0"/>
              <a:t>. On en déduit Qb.</a:t>
            </a:r>
            <a:endParaRPr lang="fr-FR" sz="4000" dirty="0"/>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571480"/>
          </a:xfrm>
        </p:spPr>
        <p:txBody>
          <a:bodyPr>
            <a:normAutofit fontScale="90000"/>
          </a:bodyPr>
          <a:lstStyle/>
          <a:p>
            <a:r>
              <a:rPr lang="fr-FR" b="1" i="1" dirty="0" smtClean="0"/>
              <a:t>application</a:t>
            </a:r>
            <a:endParaRPr lang="fr-FR" b="1" i="1" dirty="0"/>
          </a:p>
        </p:txBody>
      </p:sp>
      <p:sp>
        <p:nvSpPr>
          <p:cNvPr id="3" name="Espace réservé du contenu 2"/>
          <p:cNvSpPr>
            <a:spLocks noGrp="1"/>
          </p:cNvSpPr>
          <p:nvPr>
            <p:ph idx="1"/>
          </p:nvPr>
        </p:nvSpPr>
        <p:spPr>
          <a:xfrm>
            <a:off x="0" y="785794"/>
            <a:ext cx="9144000" cy="6072206"/>
          </a:xfrm>
        </p:spPr>
        <p:txBody>
          <a:bodyPr>
            <a:noAutofit/>
          </a:bodyPr>
          <a:lstStyle/>
          <a:p>
            <a:pPr algn="just">
              <a:buNone/>
            </a:pPr>
            <a:r>
              <a:rPr lang="fr-FR" sz="3600" dirty="0" smtClean="0"/>
              <a:t>    Soit deux producteurs, les producteurs A et B, en situation de duopole sur un marché. La fonction de demande est telle que P = </a:t>
            </a:r>
            <a:r>
              <a:rPr lang="fr-FR" sz="3600" smtClean="0"/>
              <a:t>-Q+50 </a:t>
            </a:r>
            <a:r>
              <a:rPr lang="fr-FR" sz="3600" dirty="0" smtClean="0"/>
              <a:t>avec P = le prix du produit et Q = volume total de production = </a:t>
            </a:r>
            <a:r>
              <a:rPr lang="fr-FR" sz="3600" dirty="0" err="1" smtClean="0"/>
              <a:t>Qa</a:t>
            </a:r>
            <a:r>
              <a:rPr lang="fr-FR" sz="3600" dirty="0" smtClean="0"/>
              <a:t> + </a:t>
            </a:r>
            <a:r>
              <a:rPr lang="fr-FR" sz="3600" dirty="0" err="1" smtClean="0"/>
              <a:t>Qb</a:t>
            </a:r>
            <a:endParaRPr lang="fr-FR" sz="3600" dirty="0" smtClean="0"/>
          </a:p>
          <a:p>
            <a:pPr algn="just">
              <a:buNone/>
            </a:pPr>
            <a:r>
              <a:rPr lang="fr-FR" sz="3600" dirty="0" smtClean="0"/>
              <a:t>    La fonction de CT de A est : </a:t>
            </a:r>
            <a:r>
              <a:rPr lang="fr-FR" sz="3600" dirty="0" err="1" smtClean="0"/>
              <a:t>CTa</a:t>
            </a:r>
            <a:r>
              <a:rPr lang="fr-FR" sz="3600" dirty="0" smtClean="0"/>
              <a:t> = 10Qa</a:t>
            </a:r>
          </a:p>
          <a:p>
            <a:pPr algn="just">
              <a:buNone/>
            </a:pPr>
            <a:r>
              <a:rPr lang="fr-FR" sz="3600" dirty="0" smtClean="0"/>
              <a:t>    La fonction de CT de B est : </a:t>
            </a:r>
            <a:r>
              <a:rPr lang="fr-FR" sz="3600" dirty="0" err="1" smtClean="0"/>
              <a:t>CTb</a:t>
            </a:r>
            <a:r>
              <a:rPr lang="fr-FR" sz="3600" dirty="0" smtClean="0"/>
              <a:t> = </a:t>
            </a:r>
            <a:r>
              <a:rPr lang="fr-FR" sz="3600" dirty="0" err="1" smtClean="0"/>
              <a:t>Qb</a:t>
            </a:r>
            <a:endParaRPr lang="fr-FR" sz="3600" dirty="0" smtClean="0"/>
          </a:p>
          <a:p>
            <a:pPr algn="just">
              <a:buNone/>
            </a:pPr>
            <a:r>
              <a:rPr lang="fr-FR" sz="3600" dirty="0" smtClean="0"/>
              <a:t>    Dans un équilibre de Cournot, A produit 10,33 et réalise un profit de 106,8 et B produit 19,33 et réalise un profit de 373,8.</a:t>
            </a:r>
          </a:p>
          <a:p>
            <a:pPr algn="just">
              <a:buNone/>
            </a:pPr>
            <a:r>
              <a:rPr lang="fr-FR" sz="3600" dirty="0" smtClean="0"/>
              <a:t>  </a:t>
            </a:r>
            <a:endParaRPr lang="fr-FR" sz="3600"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400" dirty="0" smtClean="0"/>
              <a:t>   A se comporte désormais comme leader et B doit s’adapter à la production de A.</a:t>
            </a:r>
          </a:p>
          <a:p>
            <a:pPr algn="just">
              <a:buNone/>
            </a:pPr>
            <a:r>
              <a:rPr lang="fr-FR" sz="4400" dirty="0" smtClean="0"/>
              <a:t>* Déterminer les productions de A et B à l’équilibre. En déduire le prix du marché. Quel est le profit de chaque entreprise? </a:t>
            </a:r>
            <a:endParaRPr lang="fr-FR" sz="4400"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r>
              <a:rPr lang="fr-FR" sz="4400" dirty="0" smtClean="0"/>
              <a:t>Il faut d’abord déterminer la fonction de réaction de B.</a:t>
            </a:r>
          </a:p>
          <a:p>
            <a:pPr>
              <a:buNone/>
            </a:pPr>
            <a:r>
              <a:rPr lang="fr-FR" sz="4400" dirty="0" err="1" smtClean="0"/>
              <a:t>RTb</a:t>
            </a:r>
            <a:r>
              <a:rPr lang="fr-FR" sz="4400" dirty="0" smtClean="0"/>
              <a:t> = recette totale de  B </a:t>
            </a:r>
          </a:p>
          <a:p>
            <a:pPr>
              <a:buNone/>
            </a:pPr>
            <a:r>
              <a:rPr lang="fr-FR" sz="4400" dirty="0" smtClean="0"/>
              <a:t>  = (-(</a:t>
            </a:r>
            <a:r>
              <a:rPr lang="fr-FR" sz="4400" dirty="0" err="1" smtClean="0"/>
              <a:t>Qa</a:t>
            </a:r>
            <a:r>
              <a:rPr lang="fr-FR" sz="4400" dirty="0" smtClean="0"/>
              <a:t>+</a:t>
            </a:r>
            <a:r>
              <a:rPr lang="fr-FR" sz="4400" dirty="0" err="1" smtClean="0"/>
              <a:t>Qb</a:t>
            </a:r>
            <a:r>
              <a:rPr lang="fr-FR" sz="4400" dirty="0" smtClean="0"/>
              <a:t>)+50)</a:t>
            </a:r>
            <a:r>
              <a:rPr lang="fr-FR" sz="4400" dirty="0" err="1" smtClean="0"/>
              <a:t>Qb</a:t>
            </a:r>
            <a:endParaRPr lang="fr-FR" sz="4400" dirty="0" smtClean="0"/>
          </a:p>
          <a:p>
            <a:pPr>
              <a:buNone/>
            </a:pPr>
            <a:r>
              <a:rPr lang="fr-FR" sz="4400" dirty="0" smtClean="0"/>
              <a:t> = - Qb</a:t>
            </a:r>
            <a:r>
              <a:rPr lang="fr-FR" sz="4400" baseline="30000" dirty="0" smtClean="0"/>
              <a:t>2</a:t>
            </a:r>
            <a:r>
              <a:rPr lang="fr-FR" sz="4400" dirty="0" smtClean="0"/>
              <a:t> – </a:t>
            </a:r>
            <a:r>
              <a:rPr lang="fr-FR" sz="4400" dirty="0" err="1" smtClean="0"/>
              <a:t>QaQb</a:t>
            </a:r>
            <a:r>
              <a:rPr lang="fr-FR" sz="4400" dirty="0" smtClean="0"/>
              <a:t> + 50Qb</a:t>
            </a:r>
          </a:p>
          <a:p>
            <a:pPr>
              <a:buNone/>
            </a:pPr>
            <a:r>
              <a:rPr lang="fr-FR" sz="4400" dirty="0" smtClean="0"/>
              <a:t>B maximise son profit si :</a:t>
            </a:r>
          </a:p>
          <a:p>
            <a:pPr>
              <a:buNone/>
            </a:pPr>
            <a:r>
              <a:rPr lang="fr-FR" sz="4400" dirty="0" err="1" smtClean="0"/>
              <a:t>Rmb</a:t>
            </a:r>
            <a:r>
              <a:rPr lang="fr-FR" sz="4400" dirty="0" smtClean="0"/>
              <a:t> = -2Qb – </a:t>
            </a:r>
            <a:r>
              <a:rPr lang="fr-FR" sz="4400" dirty="0" err="1" smtClean="0"/>
              <a:t>Qa</a:t>
            </a:r>
            <a:r>
              <a:rPr lang="fr-FR" sz="4400" dirty="0" smtClean="0"/>
              <a:t> + 50 = </a:t>
            </a:r>
            <a:r>
              <a:rPr lang="fr-FR" sz="4400" dirty="0" err="1" smtClean="0"/>
              <a:t>Cmb</a:t>
            </a:r>
            <a:r>
              <a:rPr lang="fr-FR" sz="4400" dirty="0" smtClean="0"/>
              <a:t> = 1</a:t>
            </a:r>
          </a:p>
          <a:p>
            <a:pPr>
              <a:buFont typeface="Symbol"/>
              <a:buChar char="Þ"/>
            </a:pPr>
            <a:r>
              <a:rPr lang="fr-FR" sz="4400" dirty="0" err="1" smtClean="0"/>
              <a:t>Qb</a:t>
            </a:r>
            <a:r>
              <a:rPr lang="fr-FR" sz="4400" dirty="0" smtClean="0"/>
              <a:t> = fonction de réaction de B </a:t>
            </a:r>
          </a:p>
          <a:p>
            <a:pPr>
              <a:buNone/>
            </a:pPr>
            <a:r>
              <a:rPr lang="fr-FR" sz="4400" dirty="0" smtClean="0"/>
              <a:t>           = -0,5Qa+ 24,5</a:t>
            </a:r>
            <a:endParaRPr lang="fr-FR" sz="4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24"/>
            <a:ext cx="9144000" cy="6858000"/>
          </a:xfrm>
        </p:spPr>
        <p:txBody>
          <a:bodyPr>
            <a:normAutofit/>
          </a:bodyPr>
          <a:lstStyle/>
          <a:p>
            <a:pPr algn="just">
              <a:buNone/>
            </a:pPr>
            <a:r>
              <a:rPr lang="fr-FR" sz="3400" dirty="0" smtClean="0"/>
              <a:t>    Le taux marginal de substitution : TMS = la manière de définir, en termes microéconomiques, la pente d’une courbe d’indifférence.</a:t>
            </a:r>
          </a:p>
          <a:p>
            <a:pPr algn="just">
              <a:buNone/>
            </a:pPr>
            <a:r>
              <a:rPr lang="fr-FR" sz="3400" dirty="0" smtClean="0"/>
              <a:t>    </a:t>
            </a:r>
            <a:r>
              <a:rPr lang="fr-FR" sz="3400" dirty="0" smtClean="0">
                <a:solidFill>
                  <a:srgbClr val="7030A0"/>
                </a:solidFill>
              </a:rPr>
              <a:t>Le TMS désigne la quantité d’un bien que le consommateur est prêt à sacrifier pour obtenir une unité supplémentaire de l’autre bien. Un TMS égal à 2 signifie que le consommateur, à un instant donné, est prêt à échanger un bien X contre 2 biens Y (∂y/ ∂x), ce qui signifie que l’utilité marginale du bien X est deux fois plus forte que celle du bien Y (</a:t>
            </a:r>
            <a:r>
              <a:rPr lang="fr-FR" sz="3400" dirty="0" err="1" smtClean="0">
                <a:solidFill>
                  <a:srgbClr val="7030A0"/>
                </a:solidFill>
              </a:rPr>
              <a:t>UmaX</a:t>
            </a:r>
            <a:r>
              <a:rPr lang="fr-FR" sz="3400" dirty="0" smtClean="0">
                <a:solidFill>
                  <a:srgbClr val="7030A0"/>
                </a:solidFill>
              </a:rPr>
              <a:t>/</a:t>
            </a:r>
            <a:r>
              <a:rPr lang="fr-FR" sz="3400" dirty="0" err="1" smtClean="0">
                <a:solidFill>
                  <a:srgbClr val="7030A0"/>
                </a:solidFill>
              </a:rPr>
              <a:t>UmaY</a:t>
            </a:r>
            <a:r>
              <a:rPr lang="fr-FR" sz="3400" dirty="0" smtClean="0">
                <a:solidFill>
                  <a:srgbClr val="7030A0"/>
                </a:solidFill>
              </a:rPr>
              <a:t> = 2)</a:t>
            </a:r>
            <a:endParaRPr lang="fr-FR" sz="3400" dirty="0">
              <a:solidFill>
                <a:srgbClr val="7030A0"/>
              </a:solidFill>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142900"/>
            <a:ext cx="9144000" cy="7000900"/>
          </a:xfrm>
        </p:spPr>
        <p:txBody>
          <a:bodyPr>
            <a:noAutofit/>
          </a:bodyPr>
          <a:lstStyle/>
          <a:p>
            <a:pPr algn="just"/>
            <a:r>
              <a:rPr lang="fr-FR" sz="4400" dirty="0" smtClean="0"/>
              <a:t>A maximise son profit si </a:t>
            </a:r>
            <a:r>
              <a:rPr lang="fr-FR" sz="4400" dirty="0" err="1" smtClean="0"/>
              <a:t>Rma</a:t>
            </a:r>
            <a:r>
              <a:rPr lang="fr-FR" sz="4400" dirty="0" smtClean="0"/>
              <a:t> = </a:t>
            </a:r>
            <a:r>
              <a:rPr lang="fr-FR" sz="4400" dirty="0" err="1" smtClean="0"/>
              <a:t>Cma</a:t>
            </a:r>
            <a:r>
              <a:rPr lang="fr-FR" sz="4400" dirty="0" smtClean="0"/>
              <a:t> </a:t>
            </a:r>
          </a:p>
          <a:p>
            <a:pPr algn="just">
              <a:buNone/>
            </a:pPr>
            <a:r>
              <a:rPr lang="fr-FR" sz="4400" dirty="0" err="1" smtClean="0"/>
              <a:t>Rta</a:t>
            </a:r>
            <a:r>
              <a:rPr lang="fr-FR" sz="4400" dirty="0" smtClean="0"/>
              <a:t> = (-(</a:t>
            </a:r>
            <a:r>
              <a:rPr lang="fr-FR" sz="4400" dirty="0" err="1" smtClean="0"/>
              <a:t>Qa</a:t>
            </a:r>
            <a:r>
              <a:rPr lang="fr-FR" sz="4400" dirty="0" smtClean="0"/>
              <a:t>+</a:t>
            </a:r>
            <a:r>
              <a:rPr lang="fr-FR" sz="4400" dirty="0" err="1" smtClean="0"/>
              <a:t>Qb</a:t>
            </a:r>
            <a:r>
              <a:rPr lang="fr-FR" sz="4400" dirty="0" smtClean="0"/>
              <a:t>)+50)</a:t>
            </a:r>
            <a:r>
              <a:rPr lang="fr-FR" sz="4400" dirty="0" err="1" smtClean="0"/>
              <a:t>Qa</a:t>
            </a:r>
            <a:r>
              <a:rPr lang="fr-FR" sz="4400" dirty="0" smtClean="0"/>
              <a:t>  </a:t>
            </a:r>
          </a:p>
          <a:p>
            <a:pPr algn="just">
              <a:buNone/>
            </a:pPr>
            <a:r>
              <a:rPr lang="fr-FR" sz="4400" dirty="0" smtClean="0"/>
              <a:t>avec </a:t>
            </a:r>
            <a:r>
              <a:rPr lang="fr-FR" sz="4400" dirty="0" err="1" smtClean="0"/>
              <a:t>Qb</a:t>
            </a:r>
            <a:r>
              <a:rPr lang="fr-FR" sz="4400" dirty="0" smtClean="0"/>
              <a:t> =-0,5Qa+ 24,5</a:t>
            </a:r>
          </a:p>
          <a:p>
            <a:pPr algn="just">
              <a:buNone/>
            </a:pPr>
            <a:r>
              <a:rPr lang="fr-FR" sz="4400" dirty="0" err="1" smtClean="0"/>
              <a:t>RTa</a:t>
            </a:r>
            <a:r>
              <a:rPr lang="fr-FR" sz="4400" dirty="0" smtClean="0"/>
              <a:t> = (-</a:t>
            </a:r>
            <a:r>
              <a:rPr lang="fr-FR" sz="4400" dirty="0" err="1" smtClean="0"/>
              <a:t>Qa</a:t>
            </a:r>
            <a:r>
              <a:rPr lang="fr-FR" sz="4400" dirty="0" smtClean="0"/>
              <a:t> + (-0,5Qa + 24,5)+50)</a:t>
            </a:r>
            <a:r>
              <a:rPr lang="fr-FR" sz="4400" dirty="0" err="1" smtClean="0"/>
              <a:t>Qa</a:t>
            </a:r>
            <a:endParaRPr lang="fr-FR" sz="4400" dirty="0" smtClean="0"/>
          </a:p>
          <a:p>
            <a:pPr algn="just">
              <a:buNone/>
            </a:pPr>
            <a:r>
              <a:rPr lang="fr-FR" sz="4400" dirty="0" smtClean="0"/>
              <a:t>        = (-</a:t>
            </a:r>
            <a:r>
              <a:rPr lang="fr-FR" sz="4400" dirty="0" err="1" smtClean="0"/>
              <a:t>Qa</a:t>
            </a:r>
            <a:r>
              <a:rPr lang="fr-FR" sz="4400" dirty="0" smtClean="0"/>
              <a:t> + 0,5Qa – 24,5 + 50)</a:t>
            </a:r>
            <a:r>
              <a:rPr lang="fr-FR" sz="4400" dirty="0" err="1" smtClean="0"/>
              <a:t>Qa</a:t>
            </a:r>
            <a:endParaRPr lang="fr-FR" sz="4400" dirty="0" smtClean="0"/>
          </a:p>
          <a:p>
            <a:pPr algn="just">
              <a:buNone/>
            </a:pPr>
            <a:r>
              <a:rPr lang="fr-FR" sz="4400" dirty="0" smtClean="0"/>
              <a:t>        = - Qa</a:t>
            </a:r>
            <a:r>
              <a:rPr lang="fr-FR" sz="4400" baseline="30000" dirty="0" smtClean="0"/>
              <a:t>2</a:t>
            </a:r>
            <a:r>
              <a:rPr lang="fr-FR" sz="4400" dirty="0" smtClean="0"/>
              <a:t> + 0,5Qa</a:t>
            </a:r>
            <a:r>
              <a:rPr lang="fr-FR" sz="4400" baseline="30000" dirty="0" smtClean="0"/>
              <a:t>2</a:t>
            </a:r>
            <a:r>
              <a:rPr lang="fr-FR" sz="4400" dirty="0" smtClean="0"/>
              <a:t> + 25,5Qa </a:t>
            </a:r>
          </a:p>
          <a:p>
            <a:pPr algn="just">
              <a:buNone/>
            </a:pPr>
            <a:r>
              <a:rPr lang="fr-FR" sz="4400" dirty="0" err="1" smtClean="0"/>
              <a:t>Rma</a:t>
            </a:r>
            <a:r>
              <a:rPr lang="fr-FR" sz="4400" dirty="0" smtClean="0"/>
              <a:t> = -2Qa + </a:t>
            </a:r>
            <a:r>
              <a:rPr lang="fr-FR" sz="4400" dirty="0" err="1" smtClean="0"/>
              <a:t>Qa</a:t>
            </a:r>
            <a:r>
              <a:rPr lang="fr-FR" sz="4400" dirty="0" smtClean="0"/>
              <a:t> + 25,5 = </a:t>
            </a:r>
            <a:r>
              <a:rPr lang="fr-FR" sz="4400" dirty="0" err="1" smtClean="0"/>
              <a:t>Cma</a:t>
            </a:r>
            <a:r>
              <a:rPr lang="fr-FR" sz="4400" dirty="0" smtClean="0"/>
              <a:t> = 10</a:t>
            </a:r>
          </a:p>
          <a:p>
            <a:pPr algn="just">
              <a:buFont typeface="Symbol"/>
              <a:buChar char="Þ"/>
            </a:pPr>
            <a:r>
              <a:rPr lang="fr-FR" sz="4400" dirty="0" err="1" smtClean="0"/>
              <a:t>Qa</a:t>
            </a:r>
            <a:r>
              <a:rPr lang="fr-FR" sz="4400" dirty="0" smtClean="0"/>
              <a:t> = 15,5 et </a:t>
            </a:r>
            <a:r>
              <a:rPr lang="fr-FR" sz="4400" dirty="0" err="1" smtClean="0"/>
              <a:t>Qb</a:t>
            </a:r>
            <a:r>
              <a:rPr lang="fr-FR" sz="4400" dirty="0" smtClean="0"/>
              <a:t> = 16,75</a:t>
            </a:r>
          </a:p>
          <a:p>
            <a:pPr algn="just">
              <a:buNone/>
            </a:pPr>
            <a:r>
              <a:rPr lang="fr-FR" sz="4400" dirty="0" smtClean="0"/>
              <a:t>Profit de A = 120 et celui de B = 280,5</a:t>
            </a:r>
            <a:endParaRPr lang="fr-FR" sz="4400"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4000" dirty="0" smtClean="0"/>
              <a:t>    Par rapport à l’équilibre de Cournot, la firme A améliore sa position en produisant plus (15,5 contre 10,33) et en augmentant son profit (120 contre 106,8) tandis que la firme B voit sa production diminuer (16,75 contre 19,33) ainsi que son profit (280,5 contre 373,8).</a:t>
            </a:r>
            <a:endParaRPr lang="fr-FR" sz="4000"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type="title"/>
          </p:nvPr>
        </p:nvSpPr>
        <p:spPr>
          <a:xfrm>
            <a:off x="0" y="0"/>
            <a:ext cx="9144000" cy="714356"/>
          </a:xfrm>
        </p:spPr>
        <p:txBody>
          <a:bodyPr>
            <a:normAutofit fontScale="90000"/>
          </a:bodyPr>
          <a:lstStyle/>
          <a:p>
            <a:r>
              <a:rPr lang="fr-FR" dirty="0" smtClean="0"/>
              <a:t>B. Oligopole</a:t>
            </a:r>
            <a:endParaRPr lang="fr-FR" dirty="0"/>
          </a:p>
        </p:txBody>
      </p:sp>
      <p:sp>
        <p:nvSpPr>
          <p:cNvPr id="6" name="Sous-titre 2"/>
          <p:cNvSpPr>
            <a:spLocks noGrp="1"/>
          </p:cNvSpPr>
          <p:nvPr>
            <p:ph idx="1"/>
          </p:nvPr>
        </p:nvSpPr>
        <p:spPr>
          <a:xfrm>
            <a:off x="0" y="714356"/>
            <a:ext cx="9144000" cy="6143644"/>
          </a:xfrm>
        </p:spPr>
        <p:txBody>
          <a:bodyPr>
            <a:noAutofit/>
          </a:bodyPr>
          <a:lstStyle/>
          <a:p>
            <a:pPr algn="just">
              <a:buNone/>
            </a:pPr>
            <a:r>
              <a:rPr lang="fr-FR" sz="3400" dirty="0" smtClean="0">
                <a:solidFill>
                  <a:schemeClr val="tx1"/>
                </a:solidFill>
              </a:rPr>
              <a:t>    L’oligopole désigne une situation de marché dans laquelle quelques entreprises font face à une multitude d’acheteurs. Comme dans le cas du duopole, toute décision d’une entreprise a des conséquences sur les autres. Il est donc possible d’étendre à l’oligopole les analyses faites à propos du duopole. Les entreprises peuvent adopter un comportement selon les analyses de Cournot ou de </a:t>
            </a:r>
            <a:r>
              <a:rPr lang="fr-FR" sz="3400" dirty="0" err="1" smtClean="0">
                <a:solidFill>
                  <a:schemeClr val="tx1"/>
                </a:solidFill>
              </a:rPr>
              <a:t>Stackelberg</a:t>
            </a:r>
            <a:r>
              <a:rPr lang="fr-FR" sz="3400" dirty="0" smtClean="0">
                <a:solidFill>
                  <a:schemeClr val="tx1"/>
                </a:solidFill>
              </a:rPr>
              <a:t>. Elles peuvent se livrer à une guerre de prix pour conquérir le marché ou s’entendre entre elles et former un cartel. </a:t>
            </a:r>
            <a:endParaRPr lang="fr-FR" sz="3400" dirty="0">
              <a:solidFill>
                <a:schemeClr val="tx1"/>
              </a:solidFill>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642918"/>
            <a:ext cx="9144000" cy="6215082"/>
          </a:xfrm>
        </p:spPr>
        <p:txBody>
          <a:bodyPr>
            <a:noAutofit/>
          </a:bodyPr>
          <a:lstStyle/>
          <a:p>
            <a:pPr algn="just">
              <a:buNone/>
            </a:pPr>
            <a:r>
              <a:rPr lang="fr-FR" sz="3600" dirty="0" smtClean="0"/>
              <a:t>    Pour éviter une concurrence qui peut se révéler néfaste pour tous, les producteurs en situation d’oligopole ont souvent intérêt à s’entendre.</a:t>
            </a:r>
          </a:p>
          <a:p>
            <a:pPr algn="just">
              <a:buNone/>
            </a:pPr>
            <a:r>
              <a:rPr lang="fr-FR" sz="3600" dirty="0" smtClean="0"/>
              <a:t>    La collusion, ou entente, est un accord, parfois explicite, souvent implicite, visant à limiter la concurrence. La forme la plus aboutie de l’entente est le cartel. Dans ce cas, les entreprises passent un accord explicite qui définit le niveau de production et donc, par voie de conséquence, le prix des produits</a:t>
            </a:r>
          </a:p>
          <a:p>
            <a:pPr algn="just">
              <a:buNone/>
            </a:pPr>
            <a:endParaRPr lang="fr-FR" sz="3600" dirty="0" smtClean="0"/>
          </a:p>
          <a:p>
            <a:pPr algn="just"/>
            <a:endParaRPr lang="fr-FR" sz="3600" dirty="0"/>
          </a:p>
        </p:txBody>
      </p:sp>
      <p:sp>
        <p:nvSpPr>
          <p:cNvPr id="4" name="Titre 1"/>
          <p:cNvSpPr>
            <a:spLocks noGrp="1"/>
          </p:cNvSpPr>
          <p:nvPr>
            <p:ph type="title"/>
          </p:nvPr>
        </p:nvSpPr>
        <p:spPr>
          <a:xfrm>
            <a:off x="457200" y="1"/>
            <a:ext cx="8229600" cy="571480"/>
          </a:xfrm>
        </p:spPr>
        <p:txBody>
          <a:bodyPr>
            <a:normAutofit fontScale="90000"/>
          </a:bodyPr>
          <a:lstStyle/>
          <a:p>
            <a:r>
              <a:rPr lang="fr-FR" b="1" i="1" dirty="0" smtClean="0"/>
              <a:t> le cartel</a:t>
            </a:r>
            <a:endParaRPr lang="fr-FR" b="1" i="1" dirty="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800" dirty="0" smtClean="0"/>
              <a:t>   L’accord peut aussi porter sur le partage du marché; le cartel attribue ainsi à chaque entreprise, pourtant juridiquement indépendante, des quotas de production. Le cartel maximise son profit en produisant la quantité qui égalise la recette marginale avec le coût marginal. </a:t>
            </a:r>
          </a:p>
        </p:txBody>
      </p:sp>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200" dirty="0" smtClean="0"/>
              <a:t>   La situation est plus difficile si les fonctions de couts sont différentes. Dans ce cas, l’entreprise dont les coûts sont supérieurs à ceux des autres entreprises se voit attribuer un volume de production plus faible et son profit diminue par rapport à une situation de Cournot. L’accord de Cartel doit donc prévoir une compensation financière pour fidéliser cette entreprise.</a:t>
            </a:r>
            <a:endParaRPr lang="fr-FR" sz="4200"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714356"/>
          </a:xfrm>
        </p:spPr>
        <p:txBody>
          <a:bodyPr>
            <a:normAutofit/>
          </a:bodyPr>
          <a:lstStyle/>
          <a:p>
            <a:r>
              <a:rPr lang="fr-FR" sz="3200" b="1" i="1" dirty="0" smtClean="0"/>
              <a:t>La répartition de la production dans un Cartel</a:t>
            </a:r>
            <a:endParaRPr lang="fr-FR" sz="3200" b="1" i="1" dirty="0"/>
          </a:p>
        </p:txBody>
      </p:sp>
      <p:sp>
        <p:nvSpPr>
          <p:cNvPr id="3" name="Espace réservé du contenu 2"/>
          <p:cNvSpPr>
            <a:spLocks noGrp="1"/>
          </p:cNvSpPr>
          <p:nvPr>
            <p:ph idx="1"/>
          </p:nvPr>
        </p:nvSpPr>
        <p:spPr>
          <a:xfrm>
            <a:off x="0" y="714356"/>
            <a:ext cx="9144000" cy="6143644"/>
          </a:xfrm>
        </p:spPr>
        <p:txBody>
          <a:bodyPr>
            <a:normAutofit/>
          </a:bodyPr>
          <a:lstStyle/>
          <a:p>
            <a:pPr algn="just">
              <a:buNone/>
            </a:pPr>
            <a:r>
              <a:rPr lang="fr-FR" sz="3600" b="1" dirty="0" smtClean="0"/>
              <a:t>Formalisation</a:t>
            </a:r>
          </a:p>
          <a:p>
            <a:pPr algn="just">
              <a:buNone/>
            </a:pPr>
            <a:r>
              <a:rPr lang="fr-FR" sz="3600" dirty="0" smtClean="0"/>
              <a:t>Le profit du cartel est égal à la recette totale moins le coût total.</a:t>
            </a:r>
          </a:p>
          <a:p>
            <a:pPr algn="just">
              <a:buNone/>
            </a:pPr>
            <a:r>
              <a:rPr lang="fr-FR" sz="3600" dirty="0" smtClean="0"/>
              <a:t>Recette totale du cartel = </a:t>
            </a:r>
            <a:r>
              <a:rPr lang="fr-FR" sz="3600" dirty="0" err="1" smtClean="0"/>
              <a:t>RTc</a:t>
            </a:r>
            <a:r>
              <a:rPr lang="fr-FR" sz="3600" dirty="0" smtClean="0"/>
              <a:t>=P x Q avec P=f(Q) et Q=somme des quantités produites par chaque entreprise du cartel = </a:t>
            </a:r>
          </a:p>
          <a:p>
            <a:pPr algn="just">
              <a:buNone/>
            </a:pPr>
            <a:r>
              <a:rPr lang="fr-FR" sz="3600" dirty="0" smtClean="0"/>
              <a:t>Si l’oligopole comprend n entreprises.</a:t>
            </a:r>
          </a:p>
          <a:p>
            <a:pPr algn="just">
              <a:buNone/>
            </a:pPr>
            <a:r>
              <a:rPr lang="fr-FR" sz="3600" dirty="0" err="1" smtClean="0"/>
              <a:t>CTc</a:t>
            </a:r>
            <a:r>
              <a:rPr lang="fr-FR" sz="3600" dirty="0" smtClean="0"/>
              <a:t>= coût du cartel= somme des coûts totaux de chaque entreprise.</a:t>
            </a:r>
          </a:p>
          <a:p>
            <a:pPr algn="just">
              <a:buNone/>
            </a:pPr>
            <a:endParaRPr lang="fr-FR" sz="3600" dirty="0" smtClean="0"/>
          </a:p>
          <a:p>
            <a:pPr algn="just"/>
            <a:endParaRPr lang="fr-FR" sz="3600" dirty="0"/>
          </a:p>
        </p:txBody>
      </p:sp>
      <p:pic>
        <p:nvPicPr>
          <p:cNvPr id="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29322" y="3643314"/>
            <a:ext cx="928694" cy="714380"/>
          </a:xfrm>
          <a:prstGeom prst="rect">
            <a:avLst/>
          </a:prstGeom>
          <a:noFill/>
        </p:spPr>
      </p:pic>
      <p:pic>
        <p:nvPicPr>
          <p:cNvPr id="8"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85720" y="6072206"/>
            <a:ext cx="5500726" cy="785794"/>
          </a:xfrm>
          <a:prstGeom prst="rect">
            <a:avLst/>
          </a:prstGeom>
          <a:noFill/>
        </p:spPr>
      </p:pic>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2"/>
          <p:cNvSpPr>
            <a:spLocks noGrp="1"/>
          </p:cNvSpPr>
          <p:nvPr>
            <p:ph idx="1"/>
          </p:nvPr>
        </p:nvSpPr>
        <p:spPr>
          <a:xfrm>
            <a:off x="0" y="0"/>
            <a:ext cx="9144000" cy="6858000"/>
          </a:xfrm>
        </p:spPr>
        <p:txBody>
          <a:bodyPr>
            <a:noAutofit/>
          </a:bodyPr>
          <a:lstStyle/>
          <a:p>
            <a:pPr algn="just">
              <a:buNone/>
            </a:pPr>
            <a:r>
              <a:rPr lang="fr-FR" sz="3600" dirty="0" smtClean="0"/>
              <a:t>   Le profit est maximum si la recette marginale est égale au coût marginal. La fonction du profit comprend donc n variables correspondant aux productions des n entreprises de l’oligopole.</a:t>
            </a:r>
          </a:p>
          <a:p>
            <a:pPr algn="just">
              <a:buNone/>
            </a:pPr>
            <a:r>
              <a:rPr lang="fr-FR" sz="3600" dirty="0" smtClean="0"/>
              <a:t>    Le profit est maximum si:</a:t>
            </a:r>
          </a:p>
          <a:p>
            <a:pPr algn="just">
              <a:buNone/>
            </a:pPr>
            <a:r>
              <a:rPr lang="fr-FR" sz="3600" dirty="0" smtClean="0"/>
              <a:t>                                   </a:t>
            </a:r>
          </a:p>
          <a:p>
            <a:pPr algn="just">
              <a:buNone/>
            </a:pPr>
            <a:r>
              <a:rPr lang="fr-FR" sz="3600" dirty="0" smtClean="0"/>
              <a:t>   </a:t>
            </a:r>
            <a:endParaRPr lang="fr-FR" sz="3600" dirty="0"/>
          </a:p>
        </p:txBody>
      </p:sp>
      <p:pic>
        <p:nvPicPr>
          <p:cNvPr id="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28628" y="3500438"/>
            <a:ext cx="8715404" cy="32147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800" dirty="0" smtClean="0"/>
              <a:t>   Comme                est identique pour chaque entreprise de l’oligopole, la maximisation du profit nécessite l’égalisation de tous les couts marginaux des entreprises composant le cartel.</a:t>
            </a:r>
            <a:endParaRPr lang="fr-FR" sz="4800" dirty="0"/>
          </a:p>
        </p:txBody>
      </p:sp>
      <p:pic>
        <p:nvPicPr>
          <p:cNvPr id="4"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643174" y="142852"/>
            <a:ext cx="1714512" cy="714380"/>
          </a:xfrm>
          <a:prstGeom prst="rect">
            <a:avLst/>
          </a:prstGeom>
          <a:noFill/>
        </p:spPr>
      </p:pic>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428604"/>
          </a:xfrm>
        </p:spPr>
        <p:txBody>
          <a:bodyPr>
            <a:normAutofit fontScale="90000"/>
          </a:bodyPr>
          <a:lstStyle/>
          <a:p>
            <a:r>
              <a:rPr lang="fr-FR" b="1" i="1" dirty="0" smtClean="0"/>
              <a:t>application</a:t>
            </a:r>
            <a:endParaRPr lang="fr-FR" b="1" i="1" dirty="0"/>
          </a:p>
        </p:txBody>
      </p:sp>
      <p:sp>
        <p:nvSpPr>
          <p:cNvPr id="4" name="Espace réservé du contenu 2"/>
          <p:cNvSpPr>
            <a:spLocks noGrp="1"/>
          </p:cNvSpPr>
          <p:nvPr>
            <p:ph idx="1"/>
          </p:nvPr>
        </p:nvSpPr>
        <p:spPr>
          <a:xfrm>
            <a:off x="0" y="642918"/>
            <a:ext cx="9144000" cy="6215082"/>
          </a:xfrm>
        </p:spPr>
        <p:txBody>
          <a:bodyPr>
            <a:noAutofit/>
          </a:bodyPr>
          <a:lstStyle/>
          <a:p>
            <a:pPr algn="just">
              <a:buNone/>
            </a:pPr>
            <a:r>
              <a:rPr lang="fr-FR" sz="4000" dirty="0" smtClean="0"/>
              <a:t>Soit un marché sur lequel interviennent trois entreprises, A, B et C. la fonction de demande qui s’adresse à ces entreprises est telle que : P=100-Q.</a:t>
            </a:r>
          </a:p>
          <a:p>
            <a:pPr algn="just">
              <a:buNone/>
            </a:pPr>
            <a:r>
              <a:rPr lang="fr-FR" sz="4000" dirty="0" smtClean="0"/>
              <a:t>Les entreprises ont toutes les mêmes coûts et la fonction de coût total de chaque entreprises s’écrit      </a:t>
            </a:r>
            <a:r>
              <a:rPr lang="fr-FR" sz="4000" dirty="0" err="1" smtClean="0"/>
              <a:t>CTi</a:t>
            </a:r>
            <a:r>
              <a:rPr lang="fr-FR" sz="4000" dirty="0" smtClean="0"/>
              <a:t>= </a:t>
            </a:r>
            <a:endParaRPr lang="fr-FR" sz="4000" dirty="0"/>
          </a:p>
          <a:p>
            <a:pPr algn="just">
              <a:buNone/>
            </a:pPr>
            <a:r>
              <a:rPr lang="fr-FR" sz="4000" dirty="0" smtClean="0"/>
              <a:t>On note </a:t>
            </a:r>
            <a:r>
              <a:rPr lang="fr-FR" sz="4000" dirty="0" err="1" smtClean="0"/>
              <a:t>qa</a:t>
            </a:r>
            <a:r>
              <a:rPr lang="fr-FR" sz="4000" dirty="0" smtClean="0"/>
              <a:t>, la production de la première entreprise, </a:t>
            </a:r>
            <a:r>
              <a:rPr lang="fr-FR" sz="4000" dirty="0" err="1" smtClean="0"/>
              <a:t>qb</a:t>
            </a:r>
            <a:r>
              <a:rPr lang="fr-FR" sz="4000" dirty="0" smtClean="0"/>
              <a:t>, celle de la seconde et </a:t>
            </a:r>
            <a:r>
              <a:rPr lang="fr-FR" sz="4000" dirty="0" err="1" smtClean="0"/>
              <a:t>qc</a:t>
            </a:r>
            <a:r>
              <a:rPr lang="fr-FR" sz="4000" dirty="0" smtClean="0"/>
              <a:t>, celle de troisième.</a:t>
            </a:r>
          </a:p>
          <a:p>
            <a:pPr algn="just">
              <a:buNone/>
            </a:pPr>
            <a:endParaRPr lang="fr-FR" sz="4000" dirty="0" smtClean="0"/>
          </a:p>
        </p:txBody>
      </p:sp>
      <p:pic>
        <p:nvPicPr>
          <p:cNvPr id="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715008" y="4643446"/>
            <a:ext cx="571504" cy="3810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b="1" i="1" dirty="0" smtClean="0"/>
              <a:t>La contrainte budgétaire </a:t>
            </a:r>
            <a:endParaRPr lang="fr-FR" b="1" i="1" dirty="0"/>
          </a:p>
        </p:txBody>
      </p:sp>
      <p:sp>
        <p:nvSpPr>
          <p:cNvPr id="3" name="Espace réservé du contenu 2"/>
          <p:cNvSpPr>
            <a:spLocks noGrp="1"/>
          </p:cNvSpPr>
          <p:nvPr>
            <p:ph idx="1"/>
          </p:nvPr>
        </p:nvSpPr>
        <p:spPr>
          <a:xfrm>
            <a:off x="0" y="1500198"/>
            <a:ext cx="9144000" cy="5429264"/>
          </a:xfrm>
        </p:spPr>
        <p:txBody>
          <a:bodyPr>
            <a:noAutofit/>
          </a:bodyPr>
          <a:lstStyle/>
          <a:p>
            <a:pPr algn="just">
              <a:buNone/>
            </a:pPr>
            <a:r>
              <a:rPr lang="fr-FR" sz="4400" dirty="0" smtClean="0"/>
              <a:t>    La contrainte budgétaire du consommateur rend compte de l’impossibilité pour le consommateur de réaliser certains choix de consommation compte tenu de son revenu et des prix, qu’il considère comme des données indépendantes de ses choix.</a:t>
            </a:r>
            <a:endParaRPr lang="fr-FR" sz="4400" dirty="0"/>
          </a:p>
        </p:txBody>
      </p:sp>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3600" dirty="0" smtClean="0"/>
              <a:t>*ces trois entreprises décident de former un cartel. Déterminer le niveau de production de chaque entreprise, la production du cartel, le prix de marché et les profits individuels de trois entreprises.</a:t>
            </a:r>
          </a:p>
          <a:p>
            <a:pPr algn="just">
              <a:buNone/>
            </a:pPr>
            <a:r>
              <a:rPr lang="fr-FR" sz="3600" dirty="0" smtClean="0"/>
              <a:t>*supposons que les coûts de production de l’entreprise A diminuent et soient désormais égaux à </a:t>
            </a:r>
            <a:r>
              <a:rPr lang="fr-FR" sz="3600" dirty="0" err="1" smtClean="0"/>
              <a:t>Cta</a:t>
            </a:r>
            <a:r>
              <a:rPr lang="fr-FR" sz="3600" dirty="0" smtClean="0"/>
              <a:t> = 0,5</a:t>
            </a:r>
          </a:p>
          <a:p>
            <a:pPr algn="just">
              <a:buNone/>
            </a:pPr>
            <a:r>
              <a:rPr lang="fr-FR" sz="3600" dirty="0" smtClean="0"/>
              <a:t>Comment évoluent la production et le profit de chaque entreprise? Que doit faire l’entreprise A pour convaincre les entreprises B et C de participer au cartel?</a:t>
            </a:r>
          </a:p>
          <a:p>
            <a:pPr algn="just"/>
            <a:endParaRPr lang="fr-FR" sz="3600" dirty="0"/>
          </a:p>
        </p:txBody>
      </p:sp>
      <p:pic>
        <p:nvPicPr>
          <p:cNvPr id="4"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71868" y="4119570"/>
            <a:ext cx="571504" cy="381000"/>
          </a:xfrm>
          <a:prstGeom prst="rect">
            <a:avLst/>
          </a:prstGeom>
          <a:noFill/>
        </p:spPr>
      </p:pic>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500042"/>
          </a:xfrm>
        </p:spPr>
        <p:txBody>
          <a:bodyPr>
            <a:normAutofit fontScale="90000"/>
          </a:bodyPr>
          <a:lstStyle/>
          <a:p>
            <a:r>
              <a:rPr lang="fr-FR" dirty="0" smtClean="0"/>
              <a:t>correction</a:t>
            </a:r>
            <a:endParaRPr lang="fr-FR" dirty="0"/>
          </a:p>
        </p:txBody>
      </p:sp>
      <p:sp>
        <p:nvSpPr>
          <p:cNvPr id="3" name="Espace réservé du contenu 2"/>
          <p:cNvSpPr>
            <a:spLocks noGrp="1"/>
          </p:cNvSpPr>
          <p:nvPr>
            <p:ph idx="1"/>
          </p:nvPr>
        </p:nvSpPr>
        <p:spPr>
          <a:xfrm>
            <a:off x="0" y="500042"/>
            <a:ext cx="9144000" cy="6357958"/>
          </a:xfrm>
        </p:spPr>
        <p:txBody>
          <a:bodyPr/>
          <a:lstStyle/>
          <a:p>
            <a:pPr>
              <a:buNone/>
            </a:pPr>
            <a:r>
              <a:rPr lang="fr-FR" dirty="0" smtClean="0"/>
              <a:t>  </a:t>
            </a:r>
            <a:endParaRPr lang="fr-FR" dirty="0"/>
          </a:p>
        </p:txBody>
      </p:sp>
      <p:sp>
        <p:nvSpPr>
          <p:cNvPr id="4" name="Espace réservé du contenu 2"/>
          <p:cNvSpPr txBox="1">
            <a:spLocks/>
          </p:cNvSpPr>
          <p:nvPr/>
        </p:nvSpPr>
        <p:spPr>
          <a:xfrm>
            <a:off x="0" y="928670"/>
            <a:ext cx="9144000" cy="592933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3200" b="0" i="0" u="none" strike="noStrike" kern="1200" cap="none" spc="0" normalizeH="0" baseline="0" noProof="0" dirty="0" smtClean="0">
                <a:ln>
                  <a:noFill/>
                </a:ln>
                <a:solidFill>
                  <a:schemeClr val="tx1"/>
                </a:solidFill>
                <a:effectLst/>
                <a:uLnTx/>
                <a:uFillTx/>
                <a:latin typeface="+mn-lt"/>
                <a:ea typeface="+mn-ea"/>
                <a:cs typeface="+mn-cs"/>
              </a:rPr>
              <a:t>*Productions et profits si les coûts des entreprises sont identiques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l-GR" sz="3200" b="0" i="0" u="none" strike="noStrike" kern="1200" cap="none" spc="0" normalizeH="0" baseline="0" noProof="0" dirty="0" smtClean="0">
                <a:ln>
                  <a:noFill/>
                </a:ln>
                <a:solidFill>
                  <a:schemeClr val="tx1"/>
                </a:solidFill>
                <a:effectLst/>
                <a:uLnTx/>
                <a:uFillTx/>
                <a:latin typeface="+mn-lt"/>
                <a:ea typeface="+mn-ea"/>
                <a:cs typeface="+mn-cs"/>
              </a:rPr>
              <a:t>Π</a:t>
            </a:r>
            <a:r>
              <a:rPr kumimoji="0" lang="fr-FR" sz="3200" b="0" i="0" u="none" strike="noStrike" kern="1200" cap="none" spc="0" normalizeH="0" baseline="0" noProof="0" dirty="0" smtClean="0">
                <a:ln>
                  <a:noFill/>
                </a:ln>
                <a:solidFill>
                  <a:schemeClr val="tx1"/>
                </a:solidFill>
                <a:effectLst/>
                <a:uLnTx/>
                <a:uFillTx/>
                <a:latin typeface="+mn-lt"/>
                <a:ea typeface="+mn-ea"/>
                <a:cs typeface="+mn-cs"/>
              </a:rPr>
              <a:t>c =(100 –</a:t>
            </a:r>
            <a:r>
              <a:rPr kumimoji="0" lang="fr-FR" sz="3200" b="0" i="0" u="none" strike="noStrike" kern="1200" cap="none" spc="0" normalizeH="0" noProof="0" dirty="0" smtClean="0">
                <a:ln>
                  <a:noFill/>
                </a:ln>
                <a:solidFill>
                  <a:schemeClr val="tx1"/>
                </a:solidFill>
                <a:effectLst/>
                <a:uLnTx/>
                <a:uFillTx/>
                <a:latin typeface="+mn-lt"/>
                <a:ea typeface="+mn-ea"/>
                <a:cs typeface="+mn-cs"/>
              </a:rPr>
              <a:t> </a:t>
            </a:r>
            <a:r>
              <a:rPr kumimoji="0" lang="fr-FR" sz="3200" b="0" i="0" u="none" strike="noStrike" kern="1200" cap="none" spc="0" normalizeH="0" noProof="0" dirty="0" err="1" smtClean="0">
                <a:ln>
                  <a:noFill/>
                </a:ln>
                <a:solidFill>
                  <a:schemeClr val="tx1"/>
                </a:solidFill>
                <a:effectLst/>
                <a:uLnTx/>
                <a:uFillTx/>
                <a:latin typeface="+mn-lt"/>
                <a:ea typeface="+mn-ea"/>
                <a:cs typeface="+mn-cs"/>
              </a:rPr>
              <a:t>qa</a:t>
            </a:r>
            <a:r>
              <a:rPr kumimoji="0" lang="fr-FR" sz="3200" b="0" i="0" u="none" strike="noStrike" kern="1200" cap="none" spc="0" normalizeH="0" noProof="0" dirty="0" smtClean="0">
                <a:ln>
                  <a:noFill/>
                </a:ln>
                <a:solidFill>
                  <a:schemeClr val="tx1"/>
                </a:solidFill>
                <a:effectLst/>
                <a:uLnTx/>
                <a:uFillTx/>
                <a:latin typeface="+mn-lt"/>
                <a:ea typeface="+mn-ea"/>
                <a:cs typeface="+mn-cs"/>
              </a:rPr>
              <a:t> –</a:t>
            </a:r>
            <a:r>
              <a:rPr kumimoji="0" lang="fr-FR" sz="3200" b="0" i="0" u="none" strike="noStrike" kern="1200" cap="none" spc="0" normalizeH="0" noProof="0" dirty="0" err="1" smtClean="0">
                <a:ln>
                  <a:noFill/>
                </a:ln>
                <a:solidFill>
                  <a:schemeClr val="tx1"/>
                </a:solidFill>
                <a:effectLst/>
                <a:uLnTx/>
                <a:uFillTx/>
                <a:latin typeface="+mn-lt"/>
                <a:ea typeface="+mn-ea"/>
                <a:cs typeface="+mn-cs"/>
              </a:rPr>
              <a:t>qb</a:t>
            </a:r>
            <a:r>
              <a:rPr kumimoji="0" lang="fr-FR" sz="3200" b="0" i="0" u="none" strike="noStrike" kern="1200" cap="none" spc="0" normalizeH="0" noProof="0" dirty="0" smtClean="0">
                <a:ln>
                  <a:noFill/>
                </a:ln>
                <a:solidFill>
                  <a:schemeClr val="tx1"/>
                </a:solidFill>
                <a:effectLst/>
                <a:uLnTx/>
                <a:uFillTx/>
                <a:latin typeface="+mn-lt"/>
                <a:ea typeface="+mn-ea"/>
                <a:cs typeface="+mn-cs"/>
              </a:rPr>
              <a:t> –</a:t>
            </a:r>
            <a:r>
              <a:rPr kumimoji="0" lang="fr-FR" sz="3200" b="0" i="0" u="none" strike="noStrike" kern="1200" cap="none" spc="0" normalizeH="0" noProof="0" dirty="0" err="1" smtClean="0">
                <a:ln>
                  <a:noFill/>
                </a:ln>
                <a:solidFill>
                  <a:schemeClr val="tx1"/>
                </a:solidFill>
                <a:effectLst/>
                <a:uLnTx/>
                <a:uFillTx/>
                <a:latin typeface="+mn-lt"/>
                <a:ea typeface="+mn-ea"/>
                <a:cs typeface="+mn-cs"/>
              </a:rPr>
              <a:t>qc</a:t>
            </a:r>
            <a:r>
              <a:rPr kumimoji="0" lang="fr-FR" sz="3200" b="0" i="0" u="none" strike="noStrike" kern="1200" cap="none" spc="0" normalizeH="0" noProof="0" dirty="0" smtClean="0">
                <a:ln>
                  <a:noFill/>
                </a:ln>
                <a:solidFill>
                  <a:schemeClr val="tx1"/>
                </a:solidFill>
                <a:effectLst/>
                <a:uLnTx/>
                <a:uFillTx/>
                <a:latin typeface="+mn-lt"/>
                <a:ea typeface="+mn-ea"/>
                <a:cs typeface="+mn-cs"/>
              </a:rPr>
              <a:t>)(</a:t>
            </a:r>
            <a:r>
              <a:rPr kumimoji="0" lang="fr-FR" sz="3200" b="0" i="0" u="none" strike="noStrike" kern="1200" cap="none" spc="0" normalizeH="0" noProof="0" dirty="0" err="1" smtClean="0">
                <a:ln>
                  <a:noFill/>
                </a:ln>
                <a:solidFill>
                  <a:schemeClr val="tx1"/>
                </a:solidFill>
                <a:effectLst/>
                <a:uLnTx/>
                <a:uFillTx/>
                <a:latin typeface="+mn-lt"/>
                <a:ea typeface="+mn-ea"/>
                <a:cs typeface="+mn-cs"/>
              </a:rPr>
              <a:t>qa</a:t>
            </a:r>
            <a:r>
              <a:rPr kumimoji="0" lang="fr-FR" sz="3200" b="0" i="0" u="none" strike="noStrike" kern="1200" cap="none" spc="0" normalizeH="0" noProof="0" dirty="0" smtClean="0">
                <a:ln>
                  <a:noFill/>
                </a:ln>
                <a:solidFill>
                  <a:schemeClr val="tx1"/>
                </a:solidFill>
                <a:effectLst/>
                <a:uLnTx/>
                <a:uFillTx/>
                <a:latin typeface="+mn-lt"/>
                <a:ea typeface="+mn-ea"/>
                <a:cs typeface="+mn-cs"/>
              </a:rPr>
              <a:t> + </a:t>
            </a:r>
            <a:r>
              <a:rPr kumimoji="0" lang="fr-FR" sz="3200" b="0" i="0" u="none" strike="noStrike" kern="1200" cap="none" spc="0" normalizeH="0" noProof="0" dirty="0" err="1" smtClean="0">
                <a:ln>
                  <a:noFill/>
                </a:ln>
                <a:solidFill>
                  <a:schemeClr val="tx1"/>
                </a:solidFill>
                <a:effectLst/>
                <a:uLnTx/>
                <a:uFillTx/>
                <a:latin typeface="+mn-lt"/>
                <a:ea typeface="+mn-ea"/>
                <a:cs typeface="+mn-cs"/>
              </a:rPr>
              <a:t>qb</a:t>
            </a:r>
            <a:r>
              <a:rPr kumimoji="0" lang="fr-FR" sz="3200" b="0" i="0" u="none" strike="noStrike" kern="1200" cap="none" spc="0" normalizeH="0" noProof="0" dirty="0" smtClean="0">
                <a:ln>
                  <a:noFill/>
                </a:ln>
                <a:solidFill>
                  <a:schemeClr val="tx1"/>
                </a:solidFill>
                <a:effectLst/>
                <a:uLnTx/>
                <a:uFillTx/>
                <a:latin typeface="+mn-lt"/>
                <a:ea typeface="+mn-ea"/>
                <a:cs typeface="+mn-cs"/>
              </a:rPr>
              <a:t> + </a:t>
            </a:r>
            <a:r>
              <a:rPr kumimoji="0" lang="fr-FR" sz="3200" b="0" i="0" u="none" strike="noStrike" kern="1200" cap="none" spc="0" normalizeH="0" noProof="0" dirty="0" err="1" smtClean="0">
                <a:ln>
                  <a:noFill/>
                </a:ln>
                <a:solidFill>
                  <a:schemeClr val="tx1"/>
                </a:solidFill>
                <a:effectLst/>
                <a:uLnTx/>
                <a:uFillTx/>
                <a:latin typeface="+mn-lt"/>
                <a:ea typeface="+mn-ea"/>
                <a:cs typeface="+mn-cs"/>
              </a:rPr>
              <a:t>qc</a:t>
            </a:r>
            <a:r>
              <a:rPr lang="fr-FR" sz="3200" dirty="0" smtClean="0"/>
              <a:t>) –qa</a:t>
            </a:r>
            <a:r>
              <a:rPr lang="fr-FR" sz="3200" baseline="30000" dirty="0" smtClean="0"/>
              <a:t>2</a:t>
            </a:r>
            <a:r>
              <a:rPr lang="fr-FR" sz="3200" dirty="0" smtClean="0"/>
              <a:t>– qb</a:t>
            </a:r>
            <a:r>
              <a:rPr lang="fr-FR" sz="3200" baseline="30000" dirty="0" smtClean="0"/>
              <a:t>2</a:t>
            </a:r>
            <a:r>
              <a:rPr lang="fr-FR" sz="3200" dirty="0" smtClean="0"/>
              <a:t>  - qc</a:t>
            </a:r>
            <a:r>
              <a:rPr lang="fr-FR" sz="3200" baseline="30000" dirty="0" smtClean="0"/>
              <a:t>2</a:t>
            </a:r>
            <a:endParaRPr kumimoji="0" lang="fr-FR" sz="3200" b="0" i="0" u="none" strike="noStrike" kern="1200" cap="none" spc="0" normalizeH="0" baseline="3000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fr-FR" sz="3200" b="0" i="0" u="none" strike="noStrike" kern="1200" cap="none" spc="0" normalizeH="0" baseline="0" noProof="0" dirty="0" smtClean="0">
                <a:ln>
                  <a:noFill/>
                </a:ln>
                <a:solidFill>
                  <a:schemeClr val="tx1"/>
                </a:solidFill>
                <a:effectLst/>
                <a:uLnTx/>
                <a:uFillTx/>
                <a:latin typeface="+mn-lt"/>
                <a:ea typeface="+mn-ea"/>
                <a:cs typeface="+mn-cs"/>
              </a:rPr>
              <a:t>Le profit du cartel est maximum si:</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fr-FR"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5720" y="2214554"/>
            <a:ext cx="5972175" cy="1000125"/>
          </a:xfrm>
          <a:prstGeom prst="rect">
            <a:avLst/>
          </a:prstGeom>
          <a:noFill/>
        </p:spPr>
      </p:pic>
      <p:pic>
        <p:nvPicPr>
          <p:cNvPr id="7"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4282" y="5072074"/>
            <a:ext cx="5800725" cy="742950"/>
          </a:xfrm>
          <a:prstGeom prst="rect">
            <a:avLst/>
          </a:prstGeom>
          <a:noFill/>
        </p:spPr>
      </p:pic>
      <p:pic>
        <p:nvPicPr>
          <p:cNvPr id="8" name="Picture 9"/>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85720" y="5857892"/>
            <a:ext cx="5781675" cy="742950"/>
          </a:xfrm>
          <a:prstGeom prst="rect">
            <a:avLst/>
          </a:prstGeom>
          <a:noFill/>
        </p:spPr>
      </p:pic>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2"/>
          <p:cNvSpPr>
            <a:spLocks noGrp="1"/>
          </p:cNvSpPr>
          <p:nvPr>
            <p:ph idx="1"/>
          </p:nvPr>
        </p:nvSpPr>
        <p:spPr>
          <a:xfrm>
            <a:off x="0" y="0"/>
            <a:ext cx="9144000" cy="6126163"/>
          </a:xfrm>
        </p:spPr>
        <p:txBody>
          <a:bodyPr>
            <a:normAutofit/>
          </a:bodyPr>
          <a:lstStyle/>
          <a:p>
            <a:pPr algn="just">
              <a:buNone/>
            </a:pPr>
            <a:endParaRPr lang="fr-FR" dirty="0" smtClean="0"/>
          </a:p>
          <a:p>
            <a:pPr algn="just">
              <a:buNone/>
            </a:pPr>
            <a:endParaRPr lang="fr-FR" dirty="0" smtClean="0"/>
          </a:p>
          <a:p>
            <a:pPr algn="just">
              <a:buNone/>
            </a:pPr>
            <a:r>
              <a:rPr lang="fr-FR" dirty="0" smtClean="0"/>
              <a:t>   Comme la recette marginale de chaque entreprise est la même. </a:t>
            </a:r>
          </a:p>
          <a:p>
            <a:pPr algn="just">
              <a:buNone/>
            </a:pPr>
            <a:r>
              <a:rPr lang="fr-FR" dirty="0" smtClean="0"/>
              <a:t>    = 2qa(coût marginal de l’entreprise A)</a:t>
            </a:r>
          </a:p>
          <a:p>
            <a:pPr algn="just">
              <a:buNone/>
            </a:pPr>
            <a:r>
              <a:rPr lang="fr-FR" dirty="0" smtClean="0"/>
              <a:t>    = 2qb (coût marginal de l’entreprise B)</a:t>
            </a:r>
          </a:p>
          <a:p>
            <a:pPr algn="just">
              <a:buNone/>
            </a:pPr>
            <a:r>
              <a:rPr lang="fr-FR" dirty="0" smtClean="0"/>
              <a:t>    = 2qc (coût marginal de l’entreprise C)</a:t>
            </a:r>
          </a:p>
          <a:p>
            <a:pPr algn="just">
              <a:buNone/>
            </a:pPr>
            <a:r>
              <a:rPr lang="fr-FR" dirty="0" smtClean="0"/>
              <a:t>       avec </a:t>
            </a:r>
            <a:r>
              <a:rPr lang="fr-FR" dirty="0" err="1" smtClean="0"/>
              <a:t>qa</a:t>
            </a:r>
            <a:r>
              <a:rPr lang="fr-FR" dirty="0" smtClean="0"/>
              <a:t>+</a:t>
            </a:r>
            <a:r>
              <a:rPr lang="fr-FR" dirty="0" err="1" smtClean="0"/>
              <a:t>qb</a:t>
            </a:r>
            <a:r>
              <a:rPr lang="fr-FR" dirty="0" smtClean="0"/>
              <a:t>+</a:t>
            </a:r>
            <a:r>
              <a:rPr lang="fr-FR" dirty="0" err="1" smtClean="0"/>
              <a:t>qc</a:t>
            </a:r>
            <a:r>
              <a:rPr lang="fr-FR" dirty="0" smtClean="0"/>
              <a:t>=Q.</a:t>
            </a:r>
          </a:p>
          <a:p>
            <a:pPr algn="just">
              <a:buNone/>
            </a:pPr>
            <a:r>
              <a:rPr lang="fr-FR" dirty="0" smtClean="0"/>
              <a:t>   On a donc </a:t>
            </a:r>
            <a:r>
              <a:rPr lang="fr-FR" dirty="0" err="1" smtClean="0"/>
              <a:t>qa</a:t>
            </a:r>
            <a:r>
              <a:rPr lang="fr-FR" dirty="0" smtClean="0"/>
              <a:t>=</a:t>
            </a:r>
            <a:r>
              <a:rPr lang="fr-FR" dirty="0" err="1" smtClean="0"/>
              <a:t>qb</a:t>
            </a:r>
            <a:r>
              <a:rPr lang="fr-FR" dirty="0" smtClean="0"/>
              <a:t>=</a:t>
            </a:r>
            <a:r>
              <a:rPr lang="fr-FR" dirty="0" err="1" smtClean="0"/>
              <a:t>qc</a:t>
            </a:r>
            <a:r>
              <a:rPr lang="fr-FR" dirty="0" smtClean="0"/>
              <a:t>=Q/3 il suffit de déterminer </a:t>
            </a:r>
            <a:r>
              <a:rPr lang="fr-FR" dirty="0" err="1" smtClean="0"/>
              <a:t>qa</a:t>
            </a:r>
            <a:r>
              <a:rPr lang="fr-FR" dirty="0" smtClean="0"/>
              <a:t>:</a:t>
            </a:r>
          </a:p>
          <a:p>
            <a:pPr algn="just">
              <a:buNone/>
            </a:pPr>
            <a:endParaRPr lang="fr-FR" dirty="0" smtClean="0"/>
          </a:p>
          <a:p>
            <a:pPr algn="just">
              <a:buNone/>
            </a:pPr>
            <a:endParaRPr lang="fr-FR" dirty="0" smtClean="0"/>
          </a:p>
          <a:p>
            <a:pPr algn="just">
              <a:buNone/>
            </a:pPr>
            <a:endParaRPr lang="fr-FR" dirty="0" smtClean="0"/>
          </a:p>
          <a:p>
            <a:pPr algn="just">
              <a:buNone/>
            </a:pPr>
            <a:endParaRPr lang="fr-FR" dirty="0" smtClean="0"/>
          </a:p>
          <a:p>
            <a:pPr algn="just">
              <a:buNone/>
            </a:pPr>
            <a:endParaRPr lang="fr-FR" dirty="0"/>
          </a:p>
        </p:txBody>
      </p:sp>
      <p:pic>
        <p:nvPicPr>
          <p:cNvPr id="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081103" y="471472"/>
            <a:ext cx="5705475" cy="742950"/>
          </a:xfrm>
          <a:prstGeom prst="rect">
            <a:avLst/>
          </a:prstGeom>
          <a:noFill/>
        </p:spPr>
      </p:pic>
      <p:pic>
        <p:nvPicPr>
          <p:cNvPr id="6"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57158" y="5286388"/>
            <a:ext cx="6715172" cy="1571611"/>
          </a:xfrm>
          <a:prstGeom prst="rect">
            <a:avLst/>
          </a:prstGeom>
          <a:noFill/>
        </p:spPr>
      </p:pic>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4000" dirty="0" smtClean="0"/>
              <a:t>Le prix de marché est égal à 100-35, soit 62,5, supérieur à celui de Cournot.</a:t>
            </a:r>
          </a:p>
          <a:p>
            <a:pPr algn="just">
              <a:buNone/>
            </a:pPr>
            <a:r>
              <a:rPr lang="fr-FR" sz="4000" dirty="0" smtClean="0"/>
              <a:t>Le profit de chaque entreprise est égal à 625.</a:t>
            </a:r>
          </a:p>
          <a:p>
            <a:pPr algn="just">
              <a:buNone/>
            </a:pPr>
            <a:r>
              <a:rPr lang="fr-FR" sz="4000" dirty="0" smtClean="0"/>
              <a:t>*production et profits si les coûts des entreprises sont différents.</a:t>
            </a:r>
          </a:p>
          <a:p>
            <a:pPr algn="just">
              <a:buNone/>
            </a:pPr>
            <a:r>
              <a:rPr lang="fr-FR" sz="4000" dirty="0" smtClean="0"/>
              <a:t>Le cartel maximise son profit comme précédemment: mes coûts marginaux des trois entreprises doivent être identiques.</a:t>
            </a:r>
          </a:p>
          <a:p>
            <a:pPr algn="just"/>
            <a:endParaRPr lang="fr-FR" sz="4000" dirty="0"/>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1462"/>
            <a:ext cx="9144000" cy="6858000"/>
          </a:xfrm>
        </p:spPr>
        <p:txBody>
          <a:bodyPr>
            <a:noAutofit/>
          </a:bodyPr>
          <a:lstStyle/>
          <a:p>
            <a:pPr algn="just">
              <a:buNone/>
            </a:pPr>
            <a:r>
              <a:rPr lang="fr-FR" sz="3300" dirty="0" smtClean="0"/>
              <a:t>Donc: </a:t>
            </a:r>
            <a:r>
              <a:rPr lang="fr-FR" sz="3300" dirty="0" err="1" smtClean="0"/>
              <a:t>qa</a:t>
            </a:r>
            <a:r>
              <a:rPr lang="fr-FR" sz="3300" dirty="0" smtClean="0"/>
              <a:t>=2qb=2qc puisque le cout marginal de A est désormais égal à </a:t>
            </a:r>
            <a:r>
              <a:rPr lang="fr-FR" sz="3300" dirty="0" err="1" smtClean="0"/>
              <a:t>qa</a:t>
            </a:r>
            <a:r>
              <a:rPr lang="fr-FR" sz="3300" dirty="0" smtClean="0"/>
              <a:t>.</a:t>
            </a:r>
          </a:p>
          <a:p>
            <a:pPr algn="just">
              <a:buNone/>
            </a:pPr>
            <a:r>
              <a:rPr lang="fr-FR" sz="3300" dirty="0" smtClean="0"/>
              <a:t>Il faut donc que </a:t>
            </a:r>
            <a:r>
              <a:rPr lang="fr-FR" sz="3300" dirty="0" err="1" smtClean="0"/>
              <a:t>qb</a:t>
            </a:r>
            <a:r>
              <a:rPr lang="fr-FR" sz="3300" dirty="0" smtClean="0"/>
              <a:t>=</a:t>
            </a:r>
            <a:r>
              <a:rPr lang="fr-FR" sz="3300" dirty="0" err="1" smtClean="0"/>
              <a:t>qc</a:t>
            </a:r>
            <a:r>
              <a:rPr lang="fr-FR" sz="3300" dirty="0" smtClean="0"/>
              <a:t>=0,5qa avec </a:t>
            </a:r>
            <a:r>
              <a:rPr lang="fr-FR" sz="3300" dirty="0" err="1" smtClean="0"/>
              <a:t>qa</a:t>
            </a:r>
            <a:r>
              <a:rPr lang="fr-FR" sz="3300" dirty="0" smtClean="0"/>
              <a:t>+</a:t>
            </a:r>
            <a:r>
              <a:rPr lang="fr-FR" sz="3300" dirty="0" err="1" smtClean="0"/>
              <a:t>qb</a:t>
            </a:r>
            <a:r>
              <a:rPr lang="fr-FR" sz="3300" dirty="0" smtClean="0"/>
              <a:t>+</a:t>
            </a:r>
            <a:r>
              <a:rPr lang="fr-FR" sz="3300" dirty="0" err="1" smtClean="0"/>
              <a:t>qc</a:t>
            </a:r>
            <a:r>
              <a:rPr lang="fr-FR" sz="3300" dirty="0" smtClean="0"/>
              <a:t>=Q</a:t>
            </a:r>
          </a:p>
          <a:p>
            <a:pPr algn="just">
              <a:buNone/>
            </a:pPr>
            <a:r>
              <a:rPr lang="fr-FR" sz="3300" dirty="0" smtClean="0"/>
              <a:t>La firme A doit produire deux fois puisque les firmes </a:t>
            </a:r>
            <a:r>
              <a:rPr lang="fr-FR" sz="3300" dirty="0" err="1" smtClean="0"/>
              <a:t>Bet</a:t>
            </a:r>
            <a:r>
              <a:rPr lang="fr-FR" sz="3300" dirty="0" smtClean="0"/>
              <a:t> C.</a:t>
            </a:r>
          </a:p>
          <a:p>
            <a:pPr algn="just">
              <a:buNone/>
            </a:pPr>
            <a:r>
              <a:rPr lang="fr-FR" sz="3300" dirty="0" smtClean="0"/>
              <a:t>Déterminons </a:t>
            </a:r>
            <a:r>
              <a:rPr lang="fr-FR" sz="3300" dirty="0" err="1" smtClean="0"/>
              <a:t>qa</a:t>
            </a:r>
            <a:r>
              <a:rPr lang="fr-FR" sz="3300" dirty="0" smtClean="0"/>
              <a:t>:</a:t>
            </a:r>
          </a:p>
          <a:p>
            <a:pPr algn="just">
              <a:buNone/>
            </a:pPr>
            <a:r>
              <a:rPr lang="fr-FR" sz="3300" dirty="0" err="1" smtClean="0"/>
              <a:t>qa</a:t>
            </a:r>
            <a:r>
              <a:rPr lang="fr-FR" sz="3300" dirty="0" smtClean="0"/>
              <a:t>=</a:t>
            </a:r>
          </a:p>
          <a:p>
            <a:pPr algn="just">
              <a:buNone/>
            </a:pPr>
            <a:endParaRPr lang="fr-FR" sz="3300" dirty="0" smtClean="0"/>
          </a:p>
          <a:p>
            <a:pPr algn="just">
              <a:buNone/>
            </a:pPr>
            <a:endParaRPr lang="fr-FR" sz="3300" dirty="0" smtClean="0"/>
          </a:p>
          <a:p>
            <a:pPr algn="just">
              <a:buNone/>
            </a:pPr>
            <a:r>
              <a:rPr lang="fr-FR" sz="3300" dirty="0" smtClean="0"/>
              <a:t>Le prix de marché est égal à 60.</a:t>
            </a:r>
          </a:p>
          <a:p>
            <a:pPr algn="just">
              <a:buNone/>
            </a:pPr>
            <a:r>
              <a:rPr lang="fr-FR" sz="3300" dirty="0" smtClean="0"/>
              <a:t>Le profit de A: 1000</a:t>
            </a:r>
          </a:p>
          <a:p>
            <a:pPr algn="just">
              <a:buNone/>
            </a:pPr>
            <a:r>
              <a:rPr lang="fr-FR" sz="3300" dirty="0" smtClean="0"/>
              <a:t>Profit de B et de C: 500</a:t>
            </a:r>
          </a:p>
          <a:p>
            <a:pPr algn="just">
              <a:buNone/>
            </a:pPr>
            <a:endParaRPr lang="fr-FR" sz="3300" dirty="0" smtClean="0"/>
          </a:p>
          <a:p>
            <a:pPr algn="just"/>
            <a:endParaRPr lang="fr-FR" sz="3300" dirty="0"/>
          </a:p>
        </p:txBody>
      </p:sp>
      <p:pic>
        <p:nvPicPr>
          <p:cNvPr id="4"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785818" y="3286124"/>
            <a:ext cx="8429652" cy="1785950"/>
          </a:xfrm>
          <a:prstGeom prst="rect">
            <a:avLst/>
          </a:prstGeom>
          <a:noFill/>
        </p:spPr>
      </p:pic>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r>
              <a:rPr lang="fr-FR" sz="4000" dirty="0" smtClean="0"/>
              <a:t>Les cartels durables sont rares car la formation de cartel impose des coûts de surveillances très élevés. Chacun est incité à tricher en vendant cher et ainsi en s’appropriant  une part plus élevée du marché. Par ailleurs, lorsque le cartel est efficace, les surprofits qu’il engendre incitent de nouvelles entreprises à entrer sur le marché. Les cartels sont donc généralement temporaires.</a:t>
            </a:r>
          </a:p>
          <a:p>
            <a:pPr algn="just"/>
            <a:endParaRPr lang="fr-FR" sz="4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1462"/>
            <a:ext cx="9144000" cy="6858000"/>
          </a:xfrm>
        </p:spPr>
        <p:txBody>
          <a:bodyPr>
            <a:normAutofit/>
          </a:bodyPr>
          <a:lstStyle/>
          <a:p>
            <a:pPr algn="just">
              <a:buNone/>
            </a:pPr>
            <a:r>
              <a:rPr lang="fr-FR" sz="4000" dirty="0" smtClean="0"/>
              <a:t>   Si l’on se limite à deux biens, un panier de biens est un vecteur de la forme X = (X</a:t>
            </a:r>
            <a:r>
              <a:rPr lang="fr-FR" sz="4000" baseline="-25000" dirty="0" smtClean="0"/>
              <a:t>1,</a:t>
            </a:r>
            <a:r>
              <a:rPr lang="fr-FR" sz="4000" dirty="0" smtClean="0"/>
              <a:t> X</a:t>
            </a:r>
            <a:r>
              <a:rPr lang="fr-FR" sz="4000" baseline="-25000" dirty="0" smtClean="0"/>
              <a:t>2</a:t>
            </a:r>
            <a:r>
              <a:rPr lang="fr-FR" sz="4000" dirty="0" smtClean="0"/>
              <a:t>), où X1 et X2 désignent les quantités des biens 1 et 2.</a:t>
            </a:r>
          </a:p>
          <a:p>
            <a:pPr algn="just">
              <a:buNone/>
            </a:pPr>
            <a:r>
              <a:rPr lang="fr-FR" sz="4000" dirty="0" smtClean="0"/>
              <a:t>    Pour que le consommateur puisse consommer un panier de biens, il faut que son coût soit inférieur ou égal à son revenu que l’on notera R. C’est ce que l’on appelle la contrainte budgétaire. </a:t>
            </a:r>
            <a:endParaRPr lang="fr-FR" sz="40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71462"/>
            <a:ext cx="9144000" cy="6858000"/>
          </a:xfrm>
        </p:spPr>
        <p:txBody>
          <a:bodyPr>
            <a:normAutofit/>
          </a:bodyPr>
          <a:lstStyle/>
          <a:p>
            <a:pPr algn="just">
              <a:buNone/>
            </a:pPr>
            <a:r>
              <a:rPr lang="fr-FR" sz="4800" dirty="0" smtClean="0"/>
              <a:t>   Si p1 et p2 sont les prix unitaires des deux biens, le coût d’un panier de biens composé de X1 unités de bien 1 et X2 unités de bien 2 est  P1x1 + p2x2 = R.</a:t>
            </a:r>
          </a:p>
          <a:p>
            <a:pPr>
              <a:buNone/>
            </a:pPr>
            <a:r>
              <a:rPr lang="fr-FR" sz="4800" dirty="0" smtClean="0"/>
              <a:t>    Dans le plan (X1,X2), l’équation de la droite de budget est:</a:t>
            </a:r>
          </a:p>
          <a:p>
            <a:pPr algn="just">
              <a:buNone/>
            </a:pPr>
            <a:r>
              <a:rPr lang="fr-FR" sz="4800" dirty="0" smtClean="0"/>
              <a:t>   X2 = R/p2 – p1.X1/p2</a:t>
            </a:r>
            <a:endParaRPr lang="fr-FR" sz="4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3600" dirty="0" smtClean="0"/>
              <a:t>    La micro-économie essaie de savoir comment un consommateur rationnel décide-t-il de répartir la totalité de son revenu entre les différents biens de</a:t>
            </a:r>
            <a:br>
              <a:rPr lang="fr-FR" sz="3600" dirty="0" smtClean="0"/>
            </a:br>
            <a:r>
              <a:rPr lang="fr-FR" sz="3600" dirty="0" smtClean="0"/>
              <a:t>manière à avoir le maximum de satisfaction. C’est la théorie du consommateur.</a:t>
            </a:r>
            <a:br>
              <a:rPr lang="fr-FR" sz="3600" dirty="0" smtClean="0"/>
            </a:br>
            <a:r>
              <a:rPr lang="fr-FR" sz="3600" dirty="0" smtClean="0"/>
              <a:t>La théorie du consommateur va nous permettre d’analyser la relation et les degrés de sensibilité entre la demande et le prix d’un côté et la demande et le revenu de l’autre côté. C’est la théorie de la demande.</a:t>
            </a:r>
            <a:br>
              <a:rPr lang="fr-FR" sz="3600" dirty="0" smtClean="0"/>
            </a:br>
            <a:endParaRPr lang="fr-FR" sz="36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3800" dirty="0" smtClean="0"/>
              <a:t>    Pour représenter la droite de budget, le plus commode est de prendre les deux points extrêmes, X</a:t>
            </a:r>
            <a:r>
              <a:rPr lang="fr-FR" sz="3800" baseline="-25000" dirty="0" smtClean="0"/>
              <a:t>1max </a:t>
            </a:r>
            <a:r>
              <a:rPr lang="fr-FR" sz="3800" dirty="0" smtClean="0"/>
              <a:t>= R/p1 (pour X2 = 0, indique la quantité de bien 1 qu’achèterait le consommateur s’il dépensait tout son revenu en bien 1) et X</a:t>
            </a:r>
            <a:r>
              <a:rPr lang="fr-FR" sz="3800" baseline="-25000" dirty="0" smtClean="0"/>
              <a:t>2max </a:t>
            </a:r>
            <a:r>
              <a:rPr lang="fr-FR" sz="3800" dirty="0" smtClean="0"/>
              <a:t>= R/p2 (pour X1 = 0) et de les relier. Tous les points situés en dessous de cette droite sont des choix de consommation réalisables puisqu’ils correspondent à des paniers de biens comprenant autant de bien 1</a:t>
            </a:r>
            <a:endParaRPr lang="fr-FR" sz="3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4800" dirty="0" smtClean="0"/>
              <a:t>   et moins de bien 2 (ou l’inverse) que des paniers situés sur la droite de budget, et par conséquent coûtent moins que R.</a:t>
            </a:r>
          </a:p>
          <a:p>
            <a:pPr algn="just">
              <a:buNone/>
            </a:pPr>
            <a:r>
              <a:rPr lang="fr-FR" sz="4800" dirty="0" smtClean="0"/>
              <a:t>    La représentation de la droite de budget dans le plan (X1,X2) permet ainsi de visualiser le pouvoir d’achat du consommateur.</a:t>
            </a:r>
            <a:endParaRPr lang="fr-FR" sz="4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avec flèche 4"/>
          <p:cNvCxnSpPr/>
          <p:nvPr/>
        </p:nvCxnSpPr>
        <p:spPr>
          <a:xfrm rot="5400000" flipH="1" flipV="1">
            <a:off x="-285784" y="3214686"/>
            <a:ext cx="38576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a:off x="1643042" y="5143512"/>
            <a:ext cx="51435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1643042" y="2143116"/>
            <a:ext cx="3929090" cy="3000396"/>
          </a:xfrm>
          <a:prstGeom prst="line">
            <a:avLst/>
          </a:prstGeom>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1214414" y="1285860"/>
            <a:ext cx="421910" cy="369332"/>
          </a:xfrm>
          <a:prstGeom prst="rect">
            <a:avLst/>
          </a:prstGeom>
          <a:noFill/>
        </p:spPr>
        <p:txBody>
          <a:bodyPr wrap="none" rtlCol="0">
            <a:spAutoFit/>
          </a:bodyPr>
          <a:lstStyle/>
          <a:p>
            <a:r>
              <a:rPr lang="fr-FR" dirty="0" smtClean="0"/>
              <a:t>X2</a:t>
            </a:r>
            <a:endParaRPr lang="fr-FR" dirty="0"/>
          </a:p>
        </p:txBody>
      </p:sp>
      <p:sp>
        <p:nvSpPr>
          <p:cNvPr id="19" name="ZoneTexte 18"/>
          <p:cNvSpPr txBox="1"/>
          <p:nvPr/>
        </p:nvSpPr>
        <p:spPr>
          <a:xfrm>
            <a:off x="1006818" y="1845222"/>
            <a:ext cx="850538" cy="369332"/>
          </a:xfrm>
          <a:prstGeom prst="rect">
            <a:avLst/>
          </a:prstGeom>
          <a:noFill/>
        </p:spPr>
        <p:txBody>
          <a:bodyPr wrap="square" rtlCol="0">
            <a:spAutoFit/>
          </a:bodyPr>
          <a:lstStyle/>
          <a:p>
            <a:r>
              <a:rPr lang="fr-FR" dirty="0" smtClean="0"/>
              <a:t>X</a:t>
            </a:r>
            <a:r>
              <a:rPr lang="fr-FR" baseline="-25000" dirty="0" smtClean="0"/>
              <a:t>2max</a:t>
            </a:r>
            <a:endParaRPr lang="fr-FR" baseline="-25000" dirty="0"/>
          </a:p>
        </p:txBody>
      </p:sp>
      <p:sp>
        <p:nvSpPr>
          <p:cNvPr id="20" name="ZoneTexte 19"/>
          <p:cNvSpPr txBox="1"/>
          <p:nvPr/>
        </p:nvSpPr>
        <p:spPr>
          <a:xfrm>
            <a:off x="5293098" y="5072074"/>
            <a:ext cx="850538" cy="369332"/>
          </a:xfrm>
          <a:prstGeom prst="rect">
            <a:avLst/>
          </a:prstGeom>
          <a:noFill/>
        </p:spPr>
        <p:txBody>
          <a:bodyPr wrap="square" rtlCol="0">
            <a:spAutoFit/>
          </a:bodyPr>
          <a:lstStyle/>
          <a:p>
            <a:r>
              <a:rPr lang="fr-FR" dirty="0" smtClean="0"/>
              <a:t>X</a:t>
            </a:r>
            <a:r>
              <a:rPr lang="fr-FR" baseline="-25000" dirty="0" smtClean="0"/>
              <a:t>1max</a:t>
            </a:r>
            <a:endParaRPr lang="fr-FR" baseline="-25000" dirty="0"/>
          </a:p>
        </p:txBody>
      </p:sp>
      <p:sp>
        <p:nvSpPr>
          <p:cNvPr id="21" name="ZoneTexte 20"/>
          <p:cNvSpPr txBox="1"/>
          <p:nvPr/>
        </p:nvSpPr>
        <p:spPr>
          <a:xfrm>
            <a:off x="6578982" y="5059932"/>
            <a:ext cx="850538" cy="369332"/>
          </a:xfrm>
          <a:prstGeom prst="rect">
            <a:avLst/>
          </a:prstGeom>
          <a:noFill/>
        </p:spPr>
        <p:txBody>
          <a:bodyPr wrap="square" rtlCol="0">
            <a:spAutoFit/>
          </a:bodyPr>
          <a:lstStyle/>
          <a:p>
            <a:r>
              <a:rPr lang="fr-FR" dirty="0" smtClean="0"/>
              <a:t>X</a:t>
            </a:r>
            <a:r>
              <a:rPr lang="fr-FR" baseline="-25000" dirty="0" smtClean="0"/>
              <a:t>1</a:t>
            </a:r>
            <a:endParaRPr lang="fr-FR" baseline="-25000" dirty="0"/>
          </a:p>
        </p:txBody>
      </p:sp>
      <p:cxnSp>
        <p:nvCxnSpPr>
          <p:cNvPr id="23" name="Connecteur droit 22"/>
          <p:cNvCxnSpPr/>
          <p:nvPr/>
        </p:nvCxnSpPr>
        <p:spPr>
          <a:xfrm flipV="1">
            <a:off x="1643042" y="2357430"/>
            <a:ext cx="357190" cy="285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cteur droit 27"/>
          <p:cNvCxnSpPr/>
          <p:nvPr/>
        </p:nvCxnSpPr>
        <p:spPr>
          <a:xfrm flipV="1">
            <a:off x="1643042" y="2581268"/>
            <a:ext cx="571504" cy="49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cteur droit 29"/>
          <p:cNvCxnSpPr/>
          <p:nvPr/>
        </p:nvCxnSpPr>
        <p:spPr>
          <a:xfrm flipV="1">
            <a:off x="1714480" y="2857496"/>
            <a:ext cx="785818" cy="6429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flipV="1">
            <a:off x="1643042" y="3009896"/>
            <a:ext cx="1214446" cy="990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flipV="1">
            <a:off x="1643042" y="3295648"/>
            <a:ext cx="1500198" cy="120492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flipV="1">
            <a:off x="1714480" y="3571876"/>
            <a:ext cx="1785950" cy="15001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necteur droit 39"/>
          <p:cNvCxnSpPr/>
          <p:nvPr/>
        </p:nvCxnSpPr>
        <p:spPr>
          <a:xfrm flipV="1">
            <a:off x="2285984" y="3857628"/>
            <a:ext cx="1571636" cy="1285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necteur droit 40"/>
          <p:cNvCxnSpPr/>
          <p:nvPr/>
        </p:nvCxnSpPr>
        <p:spPr>
          <a:xfrm flipV="1">
            <a:off x="3000364" y="4143380"/>
            <a:ext cx="1214446" cy="100013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flipV="1">
            <a:off x="3714744" y="4357694"/>
            <a:ext cx="928694" cy="785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flipV="1">
            <a:off x="4500562" y="4714884"/>
            <a:ext cx="500066" cy="4286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Connecteur droit avec flèche 58"/>
          <p:cNvCxnSpPr/>
          <p:nvPr/>
        </p:nvCxnSpPr>
        <p:spPr>
          <a:xfrm rot="5400000">
            <a:off x="2586030" y="1843070"/>
            <a:ext cx="2128846" cy="1728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ZoneTexte 60"/>
          <p:cNvSpPr txBox="1"/>
          <p:nvPr/>
        </p:nvSpPr>
        <p:spPr>
          <a:xfrm>
            <a:off x="3214678" y="857232"/>
            <a:ext cx="2714644" cy="923330"/>
          </a:xfrm>
          <a:prstGeom prst="rect">
            <a:avLst/>
          </a:prstGeom>
          <a:noFill/>
        </p:spPr>
        <p:txBody>
          <a:bodyPr wrap="square" rtlCol="0">
            <a:spAutoFit/>
          </a:bodyPr>
          <a:lstStyle/>
          <a:p>
            <a:r>
              <a:rPr lang="fr-FR" dirty="0" smtClean="0"/>
              <a:t>La zone hachurée représente le pouvoir  d’achat du consommateur</a:t>
            </a:r>
            <a:endParaRPr lang="fr-FR" dirty="0"/>
          </a:p>
        </p:txBody>
      </p:sp>
      <p:cxnSp>
        <p:nvCxnSpPr>
          <p:cNvPr id="62" name="Connecteur droit avec flèche 61"/>
          <p:cNvCxnSpPr/>
          <p:nvPr/>
        </p:nvCxnSpPr>
        <p:spPr>
          <a:xfrm rot="10800000" flipV="1">
            <a:off x="3914764" y="3643314"/>
            <a:ext cx="1085864" cy="2809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ZoneTexte 63"/>
          <p:cNvSpPr txBox="1"/>
          <p:nvPr/>
        </p:nvSpPr>
        <p:spPr>
          <a:xfrm>
            <a:off x="5000628" y="3362926"/>
            <a:ext cx="2714644" cy="369332"/>
          </a:xfrm>
          <a:prstGeom prst="rect">
            <a:avLst/>
          </a:prstGeom>
          <a:noFill/>
        </p:spPr>
        <p:txBody>
          <a:bodyPr wrap="square" rtlCol="0">
            <a:spAutoFit/>
          </a:bodyPr>
          <a:lstStyle/>
          <a:p>
            <a:r>
              <a:rPr lang="fr-FR" dirty="0" smtClean="0"/>
              <a:t>Droite de budget</a:t>
            </a:r>
            <a:endParaRPr lang="fr-F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4368808"/>
          </a:xfrm>
        </p:spPr>
        <p:txBody>
          <a:bodyPr>
            <a:normAutofit/>
          </a:bodyPr>
          <a:lstStyle/>
          <a:p>
            <a:r>
              <a:rPr lang="fr-FR" dirty="0" smtClean="0"/>
              <a:t>Effet d’une variation de prix ou de revenu sur le pouvoir d’achat</a:t>
            </a:r>
            <a:endParaRPr lang="fr-F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57232"/>
            <a:ext cx="8229600" cy="5268931"/>
          </a:xfrm>
        </p:spPr>
        <p:txBody>
          <a:bodyPr>
            <a:normAutofit lnSpcReduction="10000"/>
          </a:bodyPr>
          <a:lstStyle/>
          <a:p>
            <a:pPr algn="just">
              <a:buNone/>
            </a:pPr>
            <a:r>
              <a:rPr lang="fr-FR" dirty="0" smtClean="0"/>
              <a:t>    </a:t>
            </a:r>
            <a:r>
              <a:rPr lang="fr-FR" sz="3600" dirty="0" smtClean="0"/>
              <a:t>Une augmentation du revenu accroit le pouvoir d’achat du consommateur; une hausse de prix le réduit. La représentation graphique de la droite de budget permet de préciser, dans chaque cas, la manière dont le pouvoir d’achat est affecté, c’est-à-dire quels sont les nouveaux paniers de biens que l’on peut acheter ou au contraire ceux qui ne sont plus accessibles.</a:t>
            </a:r>
            <a:endParaRPr lang="fr-FR" sz="36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i="1" dirty="0" smtClean="0"/>
              <a:t>Effet d’une variation du revenu</a:t>
            </a:r>
            <a:endParaRPr lang="fr-FR" i="1" dirty="0"/>
          </a:p>
        </p:txBody>
      </p:sp>
      <p:sp>
        <p:nvSpPr>
          <p:cNvPr id="3" name="Espace réservé du contenu 2"/>
          <p:cNvSpPr>
            <a:spLocks noGrp="1"/>
          </p:cNvSpPr>
          <p:nvPr>
            <p:ph idx="1"/>
          </p:nvPr>
        </p:nvSpPr>
        <p:spPr>
          <a:xfrm>
            <a:off x="457200" y="1428736"/>
            <a:ext cx="8229600" cy="4697427"/>
          </a:xfrm>
        </p:spPr>
        <p:txBody>
          <a:bodyPr>
            <a:normAutofit/>
          </a:bodyPr>
          <a:lstStyle/>
          <a:p>
            <a:pPr algn="just">
              <a:buNone/>
            </a:pPr>
            <a:r>
              <a:rPr lang="fr-FR" dirty="0" smtClean="0"/>
              <a:t>   Rappelons que l’équation de la droite de budget dans le plan (X</a:t>
            </a:r>
            <a:r>
              <a:rPr lang="fr-FR" baseline="-25000" dirty="0" smtClean="0"/>
              <a:t>1,</a:t>
            </a:r>
            <a:r>
              <a:rPr lang="fr-FR" dirty="0" smtClean="0"/>
              <a:t> X</a:t>
            </a:r>
            <a:r>
              <a:rPr lang="fr-FR" baseline="-25000" dirty="0" smtClean="0"/>
              <a:t>2</a:t>
            </a:r>
            <a:r>
              <a:rPr lang="fr-FR" dirty="0" smtClean="0"/>
              <a:t>) s’écrit                    X2 = R/p2 – p1/p2.X1. Si le revenu passe de R à R’, avec R’ &gt; R, cela va augmenter l’ordonnée à l’origine (X’</a:t>
            </a:r>
            <a:r>
              <a:rPr lang="fr-FR" baseline="-25000" dirty="0" smtClean="0"/>
              <a:t>2max</a:t>
            </a:r>
            <a:r>
              <a:rPr lang="fr-FR" dirty="0" smtClean="0"/>
              <a:t> = R’/p2 &gt; X</a:t>
            </a:r>
            <a:r>
              <a:rPr lang="fr-FR" baseline="-25000" dirty="0" smtClean="0"/>
              <a:t>2max</a:t>
            </a:r>
            <a:r>
              <a:rPr lang="fr-FR" dirty="0" smtClean="0"/>
              <a:t>)</a:t>
            </a:r>
            <a:r>
              <a:rPr lang="fr-FR" baseline="-25000" dirty="0" smtClean="0"/>
              <a:t>  </a:t>
            </a:r>
            <a:r>
              <a:rPr lang="fr-FR" dirty="0" smtClean="0"/>
              <a:t> mais pas la pente de la droite P1/P2.</a:t>
            </a:r>
          </a:p>
          <a:p>
            <a:pPr algn="just">
              <a:buNone/>
            </a:pPr>
            <a:r>
              <a:rPr lang="fr-FR" dirty="0" smtClean="0"/>
              <a:t>    Ainsi, la droite de budget va se déplacer parallèlement vers le haut, ce qui entraînera un gain de pouvoir d’achat.</a:t>
            </a:r>
            <a:endParaRPr lang="fr-FR" baseline="-25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285728"/>
            <a:ext cx="8229600" cy="5911873"/>
          </a:xfrm>
        </p:spPr>
        <p:txBody>
          <a:bodyPr/>
          <a:lstStyle/>
          <a:p>
            <a:pPr>
              <a:buNone/>
            </a:pPr>
            <a:r>
              <a:rPr lang="fr-FR" dirty="0" smtClean="0"/>
              <a:t>     </a:t>
            </a:r>
            <a:endParaRPr lang="fr-FR" dirty="0"/>
          </a:p>
        </p:txBody>
      </p:sp>
      <p:cxnSp>
        <p:nvCxnSpPr>
          <p:cNvPr id="4" name="Connecteur droit avec flèche 3"/>
          <p:cNvCxnSpPr/>
          <p:nvPr/>
        </p:nvCxnSpPr>
        <p:spPr>
          <a:xfrm rot="5400000" flipH="1" flipV="1">
            <a:off x="-500892" y="3000372"/>
            <a:ext cx="4287074"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Connecteur droit avec flèche 4"/>
          <p:cNvCxnSpPr/>
          <p:nvPr/>
        </p:nvCxnSpPr>
        <p:spPr>
          <a:xfrm>
            <a:off x="1643042" y="5143512"/>
            <a:ext cx="51435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1643042" y="2143116"/>
            <a:ext cx="3929090" cy="3000396"/>
          </a:xfrm>
          <a:prstGeom prst="line">
            <a:avLst/>
          </a:prstGeom>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1214414" y="785794"/>
            <a:ext cx="421910" cy="369332"/>
          </a:xfrm>
          <a:prstGeom prst="rect">
            <a:avLst/>
          </a:prstGeom>
          <a:noFill/>
        </p:spPr>
        <p:txBody>
          <a:bodyPr wrap="none" rtlCol="0">
            <a:spAutoFit/>
          </a:bodyPr>
          <a:lstStyle/>
          <a:p>
            <a:r>
              <a:rPr lang="fr-FR" dirty="0" smtClean="0"/>
              <a:t>X2</a:t>
            </a:r>
            <a:endParaRPr lang="fr-FR" dirty="0"/>
          </a:p>
        </p:txBody>
      </p:sp>
      <p:sp>
        <p:nvSpPr>
          <p:cNvPr id="8" name="ZoneTexte 7"/>
          <p:cNvSpPr txBox="1"/>
          <p:nvPr/>
        </p:nvSpPr>
        <p:spPr>
          <a:xfrm>
            <a:off x="1006818" y="1845222"/>
            <a:ext cx="850538" cy="369332"/>
          </a:xfrm>
          <a:prstGeom prst="rect">
            <a:avLst/>
          </a:prstGeom>
          <a:noFill/>
        </p:spPr>
        <p:txBody>
          <a:bodyPr wrap="square" rtlCol="0">
            <a:spAutoFit/>
          </a:bodyPr>
          <a:lstStyle/>
          <a:p>
            <a:r>
              <a:rPr lang="fr-FR" dirty="0" smtClean="0"/>
              <a:t>X</a:t>
            </a:r>
            <a:r>
              <a:rPr lang="fr-FR" baseline="-25000" dirty="0" smtClean="0"/>
              <a:t>2max</a:t>
            </a:r>
            <a:endParaRPr lang="fr-FR" baseline="-25000" dirty="0"/>
          </a:p>
        </p:txBody>
      </p:sp>
      <p:sp>
        <p:nvSpPr>
          <p:cNvPr id="9" name="ZoneTexte 8"/>
          <p:cNvSpPr txBox="1"/>
          <p:nvPr/>
        </p:nvSpPr>
        <p:spPr>
          <a:xfrm>
            <a:off x="5293098" y="5072074"/>
            <a:ext cx="850538" cy="369332"/>
          </a:xfrm>
          <a:prstGeom prst="rect">
            <a:avLst/>
          </a:prstGeom>
          <a:noFill/>
        </p:spPr>
        <p:txBody>
          <a:bodyPr wrap="square" rtlCol="0">
            <a:spAutoFit/>
          </a:bodyPr>
          <a:lstStyle/>
          <a:p>
            <a:r>
              <a:rPr lang="fr-FR" dirty="0" smtClean="0"/>
              <a:t>X</a:t>
            </a:r>
            <a:r>
              <a:rPr lang="fr-FR" baseline="-25000" dirty="0" smtClean="0"/>
              <a:t>1max</a:t>
            </a:r>
            <a:endParaRPr lang="fr-FR" baseline="-25000" dirty="0"/>
          </a:p>
        </p:txBody>
      </p:sp>
      <p:sp>
        <p:nvSpPr>
          <p:cNvPr id="10" name="ZoneTexte 9"/>
          <p:cNvSpPr txBox="1"/>
          <p:nvPr/>
        </p:nvSpPr>
        <p:spPr>
          <a:xfrm>
            <a:off x="6578982" y="5059932"/>
            <a:ext cx="850538" cy="369332"/>
          </a:xfrm>
          <a:prstGeom prst="rect">
            <a:avLst/>
          </a:prstGeom>
          <a:noFill/>
        </p:spPr>
        <p:txBody>
          <a:bodyPr wrap="square" rtlCol="0">
            <a:spAutoFit/>
          </a:bodyPr>
          <a:lstStyle/>
          <a:p>
            <a:r>
              <a:rPr lang="fr-FR" dirty="0" smtClean="0"/>
              <a:t>X</a:t>
            </a:r>
            <a:r>
              <a:rPr lang="fr-FR" baseline="-25000" dirty="0" smtClean="0"/>
              <a:t>1</a:t>
            </a:r>
            <a:endParaRPr lang="fr-FR" baseline="-25000" dirty="0"/>
          </a:p>
        </p:txBody>
      </p:sp>
      <p:cxnSp>
        <p:nvCxnSpPr>
          <p:cNvPr id="26" name="Connecteur droit 25"/>
          <p:cNvCxnSpPr/>
          <p:nvPr/>
        </p:nvCxnSpPr>
        <p:spPr>
          <a:xfrm>
            <a:off x="1643042" y="1857364"/>
            <a:ext cx="4429156" cy="3357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cteur droit 30"/>
          <p:cNvCxnSpPr/>
          <p:nvPr/>
        </p:nvCxnSpPr>
        <p:spPr>
          <a:xfrm flipV="1">
            <a:off x="1714480" y="2071678"/>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Connecteur droit 31"/>
          <p:cNvCxnSpPr/>
          <p:nvPr/>
        </p:nvCxnSpPr>
        <p:spPr>
          <a:xfrm flipV="1">
            <a:off x="1866880" y="2152640"/>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cteur droit 32"/>
          <p:cNvCxnSpPr/>
          <p:nvPr/>
        </p:nvCxnSpPr>
        <p:spPr>
          <a:xfrm flipV="1">
            <a:off x="2019280" y="2305040"/>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Connecteur droit 33"/>
          <p:cNvCxnSpPr/>
          <p:nvPr/>
        </p:nvCxnSpPr>
        <p:spPr>
          <a:xfrm flipV="1">
            <a:off x="2171680" y="2457440"/>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cteur droit 34"/>
          <p:cNvCxnSpPr/>
          <p:nvPr/>
        </p:nvCxnSpPr>
        <p:spPr>
          <a:xfrm flipV="1">
            <a:off x="2428860" y="2609840"/>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Connecteur droit 35"/>
          <p:cNvCxnSpPr/>
          <p:nvPr/>
        </p:nvCxnSpPr>
        <p:spPr>
          <a:xfrm flipV="1">
            <a:off x="2571736" y="2714620"/>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Connecteur droit 36"/>
          <p:cNvCxnSpPr/>
          <p:nvPr/>
        </p:nvCxnSpPr>
        <p:spPr>
          <a:xfrm flipV="1">
            <a:off x="2786050" y="2857496"/>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Connecteur droit 37"/>
          <p:cNvCxnSpPr/>
          <p:nvPr/>
        </p:nvCxnSpPr>
        <p:spPr>
          <a:xfrm flipV="1">
            <a:off x="3000364" y="3067040"/>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Connecteur droit 38"/>
          <p:cNvCxnSpPr/>
          <p:nvPr/>
        </p:nvCxnSpPr>
        <p:spPr>
          <a:xfrm flipV="1">
            <a:off x="3214678" y="3219440"/>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Connecteur droit 43"/>
          <p:cNvCxnSpPr/>
          <p:nvPr/>
        </p:nvCxnSpPr>
        <p:spPr>
          <a:xfrm flipV="1">
            <a:off x="5572132" y="5000636"/>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Connecteur droit 44"/>
          <p:cNvCxnSpPr/>
          <p:nvPr/>
        </p:nvCxnSpPr>
        <p:spPr>
          <a:xfrm flipV="1">
            <a:off x="3500430" y="3500438"/>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Connecteur droit 45"/>
          <p:cNvCxnSpPr/>
          <p:nvPr/>
        </p:nvCxnSpPr>
        <p:spPr>
          <a:xfrm flipV="1">
            <a:off x="3367078" y="3371840"/>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Connecteur droit 46"/>
          <p:cNvCxnSpPr/>
          <p:nvPr/>
        </p:nvCxnSpPr>
        <p:spPr>
          <a:xfrm flipV="1">
            <a:off x="3643306" y="3571876"/>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Connecteur droit 47"/>
          <p:cNvCxnSpPr/>
          <p:nvPr/>
        </p:nvCxnSpPr>
        <p:spPr>
          <a:xfrm flipV="1">
            <a:off x="3857620" y="3676640"/>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Connecteur droit 48"/>
          <p:cNvCxnSpPr/>
          <p:nvPr/>
        </p:nvCxnSpPr>
        <p:spPr>
          <a:xfrm flipV="1">
            <a:off x="4000496" y="3786190"/>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Connecteur droit 49"/>
          <p:cNvCxnSpPr/>
          <p:nvPr/>
        </p:nvCxnSpPr>
        <p:spPr>
          <a:xfrm flipV="1">
            <a:off x="4143372" y="3929066"/>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Connecteur droit 50"/>
          <p:cNvCxnSpPr/>
          <p:nvPr/>
        </p:nvCxnSpPr>
        <p:spPr>
          <a:xfrm flipV="1">
            <a:off x="4357686" y="4071942"/>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Connecteur droit 51"/>
          <p:cNvCxnSpPr/>
          <p:nvPr/>
        </p:nvCxnSpPr>
        <p:spPr>
          <a:xfrm flipV="1">
            <a:off x="4572000" y="4214818"/>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necteur droit 52"/>
          <p:cNvCxnSpPr/>
          <p:nvPr/>
        </p:nvCxnSpPr>
        <p:spPr>
          <a:xfrm flipV="1">
            <a:off x="4714876" y="4357694"/>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Connecteur droit 53"/>
          <p:cNvCxnSpPr/>
          <p:nvPr/>
        </p:nvCxnSpPr>
        <p:spPr>
          <a:xfrm flipV="1">
            <a:off x="4929190" y="4500570"/>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Connecteur droit 54"/>
          <p:cNvCxnSpPr/>
          <p:nvPr/>
        </p:nvCxnSpPr>
        <p:spPr>
          <a:xfrm flipV="1">
            <a:off x="5072066" y="4643446"/>
            <a:ext cx="214314" cy="142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Connecteur droit 55"/>
          <p:cNvCxnSpPr/>
          <p:nvPr/>
        </p:nvCxnSpPr>
        <p:spPr>
          <a:xfrm flipV="1">
            <a:off x="5286380" y="4786322"/>
            <a:ext cx="214314" cy="142876"/>
          </a:xfrm>
          <a:prstGeom prst="line">
            <a:avLst/>
          </a:prstGeom>
        </p:spPr>
        <p:style>
          <a:lnRef idx="1">
            <a:schemeClr val="accent1"/>
          </a:lnRef>
          <a:fillRef idx="0">
            <a:schemeClr val="accent1"/>
          </a:fillRef>
          <a:effectRef idx="0">
            <a:schemeClr val="accent1"/>
          </a:effectRef>
          <a:fontRef idx="minor">
            <a:schemeClr val="tx1"/>
          </a:fontRef>
        </p:style>
      </p:cxnSp>
      <p:sp>
        <p:nvSpPr>
          <p:cNvPr id="57" name="ZoneTexte 56"/>
          <p:cNvSpPr txBox="1"/>
          <p:nvPr/>
        </p:nvSpPr>
        <p:spPr>
          <a:xfrm>
            <a:off x="1000100" y="1571612"/>
            <a:ext cx="850538" cy="369332"/>
          </a:xfrm>
          <a:prstGeom prst="rect">
            <a:avLst/>
          </a:prstGeom>
          <a:noFill/>
        </p:spPr>
        <p:txBody>
          <a:bodyPr wrap="square" rtlCol="0">
            <a:spAutoFit/>
          </a:bodyPr>
          <a:lstStyle/>
          <a:p>
            <a:r>
              <a:rPr lang="fr-FR" dirty="0" smtClean="0"/>
              <a:t>X’</a:t>
            </a:r>
            <a:r>
              <a:rPr lang="fr-FR" baseline="-25000" dirty="0" smtClean="0"/>
              <a:t>2max</a:t>
            </a:r>
            <a:endParaRPr lang="fr-FR" baseline="-25000" dirty="0"/>
          </a:p>
        </p:txBody>
      </p:sp>
      <p:sp>
        <p:nvSpPr>
          <p:cNvPr id="58" name="ZoneTexte 57"/>
          <p:cNvSpPr txBox="1"/>
          <p:nvPr/>
        </p:nvSpPr>
        <p:spPr>
          <a:xfrm>
            <a:off x="5936040" y="5072074"/>
            <a:ext cx="850538" cy="369332"/>
          </a:xfrm>
          <a:prstGeom prst="rect">
            <a:avLst/>
          </a:prstGeom>
          <a:noFill/>
        </p:spPr>
        <p:txBody>
          <a:bodyPr wrap="square" rtlCol="0">
            <a:spAutoFit/>
          </a:bodyPr>
          <a:lstStyle/>
          <a:p>
            <a:r>
              <a:rPr lang="fr-FR" dirty="0" smtClean="0"/>
              <a:t>X’</a:t>
            </a:r>
            <a:r>
              <a:rPr lang="fr-FR" baseline="-25000" dirty="0" smtClean="0"/>
              <a:t>1max</a:t>
            </a:r>
            <a:endParaRPr lang="fr-FR" baseline="-25000" dirty="0"/>
          </a:p>
        </p:txBody>
      </p:sp>
      <p:cxnSp>
        <p:nvCxnSpPr>
          <p:cNvPr id="60" name="Connecteur droit avec flèche 59"/>
          <p:cNvCxnSpPr/>
          <p:nvPr/>
        </p:nvCxnSpPr>
        <p:spPr>
          <a:xfrm rot="5400000" flipH="1" flipV="1">
            <a:off x="678629" y="1893083"/>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Connecteur droit avec flèche 61"/>
          <p:cNvCxnSpPr/>
          <p:nvPr/>
        </p:nvCxnSpPr>
        <p:spPr>
          <a:xfrm>
            <a:off x="5643570" y="5572140"/>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Connecteur droit avec flèche 63"/>
          <p:cNvCxnSpPr/>
          <p:nvPr/>
        </p:nvCxnSpPr>
        <p:spPr>
          <a:xfrm rot="5400000">
            <a:off x="3821901" y="3036091"/>
            <a:ext cx="714380"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ZoneTexte 66"/>
          <p:cNvSpPr txBox="1"/>
          <p:nvPr/>
        </p:nvSpPr>
        <p:spPr>
          <a:xfrm>
            <a:off x="4357686" y="2571744"/>
            <a:ext cx="3429024" cy="646331"/>
          </a:xfrm>
          <a:prstGeom prst="rect">
            <a:avLst/>
          </a:prstGeom>
          <a:noFill/>
        </p:spPr>
        <p:txBody>
          <a:bodyPr wrap="square" rtlCol="0">
            <a:spAutoFit/>
          </a:bodyPr>
          <a:lstStyle/>
          <a:p>
            <a:r>
              <a:rPr lang="fr-FR" dirty="0" smtClean="0"/>
              <a:t>Cette zone représente le gain de pouvoir d’achat du consommateur</a:t>
            </a:r>
            <a:endParaRPr lang="fr-F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i="1" dirty="0" smtClean="0"/>
              <a:t>Effet d’une variation de prix</a:t>
            </a:r>
            <a:endParaRPr lang="fr-FR" i="1" dirty="0"/>
          </a:p>
        </p:txBody>
      </p:sp>
      <p:sp>
        <p:nvSpPr>
          <p:cNvPr id="3" name="Espace réservé du contenu 2"/>
          <p:cNvSpPr>
            <a:spLocks noGrp="1"/>
          </p:cNvSpPr>
          <p:nvPr>
            <p:ph idx="1"/>
          </p:nvPr>
        </p:nvSpPr>
        <p:spPr>
          <a:xfrm>
            <a:off x="0" y="1285860"/>
            <a:ext cx="9144000" cy="5572140"/>
          </a:xfrm>
        </p:spPr>
        <p:txBody>
          <a:bodyPr>
            <a:normAutofit/>
          </a:bodyPr>
          <a:lstStyle/>
          <a:p>
            <a:pPr algn="just"/>
            <a:r>
              <a:rPr lang="fr-FR" dirty="0" smtClean="0"/>
              <a:t>De même il est certain que l’augmentation de l’un des prix, les autres restant stables et le revenu étant inchangé réduira ce domaine des consommations possibles. C’est une perte de pouvoir d’achat du revenu comme le montre ce graphique dans le cas de deux biens.</a:t>
            </a:r>
          </a:p>
          <a:p>
            <a:pPr algn="just"/>
            <a:r>
              <a:rPr lang="fr-FR" dirty="0" smtClean="0"/>
              <a:t>Si le prix du bien 1 augmente, et passe ainsi de p1 à p’1, la droite de budget passe toujours par le point (0,X</a:t>
            </a:r>
            <a:r>
              <a:rPr lang="fr-FR" baseline="-25000" dirty="0" smtClean="0"/>
              <a:t>2max</a:t>
            </a:r>
            <a:r>
              <a:rPr lang="fr-FR" dirty="0" smtClean="0"/>
              <a:t>) mais le point de référence sur l’axe</a:t>
            </a:r>
            <a:endParaRPr lang="fr-F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4800" dirty="0" smtClean="0"/>
              <a:t>    des abscisses correspond maintenant à    X’</a:t>
            </a:r>
            <a:r>
              <a:rPr lang="fr-FR" sz="4800" baseline="-25000" dirty="0" smtClean="0"/>
              <a:t>1max</a:t>
            </a:r>
            <a:r>
              <a:rPr lang="fr-FR" sz="4800" dirty="0" smtClean="0"/>
              <a:t> = R/p’1 et la pente de la droite se modifie, p’1/p2 &gt;</a:t>
            </a:r>
            <a:r>
              <a:rPr lang="fr-FR" sz="4800" baseline="-25000" dirty="0" smtClean="0"/>
              <a:t> </a:t>
            </a:r>
            <a:r>
              <a:rPr lang="fr-FR" sz="4800" dirty="0" smtClean="0"/>
              <a:t> p1/p2.</a:t>
            </a:r>
          </a:p>
          <a:p>
            <a:pPr algn="just">
              <a:buNone/>
            </a:pPr>
            <a:r>
              <a:rPr lang="fr-FR" sz="4800" dirty="0" smtClean="0"/>
              <a:t>   L’augmentation de p1 correspond à une perte de pouvoir d’achat, illustrée ci-dessous par la zone hachurée.</a:t>
            </a:r>
            <a:endParaRPr lang="fr-FR" sz="48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Connecteur droit avec flèche 4"/>
          <p:cNvCxnSpPr/>
          <p:nvPr/>
        </p:nvCxnSpPr>
        <p:spPr>
          <a:xfrm>
            <a:off x="1500166" y="5214950"/>
            <a:ext cx="592935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rot="16200000" flipV="1">
            <a:off x="-428660" y="3286124"/>
            <a:ext cx="3786214"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rot="16200000" flipH="1">
            <a:off x="1000099" y="2643182"/>
            <a:ext cx="3071834" cy="2214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Connecteur droit 12"/>
          <p:cNvCxnSpPr/>
          <p:nvPr/>
        </p:nvCxnSpPr>
        <p:spPr>
          <a:xfrm>
            <a:off x="1428728" y="2214554"/>
            <a:ext cx="4143404" cy="3071834"/>
          </a:xfrm>
          <a:prstGeom prst="line">
            <a:avLst/>
          </a:prstGeom>
        </p:spPr>
        <p:style>
          <a:lnRef idx="1">
            <a:schemeClr val="accent1"/>
          </a:lnRef>
          <a:fillRef idx="0">
            <a:schemeClr val="accent1"/>
          </a:fillRef>
          <a:effectRef idx="0">
            <a:schemeClr val="accent1"/>
          </a:effectRef>
          <a:fontRef idx="minor">
            <a:schemeClr val="tx1"/>
          </a:fontRef>
        </p:style>
      </p:cxnSp>
      <p:sp>
        <p:nvSpPr>
          <p:cNvPr id="14" name="ZoneTexte 13"/>
          <p:cNvSpPr txBox="1"/>
          <p:nvPr/>
        </p:nvSpPr>
        <p:spPr>
          <a:xfrm>
            <a:off x="857224" y="1988098"/>
            <a:ext cx="1071570" cy="369332"/>
          </a:xfrm>
          <a:prstGeom prst="rect">
            <a:avLst/>
          </a:prstGeom>
          <a:noFill/>
        </p:spPr>
        <p:txBody>
          <a:bodyPr wrap="square" rtlCol="0">
            <a:spAutoFit/>
          </a:bodyPr>
          <a:lstStyle/>
          <a:p>
            <a:r>
              <a:rPr lang="fr-FR" dirty="0" smtClean="0"/>
              <a:t>X</a:t>
            </a:r>
            <a:r>
              <a:rPr lang="fr-FR" baseline="-25000" dirty="0" smtClean="0"/>
              <a:t>2max</a:t>
            </a:r>
            <a:endParaRPr lang="fr-FR" baseline="-25000" dirty="0"/>
          </a:p>
        </p:txBody>
      </p:sp>
      <p:sp>
        <p:nvSpPr>
          <p:cNvPr id="17" name="ZoneTexte 16"/>
          <p:cNvSpPr txBox="1"/>
          <p:nvPr/>
        </p:nvSpPr>
        <p:spPr>
          <a:xfrm>
            <a:off x="3357554" y="5202808"/>
            <a:ext cx="1071570" cy="369332"/>
          </a:xfrm>
          <a:prstGeom prst="rect">
            <a:avLst/>
          </a:prstGeom>
          <a:noFill/>
        </p:spPr>
        <p:txBody>
          <a:bodyPr wrap="square" rtlCol="0">
            <a:spAutoFit/>
          </a:bodyPr>
          <a:lstStyle/>
          <a:p>
            <a:r>
              <a:rPr lang="fr-FR" dirty="0" smtClean="0"/>
              <a:t>X’</a:t>
            </a:r>
            <a:r>
              <a:rPr lang="fr-FR" baseline="-25000" dirty="0" smtClean="0"/>
              <a:t>1max</a:t>
            </a:r>
            <a:endParaRPr lang="fr-FR" baseline="-25000" dirty="0"/>
          </a:p>
        </p:txBody>
      </p:sp>
      <p:sp>
        <p:nvSpPr>
          <p:cNvPr id="18" name="ZoneTexte 17"/>
          <p:cNvSpPr txBox="1"/>
          <p:nvPr/>
        </p:nvSpPr>
        <p:spPr>
          <a:xfrm>
            <a:off x="5214942" y="5214950"/>
            <a:ext cx="1071570" cy="369332"/>
          </a:xfrm>
          <a:prstGeom prst="rect">
            <a:avLst/>
          </a:prstGeom>
          <a:noFill/>
        </p:spPr>
        <p:txBody>
          <a:bodyPr wrap="square" rtlCol="0">
            <a:spAutoFit/>
          </a:bodyPr>
          <a:lstStyle/>
          <a:p>
            <a:r>
              <a:rPr lang="fr-FR" dirty="0" smtClean="0"/>
              <a:t>X</a:t>
            </a:r>
            <a:r>
              <a:rPr lang="fr-FR" baseline="-25000" dirty="0" smtClean="0"/>
              <a:t>1max</a:t>
            </a:r>
            <a:endParaRPr lang="fr-FR" baseline="-25000" dirty="0"/>
          </a:p>
        </p:txBody>
      </p:sp>
      <p:sp>
        <p:nvSpPr>
          <p:cNvPr id="19" name="ZoneTexte 18"/>
          <p:cNvSpPr txBox="1"/>
          <p:nvPr/>
        </p:nvSpPr>
        <p:spPr>
          <a:xfrm>
            <a:off x="1000100" y="1357298"/>
            <a:ext cx="1071570" cy="369332"/>
          </a:xfrm>
          <a:prstGeom prst="rect">
            <a:avLst/>
          </a:prstGeom>
          <a:noFill/>
        </p:spPr>
        <p:txBody>
          <a:bodyPr wrap="square" rtlCol="0">
            <a:spAutoFit/>
          </a:bodyPr>
          <a:lstStyle/>
          <a:p>
            <a:r>
              <a:rPr lang="fr-FR" dirty="0" smtClean="0"/>
              <a:t>X</a:t>
            </a:r>
            <a:r>
              <a:rPr lang="fr-FR" baseline="-25000" dirty="0" smtClean="0"/>
              <a:t>2</a:t>
            </a:r>
            <a:endParaRPr lang="fr-FR" baseline="-25000" dirty="0"/>
          </a:p>
        </p:txBody>
      </p:sp>
      <p:sp>
        <p:nvSpPr>
          <p:cNvPr id="20" name="ZoneTexte 19"/>
          <p:cNvSpPr txBox="1"/>
          <p:nvPr/>
        </p:nvSpPr>
        <p:spPr>
          <a:xfrm>
            <a:off x="7143768" y="5202808"/>
            <a:ext cx="1071570" cy="369332"/>
          </a:xfrm>
          <a:prstGeom prst="rect">
            <a:avLst/>
          </a:prstGeom>
          <a:noFill/>
        </p:spPr>
        <p:txBody>
          <a:bodyPr wrap="square" rtlCol="0">
            <a:spAutoFit/>
          </a:bodyPr>
          <a:lstStyle/>
          <a:p>
            <a:r>
              <a:rPr lang="fr-FR" dirty="0" smtClean="0"/>
              <a:t>X</a:t>
            </a:r>
            <a:r>
              <a:rPr lang="fr-FR" baseline="-25000" dirty="0" smtClean="0"/>
              <a:t>1</a:t>
            </a:r>
            <a:endParaRPr lang="fr-FR" baseline="-25000" dirty="0"/>
          </a:p>
        </p:txBody>
      </p:sp>
      <p:cxnSp>
        <p:nvCxnSpPr>
          <p:cNvPr id="22" name="Connecteur droit avec flèche 21"/>
          <p:cNvCxnSpPr/>
          <p:nvPr/>
        </p:nvCxnSpPr>
        <p:spPr>
          <a:xfrm rot="10800000">
            <a:off x="3714744" y="5786454"/>
            <a:ext cx="18573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rot="10800000" flipV="1">
            <a:off x="3000364" y="3286124"/>
            <a:ext cx="714380"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ZoneTexte 27"/>
          <p:cNvSpPr txBox="1"/>
          <p:nvPr/>
        </p:nvSpPr>
        <p:spPr>
          <a:xfrm>
            <a:off x="3643306" y="3071810"/>
            <a:ext cx="3643338" cy="646331"/>
          </a:xfrm>
          <a:prstGeom prst="rect">
            <a:avLst/>
          </a:prstGeom>
          <a:noFill/>
        </p:spPr>
        <p:txBody>
          <a:bodyPr wrap="square" rtlCol="0">
            <a:spAutoFit/>
          </a:bodyPr>
          <a:lstStyle/>
          <a:p>
            <a:r>
              <a:rPr lang="fr-FR" dirty="0" smtClean="0"/>
              <a:t>Cette zone représente la perte de pouvoir d’achat  du consommateur</a:t>
            </a:r>
            <a:endParaRPr lang="fr-F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000" dirty="0" smtClean="0"/>
              <a:t>  La micro-économie s’intéresse aussi au comportement d’un autre agent économique : le producteur.</a:t>
            </a:r>
            <a:br>
              <a:rPr lang="fr-FR" sz="4000" dirty="0" smtClean="0"/>
            </a:br>
            <a:r>
              <a:rPr lang="fr-FR" sz="4000" dirty="0" smtClean="0"/>
              <a:t>L’objectif du producteur est de maximiser son profit. Pour cela il doit maximiser sa production ou minimiser les coûts de production en choisissant la meilleure combinaison possible des facteurs de production : le travail et le capital. C’est la théorie de la production et des coût.</a:t>
            </a:r>
            <a:br>
              <a:rPr lang="fr-FR" sz="4000" dirty="0" smtClean="0"/>
            </a:br>
            <a:r>
              <a:rPr lang="fr-FR" sz="4000" dirty="0" smtClean="0"/>
              <a:t/>
            </a:r>
            <a:br>
              <a:rPr lang="fr-FR" sz="4000" dirty="0" smtClean="0"/>
            </a:br>
            <a:endParaRPr lang="fr-FR" sz="4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rgbClr val="7030A0"/>
                </a:solidFill>
              </a:rPr>
              <a:t>B. Equilibre du consommateur</a:t>
            </a:r>
            <a:endParaRPr lang="fr-FR" dirty="0">
              <a:solidFill>
                <a:srgbClr val="7030A0"/>
              </a:solidFill>
            </a:endParaRPr>
          </a:p>
        </p:txBody>
      </p:sp>
      <p:sp>
        <p:nvSpPr>
          <p:cNvPr id="3" name="Espace réservé du contenu 2"/>
          <p:cNvSpPr>
            <a:spLocks noGrp="1"/>
          </p:cNvSpPr>
          <p:nvPr>
            <p:ph idx="1"/>
          </p:nvPr>
        </p:nvSpPr>
        <p:spPr>
          <a:xfrm>
            <a:off x="0" y="1428760"/>
            <a:ext cx="9144000" cy="5500702"/>
          </a:xfrm>
        </p:spPr>
        <p:txBody>
          <a:bodyPr>
            <a:normAutofit/>
          </a:bodyPr>
          <a:lstStyle/>
          <a:p>
            <a:pPr algn="just">
              <a:buNone/>
            </a:pPr>
            <a:r>
              <a:rPr lang="fr-FR" sz="3600" dirty="0" smtClean="0"/>
              <a:t>    Le consommateur est rationnel et maximise son utilité. Mais son choix ne dépend pas que de l’utilité, il est aussi contraint par un budget et par le prix des produits. Le consommateur  rationnel devra choisir la combinaison qui maximise son utilité pour un budget donné. L’équilibre du consommateur correspond au maximum d’utilité qu’il peut obtenir avec un budget donné.</a:t>
            </a:r>
            <a:endParaRPr lang="fr-FR" sz="36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None/>
            </a:pPr>
            <a:r>
              <a:rPr lang="fr-FR" sz="4000" dirty="0" smtClean="0"/>
              <a:t>   Pour effectuer la maximisation sous contrainte, on prend deux hypothèses: </a:t>
            </a:r>
          </a:p>
          <a:p>
            <a:pPr algn="just">
              <a:buFontTx/>
              <a:buChar char="-"/>
            </a:pPr>
            <a:r>
              <a:rPr lang="fr-FR" sz="4000" dirty="0" smtClean="0"/>
              <a:t>Les individus ne peuvent modifier ni leur revenu, ni le prix des produits (en situation de concurrence pure et parfaite, les agents économiques sont des preneurs des prix) ;</a:t>
            </a:r>
          </a:p>
          <a:p>
            <a:pPr algn="just">
              <a:buNone/>
            </a:pPr>
            <a:r>
              <a:rPr lang="fr-FR" sz="4000" dirty="0" smtClean="0"/>
              <a:t>-   Le consommateur utilise la totalité de son budget</a:t>
            </a:r>
            <a:endParaRPr lang="fr-FR" sz="4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r>
              <a:rPr lang="fr-FR" sz="3600" dirty="0" smtClean="0"/>
              <a:t>Soit  la contrainte budgétaire</a:t>
            </a:r>
          </a:p>
          <a:p>
            <a:pPr algn="just">
              <a:buNone/>
            </a:pPr>
            <a:r>
              <a:rPr lang="fr-FR" sz="3600" dirty="0" smtClean="0"/>
              <a:t>    Il existe trois méthodes pour déterminer le maximum du consommateur:</a:t>
            </a:r>
          </a:p>
          <a:p>
            <a:pPr algn="just">
              <a:buFontTx/>
              <a:buChar char="-"/>
            </a:pPr>
            <a:r>
              <a:rPr lang="fr-FR" sz="3600" dirty="0" smtClean="0"/>
              <a:t>l’égalité entre le TMS et le rapport des prix</a:t>
            </a:r>
          </a:p>
          <a:p>
            <a:pPr algn="just">
              <a:buNone/>
            </a:pPr>
            <a:r>
              <a:rPr lang="fr-FR" sz="3600" dirty="0" smtClean="0"/>
              <a:t>    ∂U/ ∂X</a:t>
            </a:r>
            <a:r>
              <a:rPr lang="fr-FR" sz="3600" baseline="-25000" dirty="0" smtClean="0"/>
              <a:t>1</a:t>
            </a:r>
            <a:r>
              <a:rPr lang="fr-FR" sz="3600" dirty="0" smtClean="0"/>
              <a:t> / ∂U/ ∂X</a:t>
            </a:r>
            <a:r>
              <a:rPr lang="fr-FR" sz="3600" baseline="-25000" dirty="0" smtClean="0"/>
              <a:t>2</a:t>
            </a:r>
            <a:r>
              <a:rPr lang="fr-FR" sz="3600" dirty="0" smtClean="0"/>
              <a:t> = p</a:t>
            </a:r>
            <a:r>
              <a:rPr lang="fr-FR" sz="3600" baseline="-25000" dirty="0" smtClean="0"/>
              <a:t>1</a:t>
            </a:r>
            <a:r>
              <a:rPr lang="fr-FR" sz="3600" dirty="0" smtClean="0"/>
              <a:t>/p</a:t>
            </a:r>
            <a:r>
              <a:rPr lang="fr-FR" sz="3600" baseline="-25000" dirty="0" smtClean="0"/>
              <a:t>2 </a:t>
            </a:r>
            <a:r>
              <a:rPr lang="fr-FR" sz="3600" dirty="0" smtClean="0"/>
              <a:t> sachant que </a:t>
            </a:r>
            <a:r>
              <a:rPr lang="fr-FR" sz="3600" baseline="-25000" dirty="0" smtClean="0"/>
              <a:t>         </a:t>
            </a:r>
            <a:r>
              <a:rPr lang="fr-FR" sz="3600" dirty="0" smtClean="0"/>
              <a:t>P1x1 + p2x2 = R</a:t>
            </a:r>
          </a:p>
          <a:p>
            <a:pPr algn="just">
              <a:buFontTx/>
              <a:buChar char="-"/>
            </a:pPr>
            <a:r>
              <a:rPr lang="fr-FR" sz="3600" dirty="0" smtClean="0"/>
              <a:t>La méthode du lagrangien :</a:t>
            </a:r>
          </a:p>
          <a:p>
            <a:pPr algn="just">
              <a:buNone/>
            </a:pPr>
            <a:r>
              <a:rPr lang="fr-FR" sz="3600" dirty="0" smtClean="0"/>
              <a:t>    créer une nouvelle fonction F(X1,X2,</a:t>
            </a:r>
            <a:r>
              <a:rPr lang="el-GR" sz="3600" dirty="0" smtClean="0"/>
              <a:t>λ</a:t>
            </a:r>
            <a:r>
              <a:rPr lang="fr-FR" sz="3600" dirty="0" smtClean="0"/>
              <a:t>) telle que :</a:t>
            </a:r>
          </a:p>
          <a:p>
            <a:pPr algn="just">
              <a:buNone/>
            </a:pPr>
            <a:r>
              <a:rPr lang="fr-FR" sz="3600" dirty="0" smtClean="0"/>
              <a:t>     F(X1,X2,</a:t>
            </a:r>
            <a:r>
              <a:rPr lang="el-GR" sz="3600" dirty="0" smtClean="0"/>
              <a:t>λ</a:t>
            </a:r>
            <a:r>
              <a:rPr lang="fr-FR" sz="3600" dirty="0" smtClean="0"/>
              <a:t>) = U(X1,X2) + </a:t>
            </a:r>
            <a:r>
              <a:rPr lang="el-GR" sz="3600" dirty="0" smtClean="0"/>
              <a:t>λ</a:t>
            </a:r>
            <a:r>
              <a:rPr lang="fr-FR" sz="3600" dirty="0" smtClean="0"/>
              <a:t>(R - P1x1 - p2x2)</a:t>
            </a:r>
            <a:r>
              <a:rPr lang="fr-FR" sz="3600" baseline="-25000" dirty="0" smtClean="0"/>
              <a:t>     </a:t>
            </a:r>
            <a:endParaRPr lang="fr-FR" sz="3600" baseline="-25000" dirty="0"/>
          </a:p>
        </p:txBody>
      </p:sp>
      <p:sp>
        <p:nvSpPr>
          <p:cNvPr id="4" name="Rectangle 3"/>
          <p:cNvSpPr/>
          <p:nvPr/>
        </p:nvSpPr>
        <p:spPr>
          <a:xfrm>
            <a:off x="5908225" y="71414"/>
            <a:ext cx="2807179" cy="584775"/>
          </a:xfrm>
          <a:prstGeom prst="rect">
            <a:avLst/>
          </a:prstGeom>
        </p:spPr>
        <p:txBody>
          <a:bodyPr wrap="none">
            <a:spAutoFit/>
          </a:bodyPr>
          <a:lstStyle/>
          <a:p>
            <a:r>
              <a:rPr lang="fr-FR" sz="3200" dirty="0" smtClean="0"/>
              <a:t>P1x1 + p2x2 = R</a:t>
            </a:r>
            <a:endParaRPr lang="fr-FR" sz="32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7999"/>
          </a:xfrm>
        </p:spPr>
        <p:txBody>
          <a:bodyPr>
            <a:noAutofit/>
          </a:bodyPr>
          <a:lstStyle/>
          <a:p>
            <a:pPr algn="just">
              <a:buNone/>
            </a:pPr>
            <a:r>
              <a:rPr lang="fr-FR" sz="3600" dirty="0" smtClean="0"/>
              <a:t>Puis résoudre ∂F/∂X1 = 0 ; ∂F/∂X2 = </a:t>
            </a:r>
            <a:r>
              <a:rPr lang="fr-FR" sz="3600" smtClean="0"/>
              <a:t>0 ;∂</a:t>
            </a:r>
            <a:r>
              <a:rPr lang="fr-FR" sz="3600" dirty="0" smtClean="0"/>
              <a:t>F/∂λ = 0</a:t>
            </a:r>
          </a:p>
          <a:p>
            <a:pPr algn="just">
              <a:buNone/>
            </a:pPr>
            <a:r>
              <a:rPr lang="fr-FR" sz="3600" dirty="0" smtClean="0"/>
              <a:t>Cette méthode doit être privilégiée quand la fonction d’utilité est complexe.</a:t>
            </a:r>
          </a:p>
          <a:p>
            <a:pPr algn="just">
              <a:buFontTx/>
              <a:buChar char="-"/>
            </a:pPr>
            <a:r>
              <a:rPr lang="fr-FR" sz="3600" dirty="0" smtClean="0"/>
              <a:t>Dérivées de premier ordre et de second ordre:</a:t>
            </a:r>
          </a:p>
          <a:p>
            <a:pPr algn="just">
              <a:buNone/>
            </a:pPr>
            <a:r>
              <a:rPr lang="fr-FR" sz="3600" dirty="0" smtClean="0"/>
              <a:t>  P1x1 + p2x2 = R</a:t>
            </a:r>
          </a:p>
          <a:p>
            <a:pPr algn="just">
              <a:buNone/>
            </a:pPr>
            <a:r>
              <a:rPr lang="fr-FR" sz="3600" dirty="0" smtClean="0"/>
              <a:t>→ X2 = (R – X1P1)/P2</a:t>
            </a:r>
          </a:p>
          <a:p>
            <a:pPr algn="just">
              <a:buNone/>
            </a:pPr>
            <a:r>
              <a:rPr lang="fr-FR" sz="3600" dirty="0" smtClean="0"/>
              <a:t>→ U(X1,X2) = U(X1, (R – X1P1)/P2)</a:t>
            </a:r>
          </a:p>
          <a:p>
            <a:pPr algn="just">
              <a:buNone/>
            </a:pPr>
            <a:r>
              <a:rPr lang="fr-FR" sz="3600" dirty="0" smtClean="0"/>
              <a:t>Condition de premier ordre : U’ = 0</a:t>
            </a:r>
          </a:p>
          <a:p>
            <a:pPr algn="just">
              <a:buNone/>
            </a:pPr>
            <a:r>
              <a:rPr lang="fr-FR" sz="3600" dirty="0" smtClean="0"/>
              <a:t>Condition de second ordre: U’’ &lt; 0</a:t>
            </a:r>
          </a:p>
          <a:p>
            <a:pPr algn="just">
              <a:buNone/>
            </a:pPr>
            <a:endParaRPr lang="fr-FR" sz="3600" dirty="0" smtClean="0"/>
          </a:p>
          <a:p>
            <a:pPr algn="just">
              <a:buNone/>
            </a:pPr>
            <a:r>
              <a:rPr lang="fr-FR" sz="3600" dirty="0" smtClean="0"/>
              <a:t> </a:t>
            </a:r>
            <a:endParaRPr lang="fr-FR" sz="36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Effet revenu et effet substitution</a:t>
            </a:r>
            <a:endParaRPr lang="fr-FR" dirty="0"/>
          </a:p>
        </p:txBody>
      </p:sp>
      <p:sp>
        <p:nvSpPr>
          <p:cNvPr id="3" name="Espace réservé du contenu 2"/>
          <p:cNvSpPr>
            <a:spLocks noGrp="1"/>
          </p:cNvSpPr>
          <p:nvPr>
            <p:ph idx="1"/>
          </p:nvPr>
        </p:nvSpPr>
        <p:spPr/>
        <p:txBody>
          <a:bodyPr/>
          <a:lstStyle/>
          <a:p>
            <a:pPr algn="just">
              <a:buNone/>
            </a:pPr>
            <a:r>
              <a:rPr lang="fr-FR" dirty="0" smtClean="0"/>
              <a:t>    Une modification du prix d’un des deux produits modifie l’optimum du consommateur. En effet, le changement d’un prix a deux effets : un effet revenu qui modifie l’utilité totale (augmentation de l’utilité si le prix diminue ou diminution si le prix augmente) et donc qui suscite le passage à la nouvelle courbe d’indifférence, et un effet substitution qui modifie la combinaison de consommation.</a:t>
            </a:r>
            <a:endParaRPr lang="fr-F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42918"/>
            <a:ext cx="8229600" cy="5500725"/>
          </a:xfrm>
        </p:spPr>
        <p:txBody>
          <a:bodyPr>
            <a:noAutofit/>
          </a:bodyPr>
          <a:lstStyle/>
          <a:p>
            <a:pPr algn="just">
              <a:buNone/>
            </a:pPr>
            <a:r>
              <a:rPr lang="fr-FR" sz="3600" dirty="0" smtClean="0"/>
              <a:t>   Pour isoler l’effet substitution et l’effet revenu, on peut rechercher un optimum intermédiaire (qui, en réalité, n’est que virtuel)tel que le degré d’utilité est le même que celui de l’ancien optimum, avec le nouveau système de prix et un revenu différent. Le passage de l’optimum initial à l’optimum intermédiaire au nouvel optimum mesure l’effet revenu.</a:t>
            </a:r>
            <a:endParaRPr lang="fr-FR" sz="36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1" y="571480"/>
          <a:ext cx="9143999" cy="6278880"/>
        </p:xfrm>
        <a:graphic>
          <a:graphicData uri="http://schemas.openxmlformats.org/drawingml/2006/table">
            <a:tbl>
              <a:tblPr firstRow="1" bandRow="1">
                <a:tableStyleId>{5C22544A-7EE6-4342-B048-85BDC9FD1C3A}</a:tableStyleId>
              </a:tblPr>
              <a:tblGrid>
                <a:gridCol w="5000627"/>
                <a:gridCol w="1701804"/>
                <a:gridCol w="2441568"/>
              </a:tblGrid>
              <a:tr h="1100138">
                <a:tc>
                  <a:txBody>
                    <a:bodyPr/>
                    <a:lstStyle/>
                    <a:p>
                      <a:endParaRPr lang="fr-FR" sz="4000" dirty="0"/>
                    </a:p>
                  </a:txBody>
                  <a:tcPr/>
                </a:tc>
                <a:tc>
                  <a:txBody>
                    <a:bodyPr/>
                    <a:lstStyle/>
                    <a:p>
                      <a:r>
                        <a:rPr lang="fr-FR" sz="4000" dirty="0" smtClean="0"/>
                        <a:t>Quantité de X1</a:t>
                      </a:r>
                      <a:endParaRPr lang="fr-FR" sz="4000" dirty="0"/>
                    </a:p>
                  </a:txBody>
                  <a:tcPr/>
                </a:tc>
                <a:tc>
                  <a:txBody>
                    <a:bodyPr/>
                    <a:lstStyle/>
                    <a:p>
                      <a:r>
                        <a:rPr lang="fr-FR" sz="4000" dirty="0" smtClean="0"/>
                        <a:t>Quantité de X2</a:t>
                      </a:r>
                      <a:endParaRPr lang="fr-FR" sz="4000" dirty="0"/>
                    </a:p>
                  </a:txBody>
                  <a:tcPr/>
                </a:tc>
              </a:tr>
              <a:tr h="3614738">
                <a:tc>
                  <a:txBody>
                    <a:bodyPr/>
                    <a:lstStyle/>
                    <a:p>
                      <a:r>
                        <a:rPr lang="fr-FR" sz="4000" dirty="0" smtClean="0"/>
                        <a:t>Equilibre initial</a:t>
                      </a:r>
                    </a:p>
                    <a:p>
                      <a:r>
                        <a:rPr lang="fr-FR" sz="4000" dirty="0" smtClean="0"/>
                        <a:t>« Equilibre intermédiaire »</a:t>
                      </a:r>
                    </a:p>
                    <a:p>
                      <a:r>
                        <a:rPr lang="fr-FR" sz="4000" dirty="0" smtClean="0"/>
                        <a:t>Effet </a:t>
                      </a:r>
                      <a:r>
                        <a:rPr lang="fr-FR" sz="4000" dirty="0" err="1" smtClean="0"/>
                        <a:t>subsitution</a:t>
                      </a:r>
                      <a:endParaRPr lang="fr-FR" sz="4000" dirty="0" smtClean="0"/>
                    </a:p>
                    <a:p>
                      <a:r>
                        <a:rPr lang="fr-FR" sz="4000" dirty="0" smtClean="0"/>
                        <a:t>Nouvel</a:t>
                      </a:r>
                      <a:r>
                        <a:rPr lang="fr-FR" sz="4000" baseline="0" dirty="0" smtClean="0"/>
                        <a:t> équilibre</a:t>
                      </a:r>
                    </a:p>
                    <a:p>
                      <a:r>
                        <a:rPr lang="fr-FR" sz="4000" baseline="0" dirty="0" smtClean="0"/>
                        <a:t>Effet revenu</a:t>
                      </a:r>
                    </a:p>
                    <a:p>
                      <a:r>
                        <a:rPr lang="fr-FR" sz="4000" baseline="0" dirty="0" smtClean="0"/>
                        <a:t>Effet total</a:t>
                      </a:r>
                      <a:endParaRPr lang="fr-FR" sz="4000" dirty="0"/>
                    </a:p>
                  </a:txBody>
                  <a:tcPr/>
                </a:tc>
                <a:tc>
                  <a:txBody>
                    <a:bodyPr/>
                    <a:lstStyle/>
                    <a:p>
                      <a:endParaRPr lang="fr-FR" sz="4000" dirty="0"/>
                    </a:p>
                  </a:txBody>
                  <a:tcPr/>
                </a:tc>
                <a:tc>
                  <a:txBody>
                    <a:bodyPr/>
                    <a:lstStyle/>
                    <a:p>
                      <a:endParaRPr lang="fr-FR" sz="4000" dirty="0"/>
                    </a:p>
                  </a:txBody>
                  <a:tcPr/>
                </a:tc>
              </a:tr>
            </a:tbl>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Application</a:t>
            </a:r>
            <a:endParaRPr lang="fr-FR" dirty="0"/>
          </a:p>
        </p:txBody>
      </p:sp>
      <p:sp>
        <p:nvSpPr>
          <p:cNvPr id="3" name="Espace réservé du contenu 2"/>
          <p:cNvSpPr>
            <a:spLocks noGrp="1"/>
          </p:cNvSpPr>
          <p:nvPr>
            <p:ph idx="1"/>
          </p:nvPr>
        </p:nvSpPr>
        <p:spPr>
          <a:xfrm>
            <a:off x="0" y="1428736"/>
            <a:ext cx="9144000" cy="5429264"/>
          </a:xfrm>
        </p:spPr>
        <p:txBody>
          <a:bodyPr>
            <a:noAutofit/>
          </a:bodyPr>
          <a:lstStyle/>
          <a:p>
            <a:pPr algn="just">
              <a:buNone/>
            </a:pPr>
            <a:r>
              <a:rPr lang="fr-FR" sz="4000" dirty="0" smtClean="0"/>
              <a:t>Un consommateur a une fonction d’utilité :</a:t>
            </a:r>
          </a:p>
          <a:p>
            <a:pPr algn="just">
              <a:buNone/>
            </a:pPr>
            <a:r>
              <a:rPr lang="fr-FR" sz="4000" dirty="0" smtClean="0"/>
              <a:t>U = XY et un revenu de 100</a:t>
            </a:r>
          </a:p>
          <a:p>
            <a:pPr algn="just">
              <a:buNone/>
            </a:pPr>
            <a:r>
              <a:rPr lang="fr-FR" sz="4000" dirty="0" smtClean="0"/>
              <a:t>Le prix de X est de 5 et celui de Y est de 2</a:t>
            </a:r>
          </a:p>
          <a:p>
            <a:pPr algn="just">
              <a:buFontTx/>
              <a:buChar char="-"/>
            </a:pPr>
            <a:r>
              <a:rPr lang="fr-FR" sz="4000" dirty="0" smtClean="0"/>
              <a:t>Déterminer l’équilibre du consommateur</a:t>
            </a:r>
          </a:p>
          <a:p>
            <a:pPr algn="just">
              <a:buFontTx/>
              <a:buChar char="-"/>
            </a:pPr>
            <a:r>
              <a:rPr lang="fr-FR" sz="4000" dirty="0" smtClean="0"/>
              <a:t>Le prix de X passe de  5 à 10 alors que le prix de Y et le revenu restent inchangés. Mettre en évidence l’effet substitution et l’effet revenu. Commenter.</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r>
              <a:rPr lang="fr-FR" sz="3600" b="1" i="1" dirty="0" smtClean="0"/>
              <a:t>Correction:</a:t>
            </a:r>
          </a:p>
          <a:p>
            <a:pPr algn="just">
              <a:buFontTx/>
              <a:buChar char="-"/>
            </a:pPr>
            <a:r>
              <a:rPr lang="fr-FR" sz="3600" dirty="0" smtClean="0"/>
              <a:t>Equilibre initial</a:t>
            </a:r>
          </a:p>
          <a:p>
            <a:pPr algn="just">
              <a:buNone/>
            </a:pPr>
            <a:r>
              <a:rPr lang="fr-FR" sz="3600" dirty="0" smtClean="0"/>
              <a:t>L’égalité entre le TMS et le rapport des prix :</a:t>
            </a:r>
          </a:p>
          <a:p>
            <a:pPr algn="just">
              <a:buNone/>
            </a:pPr>
            <a:endParaRPr lang="fr-FR" sz="3600" dirty="0" smtClean="0"/>
          </a:p>
          <a:p>
            <a:pPr algn="just">
              <a:buNone/>
            </a:pPr>
            <a:endParaRPr lang="fr-FR" sz="3600" dirty="0" smtClean="0"/>
          </a:p>
          <a:p>
            <a:pPr algn="just">
              <a:buNone/>
            </a:pPr>
            <a:r>
              <a:rPr lang="fr-FR" sz="3600" dirty="0" smtClean="0"/>
              <a:t>Y/X = 2,5 sachant que 5X + 2Y = 100</a:t>
            </a:r>
          </a:p>
          <a:p>
            <a:pPr algn="just">
              <a:buNone/>
            </a:pPr>
            <a:r>
              <a:rPr lang="fr-FR" sz="3600" dirty="0" smtClean="0"/>
              <a:t>Donc : Y = 2,5X. Donc : 5X + 2(2,5X) = 100</a:t>
            </a:r>
          </a:p>
          <a:p>
            <a:pPr algn="just">
              <a:buNone/>
            </a:pPr>
            <a:r>
              <a:rPr lang="fr-FR" sz="3600" dirty="0" smtClean="0"/>
              <a:t>Donc : 10X = 100</a:t>
            </a:r>
          </a:p>
          <a:p>
            <a:pPr algn="just">
              <a:buNone/>
            </a:pPr>
            <a:r>
              <a:rPr lang="fr-FR" sz="3600" dirty="0" smtClean="0"/>
              <a:t>Solution: X =10 et Y = 25</a:t>
            </a:r>
          </a:p>
        </p:txBody>
      </p:sp>
      <p:sp>
        <p:nvSpPr>
          <p:cNvPr id="5" name="Rectangle 4"/>
          <p:cNvSpPr/>
          <p:nvPr/>
        </p:nvSpPr>
        <p:spPr>
          <a:xfrm>
            <a:off x="571472" y="2282603"/>
            <a:ext cx="4500594" cy="646331"/>
          </a:xfrm>
          <a:prstGeom prst="rect">
            <a:avLst/>
          </a:prstGeom>
        </p:spPr>
        <p:txBody>
          <a:bodyPr wrap="square">
            <a:spAutoFit/>
          </a:bodyPr>
          <a:lstStyle/>
          <a:p>
            <a:r>
              <a:rPr lang="fr-FR" sz="3600" dirty="0" smtClean="0"/>
              <a:t>∂U/ ∂X / ∂U/ ∂Y = p</a:t>
            </a:r>
            <a:r>
              <a:rPr lang="fr-FR" sz="3600" baseline="-25000" dirty="0" smtClean="0"/>
              <a:t>x</a:t>
            </a:r>
            <a:r>
              <a:rPr lang="fr-FR" sz="3600" dirty="0" smtClean="0"/>
              <a:t>/</a:t>
            </a:r>
            <a:r>
              <a:rPr lang="fr-FR" sz="3600" dirty="0" err="1" smtClean="0"/>
              <a:t>p</a:t>
            </a:r>
            <a:r>
              <a:rPr lang="fr-FR" sz="3600" baseline="-25000" dirty="0" err="1" smtClean="0"/>
              <a:t>y</a:t>
            </a:r>
            <a:r>
              <a:rPr lang="fr-FR" sz="3600" baseline="-25000" dirty="0" smtClean="0"/>
              <a:t> </a:t>
            </a:r>
            <a:endParaRPr lang="fr-FR" sz="36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rmAutofit/>
          </a:bodyPr>
          <a:lstStyle/>
          <a:p>
            <a:pPr algn="just">
              <a:buFontTx/>
              <a:buChar char="-"/>
            </a:pPr>
            <a:r>
              <a:rPr lang="fr-FR" sz="4400" dirty="0" smtClean="0"/>
              <a:t>Equilibre intermédiaire</a:t>
            </a:r>
          </a:p>
          <a:p>
            <a:pPr algn="just">
              <a:buNone/>
            </a:pPr>
            <a:r>
              <a:rPr lang="fr-FR" sz="4400" dirty="0" smtClean="0"/>
              <a:t>L’égalité entre le TMS et le rapport des prix donne : y/x = 5</a:t>
            </a:r>
          </a:p>
          <a:p>
            <a:pPr algn="just">
              <a:buNone/>
            </a:pPr>
            <a:r>
              <a:rPr lang="fr-FR" sz="4400" dirty="0" smtClean="0"/>
              <a:t>Par ailleurs, le niveau d’utilité est le même que celui de l’équilibre initial: U = XY = 250</a:t>
            </a:r>
          </a:p>
          <a:p>
            <a:pPr algn="just">
              <a:buNone/>
            </a:pPr>
            <a:r>
              <a:rPr lang="fr-FR" sz="4400" dirty="0" smtClean="0"/>
              <a:t>Donc Y = 5X ; ce qui </a:t>
            </a:r>
            <a:r>
              <a:rPr lang="fr-FR" sz="4400" smtClean="0"/>
              <a:t>implique que       </a:t>
            </a:r>
            <a:r>
              <a:rPr lang="fr-FR" sz="4400" dirty="0" smtClean="0"/>
              <a:t>5X</a:t>
            </a:r>
            <a:r>
              <a:rPr lang="fr-FR" sz="4400" baseline="30000" dirty="0" smtClean="0"/>
              <a:t>2</a:t>
            </a:r>
            <a:r>
              <a:rPr lang="fr-FR" sz="4400" dirty="0" smtClean="0"/>
              <a:t> = 250</a:t>
            </a:r>
          </a:p>
          <a:p>
            <a:pPr algn="just">
              <a:buNone/>
            </a:pPr>
            <a:r>
              <a:rPr lang="fr-FR" sz="4400" dirty="0" smtClean="0"/>
              <a:t>La solution donne X = 7,07 et Y = 35,35</a:t>
            </a:r>
          </a:p>
          <a:p>
            <a:pPr algn="just">
              <a:buNone/>
            </a:pPr>
            <a:endParaRPr lang="fr-FR" sz="4400" dirty="0" smtClean="0"/>
          </a:p>
          <a:p>
            <a:pPr algn="just">
              <a:buNone/>
            </a:pPr>
            <a:endParaRPr lang="fr-FR" sz="4400" baseline="30000" dirty="0" smtClean="0"/>
          </a:p>
          <a:p>
            <a:pPr algn="just">
              <a:buNone/>
            </a:pPr>
            <a:endParaRPr lang="fr-FR" sz="44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3800" dirty="0" smtClean="0">
                <a:latin typeface="Calibri" pitchFamily="34" charset="0"/>
                <a:ea typeface="Batang" pitchFamily="18" charset="-127"/>
                <a:cs typeface="Calibri" pitchFamily="34" charset="0"/>
              </a:rPr>
              <a:t>   Le consommateur demande des biens et services. Le producteur produit et offre</a:t>
            </a:r>
            <a:br>
              <a:rPr lang="fr-FR" sz="3800" dirty="0" smtClean="0">
                <a:latin typeface="Calibri" pitchFamily="34" charset="0"/>
                <a:ea typeface="Batang" pitchFamily="18" charset="-127"/>
                <a:cs typeface="Calibri" pitchFamily="34" charset="0"/>
              </a:rPr>
            </a:br>
            <a:r>
              <a:rPr lang="fr-FR" sz="3800" dirty="0" smtClean="0">
                <a:latin typeface="Calibri" pitchFamily="34" charset="0"/>
                <a:ea typeface="Batang" pitchFamily="18" charset="-127"/>
                <a:cs typeface="Calibri" pitchFamily="34" charset="0"/>
              </a:rPr>
              <a:t>ces biens et services. Le consommateur et le producteur se rencontrent sur le marché.</a:t>
            </a:r>
            <a:br>
              <a:rPr lang="fr-FR" sz="3800" dirty="0" smtClean="0">
                <a:latin typeface="Calibri" pitchFamily="34" charset="0"/>
                <a:ea typeface="Batang" pitchFamily="18" charset="-127"/>
                <a:cs typeface="Calibri" pitchFamily="34" charset="0"/>
              </a:rPr>
            </a:br>
            <a:r>
              <a:rPr lang="fr-FR" sz="3800" dirty="0" smtClean="0">
                <a:latin typeface="Calibri" pitchFamily="34" charset="0"/>
                <a:ea typeface="Batang" pitchFamily="18" charset="-127"/>
                <a:cs typeface="Calibri" pitchFamily="34" charset="0"/>
              </a:rPr>
              <a:t>Un marché est un lieu dans lequel acheteurs et vendeurs achètent et vendent des</a:t>
            </a:r>
            <a:br>
              <a:rPr lang="fr-FR" sz="3800" dirty="0" smtClean="0">
                <a:latin typeface="Calibri" pitchFamily="34" charset="0"/>
                <a:ea typeface="Batang" pitchFamily="18" charset="-127"/>
                <a:cs typeface="Calibri" pitchFamily="34" charset="0"/>
              </a:rPr>
            </a:br>
            <a:r>
              <a:rPr lang="fr-FR" sz="3800" dirty="0" smtClean="0">
                <a:latin typeface="Calibri" pitchFamily="34" charset="0"/>
                <a:ea typeface="Batang" pitchFamily="18" charset="-127"/>
                <a:cs typeface="Calibri" pitchFamily="34" charset="0"/>
              </a:rPr>
              <a:t>biens, des services et des ressources. Il y a un marché pour chaque bien, service</a:t>
            </a:r>
            <a:br>
              <a:rPr lang="fr-FR" sz="3800" dirty="0" smtClean="0">
                <a:latin typeface="Calibri" pitchFamily="34" charset="0"/>
                <a:ea typeface="Batang" pitchFamily="18" charset="-127"/>
                <a:cs typeface="Calibri" pitchFamily="34" charset="0"/>
              </a:rPr>
            </a:br>
            <a:r>
              <a:rPr lang="fr-FR" sz="3800" dirty="0" smtClean="0">
                <a:latin typeface="Calibri" pitchFamily="34" charset="0"/>
                <a:ea typeface="Batang" pitchFamily="18" charset="-127"/>
                <a:cs typeface="Calibri" pitchFamily="34" charset="0"/>
              </a:rPr>
              <a:t>ou ressource achetés et vendus dans une économie.</a:t>
            </a:r>
            <a:br>
              <a:rPr lang="fr-FR" sz="3800" dirty="0" smtClean="0">
                <a:latin typeface="Calibri" pitchFamily="34" charset="0"/>
                <a:ea typeface="Batang" pitchFamily="18" charset="-127"/>
                <a:cs typeface="Calibri" pitchFamily="34" charset="0"/>
              </a:rPr>
            </a:br>
            <a:r>
              <a:rPr lang="fr-FR" sz="3800" dirty="0" smtClean="0">
                <a:latin typeface="Calibri" pitchFamily="34" charset="0"/>
                <a:ea typeface="Batang" pitchFamily="18" charset="-127"/>
                <a:cs typeface="Calibri" pitchFamily="34" charset="0"/>
              </a:rPr>
              <a:t/>
            </a:r>
            <a:br>
              <a:rPr lang="fr-FR" sz="3800" dirty="0" smtClean="0">
                <a:latin typeface="Calibri" pitchFamily="34" charset="0"/>
                <a:ea typeface="Batang" pitchFamily="18" charset="-127"/>
                <a:cs typeface="Calibri" pitchFamily="34" charset="0"/>
              </a:rPr>
            </a:br>
            <a:endParaRPr lang="fr-FR" sz="3800" dirty="0">
              <a:latin typeface="Calibri" pitchFamily="34" charset="0"/>
              <a:ea typeface="Batang" pitchFamily="18" charset="-127"/>
              <a:cs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428604"/>
            <a:ext cx="8229600" cy="5697559"/>
          </a:xfrm>
        </p:spPr>
        <p:txBody>
          <a:bodyPr/>
          <a:lstStyle/>
          <a:p>
            <a:pPr>
              <a:buNone/>
            </a:pPr>
            <a:r>
              <a:rPr lang="fr-FR" dirty="0" smtClean="0"/>
              <a:t> - Nouvel équilibre</a:t>
            </a:r>
          </a:p>
          <a:p>
            <a:pPr>
              <a:buNone/>
            </a:pPr>
            <a:r>
              <a:rPr lang="fr-FR" dirty="0" smtClean="0"/>
              <a:t>L’égalité entre le TMS et le rapport des prix:</a:t>
            </a:r>
          </a:p>
          <a:p>
            <a:pPr>
              <a:buNone/>
            </a:pPr>
            <a:r>
              <a:rPr lang="fr-FR" dirty="0" smtClean="0"/>
              <a:t>Y/X = 5 sachant que 10X + 2Y = 100</a:t>
            </a:r>
          </a:p>
          <a:p>
            <a:pPr>
              <a:buNone/>
            </a:pPr>
            <a:r>
              <a:rPr lang="fr-FR" dirty="0" smtClean="0"/>
              <a:t>Donc Y = 5X donc : 5X + 2(5X) = 100 </a:t>
            </a:r>
          </a:p>
          <a:p>
            <a:pPr>
              <a:buNone/>
            </a:pPr>
            <a:r>
              <a:rPr lang="fr-FR" dirty="0" smtClean="0"/>
              <a:t>Solution X = 6,66 et y = 33,33</a:t>
            </a:r>
            <a:endParaRPr lang="fr-FR"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4"/>
          <p:cNvGraphicFramePr>
            <a:graphicFrameLocks noGrp="1"/>
          </p:cNvGraphicFramePr>
          <p:nvPr>
            <p:ph idx="1"/>
          </p:nvPr>
        </p:nvGraphicFramePr>
        <p:xfrm>
          <a:off x="285720" y="571480"/>
          <a:ext cx="8229600" cy="4511040"/>
        </p:xfrm>
        <a:graphic>
          <a:graphicData uri="http://schemas.openxmlformats.org/drawingml/2006/table">
            <a:tbl>
              <a:tblPr firstRow="1" bandRow="1">
                <a:tableStyleId>{5C22544A-7EE6-4342-B048-85BDC9FD1C3A}</a:tableStyleId>
              </a:tblPr>
              <a:tblGrid>
                <a:gridCol w="4214842"/>
                <a:gridCol w="2071702"/>
                <a:gridCol w="1943056"/>
              </a:tblGrid>
              <a:tr h="370840">
                <a:tc>
                  <a:txBody>
                    <a:bodyPr/>
                    <a:lstStyle/>
                    <a:p>
                      <a:endParaRPr lang="fr-FR" sz="3200" dirty="0"/>
                    </a:p>
                  </a:txBody>
                  <a:tcPr/>
                </a:tc>
                <a:tc>
                  <a:txBody>
                    <a:bodyPr/>
                    <a:lstStyle/>
                    <a:p>
                      <a:r>
                        <a:rPr lang="fr-FR" sz="3200" dirty="0" smtClean="0"/>
                        <a:t>Quantité de X</a:t>
                      </a:r>
                      <a:endParaRPr lang="fr-FR" sz="3200" dirty="0"/>
                    </a:p>
                  </a:txBody>
                  <a:tcPr/>
                </a:tc>
                <a:tc>
                  <a:txBody>
                    <a:bodyPr/>
                    <a:lstStyle/>
                    <a:p>
                      <a:r>
                        <a:rPr lang="fr-FR" sz="3200" dirty="0" smtClean="0"/>
                        <a:t>Quantité de y</a:t>
                      </a:r>
                      <a:endParaRPr lang="fr-FR" sz="3200" dirty="0"/>
                    </a:p>
                  </a:txBody>
                  <a:tcPr/>
                </a:tc>
              </a:tr>
              <a:tr h="370840">
                <a:tc>
                  <a:txBody>
                    <a:bodyPr/>
                    <a:lstStyle/>
                    <a:p>
                      <a:r>
                        <a:rPr lang="fr-FR" sz="3200" dirty="0" smtClean="0"/>
                        <a:t>Equilibre initial</a:t>
                      </a:r>
                    </a:p>
                    <a:p>
                      <a:r>
                        <a:rPr lang="fr-FR" sz="2800" dirty="0" smtClean="0"/>
                        <a:t>« Equilibre intermédiaire »</a:t>
                      </a:r>
                    </a:p>
                    <a:p>
                      <a:r>
                        <a:rPr lang="fr-FR" sz="3200" dirty="0" smtClean="0"/>
                        <a:t>Effet substitution</a:t>
                      </a:r>
                    </a:p>
                    <a:p>
                      <a:r>
                        <a:rPr lang="fr-FR" sz="3200" dirty="0" smtClean="0"/>
                        <a:t>Nouvel</a:t>
                      </a:r>
                      <a:r>
                        <a:rPr lang="fr-FR" sz="3200" baseline="0" dirty="0" smtClean="0"/>
                        <a:t> équilibre</a:t>
                      </a:r>
                    </a:p>
                    <a:p>
                      <a:r>
                        <a:rPr lang="fr-FR" sz="3200" baseline="0" dirty="0" smtClean="0"/>
                        <a:t>Effet revenu</a:t>
                      </a:r>
                    </a:p>
                    <a:p>
                      <a:r>
                        <a:rPr lang="fr-FR" sz="3200" baseline="0" dirty="0" smtClean="0"/>
                        <a:t>Effet total</a:t>
                      </a:r>
                      <a:endParaRPr lang="fr-FR" sz="3200" dirty="0" smtClean="0"/>
                    </a:p>
                    <a:p>
                      <a:endParaRPr lang="fr-FR" sz="3200" dirty="0"/>
                    </a:p>
                  </a:txBody>
                  <a:tcPr/>
                </a:tc>
                <a:tc>
                  <a:txBody>
                    <a:bodyPr/>
                    <a:lstStyle/>
                    <a:p>
                      <a:pPr algn="ctr"/>
                      <a:r>
                        <a:rPr lang="fr-FR" sz="3200" dirty="0" smtClean="0"/>
                        <a:t>10</a:t>
                      </a:r>
                    </a:p>
                    <a:p>
                      <a:pPr algn="ctr"/>
                      <a:r>
                        <a:rPr lang="fr-FR" sz="3200" dirty="0" smtClean="0"/>
                        <a:t>7,07</a:t>
                      </a:r>
                    </a:p>
                    <a:p>
                      <a:pPr algn="ctr">
                        <a:buFontTx/>
                        <a:buChar char="-"/>
                      </a:pPr>
                      <a:r>
                        <a:rPr lang="fr-FR" sz="3200" baseline="0" dirty="0" smtClean="0"/>
                        <a:t>2,93</a:t>
                      </a:r>
                    </a:p>
                    <a:p>
                      <a:pPr algn="ctr">
                        <a:buFontTx/>
                        <a:buNone/>
                      </a:pPr>
                      <a:r>
                        <a:rPr lang="fr-FR" sz="3200" baseline="0" dirty="0" smtClean="0"/>
                        <a:t>6,66</a:t>
                      </a:r>
                    </a:p>
                    <a:p>
                      <a:pPr algn="ctr">
                        <a:buFontTx/>
                        <a:buChar char="-"/>
                      </a:pPr>
                      <a:r>
                        <a:rPr lang="fr-FR" sz="3200" baseline="0" dirty="0" smtClean="0"/>
                        <a:t>0,41</a:t>
                      </a:r>
                    </a:p>
                    <a:p>
                      <a:pPr algn="ctr">
                        <a:buFontTx/>
                        <a:buNone/>
                      </a:pPr>
                      <a:r>
                        <a:rPr lang="fr-FR" sz="3200" baseline="0" dirty="0" smtClean="0"/>
                        <a:t>- 3,34</a:t>
                      </a:r>
                      <a:endParaRPr lang="fr-FR" sz="3200" dirty="0"/>
                    </a:p>
                  </a:txBody>
                  <a:tcPr/>
                </a:tc>
                <a:tc>
                  <a:txBody>
                    <a:bodyPr/>
                    <a:lstStyle/>
                    <a:p>
                      <a:r>
                        <a:rPr lang="fr-FR" sz="3200" dirty="0" smtClean="0"/>
                        <a:t>25</a:t>
                      </a:r>
                    </a:p>
                    <a:p>
                      <a:r>
                        <a:rPr lang="fr-FR" sz="3200" dirty="0" smtClean="0"/>
                        <a:t>35,35</a:t>
                      </a:r>
                    </a:p>
                    <a:p>
                      <a:r>
                        <a:rPr lang="fr-FR" sz="3200" dirty="0" smtClean="0"/>
                        <a:t>+10</a:t>
                      </a:r>
                    </a:p>
                    <a:p>
                      <a:r>
                        <a:rPr lang="fr-FR" sz="3200" dirty="0" smtClean="0"/>
                        <a:t>33,33</a:t>
                      </a:r>
                    </a:p>
                    <a:p>
                      <a:pPr>
                        <a:buFontTx/>
                        <a:buChar char="-"/>
                      </a:pPr>
                      <a:r>
                        <a:rPr lang="fr-FR" sz="3200" baseline="0" dirty="0" smtClean="0"/>
                        <a:t>2,02</a:t>
                      </a:r>
                    </a:p>
                    <a:p>
                      <a:pPr>
                        <a:buFontTx/>
                        <a:buNone/>
                      </a:pPr>
                      <a:r>
                        <a:rPr lang="fr-FR" sz="3200" baseline="0" dirty="0" smtClean="0"/>
                        <a:t>+ 8,33</a:t>
                      </a:r>
                      <a:endParaRPr lang="fr-FR" sz="3200" dirty="0"/>
                    </a:p>
                  </a:txBody>
                  <a:tcPr/>
                </a:tc>
              </a:tr>
            </a:tbl>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03275"/>
            <a:ext cx="8229600" cy="5340369"/>
          </a:xfrm>
        </p:spPr>
        <p:txBody>
          <a:bodyPr/>
          <a:lstStyle/>
          <a:p>
            <a:pPr algn="just"/>
            <a:r>
              <a:rPr lang="fr-FR" dirty="0" smtClean="0"/>
              <a:t>L’augmentation du prix du produit X diminue le pouvoir d’achat du consommateur, ce qui fait baiser son utilité (de 250 à 221,78) et baisser de courbe d’indifférence, mais elle modifie aussi la combinaison de consommation (effet substitution) car le consommateur choisira une proportion moins forte que précédemment du bien X et plus forte du bien Y dont le prix, relativement à X, a baissé.</a:t>
            </a:r>
            <a:endParaRPr lang="fr-FR"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II. Optimisation dans le temps</a:t>
            </a:r>
            <a:endParaRPr lang="fr-FR" dirty="0"/>
          </a:p>
        </p:txBody>
      </p:sp>
      <p:sp>
        <p:nvSpPr>
          <p:cNvPr id="3" name="Espace réservé du contenu 2"/>
          <p:cNvSpPr>
            <a:spLocks noGrp="1"/>
          </p:cNvSpPr>
          <p:nvPr>
            <p:ph idx="1"/>
          </p:nvPr>
        </p:nvSpPr>
        <p:spPr/>
        <p:txBody>
          <a:bodyPr>
            <a:normAutofit/>
          </a:bodyPr>
          <a:lstStyle/>
          <a:p>
            <a:pPr algn="just">
              <a:buNone/>
            </a:pPr>
            <a:r>
              <a:rPr lang="fr-FR" dirty="0" smtClean="0"/>
              <a:t>    Dans la théorie de base, l’agent économique (le consommateur définit sa position d’équilibre une fois pour toutes. Le consommateur, par exemple, calcule une fois pour toutes sa consommation d’équilibre compte tenu de son revenu, des prix et de ses préférences. En ce sens, le modèle microéconomique de base est atemporel. </a:t>
            </a:r>
            <a:endParaRPr lang="fr-FR"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85794"/>
            <a:ext cx="8229600" cy="5340369"/>
          </a:xfrm>
        </p:spPr>
        <p:txBody>
          <a:bodyPr/>
          <a:lstStyle/>
          <a:p>
            <a:pPr algn="just"/>
            <a:r>
              <a:rPr lang="fr-FR" dirty="0" smtClean="0"/>
              <a:t>On introduit à présent l’idée que la valeur d’un prix ou du revenu dépend du moment auquel ce prix ou revenu intervient.</a:t>
            </a:r>
          </a:p>
          <a:p>
            <a:pPr algn="just">
              <a:buNone/>
            </a:pPr>
            <a:r>
              <a:rPr lang="fr-FR" dirty="0" smtClean="0"/>
              <a:t>    Par conséquent, l’agent détermine sa consommation d’équilibre actuel en tenant compte des différentes valeurs de prix et des revenu des périodes futures.</a:t>
            </a:r>
          </a:p>
          <a:p>
            <a:pPr algn="just">
              <a:buNone/>
            </a:pPr>
            <a:r>
              <a:rPr lang="fr-FR" dirty="0" smtClean="0"/>
              <a:t>La prise en compte du temps entraine la mise en</a:t>
            </a:r>
            <a:endParaRPr lang="fr-FR"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14356"/>
            <a:ext cx="8229600" cy="5411807"/>
          </a:xfrm>
        </p:spPr>
        <p:txBody>
          <a:bodyPr/>
          <a:lstStyle/>
          <a:p>
            <a:pPr>
              <a:buNone/>
            </a:pPr>
            <a:r>
              <a:rPr lang="fr-FR" dirty="0" smtClean="0"/>
              <a:t> œuvre des opérations fondamentales : l’anticipation, la capitalisation et l’actualisation</a:t>
            </a:r>
          </a:p>
          <a:p>
            <a:pPr>
              <a:buNone/>
            </a:pPr>
            <a:r>
              <a:rPr lang="fr-FR" dirty="0" smtClean="0"/>
              <a:t>    A partir de ce concept, on redéfinit l’équilibre du consommateur et du producteur dans le cadre </a:t>
            </a:r>
            <a:r>
              <a:rPr lang="fr-FR" dirty="0" err="1" smtClean="0"/>
              <a:t>intertemporel</a:t>
            </a:r>
            <a:r>
              <a:rPr lang="fr-FR" dirty="0" smtClean="0"/>
              <a:t>.</a:t>
            </a:r>
            <a:endParaRPr lang="fr-FR"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1. La procédure de capitalisation</a:t>
            </a:r>
            <a:endParaRPr lang="fr-FR" dirty="0"/>
          </a:p>
        </p:txBody>
      </p:sp>
      <p:sp>
        <p:nvSpPr>
          <p:cNvPr id="3" name="Espace réservé du contenu 2"/>
          <p:cNvSpPr>
            <a:spLocks noGrp="1"/>
          </p:cNvSpPr>
          <p:nvPr>
            <p:ph idx="1"/>
          </p:nvPr>
        </p:nvSpPr>
        <p:spPr/>
        <p:txBody>
          <a:bodyPr/>
          <a:lstStyle/>
          <a:p>
            <a:pPr>
              <a:buNone/>
            </a:pPr>
            <a:r>
              <a:rPr lang="fr-FR" dirty="0" smtClean="0"/>
              <a:t>La capitalisation est l’opération par laquelle la valeur d’une unité monétaire est convertie en valeur future.</a:t>
            </a:r>
          </a:p>
          <a:p>
            <a:pPr>
              <a:buNone/>
            </a:pPr>
            <a:r>
              <a:rPr lang="fr-FR" dirty="0" smtClean="0"/>
              <a:t>Soit S</a:t>
            </a:r>
            <a:r>
              <a:rPr lang="fr-FR" baseline="-25000" dirty="0" smtClean="0"/>
              <a:t>0</a:t>
            </a:r>
            <a:r>
              <a:rPr lang="fr-FR" dirty="0" smtClean="0"/>
              <a:t> , la valeur actuelle d’une somme S.</a:t>
            </a:r>
          </a:p>
          <a:p>
            <a:pPr>
              <a:buNone/>
            </a:pPr>
            <a:r>
              <a:rPr lang="fr-FR" dirty="0" smtClean="0"/>
              <a:t>On suppose qu’à chaque période t, cette valeur varie au taux i constant d’une période à l’autre.</a:t>
            </a:r>
          </a:p>
          <a:p>
            <a:pPr>
              <a:buNone/>
            </a:pPr>
            <a:endParaRPr lang="fr-FR"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857232"/>
            <a:ext cx="8229600" cy="5268931"/>
          </a:xfrm>
        </p:spPr>
        <p:txBody>
          <a:bodyPr/>
          <a:lstStyle/>
          <a:p>
            <a:pPr>
              <a:buNone/>
            </a:pPr>
            <a:r>
              <a:rPr lang="fr-FR" dirty="0" smtClean="0"/>
              <a:t>   t=0,   S</a:t>
            </a:r>
            <a:r>
              <a:rPr lang="fr-FR" baseline="-25000" dirty="0" smtClean="0"/>
              <a:t>0</a:t>
            </a:r>
            <a:endParaRPr lang="fr-FR" dirty="0" smtClean="0"/>
          </a:p>
          <a:p>
            <a:pPr>
              <a:buNone/>
            </a:pPr>
            <a:r>
              <a:rPr lang="fr-FR" dirty="0" smtClean="0"/>
              <a:t>   t = 1, S</a:t>
            </a:r>
            <a:r>
              <a:rPr lang="fr-FR" baseline="-25000" dirty="0" smtClean="0"/>
              <a:t>1</a:t>
            </a:r>
            <a:r>
              <a:rPr lang="fr-FR" dirty="0" smtClean="0"/>
              <a:t> = S</a:t>
            </a:r>
            <a:r>
              <a:rPr lang="fr-FR" baseline="-25000" dirty="0" smtClean="0"/>
              <a:t>0</a:t>
            </a:r>
            <a:r>
              <a:rPr lang="fr-FR" dirty="0" smtClean="0"/>
              <a:t> (1+i)</a:t>
            </a:r>
            <a:endParaRPr lang="fr-FR" baseline="-25000" dirty="0" smtClean="0"/>
          </a:p>
          <a:p>
            <a:pPr>
              <a:buNone/>
            </a:pPr>
            <a:r>
              <a:rPr lang="fr-FR" baseline="-25000" dirty="0" smtClean="0"/>
              <a:t> </a:t>
            </a:r>
            <a:r>
              <a:rPr lang="fr-FR" dirty="0" smtClean="0"/>
              <a:t>  t = 2, S</a:t>
            </a:r>
            <a:r>
              <a:rPr lang="fr-FR" baseline="-25000" dirty="0" smtClean="0"/>
              <a:t>2</a:t>
            </a:r>
            <a:r>
              <a:rPr lang="fr-FR" dirty="0" smtClean="0"/>
              <a:t> = S</a:t>
            </a:r>
            <a:r>
              <a:rPr lang="fr-FR" baseline="-25000" dirty="0" smtClean="0"/>
              <a:t>1</a:t>
            </a:r>
            <a:r>
              <a:rPr lang="fr-FR" dirty="0" smtClean="0"/>
              <a:t> (1+i) = S</a:t>
            </a:r>
            <a:r>
              <a:rPr lang="fr-FR" baseline="-25000" dirty="0" smtClean="0"/>
              <a:t>1</a:t>
            </a:r>
            <a:r>
              <a:rPr lang="fr-FR" dirty="0" smtClean="0"/>
              <a:t> = S</a:t>
            </a:r>
            <a:r>
              <a:rPr lang="fr-FR" baseline="-25000" dirty="0" smtClean="0"/>
              <a:t>0</a:t>
            </a:r>
            <a:r>
              <a:rPr lang="fr-FR" dirty="0" smtClean="0"/>
              <a:t> (1+i)</a:t>
            </a:r>
            <a:r>
              <a:rPr lang="fr-FR" baseline="30000" dirty="0" smtClean="0"/>
              <a:t>2</a:t>
            </a:r>
          </a:p>
          <a:p>
            <a:pPr>
              <a:buNone/>
            </a:pPr>
            <a:r>
              <a:rPr lang="fr-FR" baseline="30000" dirty="0" smtClean="0"/>
              <a:t>     .</a:t>
            </a:r>
          </a:p>
          <a:p>
            <a:pPr>
              <a:buNone/>
            </a:pPr>
            <a:r>
              <a:rPr lang="fr-FR" baseline="30000" dirty="0" smtClean="0"/>
              <a:t> </a:t>
            </a:r>
            <a:r>
              <a:rPr lang="fr-FR" dirty="0" smtClean="0"/>
              <a:t>  . </a:t>
            </a:r>
            <a:endParaRPr lang="fr-FR" baseline="30000" dirty="0" smtClean="0"/>
          </a:p>
          <a:p>
            <a:pPr>
              <a:buNone/>
            </a:pPr>
            <a:r>
              <a:rPr lang="fr-FR" baseline="30000" dirty="0" smtClean="0"/>
              <a:t>    </a:t>
            </a:r>
            <a:r>
              <a:rPr lang="fr-FR" dirty="0" smtClean="0"/>
              <a:t> t = n , S</a:t>
            </a:r>
            <a:r>
              <a:rPr lang="fr-FR" baseline="-25000" dirty="0" smtClean="0"/>
              <a:t>n</a:t>
            </a:r>
            <a:r>
              <a:rPr lang="fr-FR" dirty="0" smtClean="0"/>
              <a:t> = S</a:t>
            </a:r>
            <a:r>
              <a:rPr lang="fr-FR" baseline="-25000" dirty="0" smtClean="0"/>
              <a:t>0</a:t>
            </a:r>
            <a:r>
              <a:rPr lang="fr-FR" dirty="0" smtClean="0"/>
              <a:t> (1+i)</a:t>
            </a:r>
            <a:r>
              <a:rPr lang="fr-FR" baseline="30000" dirty="0" smtClean="0"/>
              <a:t>n</a:t>
            </a:r>
            <a:endParaRPr lang="fr-FR" dirty="0" smtClean="0"/>
          </a:p>
          <a:p>
            <a:pPr>
              <a:buNone/>
            </a:pPr>
            <a:endParaRPr lang="fr-FR"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42918"/>
            <a:ext cx="8229600" cy="5483245"/>
          </a:xfrm>
        </p:spPr>
        <p:txBody>
          <a:bodyPr/>
          <a:lstStyle/>
          <a:p>
            <a:pPr>
              <a:buNone/>
            </a:pPr>
            <a:r>
              <a:rPr lang="fr-FR" dirty="0" smtClean="0"/>
              <a:t>Par conséquent, dès lors que sont </a:t>
            </a:r>
            <a:r>
              <a:rPr lang="fr-FR" dirty="0" err="1" smtClean="0"/>
              <a:t>conues</a:t>
            </a:r>
            <a:r>
              <a:rPr lang="fr-FR" dirty="0" smtClean="0"/>
              <a:t> la valeur de S</a:t>
            </a:r>
            <a:r>
              <a:rPr lang="fr-FR" baseline="-25000" dirty="0" smtClean="0"/>
              <a:t>0 </a:t>
            </a:r>
            <a:r>
              <a:rPr lang="fr-FR" dirty="0" smtClean="0"/>
              <a:t> actuelle et le taux de capitalisation i constant, la valeur S</a:t>
            </a:r>
            <a:r>
              <a:rPr lang="fr-FR" baseline="-25000" dirty="0" smtClean="0"/>
              <a:t>n </a:t>
            </a:r>
            <a:r>
              <a:rPr lang="fr-FR" dirty="0" smtClean="0"/>
              <a:t> de la somme à la nième période est :</a:t>
            </a:r>
          </a:p>
          <a:p>
            <a:pPr>
              <a:buNone/>
            </a:pPr>
            <a:r>
              <a:rPr lang="fr-FR" sz="3600" dirty="0" smtClean="0"/>
              <a:t>S</a:t>
            </a:r>
            <a:r>
              <a:rPr lang="fr-FR" sz="3600" baseline="-25000" dirty="0" smtClean="0"/>
              <a:t>n</a:t>
            </a:r>
            <a:r>
              <a:rPr lang="fr-FR" sz="3600" dirty="0" smtClean="0"/>
              <a:t> = S</a:t>
            </a:r>
            <a:r>
              <a:rPr lang="fr-FR" sz="3600" baseline="-25000" dirty="0" smtClean="0"/>
              <a:t>0</a:t>
            </a:r>
            <a:r>
              <a:rPr lang="fr-FR" sz="3600" dirty="0" smtClean="0"/>
              <a:t> (1+i)</a:t>
            </a:r>
            <a:r>
              <a:rPr lang="fr-FR" sz="3600" baseline="30000" dirty="0" smtClean="0"/>
              <a:t>n</a:t>
            </a:r>
          </a:p>
          <a:p>
            <a:pPr>
              <a:buNone/>
            </a:pPr>
            <a:endParaRPr lang="fr-FR" sz="3600" baseline="30000" dirty="0" smtClean="0"/>
          </a:p>
          <a:p>
            <a:pPr>
              <a:buNone/>
            </a:pPr>
            <a:endParaRPr lang="fr-FR" sz="3600" baseline="-250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9144000" cy="1000108"/>
          </a:xfrm>
          <a:ln>
            <a:solidFill>
              <a:srgbClr val="00B0F0"/>
            </a:solidFill>
          </a:ln>
        </p:spPr>
        <p:txBody>
          <a:bodyPr/>
          <a:lstStyle/>
          <a:p>
            <a:r>
              <a:rPr lang="fr-FR" dirty="0" smtClean="0">
                <a:solidFill>
                  <a:srgbClr val="7030A0"/>
                </a:solidFill>
              </a:rPr>
              <a:t>exemple</a:t>
            </a:r>
            <a:endParaRPr lang="fr-FR" dirty="0">
              <a:solidFill>
                <a:srgbClr val="7030A0"/>
              </a:solidFill>
            </a:endParaRPr>
          </a:p>
        </p:txBody>
      </p:sp>
      <p:sp>
        <p:nvSpPr>
          <p:cNvPr id="3" name="Espace réservé du contenu 2"/>
          <p:cNvSpPr>
            <a:spLocks noGrp="1"/>
          </p:cNvSpPr>
          <p:nvPr>
            <p:ph idx="1"/>
          </p:nvPr>
        </p:nvSpPr>
        <p:spPr>
          <a:xfrm>
            <a:off x="0" y="1000108"/>
            <a:ext cx="9144000" cy="5857892"/>
          </a:xfrm>
        </p:spPr>
        <p:txBody>
          <a:bodyPr>
            <a:noAutofit/>
          </a:bodyPr>
          <a:lstStyle/>
          <a:p>
            <a:pPr algn="just">
              <a:buNone/>
            </a:pPr>
            <a:r>
              <a:rPr lang="fr-FR" sz="3600" dirty="0" smtClean="0"/>
              <a:t>   On </a:t>
            </a:r>
            <a:r>
              <a:rPr lang="fr-FR" sz="3600" dirty="0" smtClean="0"/>
              <a:t>cherche à déterminer le choix d’un investisseur disposant d’une somme de 500 UM qu’il souhaite placer à 3 ans. Le taux d’intérêt est annuel est constant à 5 %.</a:t>
            </a:r>
          </a:p>
          <a:p>
            <a:pPr algn="just">
              <a:buNone/>
            </a:pPr>
            <a:r>
              <a:rPr lang="fr-FR" sz="3600" dirty="0" smtClean="0"/>
              <a:t>   L’investisseur </a:t>
            </a:r>
            <a:r>
              <a:rPr lang="fr-FR" sz="3600" dirty="0" smtClean="0"/>
              <a:t>peut choisir entre les formules de placement suivantes:</a:t>
            </a:r>
          </a:p>
          <a:p>
            <a:pPr algn="just">
              <a:buFontTx/>
              <a:buChar char="-"/>
            </a:pPr>
            <a:r>
              <a:rPr lang="fr-FR" sz="3600" dirty="0" smtClean="0"/>
              <a:t>Les intérêts sont capitalisés</a:t>
            </a:r>
          </a:p>
          <a:p>
            <a:pPr algn="just">
              <a:buNone/>
            </a:pPr>
            <a:r>
              <a:rPr lang="fr-FR" sz="3600" dirty="0" smtClean="0"/>
              <a:t>- </a:t>
            </a:r>
            <a:r>
              <a:rPr lang="fr-FR" sz="3600" dirty="0" smtClean="0"/>
              <a:t>Les </a:t>
            </a:r>
            <a:r>
              <a:rPr lang="fr-FR" sz="3600" dirty="0" smtClean="0"/>
              <a:t>intérêts sont réels à chaque nouvelle échéance</a:t>
            </a:r>
            <a:endParaRPr lang="fr-FR"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571480"/>
            <a:ext cx="9144000" cy="6286520"/>
          </a:xfrm>
        </p:spPr>
        <p:txBody>
          <a:bodyPr>
            <a:noAutofit/>
          </a:bodyPr>
          <a:lstStyle/>
          <a:p>
            <a:pPr algn="just">
              <a:buNone/>
            </a:pPr>
            <a:r>
              <a:rPr lang="fr-FR" sz="5400" dirty="0" smtClean="0"/>
              <a:t>  Dans une situation de concurrence la confrontation entre la demande et l’offre</a:t>
            </a:r>
            <a:br>
              <a:rPr lang="fr-FR" sz="5400" dirty="0" smtClean="0"/>
            </a:br>
            <a:r>
              <a:rPr lang="fr-FR" sz="5400" dirty="0" smtClean="0"/>
              <a:t>détermine un prix d’équilibre. C’est la loi de l’offre et de la demande</a:t>
            </a:r>
            <a:br>
              <a:rPr lang="fr-FR" sz="5400" dirty="0" smtClean="0"/>
            </a:br>
            <a:r>
              <a:rPr lang="fr-FR" sz="5400" dirty="0" smtClean="0"/>
              <a:t/>
            </a:r>
            <a:br>
              <a:rPr lang="fr-FR" sz="5400" dirty="0" smtClean="0"/>
            </a:br>
            <a:endParaRPr lang="fr-FR" sz="54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428604"/>
            <a:ext cx="8229600" cy="5697559"/>
          </a:xfrm>
        </p:spPr>
        <p:txBody>
          <a:bodyPr>
            <a:normAutofit/>
          </a:bodyPr>
          <a:lstStyle/>
          <a:p>
            <a:pPr algn="just">
              <a:buNone/>
            </a:pPr>
            <a:r>
              <a:rPr lang="fr-FR" sz="3600" dirty="0" smtClean="0"/>
              <a:t>On calcule d’abord le bénéfice :</a:t>
            </a:r>
          </a:p>
          <a:p>
            <a:pPr marL="514350" indent="-514350" algn="just">
              <a:buAutoNum type="arabicParenR"/>
            </a:pPr>
            <a:r>
              <a:rPr lang="fr-FR" sz="3600" dirty="0" smtClean="0"/>
              <a:t>B = S</a:t>
            </a:r>
            <a:r>
              <a:rPr lang="fr-FR" sz="3600" baseline="-25000" dirty="0" smtClean="0"/>
              <a:t>0</a:t>
            </a:r>
            <a:r>
              <a:rPr lang="fr-FR" sz="3600" dirty="0" smtClean="0"/>
              <a:t> (1+i)</a:t>
            </a:r>
            <a:r>
              <a:rPr lang="fr-FR" sz="3600" baseline="30000" dirty="0" smtClean="0"/>
              <a:t>n</a:t>
            </a:r>
            <a:r>
              <a:rPr lang="fr-FR" sz="3600" dirty="0" smtClean="0"/>
              <a:t> - S</a:t>
            </a:r>
            <a:r>
              <a:rPr lang="fr-FR" sz="3600" baseline="-25000" dirty="0" smtClean="0"/>
              <a:t>0 </a:t>
            </a:r>
            <a:r>
              <a:rPr lang="fr-FR" sz="3600" dirty="0" smtClean="0"/>
              <a:t>= 78,81</a:t>
            </a:r>
          </a:p>
          <a:p>
            <a:pPr marL="514350" indent="-514350" algn="just">
              <a:buAutoNum type="arabicParenR"/>
            </a:pPr>
            <a:r>
              <a:rPr lang="fr-FR" sz="3600" dirty="0" smtClean="0"/>
              <a:t>B = S</a:t>
            </a:r>
            <a:r>
              <a:rPr lang="fr-FR" sz="3600" baseline="-25000" dirty="0" smtClean="0"/>
              <a:t>0</a:t>
            </a:r>
            <a:r>
              <a:rPr lang="fr-FR" sz="3600" dirty="0" smtClean="0"/>
              <a:t> (i).n = 75</a:t>
            </a:r>
          </a:p>
          <a:p>
            <a:pPr marL="514350" indent="-514350" algn="just">
              <a:buAutoNum type="arabicParenR"/>
            </a:pPr>
            <a:endParaRPr lang="fr-FR" sz="3600" baseline="-25000" dirty="0" smtClean="0"/>
          </a:p>
          <a:p>
            <a:pPr marL="514350" indent="-514350" algn="just">
              <a:buNone/>
            </a:pPr>
            <a:r>
              <a:rPr lang="fr-FR" sz="3600" dirty="0" smtClean="0"/>
              <a:t> Le calcul des bénéfices montre évidemment que la première formule remporte puisque les intérêts non payés portent eux-mêmes intérêts.</a:t>
            </a:r>
          </a:p>
          <a:p>
            <a:pPr marL="514350" indent="-514350" algn="just">
              <a:buAutoNum type="arabicParenR"/>
            </a:pPr>
            <a:endParaRPr lang="fr-FR" sz="3600" baseline="-250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2</a:t>
            </a:r>
            <a:endParaRPr lang="fr-FR" dirty="0"/>
          </a:p>
        </p:txBody>
      </p:sp>
      <p:sp>
        <p:nvSpPr>
          <p:cNvPr id="3" name="Espace réservé du contenu 2"/>
          <p:cNvSpPr>
            <a:spLocks noGrp="1"/>
          </p:cNvSpPr>
          <p:nvPr>
            <p:ph idx="1"/>
          </p:nvPr>
        </p:nvSpPr>
        <p:spPr>
          <a:xfrm>
            <a:off x="457200" y="1214422"/>
            <a:ext cx="8229600" cy="4911741"/>
          </a:xfrm>
        </p:spPr>
        <p:txBody>
          <a:bodyPr/>
          <a:lstStyle/>
          <a:p>
            <a:pPr>
              <a:buNone/>
            </a:pPr>
            <a:r>
              <a:rPr lang="fr-FR" dirty="0" smtClean="0"/>
              <a:t>On cherche à déterminer le choix d’un investisseur disposant d’une somme de 500 USD qu’il souhaite placer à 3 ans. Le choix s’effectue entre 2 placement P1 et P2 capitalisés. Le taux d’intérêt annuel est variable et son évolution dépend du placement.</a:t>
            </a:r>
            <a:endParaRPr lang="fr-FR"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p:cNvGraphicFramePr>
            <a:graphicFrameLocks noGrp="1"/>
          </p:cNvGraphicFramePr>
          <p:nvPr>
            <p:ph idx="1"/>
          </p:nvPr>
        </p:nvGraphicFramePr>
        <p:xfrm>
          <a:off x="457200" y="714375"/>
          <a:ext cx="8229600" cy="111252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endParaRPr lang="fr-FR" dirty="0"/>
                    </a:p>
                  </a:txBody>
                  <a:tcPr/>
                </a:tc>
                <a:tc>
                  <a:txBody>
                    <a:bodyPr/>
                    <a:lstStyle/>
                    <a:p>
                      <a:r>
                        <a:rPr lang="fr-FR" dirty="0" smtClean="0"/>
                        <a:t>Année 1</a:t>
                      </a:r>
                      <a:endParaRPr lang="fr-FR" dirty="0"/>
                    </a:p>
                  </a:txBody>
                  <a:tcPr/>
                </a:tc>
                <a:tc>
                  <a:txBody>
                    <a:bodyPr/>
                    <a:lstStyle/>
                    <a:p>
                      <a:r>
                        <a:rPr lang="fr-FR" dirty="0" smtClean="0"/>
                        <a:t>Année 2 </a:t>
                      </a:r>
                      <a:endParaRPr lang="fr-FR" dirty="0"/>
                    </a:p>
                  </a:txBody>
                  <a:tcPr/>
                </a:tc>
                <a:tc>
                  <a:txBody>
                    <a:bodyPr/>
                    <a:lstStyle/>
                    <a:p>
                      <a:r>
                        <a:rPr lang="fr-FR" dirty="0" smtClean="0"/>
                        <a:t>Année 3</a:t>
                      </a:r>
                      <a:endParaRPr lang="fr-FR" dirty="0"/>
                    </a:p>
                  </a:txBody>
                  <a:tcPr/>
                </a:tc>
              </a:tr>
              <a:tr h="370840">
                <a:tc>
                  <a:txBody>
                    <a:bodyPr/>
                    <a:lstStyle/>
                    <a:p>
                      <a:r>
                        <a:rPr lang="fr-FR" dirty="0" smtClean="0"/>
                        <a:t>P1</a:t>
                      </a:r>
                      <a:endParaRPr lang="fr-FR" dirty="0"/>
                    </a:p>
                  </a:txBody>
                  <a:tcPr/>
                </a:tc>
                <a:tc>
                  <a:txBody>
                    <a:bodyPr/>
                    <a:lstStyle/>
                    <a:p>
                      <a:r>
                        <a:rPr lang="fr-FR" dirty="0" smtClean="0"/>
                        <a:t>4 %</a:t>
                      </a:r>
                      <a:endParaRPr lang="fr-FR" dirty="0"/>
                    </a:p>
                  </a:txBody>
                  <a:tcPr/>
                </a:tc>
                <a:tc>
                  <a:txBody>
                    <a:bodyPr/>
                    <a:lstStyle/>
                    <a:p>
                      <a:r>
                        <a:rPr lang="fr-FR" dirty="0" smtClean="0"/>
                        <a:t>5 %</a:t>
                      </a:r>
                      <a:endParaRPr lang="fr-FR" dirty="0"/>
                    </a:p>
                  </a:txBody>
                  <a:tcPr/>
                </a:tc>
                <a:tc>
                  <a:txBody>
                    <a:bodyPr/>
                    <a:lstStyle/>
                    <a:p>
                      <a:r>
                        <a:rPr lang="fr-FR" dirty="0" smtClean="0"/>
                        <a:t>6 %</a:t>
                      </a:r>
                      <a:endParaRPr lang="fr-FR" dirty="0"/>
                    </a:p>
                  </a:txBody>
                  <a:tcPr/>
                </a:tc>
              </a:tr>
              <a:tr h="370840">
                <a:tc>
                  <a:txBody>
                    <a:bodyPr/>
                    <a:lstStyle/>
                    <a:p>
                      <a:r>
                        <a:rPr lang="fr-FR" dirty="0" smtClean="0"/>
                        <a:t>P2</a:t>
                      </a:r>
                      <a:endParaRPr lang="fr-FR" dirty="0"/>
                    </a:p>
                  </a:txBody>
                  <a:tcPr/>
                </a:tc>
                <a:tc>
                  <a:txBody>
                    <a:bodyPr/>
                    <a:lstStyle/>
                    <a:p>
                      <a:r>
                        <a:rPr lang="fr-FR" dirty="0" smtClean="0"/>
                        <a:t>6 %</a:t>
                      </a:r>
                      <a:endParaRPr lang="fr-FR" dirty="0"/>
                    </a:p>
                  </a:txBody>
                  <a:tcPr/>
                </a:tc>
                <a:tc>
                  <a:txBody>
                    <a:bodyPr/>
                    <a:lstStyle/>
                    <a:p>
                      <a:r>
                        <a:rPr lang="fr-FR" dirty="0" smtClean="0"/>
                        <a:t>5 %</a:t>
                      </a:r>
                      <a:endParaRPr lang="fr-FR" dirty="0"/>
                    </a:p>
                  </a:txBody>
                  <a:tcPr/>
                </a:tc>
                <a:tc>
                  <a:txBody>
                    <a:bodyPr/>
                    <a:lstStyle/>
                    <a:p>
                      <a:r>
                        <a:rPr lang="fr-FR" dirty="0" smtClean="0"/>
                        <a:t>4 %</a:t>
                      </a:r>
                      <a:endParaRPr lang="fr-FR" dirty="0"/>
                    </a:p>
                  </a:txBody>
                  <a:tcPr/>
                </a:tc>
              </a:tr>
            </a:tbl>
          </a:graphicData>
        </a:graphic>
      </p:graphicFrame>
      <p:sp>
        <p:nvSpPr>
          <p:cNvPr id="7" name="Rectangle 6"/>
          <p:cNvSpPr/>
          <p:nvPr/>
        </p:nvSpPr>
        <p:spPr>
          <a:xfrm>
            <a:off x="285720" y="2500306"/>
            <a:ext cx="8501122" cy="3785652"/>
          </a:xfrm>
          <a:prstGeom prst="rect">
            <a:avLst/>
          </a:prstGeom>
        </p:spPr>
        <p:txBody>
          <a:bodyPr wrap="square">
            <a:spAutoFit/>
          </a:bodyPr>
          <a:lstStyle/>
          <a:p>
            <a:pPr algn="just">
              <a:buNone/>
            </a:pPr>
            <a:r>
              <a:rPr lang="fr-FR" sz="4000" dirty="0" smtClean="0"/>
              <a:t>Le calcul de la somme capitalisée montre qu’au bout de 3 ans les 2 placements sont équivalents puisque de façon générale, la valeur actualisée d’un placement S</a:t>
            </a:r>
            <a:r>
              <a:rPr lang="fr-FR" sz="4000" baseline="-25000" dirty="0" smtClean="0"/>
              <a:t>0</a:t>
            </a:r>
            <a:r>
              <a:rPr lang="fr-FR" sz="4000" dirty="0" smtClean="0"/>
              <a:t> s’établit aux différentes périodes à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714356"/>
            <a:ext cx="8229600" cy="5411807"/>
          </a:xfrm>
        </p:spPr>
        <p:txBody>
          <a:bodyPr/>
          <a:lstStyle/>
          <a:p>
            <a:pPr>
              <a:buNone/>
            </a:pPr>
            <a:r>
              <a:rPr lang="fr-FR" dirty="0" smtClean="0"/>
              <a:t>S</a:t>
            </a:r>
            <a:r>
              <a:rPr lang="fr-FR" baseline="-25000" dirty="0" smtClean="0"/>
              <a:t>0 </a:t>
            </a:r>
            <a:r>
              <a:rPr lang="fr-FR" dirty="0" smtClean="0"/>
              <a:t> = S</a:t>
            </a:r>
            <a:r>
              <a:rPr lang="fr-FR" baseline="-25000" dirty="0" smtClean="0"/>
              <a:t>0</a:t>
            </a:r>
            <a:r>
              <a:rPr lang="fr-FR" dirty="0" smtClean="0"/>
              <a:t> </a:t>
            </a:r>
            <a:endParaRPr lang="fr-FR" baseline="-25000" dirty="0" smtClean="0"/>
          </a:p>
          <a:p>
            <a:pPr>
              <a:buNone/>
            </a:pPr>
            <a:r>
              <a:rPr lang="fr-FR" dirty="0" smtClean="0"/>
              <a:t>S</a:t>
            </a:r>
            <a:r>
              <a:rPr lang="fr-FR" baseline="-25000" dirty="0" smtClean="0"/>
              <a:t>1</a:t>
            </a:r>
            <a:r>
              <a:rPr lang="fr-FR" dirty="0" smtClean="0"/>
              <a:t> = S</a:t>
            </a:r>
            <a:r>
              <a:rPr lang="fr-FR" baseline="-25000" dirty="0" smtClean="0"/>
              <a:t>0</a:t>
            </a:r>
            <a:r>
              <a:rPr lang="fr-FR" dirty="0" smtClean="0"/>
              <a:t> (1+i)</a:t>
            </a:r>
            <a:endParaRPr lang="fr-FR" baseline="-25000" dirty="0" smtClean="0"/>
          </a:p>
          <a:p>
            <a:pPr>
              <a:buNone/>
            </a:pPr>
            <a:r>
              <a:rPr lang="fr-FR" dirty="0" smtClean="0"/>
              <a:t>S</a:t>
            </a:r>
            <a:r>
              <a:rPr lang="fr-FR" baseline="-25000" dirty="0" smtClean="0"/>
              <a:t>2</a:t>
            </a:r>
            <a:r>
              <a:rPr lang="fr-FR" dirty="0" smtClean="0"/>
              <a:t> = S</a:t>
            </a:r>
            <a:r>
              <a:rPr lang="fr-FR" baseline="-25000" dirty="0" smtClean="0"/>
              <a:t>1</a:t>
            </a:r>
            <a:r>
              <a:rPr lang="fr-FR" dirty="0" smtClean="0"/>
              <a:t> (1+i) = S</a:t>
            </a:r>
            <a:r>
              <a:rPr lang="fr-FR" baseline="-25000" dirty="0" smtClean="0"/>
              <a:t>1</a:t>
            </a:r>
            <a:r>
              <a:rPr lang="fr-FR" dirty="0" smtClean="0"/>
              <a:t> = S</a:t>
            </a:r>
            <a:r>
              <a:rPr lang="fr-FR" baseline="-25000" dirty="0" smtClean="0"/>
              <a:t>0</a:t>
            </a:r>
            <a:r>
              <a:rPr lang="fr-FR" dirty="0" smtClean="0"/>
              <a:t> (1+i) (1+i)</a:t>
            </a:r>
          </a:p>
          <a:p>
            <a:pPr>
              <a:buNone/>
            </a:pPr>
            <a:r>
              <a:rPr lang="fr-FR" dirty="0" smtClean="0"/>
              <a:t>S</a:t>
            </a:r>
            <a:r>
              <a:rPr lang="fr-FR" baseline="-25000" dirty="0" smtClean="0"/>
              <a:t>3</a:t>
            </a:r>
            <a:r>
              <a:rPr lang="fr-FR" dirty="0" smtClean="0"/>
              <a:t> = S</a:t>
            </a:r>
            <a:r>
              <a:rPr lang="fr-FR" baseline="-25000" dirty="0" smtClean="0"/>
              <a:t>2</a:t>
            </a:r>
            <a:r>
              <a:rPr lang="fr-FR" dirty="0" smtClean="0"/>
              <a:t> (1+i) = S</a:t>
            </a:r>
            <a:r>
              <a:rPr lang="fr-FR" baseline="-25000" dirty="0" smtClean="0"/>
              <a:t>1</a:t>
            </a:r>
            <a:r>
              <a:rPr lang="fr-FR" dirty="0" smtClean="0"/>
              <a:t> = S</a:t>
            </a:r>
            <a:r>
              <a:rPr lang="fr-FR" baseline="-25000" dirty="0" smtClean="0"/>
              <a:t>0</a:t>
            </a:r>
            <a:r>
              <a:rPr lang="fr-FR" dirty="0" smtClean="0"/>
              <a:t> (1+i) (1+i) (1+i)</a:t>
            </a:r>
          </a:p>
          <a:p>
            <a:pPr>
              <a:buNone/>
            </a:pPr>
            <a:endParaRPr lang="fr-FR" baseline="30000" dirty="0" smtClean="0"/>
          </a:p>
          <a:p>
            <a:pPr>
              <a:buNone/>
            </a:pPr>
            <a:r>
              <a:rPr lang="fr-FR" dirty="0" smtClean="0"/>
              <a:t>1°) S</a:t>
            </a:r>
            <a:r>
              <a:rPr lang="fr-FR" baseline="-25000" dirty="0" smtClean="0"/>
              <a:t>3</a:t>
            </a:r>
            <a:r>
              <a:rPr lang="fr-FR" dirty="0" smtClean="0"/>
              <a:t> = 500[(1+0,04) (1+0,05) (1+0,06)] = 578,76</a:t>
            </a:r>
          </a:p>
          <a:p>
            <a:pPr>
              <a:buNone/>
            </a:pPr>
            <a:r>
              <a:rPr lang="fr-FR" dirty="0" smtClean="0"/>
              <a:t>2°) S</a:t>
            </a:r>
            <a:r>
              <a:rPr lang="fr-FR" baseline="-25000" dirty="0" smtClean="0"/>
              <a:t>3</a:t>
            </a:r>
            <a:r>
              <a:rPr lang="fr-FR" dirty="0" smtClean="0"/>
              <a:t> = 500[(1+0,06) (1+0,05) (1+0,04)] = 578,76</a:t>
            </a:r>
          </a:p>
          <a:p>
            <a:pPr>
              <a:buNone/>
            </a:pPr>
            <a:endParaRPr lang="fr-FR" dirty="0" smtClean="0"/>
          </a:p>
          <a:p>
            <a:pPr>
              <a:buNone/>
            </a:pPr>
            <a:endParaRPr lang="fr-FR" baseline="-25000" dirty="0" smtClean="0"/>
          </a:p>
          <a:p>
            <a:pPr>
              <a:buNone/>
            </a:pPr>
            <a:endParaRPr lang="fr-FR" baseline="30000" dirty="0" smtClean="0"/>
          </a:p>
          <a:p>
            <a:pPr>
              <a:buNone/>
            </a:pPr>
            <a:endParaRPr lang="fr-FR" baseline="30000" dirty="0" smtClean="0"/>
          </a:p>
          <a:p>
            <a:pPr>
              <a:buNone/>
            </a:pPr>
            <a:endParaRPr lang="fr-FR" baseline="30000" dirty="0" smtClean="0"/>
          </a:p>
          <a:p>
            <a:pPr>
              <a:buNone/>
            </a:pPr>
            <a:endParaRPr lang="fr-FR"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2. L’actualisation</a:t>
            </a:r>
            <a:endParaRPr lang="fr-FR" dirty="0"/>
          </a:p>
        </p:txBody>
      </p:sp>
      <p:sp>
        <p:nvSpPr>
          <p:cNvPr id="3" name="Espace réservé du contenu 2"/>
          <p:cNvSpPr>
            <a:spLocks noGrp="1"/>
          </p:cNvSpPr>
          <p:nvPr>
            <p:ph idx="1"/>
          </p:nvPr>
        </p:nvSpPr>
        <p:spPr>
          <a:xfrm>
            <a:off x="457200" y="1285860"/>
            <a:ext cx="8229600" cy="5286412"/>
          </a:xfrm>
        </p:spPr>
        <p:txBody>
          <a:bodyPr>
            <a:normAutofit lnSpcReduction="10000"/>
          </a:bodyPr>
          <a:lstStyle/>
          <a:p>
            <a:pPr algn="just">
              <a:buNone/>
            </a:pPr>
            <a:r>
              <a:rPr lang="fr-FR" dirty="0" smtClean="0"/>
              <a:t> </a:t>
            </a:r>
            <a:r>
              <a:rPr lang="fr-FR" sz="3600" dirty="0" smtClean="0"/>
              <a:t>C’est l’opération inverse de la capitalisation. Elle consiste à déterminer la valeur actuelle S</a:t>
            </a:r>
            <a:r>
              <a:rPr lang="fr-FR" sz="3600" baseline="-25000" dirty="0" smtClean="0"/>
              <a:t>0 </a:t>
            </a:r>
            <a:r>
              <a:rPr lang="fr-FR" sz="3600" dirty="0" smtClean="0"/>
              <a:t> d’une somme étant donné sa valeur future S</a:t>
            </a:r>
            <a:r>
              <a:rPr lang="fr-FR" sz="3600" baseline="-25000" dirty="0" smtClean="0"/>
              <a:t>n</a:t>
            </a:r>
            <a:r>
              <a:rPr lang="fr-FR" sz="3600" dirty="0" smtClean="0"/>
              <a:t> à la nième période et le taux d’actualisation i constant.</a:t>
            </a:r>
          </a:p>
          <a:p>
            <a:pPr algn="just">
              <a:buNone/>
            </a:pPr>
            <a:r>
              <a:rPr lang="fr-FR" sz="3600" dirty="0" smtClean="0"/>
              <a:t> A partir de la formule de capitalisation, il est évident que :</a:t>
            </a:r>
            <a:r>
              <a:rPr lang="fr-FR" sz="3600" baseline="-25000" dirty="0" smtClean="0"/>
              <a:t> </a:t>
            </a:r>
          </a:p>
          <a:p>
            <a:pPr algn="just">
              <a:buNone/>
            </a:pPr>
            <a:r>
              <a:rPr lang="fr-FR" sz="4000" dirty="0" smtClean="0"/>
              <a:t>               S</a:t>
            </a:r>
            <a:r>
              <a:rPr lang="fr-FR" sz="4000" baseline="-25000" dirty="0" smtClean="0"/>
              <a:t>0 </a:t>
            </a:r>
            <a:r>
              <a:rPr lang="fr-FR" sz="4000" dirty="0" smtClean="0"/>
              <a:t> = S</a:t>
            </a:r>
            <a:r>
              <a:rPr lang="fr-FR" sz="4000" baseline="-25000" dirty="0" smtClean="0"/>
              <a:t>n</a:t>
            </a:r>
            <a:r>
              <a:rPr lang="fr-FR" sz="4000" dirty="0" smtClean="0"/>
              <a:t>/(1+i)</a:t>
            </a:r>
            <a:r>
              <a:rPr lang="fr-FR" sz="4000" baseline="30000" dirty="0" smtClean="0"/>
              <a:t>n</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idx="1"/>
          </p:nvPr>
        </p:nvSpPr>
        <p:spPr>
          <a:xfrm>
            <a:off x="457200" y="1285860"/>
            <a:ext cx="8229600" cy="4840303"/>
          </a:xfrm>
        </p:spPr>
        <p:txBody>
          <a:bodyPr/>
          <a:lstStyle/>
          <a:p>
            <a:pPr>
              <a:buNone/>
            </a:pPr>
            <a:r>
              <a:rPr lang="fr-FR" dirty="0" smtClean="0"/>
              <a:t>    On cherche à déterminer le choix d’un investisseur entre 2 projets de placement présentant les  caractéristiques suivantes:</a:t>
            </a:r>
          </a:p>
          <a:p>
            <a:endParaRPr lang="fr-FR" dirty="0" smtClean="0"/>
          </a:p>
          <a:p>
            <a:endParaRPr lang="fr-FR" dirty="0" smtClean="0"/>
          </a:p>
          <a:p>
            <a:endParaRPr lang="fr-FR" dirty="0" smtClean="0"/>
          </a:p>
          <a:p>
            <a:pPr>
              <a:buNone/>
            </a:pPr>
            <a:r>
              <a:rPr lang="fr-FR" dirty="0" smtClean="0"/>
              <a:t>  </a:t>
            </a:r>
          </a:p>
          <a:p>
            <a:pPr>
              <a:buNone/>
            </a:pPr>
            <a:r>
              <a:rPr lang="fr-FR" dirty="0" smtClean="0"/>
              <a:t>  Le taux d’actualisation est fixé à 12 %.</a:t>
            </a:r>
          </a:p>
          <a:p>
            <a:endParaRPr lang="fr-FR" dirty="0" smtClean="0"/>
          </a:p>
          <a:p>
            <a:endParaRPr lang="fr-FR" dirty="0"/>
          </a:p>
        </p:txBody>
      </p:sp>
      <p:graphicFrame>
        <p:nvGraphicFramePr>
          <p:cNvPr id="4" name="Tableau 3"/>
          <p:cNvGraphicFramePr>
            <a:graphicFrameLocks noGrp="1"/>
          </p:cNvGraphicFramePr>
          <p:nvPr/>
        </p:nvGraphicFramePr>
        <p:xfrm>
          <a:off x="1214414" y="3071810"/>
          <a:ext cx="6096000" cy="1981200"/>
        </p:xfrm>
        <a:graphic>
          <a:graphicData uri="http://schemas.openxmlformats.org/drawingml/2006/table">
            <a:tbl>
              <a:tblPr firstRow="1" bandRow="1">
                <a:tableStyleId>{5C22544A-7EE6-4342-B048-85BDC9FD1C3A}</a:tableStyleId>
              </a:tblPr>
              <a:tblGrid>
                <a:gridCol w="2032000"/>
                <a:gridCol w="2032000"/>
                <a:gridCol w="2032000"/>
              </a:tblGrid>
              <a:tr h="227964">
                <a:tc>
                  <a:txBody>
                    <a:bodyPr/>
                    <a:lstStyle/>
                    <a:p>
                      <a:endParaRPr lang="fr-FR" sz="2800" dirty="0"/>
                    </a:p>
                  </a:txBody>
                  <a:tcPr/>
                </a:tc>
                <a:tc>
                  <a:txBody>
                    <a:bodyPr/>
                    <a:lstStyle/>
                    <a:p>
                      <a:r>
                        <a:rPr lang="fr-FR" sz="2800" dirty="0" smtClean="0"/>
                        <a:t>Projet</a:t>
                      </a:r>
                      <a:r>
                        <a:rPr lang="fr-FR" sz="2800" baseline="0" dirty="0" smtClean="0"/>
                        <a:t> 1</a:t>
                      </a:r>
                      <a:endParaRPr lang="fr-FR" sz="2800" dirty="0"/>
                    </a:p>
                  </a:txBody>
                  <a:tcPr/>
                </a:tc>
                <a:tc>
                  <a:txBody>
                    <a:bodyPr/>
                    <a:lstStyle/>
                    <a:p>
                      <a:r>
                        <a:rPr lang="fr-FR" sz="2800" dirty="0" smtClean="0"/>
                        <a:t>Projet</a:t>
                      </a:r>
                      <a:endParaRPr lang="fr-FR" sz="2800" dirty="0"/>
                    </a:p>
                  </a:txBody>
                  <a:tcPr/>
                </a:tc>
              </a:tr>
              <a:tr h="370840">
                <a:tc>
                  <a:txBody>
                    <a:bodyPr/>
                    <a:lstStyle/>
                    <a:p>
                      <a:r>
                        <a:rPr lang="fr-FR" sz="2800" dirty="0" smtClean="0"/>
                        <a:t>Rendement net</a:t>
                      </a:r>
                      <a:endParaRPr lang="fr-FR" sz="2800" dirty="0"/>
                    </a:p>
                  </a:txBody>
                  <a:tcPr/>
                </a:tc>
                <a:tc>
                  <a:txBody>
                    <a:bodyPr/>
                    <a:lstStyle/>
                    <a:p>
                      <a:r>
                        <a:rPr lang="fr-FR" sz="2800" dirty="0" smtClean="0"/>
                        <a:t>200 000</a:t>
                      </a:r>
                      <a:endParaRPr lang="fr-FR" sz="2800" dirty="0"/>
                    </a:p>
                  </a:txBody>
                  <a:tcPr/>
                </a:tc>
                <a:tc>
                  <a:txBody>
                    <a:bodyPr/>
                    <a:lstStyle/>
                    <a:p>
                      <a:r>
                        <a:rPr lang="fr-FR" sz="2800" dirty="0" smtClean="0"/>
                        <a:t>220 000</a:t>
                      </a:r>
                    </a:p>
                  </a:txBody>
                  <a:tcPr/>
                </a:tc>
              </a:tr>
              <a:tr h="370840">
                <a:tc>
                  <a:txBody>
                    <a:bodyPr/>
                    <a:lstStyle/>
                    <a:p>
                      <a:r>
                        <a:rPr lang="fr-FR" sz="2800" dirty="0" smtClean="0"/>
                        <a:t>échéance</a:t>
                      </a:r>
                      <a:endParaRPr lang="fr-FR" sz="2800" dirty="0"/>
                    </a:p>
                  </a:txBody>
                  <a:tcPr/>
                </a:tc>
                <a:tc>
                  <a:txBody>
                    <a:bodyPr/>
                    <a:lstStyle/>
                    <a:p>
                      <a:r>
                        <a:rPr lang="fr-FR" sz="2800" dirty="0" smtClean="0"/>
                        <a:t>2</a:t>
                      </a:r>
                      <a:r>
                        <a:rPr lang="fr-FR" sz="2800" baseline="0" dirty="0" smtClean="0"/>
                        <a:t> ans</a:t>
                      </a:r>
                      <a:endParaRPr lang="fr-FR" sz="2800" dirty="0"/>
                    </a:p>
                  </a:txBody>
                  <a:tcPr/>
                </a:tc>
                <a:tc>
                  <a:txBody>
                    <a:bodyPr/>
                    <a:lstStyle/>
                    <a:p>
                      <a:r>
                        <a:rPr lang="fr-FR" sz="2800" dirty="0" smtClean="0"/>
                        <a:t>5 ans</a:t>
                      </a:r>
                      <a:endParaRPr lang="fr-FR" sz="2800" dirty="0"/>
                    </a:p>
                  </a:txBody>
                  <a:tcPr/>
                </a:tc>
              </a:tr>
            </a:tbl>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42918"/>
            <a:ext cx="8229600" cy="5483245"/>
          </a:xfrm>
        </p:spPr>
        <p:txBody>
          <a:bodyPr/>
          <a:lstStyle/>
          <a:p>
            <a:r>
              <a:rPr lang="fr-FR" dirty="0" smtClean="0"/>
              <a:t>S</a:t>
            </a:r>
            <a:r>
              <a:rPr lang="fr-FR" baseline="-25000" dirty="0" smtClean="0"/>
              <a:t>0</a:t>
            </a:r>
            <a:r>
              <a:rPr lang="fr-FR" dirty="0" smtClean="0"/>
              <a:t> = 200 000/(1+0,12)</a:t>
            </a:r>
            <a:r>
              <a:rPr lang="fr-FR" baseline="30000" dirty="0" smtClean="0"/>
              <a:t>2  </a:t>
            </a:r>
            <a:r>
              <a:rPr lang="fr-FR" dirty="0" smtClean="0"/>
              <a:t>= 159939</a:t>
            </a:r>
            <a:endParaRPr lang="fr-FR" baseline="30000" dirty="0" smtClean="0"/>
          </a:p>
          <a:p>
            <a:endParaRPr lang="fr-FR" baseline="30000" dirty="0" smtClean="0"/>
          </a:p>
          <a:p>
            <a:r>
              <a:rPr lang="fr-FR" baseline="30000" dirty="0" smtClean="0"/>
              <a:t> </a:t>
            </a:r>
            <a:r>
              <a:rPr lang="fr-FR" dirty="0" smtClean="0"/>
              <a:t>S</a:t>
            </a:r>
            <a:r>
              <a:rPr lang="fr-FR" baseline="-25000" dirty="0" smtClean="0"/>
              <a:t>0</a:t>
            </a:r>
            <a:r>
              <a:rPr lang="fr-FR" dirty="0" smtClean="0"/>
              <a:t> = 220 000/(1+0,12)</a:t>
            </a:r>
            <a:r>
              <a:rPr lang="fr-FR" baseline="30000" dirty="0" smtClean="0"/>
              <a:t>5 </a:t>
            </a:r>
            <a:r>
              <a:rPr lang="fr-FR" dirty="0" smtClean="0"/>
              <a:t> = 124 834</a:t>
            </a:r>
          </a:p>
          <a:p>
            <a:endParaRPr lang="fr-FR" baseline="30000" dirty="0" smtClean="0"/>
          </a:p>
          <a:p>
            <a:pPr>
              <a:buNone/>
            </a:pPr>
            <a:r>
              <a:rPr lang="fr-FR" smtClean="0"/>
              <a:t>    La </a:t>
            </a:r>
            <a:r>
              <a:rPr lang="fr-FR" dirty="0" smtClean="0"/>
              <a:t>comparaison de la valeur </a:t>
            </a:r>
            <a:r>
              <a:rPr lang="fr-FR" smtClean="0"/>
              <a:t>actualisée montre que </a:t>
            </a:r>
            <a:r>
              <a:rPr lang="fr-FR" dirty="0" smtClean="0"/>
              <a:t>le 1</a:t>
            </a:r>
            <a:r>
              <a:rPr lang="fr-FR" baseline="30000" dirty="0" smtClean="0"/>
              <a:t>er</a:t>
            </a:r>
            <a:r>
              <a:rPr lang="fr-FR" dirty="0" smtClean="0"/>
              <a:t> projet est préférable au second.</a:t>
            </a:r>
          </a:p>
          <a:p>
            <a:endParaRPr lang="fr-FR" baseline="300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3. L’équilibre </a:t>
            </a:r>
            <a:r>
              <a:rPr lang="fr-FR" dirty="0" err="1" smtClean="0"/>
              <a:t>intertemporel</a:t>
            </a:r>
            <a:r>
              <a:rPr lang="fr-FR" dirty="0" smtClean="0"/>
              <a:t> du consommateur</a:t>
            </a:r>
            <a:endParaRPr lang="fr-FR" dirty="0"/>
          </a:p>
        </p:txBody>
      </p:sp>
      <p:sp>
        <p:nvSpPr>
          <p:cNvPr id="3" name="Espace réservé du contenu 2"/>
          <p:cNvSpPr>
            <a:spLocks noGrp="1"/>
          </p:cNvSpPr>
          <p:nvPr>
            <p:ph idx="1"/>
          </p:nvPr>
        </p:nvSpPr>
        <p:spPr>
          <a:xfrm>
            <a:off x="457200" y="1600200"/>
            <a:ext cx="8229600" cy="5043510"/>
          </a:xfrm>
        </p:spPr>
        <p:txBody>
          <a:bodyPr>
            <a:normAutofit lnSpcReduction="10000"/>
          </a:bodyPr>
          <a:lstStyle/>
          <a:p>
            <a:pPr algn="just">
              <a:buNone/>
            </a:pPr>
            <a:r>
              <a:rPr lang="fr-FR" dirty="0" smtClean="0"/>
              <a:t>Dans la théorie de base, le consommateur raisonnait dans le présent : connaissant ses ressources, il cherchait à les affecter de la façon lui procurant la grande satisfaction.</a:t>
            </a:r>
          </a:p>
          <a:p>
            <a:pPr algn="just">
              <a:buNone/>
            </a:pPr>
            <a:r>
              <a:rPr lang="fr-FR" dirty="0" smtClean="0"/>
              <a:t>Mais le niveau de revenu varie généralement selon les périodes de la vie. D’où un nouveau problème : comment le consommateur doit-il répartir ses différentes dépenses de  consommation dans le temps pour obtenir la plus grande satisfaction?</a:t>
            </a:r>
            <a:endParaRPr lang="fr-FR"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42918"/>
            <a:ext cx="8229600" cy="5483245"/>
          </a:xfrm>
        </p:spPr>
        <p:txBody>
          <a:bodyPr>
            <a:normAutofit/>
          </a:bodyPr>
          <a:lstStyle/>
          <a:p>
            <a:pPr>
              <a:buNone/>
            </a:pPr>
            <a:r>
              <a:rPr lang="fr-FR" dirty="0" smtClean="0"/>
              <a:t> La nouvelle fonction d’utilité est de la forme suivante :</a:t>
            </a:r>
          </a:p>
          <a:p>
            <a:pPr>
              <a:buNone/>
            </a:pPr>
            <a:r>
              <a:rPr lang="fr-FR" dirty="0" smtClean="0"/>
              <a:t>U = f(C1,C2,…,</a:t>
            </a:r>
            <a:r>
              <a:rPr lang="fr-FR" dirty="0" err="1" smtClean="0"/>
              <a:t>Cn</a:t>
            </a:r>
            <a:r>
              <a:rPr lang="fr-FR" dirty="0" smtClean="0"/>
              <a:t>)</a:t>
            </a:r>
          </a:p>
          <a:p>
            <a:pPr>
              <a:buNone/>
            </a:pPr>
            <a:r>
              <a:rPr lang="fr-FR" dirty="0" smtClean="0"/>
              <a:t>Où C1,C2,…,</a:t>
            </a:r>
            <a:r>
              <a:rPr lang="fr-FR" dirty="0" err="1" smtClean="0"/>
              <a:t>Cn</a:t>
            </a:r>
            <a:r>
              <a:rPr lang="fr-FR" dirty="0" smtClean="0"/>
              <a:t> représentent le montant global des dépenses de consommation aux périodes 1,2,…n.</a:t>
            </a:r>
          </a:p>
          <a:p>
            <a:pPr>
              <a:buNone/>
            </a:pPr>
            <a:r>
              <a:rPr lang="fr-FR" dirty="0" smtClean="0"/>
              <a:t>Par hypothèse, les produits et leurs prix demeurent constants sur toutes les périodes et le revenu total est entièrement consommé.</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71480"/>
            <a:ext cx="8229600" cy="6143668"/>
          </a:xfrm>
        </p:spPr>
        <p:txBody>
          <a:bodyPr>
            <a:noAutofit/>
          </a:bodyPr>
          <a:lstStyle/>
          <a:p>
            <a:pPr algn="just">
              <a:buNone/>
            </a:pPr>
            <a:r>
              <a:rPr lang="fr-FR" sz="4000" dirty="0" smtClean="0"/>
              <a:t>   Pour simplifier l’analyse, il est possible de se limiter à deux périodes et de considérer que l’individu doit arbitrer entre une consommation présente C1 (cela peut être aussi la consommation globale de sa période d’activité) et une consommation future C2 (cela peut être aussi la consommation globale de sa période de retraite).</a:t>
            </a:r>
          </a:p>
          <a:p>
            <a:pPr algn="just">
              <a:buNone/>
            </a:pPr>
            <a:endParaRPr lang="fr-FR" sz="4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1600201"/>
            <a:ext cx="8229600" cy="2043114"/>
          </a:xfrm>
        </p:spPr>
        <p:txBody>
          <a:bodyPr>
            <a:normAutofit/>
          </a:bodyPr>
          <a:lstStyle/>
          <a:p>
            <a:pPr algn="ctr">
              <a:buNone/>
            </a:pPr>
            <a:r>
              <a:rPr lang="fr-FR" sz="5400" b="1" dirty="0" smtClean="0"/>
              <a:t>Chapitre I. LE CHOIX DU CONSOMMATEUR</a:t>
            </a:r>
            <a:endParaRPr lang="fr-FR" sz="5400" b="1"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42918"/>
            <a:ext cx="8229600" cy="5929354"/>
          </a:xfrm>
        </p:spPr>
        <p:txBody>
          <a:bodyPr>
            <a:normAutofit/>
          </a:bodyPr>
          <a:lstStyle/>
          <a:p>
            <a:pPr algn="just">
              <a:buNone/>
            </a:pPr>
            <a:r>
              <a:rPr lang="fr-FR" dirty="0" smtClean="0"/>
              <a:t>   Un certain niveau d’utilité peut être satisfait par un nombre infini de combinaisons C1 et C2. Il existe un nombre infini de niveaux d’utilité.</a:t>
            </a:r>
          </a:p>
          <a:p>
            <a:pPr algn="just">
              <a:buNone/>
            </a:pPr>
            <a:r>
              <a:rPr lang="fr-FR" dirty="0" smtClean="0"/>
              <a:t>    La contrainte budgétaire peut être formulée à l’aide du revenu perçu par l’individu. Le revenu total est égal à R1 (revenu de la première période), plus les intérêts de la partie de R1 non consommée pendant la période 1, plus R2 (revenu de la seconde période).</a:t>
            </a:r>
            <a:endParaRPr lang="fr-FR"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428604"/>
            <a:ext cx="8229600" cy="5697559"/>
          </a:xfrm>
        </p:spPr>
        <p:txBody>
          <a:bodyPr>
            <a:normAutofit/>
          </a:bodyPr>
          <a:lstStyle/>
          <a:p>
            <a:pPr>
              <a:buNone/>
            </a:pPr>
            <a:r>
              <a:rPr lang="fr-FR" dirty="0" smtClean="0"/>
              <a:t>    La pente de la droite de budget provient du taux d’intérêt. De la même façon, la pente de la courbe d’indifférence au point d’équilibre (TMS) est égale au taux d’intérêt. C’est logique car le TMS mesure le taux auquel C2 doit être augmentée pour accepter une réduction de la dépense de C1, or le taux d’intérêt compense la préférence pour le présent.</a:t>
            </a:r>
          </a:p>
          <a:p>
            <a:pPr>
              <a:buNone/>
            </a:pPr>
            <a:endParaRPr lang="fr-FR" dirty="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14356"/>
            <a:ext cx="8229600" cy="5411807"/>
          </a:xfrm>
        </p:spPr>
        <p:txBody>
          <a:bodyPr>
            <a:normAutofit lnSpcReduction="10000"/>
          </a:bodyPr>
          <a:lstStyle/>
          <a:p>
            <a:pPr algn="just">
              <a:buNone/>
            </a:pPr>
            <a:endParaRPr lang="fr-FR" sz="4000" dirty="0" smtClean="0"/>
          </a:p>
          <a:p>
            <a:pPr algn="just">
              <a:buNone/>
            </a:pPr>
            <a:r>
              <a:rPr lang="fr-FR" sz="4000" dirty="0" smtClean="0"/>
              <a:t>TMS= ∂C1/ ∂C2 = (∂U/ ∂C1)/ (∂U/ ∂C2)</a:t>
            </a:r>
          </a:p>
          <a:p>
            <a:pPr algn="just">
              <a:buNone/>
            </a:pPr>
            <a:r>
              <a:rPr lang="fr-FR" sz="4000" dirty="0" smtClean="0"/>
              <a:t>                              = 1+i</a:t>
            </a:r>
          </a:p>
          <a:p>
            <a:pPr algn="just">
              <a:buNone/>
            </a:pPr>
            <a:r>
              <a:rPr lang="fr-FR" sz="4000" dirty="0" smtClean="0"/>
              <a:t>TMS = 1 + taux d’actualisation</a:t>
            </a:r>
          </a:p>
          <a:p>
            <a:pPr algn="just">
              <a:buNone/>
            </a:pPr>
            <a:r>
              <a:rPr lang="fr-FR" sz="4000" dirty="0" smtClean="0"/>
              <a:t>  </a:t>
            </a:r>
          </a:p>
          <a:p>
            <a:pPr algn="just">
              <a:buNone/>
            </a:pPr>
            <a:r>
              <a:rPr lang="fr-FR" sz="4000" dirty="0" smtClean="0"/>
              <a:t> Toute modification du taux d’intérêt provoque deux effets : </a:t>
            </a:r>
            <a:r>
              <a:rPr lang="fr-FR" sz="4000" b="1" i="1" dirty="0" smtClean="0"/>
              <a:t>un effet revenu </a:t>
            </a:r>
            <a:r>
              <a:rPr lang="fr-FR" sz="4000" dirty="0" smtClean="0"/>
              <a:t>et</a:t>
            </a:r>
            <a:r>
              <a:rPr lang="fr-FR" sz="4000" b="1" i="1" dirty="0" smtClean="0"/>
              <a:t> un effet substitution.</a:t>
            </a:r>
          </a:p>
          <a:p>
            <a:endParaRPr lang="fr-FR"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71480"/>
            <a:ext cx="8229600" cy="5554683"/>
          </a:xfrm>
        </p:spPr>
        <p:txBody>
          <a:bodyPr>
            <a:noAutofit/>
          </a:bodyPr>
          <a:lstStyle/>
          <a:p>
            <a:pPr algn="just">
              <a:buNone/>
            </a:pPr>
            <a:r>
              <a:rPr lang="fr-FR" sz="3600" dirty="0" smtClean="0"/>
              <a:t>    Une baisse du taux d’intérêt diminue le revenu global et donc le degré total d’utilité (effet revenu) et modifie la combinaison de la consommation (l’épargne rapporte moins et donc, par rapport à la situation initiale, C2 sera proportionnellement moins élevée).</a:t>
            </a:r>
          </a:p>
          <a:p>
            <a:pPr algn="just">
              <a:buNone/>
            </a:pPr>
            <a:r>
              <a:rPr lang="fr-FR" sz="3600" dirty="0" smtClean="0"/>
              <a:t>   Une hausse du taux d’intérêt produit les effets contraires à la situation précédente. </a:t>
            </a:r>
            <a:endParaRPr lang="fr-FR" sz="3600"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25470"/>
          </a:xfrm>
        </p:spPr>
        <p:txBody>
          <a:bodyPr>
            <a:normAutofit fontScale="90000"/>
          </a:bodyPr>
          <a:lstStyle/>
          <a:p>
            <a:r>
              <a:rPr lang="fr-FR" b="1" i="1" dirty="0" smtClean="0"/>
              <a:t>formalisation</a:t>
            </a:r>
            <a:endParaRPr lang="fr-FR" b="1" i="1" dirty="0"/>
          </a:p>
        </p:txBody>
      </p:sp>
      <p:sp>
        <p:nvSpPr>
          <p:cNvPr id="3" name="Espace réservé du contenu 2"/>
          <p:cNvSpPr>
            <a:spLocks noGrp="1"/>
          </p:cNvSpPr>
          <p:nvPr>
            <p:ph idx="1"/>
          </p:nvPr>
        </p:nvSpPr>
        <p:spPr>
          <a:xfrm>
            <a:off x="457200" y="1214422"/>
            <a:ext cx="8229600" cy="4911741"/>
          </a:xfrm>
        </p:spPr>
        <p:txBody>
          <a:bodyPr>
            <a:normAutofit/>
          </a:bodyPr>
          <a:lstStyle/>
          <a:p>
            <a:pPr algn="just">
              <a:buNone/>
            </a:pPr>
            <a:r>
              <a:rPr lang="fr-FR" sz="4000" dirty="0" smtClean="0"/>
              <a:t>Il s’agit de maximiser une fonction d’utilité dans le temps.</a:t>
            </a:r>
          </a:p>
          <a:p>
            <a:pPr algn="just">
              <a:buNone/>
            </a:pPr>
            <a:r>
              <a:rPr lang="fr-FR" sz="4000" dirty="0" smtClean="0"/>
              <a:t> U = f(C1, C2) </a:t>
            </a:r>
          </a:p>
          <a:p>
            <a:pPr algn="just">
              <a:buNone/>
            </a:pPr>
            <a:r>
              <a:rPr lang="fr-FR" sz="4000" dirty="0" smtClean="0"/>
              <a:t>Par hypothèse le revenu global (R1+ les intérêts de ce qui est épargné de R1 +R2) est entièrement consommé :</a:t>
            </a:r>
          </a:p>
          <a:p>
            <a:pPr algn="just">
              <a:buNone/>
            </a:pPr>
            <a:r>
              <a:rPr lang="fr-FR" sz="4000" dirty="0" smtClean="0"/>
              <a:t>R1 + (R1 – C1).i + R2 = C1 + C2</a:t>
            </a:r>
          </a:p>
          <a:p>
            <a:pPr>
              <a:buNone/>
            </a:pPr>
            <a:endParaRPr lang="fr-FR" dirty="0" smtClean="0"/>
          </a:p>
          <a:p>
            <a:pPr>
              <a:buNone/>
            </a:pPr>
            <a:endParaRPr lang="fr-FR" dirty="0" smtClean="0"/>
          </a:p>
          <a:p>
            <a:pPr>
              <a:buNone/>
            </a:pPr>
            <a:endParaRPr lang="fr-FR"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500042"/>
            <a:ext cx="8229600" cy="5626121"/>
          </a:xfrm>
        </p:spPr>
        <p:txBody>
          <a:bodyPr>
            <a:normAutofit/>
          </a:bodyPr>
          <a:lstStyle/>
          <a:p>
            <a:pPr algn="just">
              <a:buNone/>
            </a:pPr>
            <a:r>
              <a:rPr lang="fr-FR" sz="4000" dirty="0" smtClean="0"/>
              <a:t> Donc : </a:t>
            </a:r>
          </a:p>
          <a:p>
            <a:pPr algn="just">
              <a:buNone/>
            </a:pPr>
            <a:r>
              <a:rPr lang="fr-FR" sz="4000" dirty="0" smtClean="0"/>
              <a:t>Donc : R1 + R1.i – C1.i + R2 = C1 + C2</a:t>
            </a:r>
          </a:p>
          <a:p>
            <a:pPr algn="just">
              <a:buNone/>
            </a:pPr>
            <a:r>
              <a:rPr lang="fr-FR" sz="4000" dirty="0" smtClean="0"/>
              <a:t>Donc : R1(1+i) + R2 – C1(1+i) – C2 = 0. C’est la contrainte budgétaire.</a:t>
            </a:r>
          </a:p>
          <a:p>
            <a:pPr algn="just">
              <a:buNone/>
            </a:pPr>
            <a:endParaRPr lang="fr-FR" sz="4000" dirty="0" smtClean="0"/>
          </a:p>
          <a:p>
            <a:pPr algn="just">
              <a:buNone/>
            </a:pPr>
            <a:r>
              <a:rPr lang="fr-FR" sz="4000" dirty="0" smtClean="0"/>
              <a:t>Il s’agit ensuite d’appliquer une des trois méthode pour déterminer l’équilibre du consommateur.</a:t>
            </a:r>
          </a:p>
        </p:txBody>
      </p:sp>
      <p:sp>
        <p:nvSpPr>
          <p:cNvPr id="4" name="Rectangle 3"/>
          <p:cNvSpPr/>
          <p:nvPr/>
        </p:nvSpPr>
        <p:spPr>
          <a:xfrm>
            <a:off x="1714480" y="500042"/>
            <a:ext cx="5769528" cy="646331"/>
          </a:xfrm>
          <a:prstGeom prst="rect">
            <a:avLst/>
          </a:prstGeom>
        </p:spPr>
        <p:txBody>
          <a:bodyPr wrap="none">
            <a:spAutoFit/>
          </a:bodyPr>
          <a:lstStyle/>
          <a:p>
            <a:pPr algn="just">
              <a:buNone/>
            </a:pPr>
            <a:r>
              <a:rPr lang="fr-FR" sz="3600" dirty="0" smtClean="0"/>
              <a:t>R1 + (R1 – C1).i + R2 = C1 + C2</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Connecteur droit avec flèche 3"/>
          <p:cNvCxnSpPr/>
          <p:nvPr/>
        </p:nvCxnSpPr>
        <p:spPr>
          <a:xfrm rot="5400000" flipH="1" flipV="1">
            <a:off x="-285784" y="3214686"/>
            <a:ext cx="38576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Connecteur droit avec flèche 4"/>
          <p:cNvCxnSpPr/>
          <p:nvPr/>
        </p:nvCxnSpPr>
        <p:spPr>
          <a:xfrm>
            <a:off x="1643042" y="5143512"/>
            <a:ext cx="51435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1643042" y="2143116"/>
            <a:ext cx="3929090" cy="3000396"/>
          </a:xfrm>
          <a:prstGeom prst="line">
            <a:avLst/>
          </a:prstGeom>
        </p:spPr>
        <p:style>
          <a:lnRef idx="1">
            <a:schemeClr val="accent1"/>
          </a:lnRef>
          <a:fillRef idx="0">
            <a:schemeClr val="accent1"/>
          </a:fillRef>
          <a:effectRef idx="0">
            <a:schemeClr val="accent1"/>
          </a:effectRef>
          <a:fontRef idx="minor">
            <a:schemeClr val="tx1"/>
          </a:fontRef>
        </p:style>
      </p:cxnSp>
      <p:sp>
        <p:nvSpPr>
          <p:cNvPr id="7" name="ZoneTexte 6"/>
          <p:cNvSpPr txBox="1"/>
          <p:nvPr/>
        </p:nvSpPr>
        <p:spPr>
          <a:xfrm>
            <a:off x="1214414" y="1285860"/>
            <a:ext cx="425116" cy="369332"/>
          </a:xfrm>
          <a:prstGeom prst="rect">
            <a:avLst/>
          </a:prstGeom>
          <a:noFill/>
        </p:spPr>
        <p:txBody>
          <a:bodyPr wrap="none" rtlCol="0">
            <a:spAutoFit/>
          </a:bodyPr>
          <a:lstStyle/>
          <a:p>
            <a:r>
              <a:rPr lang="fr-FR" dirty="0" smtClean="0"/>
              <a:t>C2</a:t>
            </a:r>
            <a:endParaRPr lang="fr-FR" dirty="0"/>
          </a:p>
        </p:txBody>
      </p:sp>
      <p:sp>
        <p:nvSpPr>
          <p:cNvPr id="8" name="ZoneTexte 7"/>
          <p:cNvSpPr txBox="1"/>
          <p:nvPr/>
        </p:nvSpPr>
        <p:spPr>
          <a:xfrm>
            <a:off x="785786" y="1937555"/>
            <a:ext cx="1357322" cy="297517"/>
          </a:xfrm>
          <a:prstGeom prst="rect">
            <a:avLst/>
          </a:prstGeom>
          <a:noFill/>
        </p:spPr>
        <p:txBody>
          <a:bodyPr wrap="square" rtlCol="0">
            <a:spAutoFit/>
          </a:bodyPr>
          <a:lstStyle/>
          <a:p>
            <a:r>
              <a:rPr lang="fr-FR" sz="2000" baseline="-25000" dirty="0" smtClean="0"/>
              <a:t>R1(1+i)+R1</a:t>
            </a:r>
            <a:endParaRPr lang="fr-FR" sz="2000" baseline="-25000" dirty="0"/>
          </a:p>
        </p:txBody>
      </p:sp>
      <p:sp>
        <p:nvSpPr>
          <p:cNvPr id="21" name="ZoneTexte 20"/>
          <p:cNvSpPr txBox="1"/>
          <p:nvPr/>
        </p:nvSpPr>
        <p:spPr>
          <a:xfrm>
            <a:off x="5150222" y="5110475"/>
            <a:ext cx="1493480" cy="502702"/>
          </a:xfrm>
          <a:prstGeom prst="rect">
            <a:avLst/>
          </a:prstGeom>
          <a:noFill/>
        </p:spPr>
        <p:txBody>
          <a:bodyPr wrap="square" rtlCol="0">
            <a:spAutoFit/>
          </a:bodyPr>
          <a:lstStyle/>
          <a:p>
            <a:r>
              <a:rPr lang="fr-FR" sz="2000" baseline="-25000" dirty="0" smtClean="0"/>
              <a:t>R1+(R2/1+i)</a:t>
            </a:r>
          </a:p>
          <a:p>
            <a:endParaRPr lang="fr-FR" sz="2000" baseline="-25000" dirty="0"/>
          </a:p>
        </p:txBody>
      </p:sp>
      <p:sp>
        <p:nvSpPr>
          <p:cNvPr id="22" name="ZoneTexte 21"/>
          <p:cNvSpPr txBox="1"/>
          <p:nvPr/>
        </p:nvSpPr>
        <p:spPr>
          <a:xfrm>
            <a:off x="6721858" y="4929198"/>
            <a:ext cx="850538" cy="338554"/>
          </a:xfrm>
          <a:prstGeom prst="rect">
            <a:avLst/>
          </a:prstGeom>
          <a:noFill/>
        </p:spPr>
        <p:txBody>
          <a:bodyPr wrap="square" rtlCol="0">
            <a:spAutoFit/>
          </a:bodyPr>
          <a:lstStyle/>
          <a:p>
            <a:r>
              <a:rPr lang="fr-FR" sz="2400" baseline="-25000" dirty="0" smtClean="0"/>
              <a:t>C1</a:t>
            </a:r>
            <a:endParaRPr lang="fr-FR" sz="2400" baseline="-25000" dirty="0"/>
          </a:p>
        </p:txBody>
      </p:sp>
      <p:sp>
        <p:nvSpPr>
          <p:cNvPr id="24" name="ZoneTexte 23"/>
          <p:cNvSpPr txBox="1"/>
          <p:nvPr/>
        </p:nvSpPr>
        <p:spPr>
          <a:xfrm>
            <a:off x="3292834" y="3181649"/>
            <a:ext cx="2279298" cy="400110"/>
          </a:xfrm>
          <a:prstGeom prst="rect">
            <a:avLst/>
          </a:prstGeom>
          <a:noFill/>
        </p:spPr>
        <p:txBody>
          <a:bodyPr wrap="square" rtlCol="0">
            <a:spAutoFit/>
          </a:bodyPr>
          <a:lstStyle/>
          <a:p>
            <a:r>
              <a:rPr lang="fr-FR" sz="2000" baseline="-25000" dirty="0" smtClean="0"/>
              <a:t>Pente :</a:t>
            </a:r>
            <a:r>
              <a:rPr lang="fr-FR" sz="2000" dirty="0" smtClean="0"/>
              <a:t> - (1+i)</a:t>
            </a:r>
            <a:endParaRPr lang="fr-FR" sz="2000" baseline="-25000" dirty="0"/>
          </a:p>
        </p:txBody>
      </p:sp>
      <p:sp>
        <p:nvSpPr>
          <p:cNvPr id="25" name="Espace réservé du contenu 24"/>
          <p:cNvSpPr>
            <a:spLocks noGrp="1"/>
          </p:cNvSpPr>
          <p:nvPr>
            <p:ph idx="1"/>
          </p:nvPr>
        </p:nvSpPr>
        <p:spPr>
          <a:xfrm>
            <a:off x="457200" y="428604"/>
            <a:ext cx="8229600" cy="5697559"/>
          </a:xfrm>
        </p:spPr>
        <p:txBody>
          <a:bodyPr/>
          <a:lstStyle/>
          <a:p>
            <a:pPr>
              <a:buNone/>
            </a:pPr>
            <a:endParaRPr lang="fr-FR"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Application 1</a:t>
            </a:r>
            <a:endParaRPr lang="fr-FR" b="1" i="1" dirty="0"/>
          </a:p>
        </p:txBody>
      </p:sp>
      <p:sp>
        <p:nvSpPr>
          <p:cNvPr id="3" name="Espace réservé du contenu 2"/>
          <p:cNvSpPr>
            <a:spLocks noGrp="1"/>
          </p:cNvSpPr>
          <p:nvPr>
            <p:ph idx="1"/>
          </p:nvPr>
        </p:nvSpPr>
        <p:spPr>
          <a:xfrm>
            <a:off x="457200" y="1428736"/>
            <a:ext cx="8229600" cy="4697427"/>
          </a:xfrm>
        </p:spPr>
        <p:txBody>
          <a:bodyPr>
            <a:normAutofit fontScale="92500" lnSpcReduction="10000"/>
          </a:bodyPr>
          <a:lstStyle/>
          <a:p>
            <a:pPr algn="just">
              <a:buNone/>
            </a:pPr>
            <a:r>
              <a:rPr lang="fr-FR" sz="4000" dirty="0" smtClean="0"/>
              <a:t>Les données sont les suivantes :</a:t>
            </a:r>
          </a:p>
          <a:p>
            <a:pPr algn="just">
              <a:buNone/>
            </a:pPr>
            <a:r>
              <a:rPr lang="fr-FR" sz="4000" dirty="0" smtClean="0"/>
              <a:t>U</a:t>
            </a:r>
            <a:r>
              <a:rPr lang="fr-FR" sz="4000" baseline="-25000" dirty="0" smtClean="0"/>
              <a:t>t </a:t>
            </a:r>
            <a:r>
              <a:rPr lang="fr-FR" sz="4000" dirty="0" smtClean="0"/>
              <a:t> = C</a:t>
            </a:r>
            <a:r>
              <a:rPr lang="fr-FR" sz="4000" baseline="-25000" dirty="0" smtClean="0"/>
              <a:t>1</a:t>
            </a:r>
            <a:r>
              <a:rPr lang="el-GR" sz="4000" baseline="30000" dirty="0" smtClean="0"/>
              <a:t>α</a:t>
            </a:r>
            <a:r>
              <a:rPr lang="fr-FR" sz="4000" dirty="0" smtClean="0"/>
              <a:t>. C</a:t>
            </a:r>
            <a:r>
              <a:rPr lang="fr-FR" sz="4000" baseline="-25000" dirty="0" smtClean="0"/>
              <a:t>2</a:t>
            </a:r>
            <a:r>
              <a:rPr lang="el-GR" sz="4000" baseline="30000" dirty="0" smtClean="0"/>
              <a:t>β</a:t>
            </a:r>
            <a:r>
              <a:rPr lang="fr-FR" sz="4000" baseline="30000" dirty="0" smtClean="0"/>
              <a:t> </a:t>
            </a:r>
            <a:r>
              <a:rPr lang="fr-FR" sz="4000" dirty="0" smtClean="0"/>
              <a:t> avec </a:t>
            </a:r>
            <a:r>
              <a:rPr lang="el-GR" sz="4000" dirty="0" smtClean="0"/>
              <a:t>α</a:t>
            </a:r>
            <a:r>
              <a:rPr lang="fr-FR" sz="4000" dirty="0" smtClean="0"/>
              <a:t> = 0,6 et </a:t>
            </a:r>
            <a:r>
              <a:rPr lang="el-GR" sz="4000" dirty="0" smtClean="0"/>
              <a:t>β</a:t>
            </a:r>
            <a:r>
              <a:rPr lang="fr-FR" sz="4000" dirty="0" smtClean="0"/>
              <a:t> = 0,4</a:t>
            </a:r>
          </a:p>
          <a:p>
            <a:pPr algn="just">
              <a:buNone/>
            </a:pPr>
            <a:r>
              <a:rPr lang="fr-FR" sz="4000" dirty="0" smtClean="0"/>
              <a:t>R1 = 10 000 et R2 = 5000</a:t>
            </a:r>
          </a:p>
          <a:p>
            <a:pPr algn="just">
              <a:buNone/>
            </a:pPr>
            <a:r>
              <a:rPr lang="fr-FR" sz="4000" dirty="0" smtClean="0"/>
              <a:t>Le taux d’actualisation r = 5 %</a:t>
            </a:r>
          </a:p>
          <a:p>
            <a:pPr algn="just">
              <a:buNone/>
            </a:pPr>
            <a:r>
              <a:rPr lang="fr-FR" sz="4000" dirty="0" smtClean="0"/>
              <a:t>TD: Déterminer l’équilibre </a:t>
            </a:r>
            <a:r>
              <a:rPr lang="fr-FR" sz="4000" dirty="0" err="1" smtClean="0"/>
              <a:t>intertemporel</a:t>
            </a:r>
            <a:r>
              <a:rPr lang="fr-FR" sz="4000" dirty="0" smtClean="0"/>
              <a:t> du consommateur et faire la représentation graphique en utilisant la méthode de Lagrange.</a:t>
            </a:r>
          </a:p>
          <a:p>
            <a:pPr>
              <a:buNone/>
            </a:pPr>
            <a:endParaRPr lang="fr-FR" baseline="30000"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Application 2</a:t>
            </a:r>
            <a:endParaRPr lang="fr-FR" b="1" i="1" dirty="0"/>
          </a:p>
        </p:txBody>
      </p:sp>
      <p:sp>
        <p:nvSpPr>
          <p:cNvPr id="3" name="Espace réservé du contenu 2"/>
          <p:cNvSpPr>
            <a:spLocks noGrp="1"/>
          </p:cNvSpPr>
          <p:nvPr>
            <p:ph idx="1"/>
          </p:nvPr>
        </p:nvSpPr>
        <p:spPr/>
        <p:txBody>
          <a:bodyPr/>
          <a:lstStyle/>
          <a:p>
            <a:r>
              <a:rPr lang="fr-FR" dirty="0" smtClean="0"/>
              <a:t>Voir livre micro Marc et Isabelle</a:t>
            </a:r>
            <a:endParaRPr lang="fr-F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6369072"/>
          </a:xfrm>
        </p:spPr>
        <p:txBody>
          <a:bodyPr>
            <a:normAutofit/>
          </a:bodyPr>
          <a:lstStyle/>
          <a:p>
            <a:r>
              <a:rPr lang="fr-FR" sz="6000" b="1" dirty="0" smtClean="0"/>
              <a:t>Chapitre 2 : Le producteur et les facteurs de production</a:t>
            </a:r>
            <a:endParaRPr lang="fr-FR" sz="60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42918"/>
            <a:ext cx="8229600" cy="5483245"/>
          </a:xfrm>
        </p:spPr>
        <p:txBody>
          <a:bodyPr>
            <a:noAutofit/>
          </a:bodyPr>
          <a:lstStyle/>
          <a:p>
            <a:pPr algn="just">
              <a:buNone/>
            </a:pPr>
            <a:r>
              <a:rPr lang="fr-FR" sz="4400" dirty="0" smtClean="0"/>
              <a:t>  Le consommateur est un agent rationnel qui cherche à maximiser son utilité et donc à acheter au meilleur prix les produits qui lui apportent le plus de satisfaction.</a:t>
            </a:r>
          </a:p>
          <a:p>
            <a:pPr algn="just">
              <a:buNone/>
            </a:pPr>
            <a:r>
              <a:rPr lang="fr-FR" sz="4400" dirty="0" smtClean="0"/>
              <a:t>  L’équilibre du consommateur est atteint lorsqu’il maximise son utilité avec un budget donné.</a:t>
            </a:r>
            <a:endParaRPr lang="fr-FR" sz="44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583254"/>
          </a:xfrm>
        </p:spPr>
        <p:txBody>
          <a:bodyPr>
            <a:normAutofit/>
          </a:bodyPr>
          <a:lstStyle/>
          <a:p>
            <a:r>
              <a:rPr lang="fr-FR" dirty="0" smtClean="0"/>
              <a:t>I. la théorie du producteur dans le</a:t>
            </a:r>
            <a:br>
              <a:rPr lang="fr-FR" dirty="0" smtClean="0"/>
            </a:br>
            <a:r>
              <a:rPr lang="fr-FR" dirty="0" smtClean="0"/>
              <a:t>cadre statique (rappel)</a:t>
            </a:r>
            <a:br>
              <a:rPr lang="fr-FR" dirty="0" smtClean="0"/>
            </a:br>
            <a:endParaRPr lang="fr-FR"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214290"/>
            <a:ext cx="8472518" cy="6643709"/>
          </a:xfrm>
        </p:spPr>
        <p:txBody>
          <a:bodyPr>
            <a:noAutofit/>
          </a:bodyPr>
          <a:lstStyle/>
          <a:p>
            <a:pPr algn="just">
              <a:buNone/>
            </a:pPr>
            <a:r>
              <a:rPr lang="fr-FR" sz="4800" dirty="0" smtClean="0"/>
              <a:t>   L’entrepreneur est un agent rationnel qui cherche à maximiser le profit. L’activité de l’entreprise est la production : pour cela, elle achète des facteurs de production qu’elle combine de la façon la plus efficace possible.   </a:t>
            </a:r>
            <a:endParaRPr lang="fr-FR" sz="4800"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b="1" i="1" dirty="0" smtClean="0"/>
              <a:t>A. La fonction de production en courte période</a:t>
            </a:r>
            <a:endParaRPr lang="fr-FR" b="1" i="1" dirty="0"/>
          </a:p>
        </p:txBody>
      </p:sp>
      <p:sp>
        <p:nvSpPr>
          <p:cNvPr id="3" name="Espace réservé du contenu 2"/>
          <p:cNvSpPr>
            <a:spLocks noGrp="1"/>
          </p:cNvSpPr>
          <p:nvPr>
            <p:ph idx="1"/>
          </p:nvPr>
        </p:nvSpPr>
        <p:spPr>
          <a:xfrm>
            <a:off x="457200" y="1600200"/>
            <a:ext cx="8229600" cy="4900634"/>
          </a:xfrm>
        </p:spPr>
        <p:txBody>
          <a:bodyPr>
            <a:normAutofit lnSpcReduction="10000"/>
          </a:bodyPr>
          <a:lstStyle/>
          <a:p>
            <a:pPr algn="just">
              <a:buNone/>
            </a:pPr>
            <a:r>
              <a:rPr lang="fr-FR" sz="4000" dirty="0" smtClean="0"/>
              <a:t>    La fonction de production est une relation technique qui indique, à partir de la quantité des facteurs mis en œuvre par le producteur (K pour la quantité du capital et L pour la quantité du travail), la quantité de produits qu’il peut obtenir (Q).</a:t>
            </a:r>
          </a:p>
          <a:p>
            <a:pPr algn="just">
              <a:buNone/>
            </a:pPr>
            <a:r>
              <a:rPr lang="fr-FR" sz="4000" dirty="0" smtClean="0"/>
              <a:t>   Ainsi : Q = f(K,L)</a:t>
            </a:r>
          </a:p>
          <a:p>
            <a:pPr>
              <a:buNone/>
            </a:pPr>
            <a:endParaRPr lang="fr-FR"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357166"/>
            <a:ext cx="8229600" cy="6357982"/>
          </a:xfrm>
        </p:spPr>
        <p:txBody>
          <a:bodyPr>
            <a:noAutofit/>
          </a:bodyPr>
          <a:lstStyle/>
          <a:p>
            <a:pPr algn="just">
              <a:buNone/>
            </a:pPr>
            <a:r>
              <a:rPr lang="fr-FR" sz="3600" dirty="0" smtClean="0"/>
              <a:t>   Le produit total est l’output : c’est la quantité totale produite grâce à l’utilisation des inputs.</a:t>
            </a:r>
          </a:p>
          <a:p>
            <a:pPr algn="just">
              <a:buNone/>
            </a:pPr>
            <a:r>
              <a:rPr lang="fr-FR" sz="3600" dirty="0" smtClean="0"/>
              <a:t>   Le produit moyen, appelé plus fréquemment productivité moyenne, mesure la quantité produite par facteur de production utilisé :</a:t>
            </a:r>
          </a:p>
          <a:p>
            <a:pPr algn="just">
              <a:buNone/>
            </a:pPr>
            <a:r>
              <a:rPr lang="fr-FR" sz="3600" dirty="0" smtClean="0"/>
              <a:t>   PM = Q/L</a:t>
            </a:r>
          </a:p>
          <a:p>
            <a:pPr algn="just">
              <a:buNone/>
            </a:pPr>
            <a:r>
              <a:rPr lang="fr-FR" sz="3600" dirty="0" smtClean="0"/>
              <a:t>   On peut aussi calculer la productivité moyenne d’une unité de capital PM = Q/K</a:t>
            </a:r>
            <a:endParaRPr lang="fr-FR" sz="3600"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428604"/>
            <a:ext cx="8715436" cy="6143668"/>
          </a:xfrm>
        </p:spPr>
        <p:txBody>
          <a:bodyPr>
            <a:normAutofit/>
          </a:bodyPr>
          <a:lstStyle/>
          <a:p>
            <a:pPr algn="just">
              <a:buNone/>
            </a:pPr>
            <a:r>
              <a:rPr lang="fr-FR" dirty="0" smtClean="0"/>
              <a:t>    </a:t>
            </a:r>
            <a:r>
              <a:rPr lang="fr-FR" sz="3600" dirty="0" smtClean="0"/>
              <a:t>Le produit marginal, appelé plus fréquemment productivité marginale, mesure la variation du produit total induite par une unité supplémentaire de facteur de facteur de production.</a:t>
            </a:r>
          </a:p>
          <a:p>
            <a:pPr algn="just">
              <a:buNone/>
            </a:pPr>
            <a:r>
              <a:rPr lang="fr-FR" sz="3600" dirty="0" smtClean="0"/>
              <a:t>   Par exemple, productivité marginale de travail: </a:t>
            </a:r>
            <a:r>
              <a:rPr lang="fr-FR" sz="3600" dirty="0" err="1" smtClean="0"/>
              <a:t>PmL</a:t>
            </a:r>
            <a:r>
              <a:rPr lang="fr-FR" sz="3600" dirty="0" smtClean="0"/>
              <a:t> = ∂Q/∂L</a:t>
            </a:r>
          </a:p>
          <a:p>
            <a:pPr algn="just">
              <a:buNone/>
            </a:pPr>
            <a:r>
              <a:rPr lang="fr-FR" sz="3600" dirty="0" smtClean="0"/>
              <a:t>   La loi sur laquelle se fonde la théorie du producteur est la loi des </a:t>
            </a:r>
            <a:r>
              <a:rPr lang="fr-FR" sz="3600" b="1" dirty="0" smtClean="0"/>
              <a:t>rendements décroissants.</a:t>
            </a:r>
            <a:endParaRPr lang="fr-FR" sz="3600" b="1"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2844" y="0"/>
            <a:ext cx="8858312" cy="6858000"/>
          </a:xfrm>
        </p:spPr>
        <p:txBody>
          <a:bodyPr>
            <a:normAutofit/>
          </a:bodyPr>
          <a:lstStyle/>
          <a:p>
            <a:pPr algn="just">
              <a:buNone/>
            </a:pPr>
            <a:r>
              <a:rPr lang="fr-FR" sz="4200" dirty="0" smtClean="0"/>
              <a:t>   Généralement, lorsque la quantité d’un facteur de production augmente proportionnellement plus fortement (les rendements sont croissants, et la productivité marginale du facteur augmente), et dans un second temps, la production augmente proportionnellement plus faiblement (les rendements sont décroissants et la productivité marginale diminue). </a:t>
            </a:r>
            <a:endParaRPr lang="fr-FR" sz="42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357166"/>
            <a:ext cx="8229600" cy="6143668"/>
          </a:xfrm>
        </p:spPr>
        <p:txBody>
          <a:bodyPr/>
          <a:lstStyle/>
          <a:p>
            <a:pPr>
              <a:buNone/>
            </a:pPr>
            <a:endParaRPr lang="fr-FR" dirty="0"/>
          </a:p>
        </p:txBody>
      </p:sp>
      <p:cxnSp>
        <p:nvCxnSpPr>
          <p:cNvPr id="5" name="Connecteur droit avec flèche 4"/>
          <p:cNvCxnSpPr/>
          <p:nvPr/>
        </p:nvCxnSpPr>
        <p:spPr>
          <a:xfrm rot="5400000" flipH="1" flipV="1">
            <a:off x="-785056" y="3286124"/>
            <a:ext cx="4428362"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Connecteur droit avec flèche 5"/>
          <p:cNvCxnSpPr/>
          <p:nvPr/>
        </p:nvCxnSpPr>
        <p:spPr>
          <a:xfrm>
            <a:off x="1428728" y="5500702"/>
            <a:ext cx="442915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Forme libre 6"/>
          <p:cNvSpPr/>
          <p:nvPr/>
        </p:nvSpPr>
        <p:spPr>
          <a:xfrm>
            <a:off x="1446835" y="1880887"/>
            <a:ext cx="2488557" cy="3655670"/>
          </a:xfrm>
          <a:custGeom>
            <a:avLst/>
            <a:gdLst>
              <a:gd name="connsiteX0" fmla="*/ 0 w 2488557"/>
              <a:gd name="connsiteY0" fmla="*/ 3593938 h 3655670"/>
              <a:gd name="connsiteX1" fmla="*/ 104173 w 2488557"/>
              <a:gd name="connsiteY1" fmla="*/ 3547640 h 3655670"/>
              <a:gd name="connsiteX2" fmla="*/ 613459 w 2488557"/>
              <a:gd name="connsiteY2" fmla="*/ 2945756 h 3655670"/>
              <a:gd name="connsiteX3" fmla="*/ 1400537 w 2488557"/>
              <a:gd name="connsiteY3" fmla="*/ 434050 h 3655670"/>
              <a:gd name="connsiteX4" fmla="*/ 2488557 w 2488557"/>
              <a:gd name="connsiteY4" fmla="*/ 341452 h 36556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8557" h="3655670">
                <a:moveTo>
                  <a:pt x="0" y="3593938"/>
                </a:moveTo>
                <a:cubicBezTo>
                  <a:pt x="965" y="3624804"/>
                  <a:pt x="1930" y="3655670"/>
                  <a:pt x="104173" y="3547640"/>
                </a:cubicBezTo>
                <a:cubicBezTo>
                  <a:pt x="206416" y="3439610"/>
                  <a:pt x="397398" y="3464688"/>
                  <a:pt x="613459" y="2945756"/>
                </a:cubicBezTo>
                <a:cubicBezTo>
                  <a:pt x="829520" y="2426824"/>
                  <a:pt x="1088021" y="868100"/>
                  <a:pt x="1400537" y="434050"/>
                </a:cubicBezTo>
                <a:cubicBezTo>
                  <a:pt x="1713053" y="0"/>
                  <a:pt x="2100805" y="170726"/>
                  <a:pt x="2488557" y="341452"/>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8" name="Forme libre 7"/>
          <p:cNvSpPr/>
          <p:nvPr/>
        </p:nvSpPr>
        <p:spPr>
          <a:xfrm>
            <a:off x="1504709" y="3395241"/>
            <a:ext cx="3111660" cy="2677609"/>
          </a:xfrm>
          <a:custGeom>
            <a:avLst/>
            <a:gdLst>
              <a:gd name="connsiteX0" fmla="*/ 0 w 3111660"/>
              <a:gd name="connsiteY0" fmla="*/ 2091159 h 2677609"/>
              <a:gd name="connsiteX1" fmla="*/ 868101 w 3111660"/>
              <a:gd name="connsiteY1" fmla="*/ 1628172 h 2677609"/>
              <a:gd name="connsiteX2" fmla="*/ 1782501 w 3111660"/>
              <a:gd name="connsiteY2" fmla="*/ 111888 h 2677609"/>
              <a:gd name="connsiteX3" fmla="*/ 2916820 w 3111660"/>
              <a:gd name="connsiteY3" fmla="*/ 2299503 h 2677609"/>
              <a:gd name="connsiteX4" fmla="*/ 2951544 w 3111660"/>
              <a:gd name="connsiteY4" fmla="*/ 2380526 h 2677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1660" h="2677609">
                <a:moveTo>
                  <a:pt x="0" y="2091159"/>
                </a:moveTo>
                <a:cubicBezTo>
                  <a:pt x="285509" y="2024605"/>
                  <a:pt x="571018" y="1958051"/>
                  <a:pt x="868101" y="1628172"/>
                </a:cubicBezTo>
                <a:cubicBezTo>
                  <a:pt x="1165185" y="1298294"/>
                  <a:pt x="1441048" y="0"/>
                  <a:pt x="1782501" y="111888"/>
                </a:cubicBezTo>
                <a:cubicBezTo>
                  <a:pt x="2123954" y="223776"/>
                  <a:pt x="2721980" y="1921397"/>
                  <a:pt x="2916820" y="2299503"/>
                </a:cubicBezTo>
                <a:cubicBezTo>
                  <a:pt x="3111660" y="2677609"/>
                  <a:pt x="3031602" y="2529067"/>
                  <a:pt x="2951544" y="2380526"/>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Forme libre 8"/>
          <p:cNvSpPr/>
          <p:nvPr/>
        </p:nvSpPr>
        <p:spPr>
          <a:xfrm>
            <a:off x="1571604" y="4286256"/>
            <a:ext cx="3715473" cy="1221129"/>
          </a:xfrm>
          <a:custGeom>
            <a:avLst/>
            <a:gdLst>
              <a:gd name="connsiteX0" fmla="*/ 0 w 3715473"/>
              <a:gd name="connsiteY0" fmla="*/ 1221129 h 1221129"/>
              <a:gd name="connsiteX1" fmla="*/ 1064871 w 3715473"/>
              <a:gd name="connsiteY1" fmla="*/ 827590 h 1221129"/>
              <a:gd name="connsiteX2" fmla="*/ 1157468 w 3715473"/>
              <a:gd name="connsiteY2" fmla="*/ 769716 h 1221129"/>
              <a:gd name="connsiteX3" fmla="*/ 2326511 w 3715473"/>
              <a:gd name="connsiteY3" fmla="*/ 52086 h 1221129"/>
              <a:gd name="connsiteX4" fmla="*/ 3634451 w 3715473"/>
              <a:gd name="connsiteY4" fmla="*/ 457200 h 1221129"/>
              <a:gd name="connsiteX5" fmla="*/ 3634451 w 3715473"/>
              <a:gd name="connsiteY5" fmla="*/ 457200 h 1221129"/>
              <a:gd name="connsiteX6" fmla="*/ 3715473 w 3715473"/>
              <a:gd name="connsiteY6" fmla="*/ 480349 h 1221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5473" h="1221129">
                <a:moveTo>
                  <a:pt x="0" y="1221129"/>
                </a:moveTo>
                <a:lnTo>
                  <a:pt x="1064871" y="827590"/>
                </a:lnTo>
                <a:cubicBezTo>
                  <a:pt x="1257782" y="752355"/>
                  <a:pt x="1157468" y="769716"/>
                  <a:pt x="1157468" y="769716"/>
                </a:cubicBezTo>
                <a:cubicBezTo>
                  <a:pt x="1367741" y="640465"/>
                  <a:pt x="1913681" y="104172"/>
                  <a:pt x="2326511" y="52086"/>
                </a:cubicBezTo>
                <a:cubicBezTo>
                  <a:pt x="2739341" y="0"/>
                  <a:pt x="3634451" y="457200"/>
                  <a:pt x="3634451" y="457200"/>
                </a:cubicBezTo>
                <a:lnTo>
                  <a:pt x="3634451" y="457200"/>
                </a:lnTo>
                <a:lnTo>
                  <a:pt x="3715473" y="480349"/>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ZoneTexte 9"/>
          <p:cNvSpPr txBox="1"/>
          <p:nvPr/>
        </p:nvSpPr>
        <p:spPr>
          <a:xfrm>
            <a:off x="500034" y="1071546"/>
            <a:ext cx="1643074" cy="369332"/>
          </a:xfrm>
          <a:prstGeom prst="rect">
            <a:avLst/>
          </a:prstGeom>
          <a:noFill/>
        </p:spPr>
        <p:txBody>
          <a:bodyPr wrap="square" rtlCol="0">
            <a:spAutoFit/>
          </a:bodyPr>
          <a:lstStyle/>
          <a:p>
            <a:r>
              <a:rPr lang="fr-FR" dirty="0" smtClean="0"/>
              <a:t>productivité</a:t>
            </a:r>
            <a:endParaRPr lang="fr-FR" dirty="0"/>
          </a:p>
        </p:txBody>
      </p:sp>
      <p:sp>
        <p:nvSpPr>
          <p:cNvPr id="11" name="ZoneTexte 10"/>
          <p:cNvSpPr txBox="1"/>
          <p:nvPr/>
        </p:nvSpPr>
        <p:spPr>
          <a:xfrm>
            <a:off x="3643306" y="2130974"/>
            <a:ext cx="1643074" cy="646331"/>
          </a:xfrm>
          <a:prstGeom prst="rect">
            <a:avLst/>
          </a:prstGeom>
          <a:noFill/>
        </p:spPr>
        <p:txBody>
          <a:bodyPr wrap="square" rtlCol="0">
            <a:spAutoFit/>
          </a:bodyPr>
          <a:lstStyle/>
          <a:p>
            <a:r>
              <a:rPr lang="fr-FR" dirty="0" smtClean="0"/>
              <a:t>Productivité totale</a:t>
            </a:r>
            <a:endParaRPr lang="fr-FR" dirty="0"/>
          </a:p>
        </p:txBody>
      </p:sp>
      <p:sp>
        <p:nvSpPr>
          <p:cNvPr id="12" name="ZoneTexte 11"/>
          <p:cNvSpPr txBox="1"/>
          <p:nvPr/>
        </p:nvSpPr>
        <p:spPr>
          <a:xfrm>
            <a:off x="4429124" y="4631304"/>
            <a:ext cx="2786082" cy="369332"/>
          </a:xfrm>
          <a:prstGeom prst="rect">
            <a:avLst/>
          </a:prstGeom>
          <a:noFill/>
        </p:spPr>
        <p:txBody>
          <a:bodyPr wrap="square" rtlCol="0">
            <a:spAutoFit/>
          </a:bodyPr>
          <a:lstStyle/>
          <a:p>
            <a:r>
              <a:rPr lang="fr-FR" dirty="0" smtClean="0"/>
              <a:t>Productivité moyenne</a:t>
            </a:r>
            <a:endParaRPr lang="fr-FR" dirty="0"/>
          </a:p>
        </p:txBody>
      </p:sp>
      <p:sp>
        <p:nvSpPr>
          <p:cNvPr id="13" name="ZoneTexte 12"/>
          <p:cNvSpPr txBox="1"/>
          <p:nvPr/>
        </p:nvSpPr>
        <p:spPr>
          <a:xfrm>
            <a:off x="5000628" y="5500702"/>
            <a:ext cx="1643074" cy="646331"/>
          </a:xfrm>
          <a:prstGeom prst="rect">
            <a:avLst/>
          </a:prstGeom>
          <a:noFill/>
        </p:spPr>
        <p:txBody>
          <a:bodyPr wrap="square" rtlCol="0">
            <a:spAutoFit/>
          </a:bodyPr>
          <a:lstStyle/>
          <a:p>
            <a:r>
              <a:rPr lang="fr-FR" dirty="0" smtClean="0"/>
              <a:t>Quantité du facteur variable</a:t>
            </a:r>
            <a:endParaRPr lang="fr-FR" dirty="0"/>
          </a:p>
        </p:txBody>
      </p:sp>
      <p:sp>
        <p:nvSpPr>
          <p:cNvPr id="14" name="ZoneTexte 13"/>
          <p:cNvSpPr txBox="1"/>
          <p:nvPr/>
        </p:nvSpPr>
        <p:spPr>
          <a:xfrm>
            <a:off x="3428992" y="5702874"/>
            <a:ext cx="1643074" cy="646331"/>
          </a:xfrm>
          <a:prstGeom prst="rect">
            <a:avLst/>
          </a:prstGeom>
          <a:noFill/>
        </p:spPr>
        <p:txBody>
          <a:bodyPr wrap="square" rtlCol="0">
            <a:spAutoFit/>
          </a:bodyPr>
          <a:lstStyle/>
          <a:p>
            <a:r>
              <a:rPr lang="fr-FR" dirty="0" smtClean="0"/>
              <a:t>Productivité marginale</a:t>
            </a:r>
            <a:endParaRPr lang="fr-FR"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282" y="142852"/>
            <a:ext cx="8786874" cy="6429420"/>
          </a:xfrm>
        </p:spPr>
        <p:txBody>
          <a:bodyPr>
            <a:noAutofit/>
          </a:bodyPr>
          <a:lstStyle/>
          <a:p>
            <a:pPr algn="just">
              <a:buNone/>
            </a:pPr>
            <a:r>
              <a:rPr lang="fr-FR" sz="4000" dirty="0" smtClean="0"/>
              <a:t>    Il semble que le point le plus efficace se situe au maximum de la productivité moyenne, mais cela ne signifie pas forcément que l’entreprise doive embaucher ce nombre de salariés et produire cette quantité. La relation que l’on vient d’étudier est une relation purement technique ; le producteur doit aussi tenir compte du prix de vente des produits et du coût des facteurs. </a:t>
            </a:r>
            <a:endParaRPr lang="fr-FR" sz="40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0034" y="785794"/>
            <a:ext cx="8072494" cy="4832092"/>
          </a:xfrm>
          <a:prstGeom prst="rect">
            <a:avLst/>
          </a:prstGeom>
        </p:spPr>
        <p:txBody>
          <a:bodyPr wrap="square">
            <a:spAutoFit/>
          </a:bodyPr>
          <a:lstStyle/>
          <a:p>
            <a:pPr algn="just">
              <a:buNone/>
            </a:pPr>
            <a:r>
              <a:rPr lang="fr-FR" sz="4400" dirty="0" smtClean="0"/>
              <a:t>L’entreprise a pour objectif de maximiser son profit. Elle n’embauche donc que si la productivité du salarié est supérieure au salaire, autrement dit si ce qu’apporte le travailleur est supérieur à ce qu’il coûte.</a:t>
            </a:r>
            <a:endParaRPr lang="fr-FR" sz="4400"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868346"/>
          </a:xfrm>
        </p:spPr>
        <p:txBody>
          <a:bodyPr/>
          <a:lstStyle/>
          <a:p>
            <a:r>
              <a:rPr lang="fr-FR" dirty="0" smtClean="0"/>
              <a:t>application</a:t>
            </a:r>
            <a:endParaRPr lang="fr-FR" dirty="0"/>
          </a:p>
        </p:txBody>
      </p:sp>
      <p:sp>
        <p:nvSpPr>
          <p:cNvPr id="3" name="Espace réservé du contenu 2"/>
          <p:cNvSpPr>
            <a:spLocks noGrp="1"/>
          </p:cNvSpPr>
          <p:nvPr>
            <p:ph idx="1"/>
          </p:nvPr>
        </p:nvSpPr>
        <p:spPr>
          <a:xfrm>
            <a:off x="457200" y="1214422"/>
            <a:ext cx="8229600" cy="5429288"/>
          </a:xfrm>
        </p:spPr>
        <p:txBody>
          <a:bodyPr>
            <a:normAutofit/>
          </a:bodyPr>
          <a:lstStyle/>
          <a:p>
            <a:pPr algn="just">
              <a:buNone/>
            </a:pPr>
            <a:r>
              <a:rPr lang="fr-FR" dirty="0" smtClean="0"/>
              <a:t>    Notre producteur de savons réussit à produire et à commercialiser 5 cartons par jour s’il travaille seul, 20cartons s’il embauche un employé et travaillent à deux, 45 cartons s’ils sont trois, 80 s’ils sont quatre, 100 s’ils sont 5 et toujours 100 s’ils sont six.</a:t>
            </a:r>
          </a:p>
          <a:p>
            <a:pPr algn="just">
              <a:buNone/>
            </a:pPr>
            <a:r>
              <a:rPr lang="fr-FR" dirty="0" smtClean="0"/>
              <a:t>TD. </a:t>
            </a:r>
          </a:p>
          <a:p>
            <a:pPr algn="just">
              <a:buNone/>
            </a:pPr>
            <a:r>
              <a:rPr lang="fr-FR" dirty="0" smtClean="0"/>
              <a:t>    - Bâtir un tableau présentant le produit total et les productivités moyennes et marginales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8686800" cy="928670"/>
          </a:xfrm>
        </p:spPr>
        <p:txBody>
          <a:bodyPr>
            <a:normAutofit fontScale="90000"/>
          </a:bodyPr>
          <a:lstStyle/>
          <a:p>
            <a:r>
              <a:rPr lang="fr-FR" dirty="0" smtClean="0"/>
              <a:t>I. La fonction d’utilité du consommateur</a:t>
            </a:r>
            <a:endParaRPr lang="fr-FR" dirty="0"/>
          </a:p>
        </p:txBody>
      </p:sp>
      <p:sp>
        <p:nvSpPr>
          <p:cNvPr id="3" name="Espace réservé du contenu 2"/>
          <p:cNvSpPr>
            <a:spLocks noGrp="1"/>
          </p:cNvSpPr>
          <p:nvPr>
            <p:ph idx="1"/>
          </p:nvPr>
        </p:nvSpPr>
        <p:spPr>
          <a:xfrm>
            <a:off x="0" y="1142984"/>
            <a:ext cx="9144000" cy="5715016"/>
          </a:xfrm>
        </p:spPr>
        <p:txBody>
          <a:bodyPr>
            <a:noAutofit/>
          </a:bodyPr>
          <a:lstStyle/>
          <a:p>
            <a:pPr algn="just">
              <a:buNone/>
            </a:pPr>
            <a:r>
              <a:rPr lang="fr-FR" sz="3600" dirty="0" smtClean="0"/>
              <a:t>    La théorie de l’utilité a été construite quasiment par le français Léon Walras, l’anglais Stanley Jevons et l’autrichien Carl Menger. Ces économistes ont fait de l’utilité le fondement de la valeur des marchandises. Ils ont compris qu’il ne fallait pas raisonner en termes d’utilité totale ou moyenne, mais en termes d’utilité marginale, c’est-à-dire le degré de satisfaction apportée par la dernière unité consommée.</a:t>
            </a:r>
            <a:endParaRPr lang="fr-FR" sz="36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714356"/>
            <a:ext cx="8229600" cy="5411807"/>
          </a:xfrm>
        </p:spPr>
        <p:txBody>
          <a:bodyPr>
            <a:normAutofit/>
          </a:bodyPr>
          <a:lstStyle/>
          <a:p>
            <a:pPr algn="just">
              <a:buFontTx/>
              <a:buChar char="-"/>
            </a:pPr>
            <a:r>
              <a:rPr lang="fr-FR" sz="4400" dirty="0" smtClean="0"/>
              <a:t>Représenter graphiquement les résultats et commenter le graphique</a:t>
            </a:r>
          </a:p>
          <a:p>
            <a:pPr algn="just">
              <a:buFontTx/>
              <a:buChar char="-"/>
            </a:pPr>
            <a:r>
              <a:rPr lang="fr-FR" sz="4400" dirty="0" smtClean="0"/>
              <a:t>Quand les rendements sont-ils croissants? Décroissants?</a:t>
            </a:r>
            <a:endParaRPr lang="fr-FR" sz="44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082660"/>
          </a:xfrm>
        </p:spPr>
        <p:txBody>
          <a:bodyPr>
            <a:normAutofit fontScale="90000"/>
          </a:bodyPr>
          <a:lstStyle/>
          <a:p>
            <a:r>
              <a:rPr lang="fr-FR" b="1" i="1" dirty="0" smtClean="0"/>
              <a:t>B. Théorie du producteur en longue période</a:t>
            </a:r>
            <a:endParaRPr lang="fr-FR" b="1" i="1" dirty="0"/>
          </a:p>
        </p:txBody>
      </p:sp>
      <p:sp>
        <p:nvSpPr>
          <p:cNvPr id="3" name="Espace réservé du contenu 2"/>
          <p:cNvSpPr>
            <a:spLocks noGrp="1"/>
          </p:cNvSpPr>
          <p:nvPr>
            <p:ph idx="1"/>
          </p:nvPr>
        </p:nvSpPr>
        <p:spPr>
          <a:xfrm>
            <a:off x="457200" y="1600200"/>
            <a:ext cx="8229600" cy="5114948"/>
          </a:xfrm>
        </p:spPr>
        <p:txBody>
          <a:bodyPr>
            <a:noAutofit/>
          </a:bodyPr>
          <a:lstStyle/>
          <a:p>
            <a:pPr algn="just">
              <a:buNone/>
            </a:pPr>
            <a:r>
              <a:rPr lang="fr-FR" sz="3600" dirty="0" smtClean="0"/>
              <a:t>En longue période, il n’y a pas de facteur fixe; les deux facteurs sont variables. L’objectif de l’entreprise est d’optimiser la combinaison productive avec une contrainte de budget donné. </a:t>
            </a:r>
          </a:p>
          <a:p>
            <a:pPr algn="just">
              <a:buNone/>
            </a:pPr>
            <a:r>
              <a:rPr lang="fr-FR" sz="3600" dirty="0" smtClean="0"/>
              <a:t>Soient deux facteurs de production, le travail et le capital, et une fonction de production :</a:t>
            </a:r>
          </a:p>
          <a:p>
            <a:pPr algn="just">
              <a:buNone/>
            </a:pPr>
            <a:r>
              <a:rPr lang="fr-FR" sz="3600" dirty="0" smtClean="0"/>
              <a:t>Q = f(L,K)</a:t>
            </a:r>
            <a:endParaRPr lang="fr-FR" sz="36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214290"/>
            <a:ext cx="9144000" cy="6643710"/>
          </a:xfrm>
        </p:spPr>
        <p:txBody>
          <a:bodyPr>
            <a:noAutofit/>
          </a:bodyPr>
          <a:lstStyle/>
          <a:p>
            <a:pPr algn="just">
              <a:buNone/>
            </a:pPr>
            <a:r>
              <a:rPr lang="fr-FR" sz="3600" dirty="0" smtClean="0"/>
              <a:t>Le taux marginal de substitution technique est égal au rapport des productivités marginales :</a:t>
            </a:r>
          </a:p>
          <a:p>
            <a:pPr algn="just">
              <a:buNone/>
            </a:pPr>
            <a:r>
              <a:rPr lang="fr-FR" sz="3600" dirty="0" smtClean="0"/>
              <a:t>Soit : TMST = ∂Q/∂L/ ∂Q/∂K = ∂k/∂L</a:t>
            </a:r>
          </a:p>
          <a:p>
            <a:pPr algn="just">
              <a:buNone/>
            </a:pPr>
            <a:r>
              <a:rPr lang="fr-FR" sz="3600" dirty="0" smtClean="0"/>
              <a:t>La contrainte budgétaire sera représentée par:</a:t>
            </a:r>
          </a:p>
          <a:p>
            <a:pPr algn="just">
              <a:buNone/>
            </a:pPr>
            <a:r>
              <a:rPr lang="fr-FR" sz="3600" dirty="0" smtClean="0"/>
              <a:t>   LP</a:t>
            </a:r>
            <a:r>
              <a:rPr lang="fr-FR" sz="3600" baseline="-25000" dirty="0" smtClean="0"/>
              <a:t>L</a:t>
            </a:r>
            <a:r>
              <a:rPr lang="fr-FR" sz="3600" dirty="0" smtClean="0"/>
              <a:t>+KP</a:t>
            </a:r>
            <a:r>
              <a:rPr lang="fr-FR" sz="3600" baseline="-25000" dirty="0" smtClean="0"/>
              <a:t>K</a:t>
            </a:r>
            <a:r>
              <a:rPr lang="fr-FR" sz="3600" dirty="0" smtClean="0"/>
              <a:t> = B</a:t>
            </a:r>
          </a:p>
          <a:p>
            <a:pPr algn="just">
              <a:buNone/>
            </a:pPr>
            <a:r>
              <a:rPr lang="fr-FR" sz="3600" dirty="0" smtClean="0"/>
              <a:t>L’optimum du producteur se détermine soit par l’égalité entre le TMST et le rapport des prix, soit par la méthode du lagrangien, soit par la méthode des dérivés de premier et de second ordre.</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96908"/>
          </a:xfrm>
        </p:spPr>
        <p:txBody>
          <a:bodyPr/>
          <a:lstStyle/>
          <a:p>
            <a:r>
              <a:rPr lang="fr-FR" dirty="0" smtClean="0"/>
              <a:t>application</a:t>
            </a:r>
            <a:endParaRPr lang="fr-FR" dirty="0"/>
          </a:p>
        </p:txBody>
      </p:sp>
      <p:sp>
        <p:nvSpPr>
          <p:cNvPr id="3" name="Espace réservé du contenu 2"/>
          <p:cNvSpPr>
            <a:spLocks noGrp="1"/>
          </p:cNvSpPr>
          <p:nvPr>
            <p:ph idx="1"/>
          </p:nvPr>
        </p:nvSpPr>
        <p:spPr>
          <a:xfrm>
            <a:off x="0" y="1000108"/>
            <a:ext cx="9144000" cy="5857892"/>
          </a:xfrm>
        </p:spPr>
        <p:txBody>
          <a:bodyPr>
            <a:noAutofit/>
          </a:bodyPr>
          <a:lstStyle/>
          <a:p>
            <a:pPr algn="just">
              <a:buNone/>
            </a:pPr>
            <a:r>
              <a:rPr lang="fr-FR" dirty="0" smtClean="0"/>
              <a:t>    Une entreprise  vend un produit dont la fonction de production est Q = 8LK, où L représente le nombre d’heures travaillées et K le nombre d’unités d’énergie utilisées. </a:t>
            </a:r>
          </a:p>
          <a:p>
            <a:pPr algn="just">
              <a:buNone/>
            </a:pPr>
            <a:r>
              <a:rPr lang="fr-FR" dirty="0" smtClean="0"/>
              <a:t>     L’heure travaillée revient à 15 euros et l’unité d’énergie à 5 euros. Sachant que durant la période considérée, l’entreprise peut dépenser 300 000 euros, quel est le niveau maximal de production qui respecte cette contrainte? Dans cette situation, combien d’unités d’énergie en plus sont nécessaires pour compenser la perte d’une heure de travail?</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i="1" dirty="0" smtClean="0"/>
              <a:t>solution</a:t>
            </a:r>
            <a:endParaRPr lang="fr-FR" b="1" i="1" dirty="0"/>
          </a:p>
        </p:txBody>
      </p:sp>
      <p:sp>
        <p:nvSpPr>
          <p:cNvPr id="3" name="Espace réservé du contenu 2"/>
          <p:cNvSpPr>
            <a:spLocks noGrp="1"/>
          </p:cNvSpPr>
          <p:nvPr>
            <p:ph idx="1"/>
          </p:nvPr>
        </p:nvSpPr>
        <p:spPr>
          <a:xfrm>
            <a:off x="457200" y="1600200"/>
            <a:ext cx="8229600" cy="4186254"/>
          </a:xfrm>
        </p:spPr>
        <p:txBody>
          <a:bodyPr>
            <a:noAutofit/>
          </a:bodyPr>
          <a:lstStyle/>
          <a:p>
            <a:pPr>
              <a:buNone/>
            </a:pPr>
            <a:r>
              <a:rPr lang="fr-FR" sz="3600" dirty="0" smtClean="0"/>
              <a:t> - L’égalité entre le TMST et le rapport des prix donne la solution : </a:t>
            </a:r>
          </a:p>
          <a:p>
            <a:pPr>
              <a:buNone/>
            </a:pPr>
            <a:r>
              <a:rPr lang="fr-FR" sz="3600" dirty="0" smtClean="0"/>
              <a:t>  L = 10 000 ; K = 30 000; Q = 2 400 000 </a:t>
            </a:r>
            <a:r>
              <a:rPr lang="fr-FR" sz="3600" dirty="0" err="1" smtClean="0"/>
              <a:t>000</a:t>
            </a:r>
            <a:endParaRPr lang="fr-FR" sz="3600" dirty="0" smtClean="0"/>
          </a:p>
          <a:p>
            <a:pPr>
              <a:buNone/>
            </a:pPr>
            <a:r>
              <a:rPr lang="fr-FR" sz="3600" dirty="0" smtClean="0"/>
              <a:t>- TMST </a:t>
            </a:r>
            <a:r>
              <a:rPr lang="fr-FR" sz="3600" baseline="-25000" dirty="0" smtClean="0"/>
              <a:t>K/L </a:t>
            </a:r>
            <a:r>
              <a:rPr lang="fr-FR" sz="3600" dirty="0" smtClean="0"/>
              <a:t> = K/L = 3. Il faut donc dans cette situation 3 unités d’énergie en plus pour compenser la perte d’une heure de travail</a:t>
            </a:r>
            <a:endParaRPr lang="fr-FR" sz="3600" baseline="-25000" dirty="0" smtClean="0"/>
          </a:p>
          <a:p>
            <a:pPr>
              <a:buNone/>
            </a:pPr>
            <a:endParaRPr lang="fr-FR" sz="3600"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57200" y="642918"/>
            <a:ext cx="8229600" cy="5483245"/>
          </a:xfrm>
        </p:spPr>
        <p:txBody>
          <a:bodyPr/>
          <a:lstStyle/>
          <a:p>
            <a:pPr>
              <a:buNone/>
            </a:pPr>
            <a:r>
              <a:rPr lang="fr-FR" dirty="0" smtClean="0"/>
              <a:t>    Les coûts de production sont la somme des dépenses engagées par l’entreprise pour produire. La distinction entre les groupes de facteurs en courte période peut être associée à la nature des coûts qu’ils engendrent.</a:t>
            </a:r>
            <a:endParaRPr lang="fr-FR"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5654692"/>
          </a:xfrm>
        </p:spPr>
        <p:txBody>
          <a:bodyPr>
            <a:normAutofit/>
          </a:bodyPr>
          <a:lstStyle/>
          <a:p>
            <a:pPr algn="just"/>
            <a:r>
              <a:rPr lang="fr-FR" i="1" dirty="0" smtClean="0"/>
              <a:t>c. La demande de facteurs de production et la maximisation du profit </a:t>
            </a:r>
            <a:endParaRPr lang="fr-FR" i="1"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000" dirty="0" smtClean="0"/>
              <a:t>   Pour produire, le producteur a besoin d’inputs. A long terme, le producteur peut faire varier le capital et le travail. Il détermine, pour chaque niveau de production, la combinaison de capital et de travail, ou sentier d’expansion, qui minimise son coût total. Cette combinaison optimale est telle que le rapport des productivités marginales du travail et du capital est égal au rapport des prix des facteurs.</a:t>
            </a:r>
            <a:endParaRPr lang="fr-FR" sz="4000"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0" y="0"/>
            <a:ext cx="9144000" cy="6858000"/>
          </a:xfrm>
        </p:spPr>
        <p:txBody>
          <a:bodyPr>
            <a:noAutofit/>
          </a:bodyPr>
          <a:lstStyle/>
          <a:p>
            <a:pPr algn="just">
              <a:buNone/>
            </a:pPr>
            <a:r>
              <a:rPr lang="fr-FR" sz="4000" dirty="0" smtClean="0"/>
              <a:t>    </a:t>
            </a:r>
            <a:r>
              <a:rPr lang="fr-FR" sz="4000" dirty="0" err="1" smtClean="0"/>
              <a:t>Pml</a:t>
            </a:r>
            <a:r>
              <a:rPr lang="fr-FR" sz="4000" dirty="0" smtClean="0"/>
              <a:t>/</a:t>
            </a:r>
            <a:r>
              <a:rPr lang="fr-FR" sz="4000" dirty="0" err="1" smtClean="0"/>
              <a:t>Pmk</a:t>
            </a:r>
            <a:r>
              <a:rPr lang="fr-FR" sz="4000" dirty="0" smtClean="0"/>
              <a:t> = Pl/Pk</a:t>
            </a:r>
          </a:p>
          <a:p>
            <a:pPr algn="just">
              <a:buNone/>
            </a:pPr>
            <a:r>
              <a:rPr lang="fr-FR" sz="4000" dirty="0" smtClean="0"/>
              <a:t>    Une fois le sentier d’expansion connu, le producteur, compte tenu des prix du travail et du capital, calcule le coût total en fonction du volume de production. Si le prix de vente du produit est exogène et fixé par le marché, l’égalité entre le prix de vente et le coût marginal permet de fixer le niveau de production qui maximise le profit et d’en déduire les quantités de travail et de capital à utiliser. </a:t>
            </a:r>
            <a:endParaRPr lang="fr-FR" sz="4000"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14346" y="142852"/>
            <a:ext cx="9358346" cy="6715148"/>
          </a:xfrm>
        </p:spPr>
        <p:txBody>
          <a:bodyPr>
            <a:normAutofit/>
          </a:bodyPr>
          <a:lstStyle/>
          <a:p>
            <a:pPr algn="just">
              <a:buNone/>
            </a:pPr>
            <a:r>
              <a:rPr lang="fr-FR" sz="4400" dirty="0" smtClean="0"/>
              <a:t>    Par conséquent, le profit est maximum quand le volume de capital est tel que la recette marginale de la dernière unité du capital utilisée est égale au prix du capital, et quand le volume de travail est tel que la recette marginale de la dernière unité de travail utilisée est égale au prix du travail. </a:t>
            </a:r>
            <a:endParaRPr lang="fr-FR" sz="4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4301</TotalTime>
  <Words>15358</Words>
  <Application>Microsoft Office PowerPoint</Application>
  <PresentationFormat>Affichage à l'écran (4:3)</PresentationFormat>
  <Paragraphs>1160</Paragraphs>
  <Slides>275</Slides>
  <Notes>1</Notes>
  <HiddenSlides>0</HiddenSlides>
  <MMClips>0</MMClips>
  <ScaleCrop>false</ScaleCrop>
  <HeadingPairs>
    <vt:vector size="4" baseType="variant">
      <vt:variant>
        <vt:lpstr>Thème</vt:lpstr>
      </vt:variant>
      <vt:variant>
        <vt:i4>1</vt:i4>
      </vt:variant>
      <vt:variant>
        <vt:lpstr>Titres des diapositives</vt:lpstr>
      </vt:variant>
      <vt:variant>
        <vt:i4>275</vt:i4>
      </vt:variant>
    </vt:vector>
  </HeadingPairs>
  <TitlesOfParts>
    <vt:vector size="276" baseType="lpstr">
      <vt:lpstr>Thème Office</vt:lpstr>
      <vt:lpstr>INTRODUCTION GENERALE</vt:lpstr>
      <vt:lpstr>Diapositive 2</vt:lpstr>
      <vt:lpstr>Diapositive 3</vt:lpstr>
      <vt:lpstr>Diapositive 4</vt:lpstr>
      <vt:lpstr>Diapositive 5</vt:lpstr>
      <vt:lpstr>Diapositive 6</vt:lpstr>
      <vt:lpstr>Diapositive 7</vt:lpstr>
      <vt:lpstr>Diapositive 8</vt:lpstr>
      <vt:lpstr>I. La fonction d’utilité du consommateur</vt:lpstr>
      <vt:lpstr>A. La théorie de l’utilité</vt:lpstr>
      <vt:lpstr>Diapositive 11</vt:lpstr>
      <vt:lpstr>Diapositive 12</vt:lpstr>
      <vt:lpstr>Diapositive 13</vt:lpstr>
      <vt:lpstr>Egalité des utilités marginales pondérées par les prix</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lpstr>Diapositive 26</vt:lpstr>
      <vt:lpstr>La contrainte budgétaire </vt:lpstr>
      <vt:lpstr>Diapositive 28</vt:lpstr>
      <vt:lpstr>Diapositive 29</vt:lpstr>
      <vt:lpstr>Diapositive 30</vt:lpstr>
      <vt:lpstr>Diapositive 31</vt:lpstr>
      <vt:lpstr>Diapositive 32</vt:lpstr>
      <vt:lpstr>Effet d’une variation de prix ou de revenu sur le pouvoir d’achat</vt:lpstr>
      <vt:lpstr>Diapositive 34</vt:lpstr>
      <vt:lpstr>Effet d’une variation du revenu</vt:lpstr>
      <vt:lpstr>Diapositive 36</vt:lpstr>
      <vt:lpstr>Effet d’une variation de prix</vt:lpstr>
      <vt:lpstr>Diapositive 38</vt:lpstr>
      <vt:lpstr>Diapositive 39</vt:lpstr>
      <vt:lpstr>B. Equilibre du consommateur</vt:lpstr>
      <vt:lpstr>Diapositive 41</vt:lpstr>
      <vt:lpstr>Diapositive 42</vt:lpstr>
      <vt:lpstr>Diapositive 43</vt:lpstr>
      <vt:lpstr>Effet revenu et effet substitution</vt:lpstr>
      <vt:lpstr>Diapositive 45</vt:lpstr>
      <vt:lpstr>Diapositive 46</vt:lpstr>
      <vt:lpstr>Application</vt:lpstr>
      <vt:lpstr>Diapositive 48</vt:lpstr>
      <vt:lpstr>Diapositive 49</vt:lpstr>
      <vt:lpstr>Diapositive 50</vt:lpstr>
      <vt:lpstr>Diapositive 51</vt:lpstr>
      <vt:lpstr>Diapositive 52</vt:lpstr>
      <vt:lpstr>II. Optimisation dans le temps</vt:lpstr>
      <vt:lpstr>Diapositive 54</vt:lpstr>
      <vt:lpstr>Diapositive 55</vt:lpstr>
      <vt:lpstr>1. La procédure de capitalisation</vt:lpstr>
      <vt:lpstr>Diapositive 57</vt:lpstr>
      <vt:lpstr>Diapositive 58</vt:lpstr>
      <vt:lpstr>exemple</vt:lpstr>
      <vt:lpstr>Diapositive 60</vt:lpstr>
      <vt:lpstr>Exemple 2</vt:lpstr>
      <vt:lpstr>Diapositive 62</vt:lpstr>
      <vt:lpstr>Diapositive 63</vt:lpstr>
      <vt:lpstr>2. L’actualisation</vt:lpstr>
      <vt:lpstr>Exemple:</vt:lpstr>
      <vt:lpstr>Diapositive 66</vt:lpstr>
      <vt:lpstr>3. L’équilibre intertemporel du consommateur</vt:lpstr>
      <vt:lpstr>Diapositive 68</vt:lpstr>
      <vt:lpstr>Diapositive 69</vt:lpstr>
      <vt:lpstr>Diapositive 70</vt:lpstr>
      <vt:lpstr>Diapositive 71</vt:lpstr>
      <vt:lpstr>Diapositive 72</vt:lpstr>
      <vt:lpstr>Diapositive 73</vt:lpstr>
      <vt:lpstr>formalisation</vt:lpstr>
      <vt:lpstr>Diapositive 75</vt:lpstr>
      <vt:lpstr>Diapositive 76</vt:lpstr>
      <vt:lpstr>Application 1</vt:lpstr>
      <vt:lpstr>Application 2</vt:lpstr>
      <vt:lpstr>Chapitre 2 : Le producteur et les facteurs de production</vt:lpstr>
      <vt:lpstr>I. la théorie du producteur dans le cadre statique (rappel) </vt:lpstr>
      <vt:lpstr>Diapositive 81</vt:lpstr>
      <vt:lpstr>A. La fonction de production en courte période</vt:lpstr>
      <vt:lpstr>Diapositive 83</vt:lpstr>
      <vt:lpstr>Diapositive 84</vt:lpstr>
      <vt:lpstr>Diapositive 85</vt:lpstr>
      <vt:lpstr>Diapositive 86</vt:lpstr>
      <vt:lpstr>Diapositive 87</vt:lpstr>
      <vt:lpstr>Diapositive 88</vt:lpstr>
      <vt:lpstr>application</vt:lpstr>
      <vt:lpstr>Diapositive 90</vt:lpstr>
      <vt:lpstr>B. Théorie du producteur en longue période</vt:lpstr>
      <vt:lpstr>Diapositive 92</vt:lpstr>
      <vt:lpstr>application</vt:lpstr>
      <vt:lpstr>solution</vt:lpstr>
      <vt:lpstr>Diapositive 95</vt:lpstr>
      <vt:lpstr>c. La demande de facteurs de production et la maximisation du profit </vt:lpstr>
      <vt:lpstr>Diapositive 97</vt:lpstr>
      <vt:lpstr>Diapositive 98</vt:lpstr>
      <vt:lpstr>Diapositive 99</vt:lpstr>
      <vt:lpstr>Diapositive 100</vt:lpstr>
      <vt:lpstr>Diapositive 101</vt:lpstr>
      <vt:lpstr>Diapositive 102</vt:lpstr>
      <vt:lpstr>application</vt:lpstr>
      <vt:lpstr>solution</vt:lpstr>
      <vt:lpstr>Diapositive 105</vt:lpstr>
      <vt:lpstr>Diapositive 106</vt:lpstr>
      <vt:lpstr>Diapositive 107</vt:lpstr>
      <vt:lpstr>A. La demande du travail du producteur</vt:lpstr>
      <vt:lpstr>Diapositive 109</vt:lpstr>
      <vt:lpstr>1° la demande de travail à court terme</vt:lpstr>
      <vt:lpstr>Diapositive 111</vt:lpstr>
      <vt:lpstr>Diapositive 112</vt:lpstr>
      <vt:lpstr>Diapositive 113</vt:lpstr>
      <vt:lpstr>Diapositive 114</vt:lpstr>
      <vt:lpstr>formalisation</vt:lpstr>
      <vt:lpstr>Diapositive 116</vt:lpstr>
      <vt:lpstr>Diapositive 117</vt:lpstr>
      <vt:lpstr>Application</vt:lpstr>
      <vt:lpstr>correction</vt:lpstr>
      <vt:lpstr>Diapositive 120</vt:lpstr>
      <vt:lpstr>Diapositive 121</vt:lpstr>
      <vt:lpstr>Diapositive 122</vt:lpstr>
      <vt:lpstr>Diapositive 123</vt:lpstr>
      <vt:lpstr>Diapositive 124</vt:lpstr>
      <vt:lpstr>Diapositive 125</vt:lpstr>
      <vt:lpstr>Diapositive 126</vt:lpstr>
      <vt:lpstr>Diapositive 127</vt:lpstr>
      <vt:lpstr>2° La demande de travail à long terme</vt:lpstr>
      <vt:lpstr>Diapositive 129</vt:lpstr>
      <vt:lpstr>Diapositive 130</vt:lpstr>
      <vt:lpstr>Diapositive 131</vt:lpstr>
      <vt:lpstr>B. L’offre de travail individuelle</vt:lpstr>
      <vt:lpstr>1. L’équilibre du consommateur</vt:lpstr>
      <vt:lpstr>Diapositive 134</vt:lpstr>
      <vt:lpstr>Diapositive 135</vt:lpstr>
      <vt:lpstr>Diapositive 136</vt:lpstr>
      <vt:lpstr>Diapositive 137</vt:lpstr>
      <vt:lpstr>Diapositive 138</vt:lpstr>
      <vt:lpstr>Diapositive 139</vt:lpstr>
      <vt:lpstr>Diapositive 140</vt:lpstr>
      <vt:lpstr>formalisation</vt:lpstr>
      <vt:lpstr>Diapositive 142</vt:lpstr>
      <vt:lpstr>application</vt:lpstr>
      <vt:lpstr>correction</vt:lpstr>
      <vt:lpstr>Diapositive 145</vt:lpstr>
      <vt:lpstr>Diapositive 146</vt:lpstr>
      <vt:lpstr>Diapositive 147</vt:lpstr>
      <vt:lpstr>Diapositive 148</vt:lpstr>
      <vt:lpstr>Diapositive 149</vt:lpstr>
      <vt:lpstr>Diapositive 150</vt:lpstr>
      <vt:lpstr>Diapositive 151</vt:lpstr>
      <vt:lpstr>Diapositive 152</vt:lpstr>
      <vt:lpstr>Diapositive 153</vt:lpstr>
      <vt:lpstr>Diapositive 154</vt:lpstr>
      <vt:lpstr>Diapositive 155</vt:lpstr>
      <vt:lpstr>Diapositive 156</vt:lpstr>
      <vt:lpstr>application</vt:lpstr>
      <vt:lpstr>correction</vt:lpstr>
      <vt:lpstr>Diapositive 159</vt:lpstr>
      <vt:lpstr>Diapositive 160</vt:lpstr>
      <vt:lpstr>Diapositive 161</vt:lpstr>
      <vt:lpstr>2. La décision de travailler</vt:lpstr>
      <vt:lpstr>Diapositive 163</vt:lpstr>
      <vt:lpstr>Diapositive 164</vt:lpstr>
      <vt:lpstr>formalisation</vt:lpstr>
      <vt:lpstr>Diapositive 166</vt:lpstr>
      <vt:lpstr>Salaire réel et offre du travail</vt:lpstr>
      <vt:lpstr>Diapositive 168</vt:lpstr>
      <vt:lpstr>Diapositive 169</vt:lpstr>
      <vt:lpstr>application</vt:lpstr>
      <vt:lpstr>correction</vt:lpstr>
      <vt:lpstr>C. L’équilibre sur le marché du travail</vt:lpstr>
      <vt:lpstr>formalisation</vt:lpstr>
      <vt:lpstr>application</vt:lpstr>
      <vt:lpstr>correction</vt:lpstr>
      <vt:lpstr>Diapositive 176</vt:lpstr>
      <vt:lpstr>Diapositive 177</vt:lpstr>
      <vt:lpstr>Diapositive 178</vt:lpstr>
      <vt:lpstr>Salaire minimum et chômage involontaire</vt:lpstr>
      <vt:lpstr>Diapositive 180</vt:lpstr>
      <vt:lpstr>application</vt:lpstr>
      <vt:lpstr>solution</vt:lpstr>
      <vt:lpstr>Chapitre 4 : L’équilibre des marchés en concurrence parfaite et les imperfections des marchés.</vt:lpstr>
      <vt:lpstr>Diapositive 184</vt:lpstr>
      <vt:lpstr>Diapositive 185</vt:lpstr>
      <vt:lpstr>I. La concurrence pure et parfaite</vt:lpstr>
      <vt:lpstr>Diapositive 187</vt:lpstr>
      <vt:lpstr>Diapositive 188</vt:lpstr>
      <vt:lpstr>Diapositive 189</vt:lpstr>
      <vt:lpstr>Diapositive 190</vt:lpstr>
      <vt:lpstr>Diapositive 191</vt:lpstr>
      <vt:lpstr>Diapositive 192</vt:lpstr>
      <vt:lpstr>B. Détermination de l’équilibre en courte et en longue période</vt:lpstr>
      <vt:lpstr>Diapositive 194</vt:lpstr>
      <vt:lpstr>formalisation</vt:lpstr>
      <vt:lpstr>Diapositive 196</vt:lpstr>
      <vt:lpstr>Diapositive 197</vt:lpstr>
      <vt:lpstr>application</vt:lpstr>
      <vt:lpstr>correction</vt:lpstr>
      <vt:lpstr>Diapositive 200</vt:lpstr>
      <vt:lpstr>Diapositive 201</vt:lpstr>
      <vt:lpstr>c. Mécanisme de fonctionnement du marché  </vt:lpstr>
      <vt:lpstr>Diapositive 203</vt:lpstr>
      <vt:lpstr>Diapositive 204</vt:lpstr>
      <vt:lpstr>Diapositive 205</vt:lpstr>
      <vt:lpstr>Surplus des producteurs et des consommateurs </vt:lpstr>
      <vt:lpstr>Diapositive 207</vt:lpstr>
      <vt:lpstr>Diapositive 208</vt:lpstr>
      <vt:lpstr>II. Le monopole et la concurrence imparfaite</vt:lpstr>
      <vt:lpstr>Diapositive 210</vt:lpstr>
      <vt:lpstr>Diapositive 211</vt:lpstr>
      <vt:lpstr>Diapositive 212</vt:lpstr>
      <vt:lpstr>Diapositive 213</vt:lpstr>
      <vt:lpstr>Diapositive 214</vt:lpstr>
      <vt:lpstr>Diapositive 215</vt:lpstr>
      <vt:lpstr>Formalisation</vt:lpstr>
      <vt:lpstr>Diapositive 217</vt:lpstr>
      <vt:lpstr>Diapositive 218</vt:lpstr>
      <vt:lpstr>Diapositive 219</vt:lpstr>
      <vt:lpstr>Les autres stratégies du monopole</vt:lpstr>
      <vt:lpstr>Diapositive 221</vt:lpstr>
      <vt:lpstr>1. Le monopole discriminant</vt:lpstr>
      <vt:lpstr>Diapositive 223</vt:lpstr>
      <vt:lpstr>Diapositive 224</vt:lpstr>
      <vt:lpstr>Diapositive 225</vt:lpstr>
      <vt:lpstr>Diapositive 226</vt:lpstr>
      <vt:lpstr>Diapositive 227</vt:lpstr>
      <vt:lpstr>Diapositive 228</vt:lpstr>
      <vt:lpstr>Formalisation</vt:lpstr>
      <vt:lpstr>Diapositive 230</vt:lpstr>
      <vt:lpstr>application</vt:lpstr>
      <vt:lpstr>Diapositive 232</vt:lpstr>
      <vt:lpstr>Diapositive 233</vt:lpstr>
      <vt:lpstr>Diapositive 234</vt:lpstr>
      <vt:lpstr>2. Le monopole public</vt:lpstr>
      <vt:lpstr>Diapositive 236</vt:lpstr>
      <vt:lpstr>2°) La concurrence imparfaite</vt:lpstr>
      <vt:lpstr>Diapositive 238</vt:lpstr>
      <vt:lpstr>Diapositive 239</vt:lpstr>
      <vt:lpstr>Diapositive 240</vt:lpstr>
      <vt:lpstr>Le duopole</vt:lpstr>
      <vt:lpstr>Diapositive 242</vt:lpstr>
      <vt:lpstr>1. Le duopole de Cournot</vt:lpstr>
      <vt:lpstr>formalisation</vt:lpstr>
      <vt:lpstr>Diapositive 245</vt:lpstr>
      <vt:lpstr>Diapositive 246</vt:lpstr>
      <vt:lpstr>Diapositive 247</vt:lpstr>
      <vt:lpstr>application</vt:lpstr>
      <vt:lpstr>Diapositive 249</vt:lpstr>
      <vt:lpstr>Diapositive 250</vt:lpstr>
      <vt:lpstr>Diapositive 251</vt:lpstr>
      <vt:lpstr>2. Le duopole de Stackelberg</vt:lpstr>
      <vt:lpstr>Diapositive 253</vt:lpstr>
      <vt:lpstr>formalisation</vt:lpstr>
      <vt:lpstr>Diapositive 255</vt:lpstr>
      <vt:lpstr>Diapositive 256</vt:lpstr>
      <vt:lpstr>application</vt:lpstr>
      <vt:lpstr>Diapositive 258</vt:lpstr>
      <vt:lpstr>Diapositive 259</vt:lpstr>
      <vt:lpstr>Diapositive 260</vt:lpstr>
      <vt:lpstr>Diapositive 261</vt:lpstr>
      <vt:lpstr>B. Oligopole</vt:lpstr>
      <vt:lpstr> le cartel</vt:lpstr>
      <vt:lpstr>Diapositive 264</vt:lpstr>
      <vt:lpstr>Diapositive 265</vt:lpstr>
      <vt:lpstr>La répartition de la production dans un Cartel</vt:lpstr>
      <vt:lpstr>Diapositive 267</vt:lpstr>
      <vt:lpstr>Diapositive 268</vt:lpstr>
      <vt:lpstr>application</vt:lpstr>
      <vt:lpstr>Diapositive 270</vt:lpstr>
      <vt:lpstr>correction</vt:lpstr>
      <vt:lpstr>Diapositive 272</vt:lpstr>
      <vt:lpstr>Diapositive 273</vt:lpstr>
      <vt:lpstr>Diapositive 274</vt:lpstr>
      <vt:lpstr>Diapositive 275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I. LE CHOIX DU CONSOMMATEUR</dc:title>
  <dc:creator>ok</dc:creator>
  <cp:lastModifiedBy>ok</cp:lastModifiedBy>
  <cp:revision>598</cp:revision>
  <dcterms:created xsi:type="dcterms:W3CDTF">2016-05-03T11:03:21Z</dcterms:created>
  <dcterms:modified xsi:type="dcterms:W3CDTF">2016-10-25T12:16:05Z</dcterms:modified>
</cp:coreProperties>
</file>