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2" r:id="rId3"/>
    <p:sldId id="283" r:id="rId4"/>
    <p:sldId id="257" r:id="rId5"/>
    <p:sldId id="277" r:id="rId6"/>
    <p:sldId id="278" r:id="rId7"/>
    <p:sldId id="259" r:id="rId8"/>
    <p:sldId id="268" r:id="rId9"/>
    <p:sldId id="288" r:id="rId10"/>
    <p:sldId id="258" r:id="rId11"/>
    <p:sldId id="269" r:id="rId12"/>
    <p:sldId id="273" r:id="rId13"/>
    <p:sldId id="274" r:id="rId14"/>
    <p:sldId id="260" r:id="rId15"/>
    <p:sldId id="270" r:id="rId16"/>
    <p:sldId id="271" r:id="rId17"/>
    <p:sldId id="272" r:id="rId18"/>
    <p:sldId id="279" r:id="rId19"/>
    <p:sldId id="284" r:id="rId20"/>
    <p:sldId id="286" r:id="rId21"/>
    <p:sldId id="290" r:id="rId22"/>
    <p:sldId id="285" r:id="rId23"/>
    <p:sldId id="289" r:id="rId24"/>
    <p:sldId id="261" r:id="rId25"/>
    <p:sldId id="264" r:id="rId26"/>
    <p:sldId id="275" r:id="rId27"/>
    <p:sldId id="276" r:id="rId28"/>
    <p:sldId id="265" r:id="rId29"/>
    <p:sldId id="280" r:id="rId30"/>
    <p:sldId id="266" r:id="rId31"/>
    <p:sldId id="291" r:id="rId32"/>
    <p:sldId id="281" r:id="rId33"/>
    <p:sldId id="292" r:id="rId34"/>
    <p:sldId id="293" r:id="rId35"/>
    <p:sldId id="263" r:id="rId36"/>
    <p:sldId id="294" r:id="rId37"/>
    <p:sldId id="267"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94564" autoAdjust="0"/>
  </p:normalViewPr>
  <p:slideViewPr>
    <p:cSldViewPr>
      <p:cViewPr varScale="1">
        <p:scale>
          <a:sx n="87" d="100"/>
          <a:sy n="87" d="100"/>
        </p:scale>
        <p:origin x="-1464" y="-90"/>
      </p:cViewPr>
      <p:guideLst>
        <p:guide orient="horz" pos="2160"/>
        <p:guide pos="2880"/>
      </p:guideLst>
    </p:cSldViewPr>
  </p:slideViewPr>
  <p:outlineViewPr>
    <p:cViewPr>
      <p:scale>
        <a:sx n="33" d="100"/>
        <a:sy n="33" d="100"/>
      </p:scale>
      <p:origin x="0" y="35574"/>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91DBF9F-E676-4CB8-AB2A-FB7BED4FB8FC}" type="datetimeFigureOut">
              <a:rPr lang="en-US" smtClean="0"/>
              <a:pPr/>
              <a:t>9/24/2010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93C93D-2922-448E-BB59-1411AED70B8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1DBF9F-E676-4CB8-AB2A-FB7BED4FB8FC}" type="datetimeFigureOut">
              <a:rPr lang="en-US" smtClean="0"/>
              <a:pPr/>
              <a:t>9/24/2010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93C93D-2922-448E-BB59-1411AED70B8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1DBF9F-E676-4CB8-AB2A-FB7BED4FB8FC}" type="datetimeFigureOut">
              <a:rPr lang="en-US" smtClean="0"/>
              <a:pPr/>
              <a:t>9/24/2010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93C93D-2922-448E-BB59-1411AED70B8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1DBF9F-E676-4CB8-AB2A-FB7BED4FB8FC}" type="datetimeFigureOut">
              <a:rPr lang="en-US" smtClean="0"/>
              <a:pPr/>
              <a:t>9/24/2010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93C93D-2922-448E-BB59-1411AED70B8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91DBF9F-E676-4CB8-AB2A-FB7BED4FB8FC}" type="datetimeFigureOut">
              <a:rPr lang="en-US" smtClean="0"/>
              <a:pPr/>
              <a:t>9/24/2010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93C93D-2922-448E-BB59-1411AED70B8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91DBF9F-E676-4CB8-AB2A-FB7BED4FB8FC}" type="datetimeFigureOut">
              <a:rPr lang="en-US" smtClean="0"/>
              <a:pPr/>
              <a:t>9/24/2010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3C93D-2922-448E-BB59-1411AED70B8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91DBF9F-E676-4CB8-AB2A-FB7BED4FB8FC}" type="datetimeFigureOut">
              <a:rPr lang="en-US" smtClean="0"/>
              <a:pPr/>
              <a:t>9/24/2010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93C93D-2922-448E-BB59-1411AED70B8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91DBF9F-E676-4CB8-AB2A-FB7BED4FB8FC}" type="datetimeFigureOut">
              <a:rPr lang="en-US" smtClean="0"/>
              <a:pPr/>
              <a:t>9/24/2010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93C93D-2922-448E-BB59-1411AED70B8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1DBF9F-E676-4CB8-AB2A-FB7BED4FB8FC}" type="datetimeFigureOut">
              <a:rPr lang="en-US" smtClean="0"/>
              <a:pPr/>
              <a:t>9/24/2010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93C93D-2922-448E-BB59-1411AED70B8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91DBF9F-E676-4CB8-AB2A-FB7BED4FB8FC}" type="datetimeFigureOut">
              <a:rPr lang="en-US" smtClean="0"/>
              <a:pPr/>
              <a:t>9/24/2010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3C93D-2922-448E-BB59-1411AED70B8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91DBF9F-E676-4CB8-AB2A-FB7BED4FB8FC}" type="datetimeFigureOut">
              <a:rPr lang="en-US" smtClean="0"/>
              <a:pPr/>
              <a:t>9/24/2010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3C93D-2922-448E-BB59-1411AED70B8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1DBF9F-E676-4CB8-AB2A-FB7BED4FB8FC}" type="datetimeFigureOut">
              <a:rPr lang="en-US" smtClean="0"/>
              <a:pPr/>
              <a:t>9/24/2010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93C93D-2922-448E-BB59-1411AED70B8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wiki.openmrs.org/display/docs/HTML+Form+Entry+Module+Javascript" TargetMode="External"/><Relationship Id="rId2" Type="http://schemas.openxmlformats.org/officeDocument/2006/relationships/hyperlink" Target="http://wiki.openmrs.org/display/docs/HtmlFormFlowsheet+Module"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www.w3schools.com/tags/default.asp" TargetMode="External"/><Relationship Id="rId2" Type="http://schemas.openxmlformats.org/officeDocument/2006/relationships/hyperlink" Target="http://www.w3schools.com/" TargetMode="External"/><Relationship Id="rId1" Type="http://schemas.openxmlformats.org/officeDocument/2006/relationships/slideLayout" Target="../slideLayouts/slideLayout2.xml"/><Relationship Id="rId4" Type="http://schemas.openxmlformats.org/officeDocument/2006/relationships/hyperlink" Target="http://www.w3schools.com/html/default.asp"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OpenMRS</a:t>
            </a:r>
            <a:r>
              <a:rPr lang="en-US" dirty="0" smtClean="0"/>
              <a:t>:  </a:t>
            </a:r>
            <a:r>
              <a:rPr lang="en-US" dirty="0" err="1" smtClean="0"/>
              <a:t>htmlform</a:t>
            </a:r>
            <a:r>
              <a:rPr lang="en-US" dirty="0" err="1"/>
              <a:t>s</a:t>
            </a:r>
            <a:endParaRPr lang="en-US" dirty="0"/>
          </a:p>
        </p:txBody>
      </p:sp>
      <p:sp>
        <p:nvSpPr>
          <p:cNvPr id="3" name="Subtitle 2"/>
          <p:cNvSpPr>
            <a:spLocks noGrp="1"/>
          </p:cNvSpPr>
          <p:nvPr>
            <p:ph type="subTitle" idx="1"/>
          </p:nvPr>
        </p:nvSpPr>
        <p:spPr/>
        <p:txBody>
          <a:bodyPr>
            <a:normAutofit/>
          </a:bodyPr>
          <a:lstStyle/>
          <a:p>
            <a:pPr>
              <a:spcBef>
                <a:spcPts val="0"/>
              </a:spcBef>
            </a:pPr>
            <a:r>
              <a:rPr lang="en-US" dirty="0" smtClean="0"/>
              <a:t>Ellen Ball</a:t>
            </a:r>
          </a:p>
          <a:p>
            <a:pPr>
              <a:spcBef>
                <a:spcPts val="0"/>
              </a:spcBef>
            </a:pPr>
            <a:r>
              <a:rPr lang="en-US" dirty="0" smtClean="0"/>
              <a:t>eball@pih.org</a:t>
            </a:r>
          </a:p>
          <a:p>
            <a:pPr>
              <a:spcBef>
                <a:spcPts val="0"/>
              </a:spcBef>
            </a:pPr>
            <a:r>
              <a:rPr lang="en-US" dirty="0" smtClean="0"/>
              <a:t>September 14, 2010</a:t>
            </a:r>
          </a:p>
        </p:txBody>
      </p:sp>
      <p:pic>
        <p:nvPicPr>
          <p:cNvPr id="4" name="Picture 3" descr="PIH logo color.jpg"/>
          <p:cNvPicPr>
            <a:picLocks noChangeAspect="1"/>
          </p:cNvPicPr>
          <p:nvPr/>
        </p:nvPicPr>
        <p:blipFill>
          <a:blip r:embed="rId2" cstate="print"/>
          <a:stretch>
            <a:fillRect/>
          </a:stretch>
        </p:blipFill>
        <p:spPr>
          <a:xfrm>
            <a:off x="1524000" y="1219200"/>
            <a:ext cx="2404872" cy="1109472"/>
          </a:xfrm>
          <a:prstGeom prst="rect">
            <a:avLst/>
          </a:prstGeom>
        </p:spPr>
      </p:pic>
      <p:pic>
        <p:nvPicPr>
          <p:cNvPr id="5" name="Picture 4" descr="OpenMRS-logo.jpg"/>
          <p:cNvPicPr>
            <a:picLocks noChangeAspect="1"/>
          </p:cNvPicPr>
          <p:nvPr/>
        </p:nvPicPr>
        <p:blipFill>
          <a:blip r:embed="rId3" cstate="print"/>
          <a:stretch>
            <a:fillRect/>
          </a:stretch>
        </p:blipFill>
        <p:spPr>
          <a:xfrm>
            <a:off x="6553200" y="990600"/>
            <a:ext cx="1247775" cy="127635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Basic </a:t>
            </a:r>
            <a:r>
              <a:rPr lang="en-US" dirty="0" err="1" smtClean="0"/>
              <a:t>htmlform</a:t>
            </a:r>
            <a:r>
              <a:rPr lang="en-US" dirty="0" smtClean="0"/>
              <a:t> </a:t>
            </a:r>
            <a:br>
              <a:rPr lang="en-US" dirty="0" smtClean="0"/>
            </a:br>
            <a:r>
              <a:rPr lang="en-US" sz="3600" dirty="0" smtClean="0"/>
              <a:t>tags </a:t>
            </a:r>
            <a:endParaRPr lang="en-US" sz="3600" dirty="0"/>
          </a:p>
        </p:txBody>
      </p:sp>
      <p:sp>
        <p:nvSpPr>
          <p:cNvPr id="3" name="Content Placeholder 2"/>
          <p:cNvSpPr>
            <a:spLocks noGrp="1"/>
          </p:cNvSpPr>
          <p:nvPr>
            <p:ph idx="1"/>
          </p:nvPr>
        </p:nvSpPr>
        <p:spPr/>
        <p:txBody>
          <a:bodyPr>
            <a:normAutofit fontScale="62500" lnSpcReduction="20000"/>
          </a:bodyPr>
          <a:lstStyle/>
          <a:p>
            <a:pPr>
              <a:buNone/>
            </a:pPr>
            <a:r>
              <a:rPr lang="en-US" sz="5100" dirty="0" smtClean="0">
                <a:cs typeface="Times New Roman" pitchFamily="18" charset="0"/>
              </a:rPr>
              <a:t>All </a:t>
            </a:r>
            <a:r>
              <a:rPr lang="en-US" sz="5100" dirty="0" err="1" smtClean="0">
                <a:cs typeface="Times New Roman" pitchFamily="18" charset="0"/>
              </a:rPr>
              <a:t>htmlforms</a:t>
            </a:r>
            <a:r>
              <a:rPr lang="en-US" sz="5100" dirty="0" smtClean="0">
                <a:cs typeface="Times New Roman" pitchFamily="18" charset="0"/>
              </a:rPr>
              <a:t> require the following tags:</a:t>
            </a:r>
          </a:p>
          <a:p>
            <a:pPr lvl="1">
              <a:buNone/>
            </a:pPr>
            <a:endParaRPr lang="en-US" b="1" dirty="0" smtClean="0">
              <a:latin typeface="Times New Roman" pitchFamily="18" charset="0"/>
              <a:cs typeface="Times New Roman" pitchFamily="18" charset="0"/>
            </a:endParaRPr>
          </a:p>
          <a:p>
            <a:pPr lvl="1">
              <a:buNone/>
            </a:pPr>
            <a:r>
              <a:rPr lang="en-US" b="1" dirty="0" smtClean="0">
                <a:latin typeface="Times New Roman" pitchFamily="18" charset="0"/>
                <a:cs typeface="Times New Roman" pitchFamily="18" charset="0"/>
              </a:rPr>
              <a:t>&lt;</a:t>
            </a:r>
            <a:r>
              <a:rPr lang="en-US" b="1" dirty="0" err="1" smtClean="0">
                <a:latin typeface="Times New Roman" pitchFamily="18" charset="0"/>
                <a:cs typeface="Times New Roman" pitchFamily="18" charset="0"/>
              </a:rPr>
              <a:t>htmlform</a:t>
            </a:r>
            <a:r>
              <a:rPr lang="en-US" b="1" dirty="0" smtClean="0">
                <a:latin typeface="Times New Roman" pitchFamily="18" charset="0"/>
                <a:cs typeface="Times New Roman" pitchFamily="18" charset="0"/>
              </a:rPr>
              <a:t>&gt;</a:t>
            </a:r>
          </a:p>
          <a:p>
            <a:pPr lvl="1">
              <a:buNone/>
            </a:pPr>
            <a:endParaRPr lang="en-US" b="1" dirty="0" smtClean="0">
              <a:latin typeface="Times New Roman" pitchFamily="18" charset="0"/>
              <a:cs typeface="Times New Roman" pitchFamily="18" charset="0"/>
            </a:endParaRPr>
          </a:p>
          <a:p>
            <a:pPr lvl="1">
              <a:buNone/>
            </a:pPr>
            <a:r>
              <a:rPr lang="en-US" b="1" dirty="0" smtClean="0">
                <a:latin typeface="Times New Roman" pitchFamily="18" charset="0"/>
                <a:cs typeface="Times New Roman" pitchFamily="18" charset="0"/>
              </a:rPr>
              <a:t>&lt;</a:t>
            </a:r>
            <a:r>
              <a:rPr lang="en-US" b="1" dirty="0" err="1" smtClean="0">
                <a:latin typeface="Times New Roman" pitchFamily="18" charset="0"/>
                <a:cs typeface="Times New Roman" pitchFamily="18" charset="0"/>
              </a:rPr>
              <a:t>encounterDate</a:t>
            </a:r>
            <a:r>
              <a:rPr lang="en-US" b="1" dirty="0" smtClean="0">
                <a:latin typeface="Times New Roman" pitchFamily="18" charset="0"/>
                <a:cs typeface="Times New Roman" pitchFamily="18" charset="0"/>
              </a:rPr>
              <a:t>  /&gt;</a:t>
            </a:r>
          </a:p>
          <a:p>
            <a:pPr lvl="1">
              <a:buNone/>
            </a:pPr>
            <a:endParaRPr lang="en-US" b="1" dirty="0" smtClean="0">
              <a:latin typeface="Times New Roman" pitchFamily="18" charset="0"/>
              <a:cs typeface="Times New Roman" pitchFamily="18" charset="0"/>
            </a:endParaRPr>
          </a:p>
          <a:p>
            <a:pPr lvl="1">
              <a:buNone/>
            </a:pPr>
            <a:r>
              <a:rPr lang="en-US" b="1" dirty="0" smtClean="0">
                <a:latin typeface="Times New Roman" pitchFamily="18" charset="0"/>
                <a:cs typeface="Times New Roman" pitchFamily="18" charset="0"/>
              </a:rPr>
              <a:t>&lt;</a:t>
            </a:r>
            <a:r>
              <a:rPr lang="en-US" b="1" dirty="0" err="1" smtClean="0">
                <a:latin typeface="Times New Roman" pitchFamily="18" charset="0"/>
                <a:cs typeface="Times New Roman" pitchFamily="18" charset="0"/>
              </a:rPr>
              <a:t>encounterLocation</a:t>
            </a:r>
            <a:r>
              <a:rPr lang="en-US" b="1" dirty="0" smtClean="0">
                <a:latin typeface="Times New Roman" pitchFamily="18" charset="0"/>
                <a:cs typeface="Times New Roman" pitchFamily="18" charset="0"/>
              </a:rPr>
              <a:t> /&gt;</a:t>
            </a:r>
          </a:p>
          <a:p>
            <a:pPr lvl="1">
              <a:buNone/>
            </a:pPr>
            <a:endParaRPr lang="en-US" b="1" dirty="0" smtClean="0">
              <a:latin typeface="Times New Roman" pitchFamily="18" charset="0"/>
              <a:cs typeface="Times New Roman" pitchFamily="18" charset="0"/>
            </a:endParaRPr>
          </a:p>
          <a:p>
            <a:pPr lvl="1">
              <a:buNone/>
            </a:pPr>
            <a:r>
              <a:rPr lang="en-US" b="1" dirty="0" smtClean="0">
                <a:latin typeface="Times New Roman" pitchFamily="18" charset="0"/>
                <a:cs typeface="Times New Roman" pitchFamily="18" charset="0"/>
              </a:rPr>
              <a:t>&lt;</a:t>
            </a:r>
            <a:r>
              <a:rPr lang="en-US" b="1" dirty="0" err="1" smtClean="0">
                <a:latin typeface="Times New Roman" pitchFamily="18" charset="0"/>
                <a:cs typeface="Times New Roman" pitchFamily="18" charset="0"/>
              </a:rPr>
              <a:t>obs</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conceptId</a:t>
            </a:r>
            <a:r>
              <a:rPr lang="en-US" b="1" dirty="0" smtClean="0">
                <a:latin typeface="Times New Roman" pitchFamily="18" charset="0"/>
                <a:cs typeface="Times New Roman" pitchFamily="18" charset="0"/>
              </a:rPr>
              <a:t>=“</a:t>
            </a:r>
            <a:r>
              <a:rPr lang="en-US" b="1" i="1" dirty="0" smtClean="0">
                <a:latin typeface="Times New Roman" pitchFamily="18" charset="0"/>
                <a:cs typeface="Times New Roman" pitchFamily="18" charset="0"/>
              </a:rPr>
              <a:t>x</a:t>
            </a:r>
            <a:r>
              <a:rPr lang="en-US" b="1" dirty="0" smtClean="0">
                <a:latin typeface="Times New Roman" pitchFamily="18" charset="0"/>
                <a:cs typeface="Times New Roman" pitchFamily="18" charset="0"/>
              </a:rPr>
              <a:t>" /&gt;</a:t>
            </a:r>
          </a:p>
          <a:p>
            <a:pPr lvl="1">
              <a:buNone/>
            </a:pPr>
            <a:endParaRPr lang="en-US" b="1" dirty="0" smtClean="0">
              <a:latin typeface="Times New Roman" pitchFamily="18" charset="0"/>
              <a:cs typeface="Times New Roman" pitchFamily="18" charset="0"/>
            </a:endParaRPr>
          </a:p>
          <a:p>
            <a:pPr lvl="1">
              <a:buNone/>
            </a:pPr>
            <a:r>
              <a:rPr lang="en-US" b="1" dirty="0" smtClean="0">
                <a:latin typeface="Times New Roman" pitchFamily="18" charset="0"/>
                <a:cs typeface="Times New Roman" pitchFamily="18" charset="0"/>
              </a:rPr>
              <a:t>&lt;</a:t>
            </a:r>
            <a:r>
              <a:rPr lang="en-US" b="1" dirty="0" err="1" smtClean="0">
                <a:latin typeface="Times New Roman" pitchFamily="18" charset="0"/>
                <a:cs typeface="Times New Roman" pitchFamily="18" charset="0"/>
              </a:rPr>
              <a:t>encounterProvider</a:t>
            </a:r>
            <a:r>
              <a:rPr lang="en-US" b="1" dirty="0" smtClean="0">
                <a:latin typeface="Times New Roman" pitchFamily="18" charset="0"/>
                <a:cs typeface="Times New Roman" pitchFamily="18" charset="0"/>
              </a:rPr>
              <a:t> role="</a:t>
            </a:r>
            <a:r>
              <a:rPr lang="en-US" b="1" i="1" dirty="0" smtClean="0">
                <a:latin typeface="Times New Roman" pitchFamily="18" charset="0"/>
                <a:cs typeface="Times New Roman" pitchFamily="18" charset="0"/>
              </a:rPr>
              <a:t>Provider</a:t>
            </a:r>
            <a:r>
              <a:rPr lang="en-US" b="1" dirty="0" smtClean="0">
                <a:latin typeface="Times New Roman" pitchFamily="18" charset="0"/>
                <a:cs typeface="Times New Roman" pitchFamily="18" charset="0"/>
              </a:rPr>
              <a:t>" /&gt;</a:t>
            </a:r>
          </a:p>
          <a:p>
            <a:pPr lvl="1">
              <a:buNone/>
            </a:pPr>
            <a:endParaRPr lang="en-US" b="1" dirty="0" smtClean="0">
              <a:latin typeface="Times New Roman" pitchFamily="18" charset="0"/>
              <a:cs typeface="Times New Roman" pitchFamily="18" charset="0"/>
            </a:endParaRPr>
          </a:p>
          <a:p>
            <a:pPr lvl="1">
              <a:buNone/>
            </a:pPr>
            <a:r>
              <a:rPr lang="en-US" b="1" dirty="0" smtClean="0">
                <a:latin typeface="Times New Roman" pitchFamily="18" charset="0"/>
                <a:cs typeface="Times New Roman" pitchFamily="18" charset="0"/>
              </a:rPr>
              <a:t>&lt;submit /&gt;</a:t>
            </a:r>
          </a:p>
          <a:p>
            <a:pPr>
              <a:buNone/>
            </a:pPr>
            <a:endParaRPr lang="en-US" b="1" dirty="0" smtClean="0">
              <a:latin typeface="Times New Roman" pitchFamily="18" charset="0"/>
              <a:cs typeface="Times New Roman" pitchFamily="18" charset="0"/>
            </a:endParaRPr>
          </a:p>
          <a:p>
            <a:pPr>
              <a:buNone/>
            </a:pPr>
            <a:r>
              <a:rPr lang="en-US" sz="2300" b="1" dirty="0" smtClean="0">
                <a:cs typeface="Times New Roman" pitchFamily="18" charset="0"/>
              </a:rPr>
              <a:t>http://wiki.openmrs.org/display/docs/HTML+Form+Entry+Module+HTML+Reference</a:t>
            </a:r>
          </a:p>
          <a:p>
            <a:endParaRPr lang="en-US" b="1" dirty="0" smtClean="0"/>
          </a:p>
          <a:p>
            <a:endParaRPr lang="en-US" b="1" dirty="0" smtClean="0"/>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Simple </a:t>
            </a:r>
            <a:r>
              <a:rPr lang="en-US" dirty="0" err="1" smtClean="0"/>
              <a:t>htmlform</a:t>
            </a:r>
            <a:r>
              <a:rPr lang="en-US" dirty="0" smtClean="0"/>
              <a:t> </a:t>
            </a:r>
            <a:br>
              <a:rPr lang="en-US" dirty="0" smtClean="0"/>
            </a:br>
            <a:r>
              <a:rPr lang="en-US" sz="3100" dirty="0" smtClean="0"/>
              <a:t>Example 1</a:t>
            </a:r>
            <a:endParaRPr lang="en-US" sz="3100" dirty="0"/>
          </a:p>
        </p:txBody>
      </p:sp>
      <p:sp>
        <p:nvSpPr>
          <p:cNvPr id="3" name="Content Placeholder 2"/>
          <p:cNvSpPr>
            <a:spLocks noGrp="1"/>
          </p:cNvSpPr>
          <p:nvPr>
            <p:ph idx="1"/>
          </p:nvPr>
        </p:nvSpPr>
        <p:spPr/>
        <p:txBody>
          <a:bodyPr>
            <a:normAutofit fontScale="70000" lnSpcReduction="20000"/>
          </a:bodyPr>
          <a:lstStyle/>
          <a:p>
            <a:pPr>
              <a:buNone/>
            </a:pPr>
            <a:r>
              <a:rPr lang="en-US" b="1" dirty="0" smtClean="0">
                <a:latin typeface="Times New Roman" pitchFamily="18" charset="0"/>
                <a:cs typeface="Times New Roman" pitchFamily="18" charset="0"/>
              </a:rPr>
              <a:t>&lt;</a:t>
            </a:r>
            <a:r>
              <a:rPr lang="en-US" b="1" dirty="0" err="1" smtClean="0">
                <a:latin typeface="Times New Roman" pitchFamily="18" charset="0"/>
                <a:cs typeface="Times New Roman" pitchFamily="18" charset="0"/>
              </a:rPr>
              <a:t>htmlform</a:t>
            </a:r>
            <a:r>
              <a:rPr lang="en-US" b="1" dirty="0" smtClean="0">
                <a:latin typeface="Times New Roman" pitchFamily="18" charset="0"/>
                <a:cs typeface="Times New Roman" pitchFamily="18" charset="0"/>
              </a:rPr>
              <a:t>&gt;</a:t>
            </a:r>
          </a:p>
          <a:p>
            <a:pPr>
              <a:buNone/>
            </a:pPr>
            <a:endParaRPr lang="en-US" b="1" dirty="0" smtClean="0">
              <a:latin typeface="Times New Roman" pitchFamily="18" charset="0"/>
              <a:cs typeface="Times New Roman" pitchFamily="18" charset="0"/>
            </a:endParaRPr>
          </a:p>
          <a:p>
            <a:pPr lvl="1">
              <a:buNone/>
            </a:pPr>
            <a:r>
              <a:rPr lang="en-US" b="1" dirty="0" smtClean="0">
                <a:latin typeface="Times New Roman" pitchFamily="18" charset="0"/>
                <a:cs typeface="Times New Roman" pitchFamily="18" charset="0"/>
              </a:rPr>
              <a:t>&lt;p&gt;  Date of encounter: &lt;</a:t>
            </a:r>
            <a:r>
              <a:rPr lang="en-US" b="1" dirty="0" err="1" smtClean="0">
                <a:latin typeface="Times New Roman" pitchFamily="18" charset="0"/>
                <a:cs typeface="Times New Roman" pitchFamily="18" charset="0"/>
              </a:rPr>
              <a:t>encounterDate</a:t>
            </a:r>
            <a:r>
              <a:rPr lang="en-US" b="1" dirty="0" smtClean="0">
                <a:latin typeface="Times New Roman" pitchFamily="18" charset="0"/>
                <a:cs typeface="Times New Roman" pitchFamily="18" charset="0"/>
              </a:rPr>
              <a:t>  /&gt; &lt;/p&gt;</a:t>
            </a:r>
          </a:p>
          <a:p>
            <a:pPr lvl="1">
              <a:buNone/>
            </a:pPr>
            <a:endParaRPr lang="en-US" b="1" dirty="0" smtClean="0">
              <a:latin typeface="Times New Roman" pitchFamily="18" charset="0"/>
              <a:cs typeface="Times New Roman" pitchFamily="18" charset="0"/>
            </a:endParaRPr>
          </a:p>
          <a:p>
            <a:pPr lvl="1">
              <a:buNone/>
            </a:pPr>
            <a:r>
              <a:rPr lang="en-US" b="1" dirty="0" smtClean="0">
                <a:latin typeface="Times New Roman" pitchFamily="18" charset="0"/>
                <a:cs typeface="Times New Roman" pitchFamily="18" charset="0"/>
              </a:rPr>
              <a:t>&lt;p&gt; Health center: &lt;</a:t>
            </a:r>
            <a:r>
              <a:rPr lang="en-US" b="1" dirty="0" err="1" smtClean="0">
                <a:latin typeface="Times New Roman" pitchFamily="18" charset="0"/>
                <a:cs typeface="Times New Roman" pitchFamily="18" charset="0"/>
              </a:rPr>
              <a:t>encounterLocation</a:t>
            </a:r>
            <a:r>
              <a:rPr lang="en-US" b="1" dirty="0" smtClean="0">
                <a:latin typeface="Times New Roman" pitchFamily="18" charset="0"/>
                <a:cs typeface="Times New Roman" pitchFamily="18" charset="0"/>
              </a:rPr>
              <a:t> /&gt; &lt;/p&gt;</a:t>
            </a:r>
          </a:p>
          <a:p>
            <a:pPr lvl="1">
              <a:buNone/>
            </a:pPr>
            <a:endParaRPr lang="en-US" b="1" dirty="0" smtClean="0">
              <a:latin typeface="Times New Roman" pitchFamily="18" charset="0"/>
              <a:cs typeface="Times New Roman" pitchFamily="18" charset="0"/>
            </a:endParaRPr>
          </a:p>
          <a:p>
            <a:pPr lvl="1">
              <a:buNone/>
            </a:pPr>
            <a:r>
              <a:rPr lang="en-US" b="1" dirty="0" smtClean="0">
                <a:latin typeface="Times New Roman" pitchFamily="18" charset="0"/>
                <a:cs typeface="Times New Roman" pitchFamily="18" charset="0"/>
              </a:rPr>
              <a:t>&lt;p&gt;Chest </a:t>
            </a:r>
            <a:r>
              <a:rPr lang="en-US" b="1" dirty="0" err="1" smtClean="0">
                <a:latin typeface="Times New Roman" pitchFamily="18" charset="0"/>
                <a:cs typeface="Times New Roman" pitchFamily="18" charset="0"/>
              </a:rPr>
              <a:t>xray</a:t>
            </a:r>
            <a:r>
              <a:rPr lang="en-US" b="1" dirty="0" smtClean="0">
                <a:latin typeface="Times New Roman" pitchFamily="18" charset="0"/>
                <a:cs typeface="Times New Roman" pitchFamily="18" charset="0"/>
              </a:rPr>
              <a:t> finding:  &lt;</a:t>
            </a:r>
            <a:r>
              <a:rPr lang="en-US" b="1" dirty="0" err="1" smtClean="0">
                <a:latin typeface="Times New Roman" pitchFamily="18" charset="0"/>
                <a:cs typeface="Times New Roman" pitchFamily="18" charset="0"/>
              </a:rPr>
              <a:t>obs</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conceptId</a:t>
            </a:r>
            <a:r>
              <a:rPr lang="en-US" b="1" dirty="0" smtClean="0">
                <a:latin typeface="Times New Roman" pitchFamily="18" charset="0"/>
                <a:cs typeface="Times New Roman" pitchFamily="18" charset="0"/>
              </a:rPr>
              <a:t>="12" /&gt; &lt;/p&gt;</a:t>
            </a:r>
          </a:p>
          <a:p>
            <a:pPr lvl="1">
              <a:buNone/>
            </a:pPr>
            <a:endParaRPr lang="en-US" b="1" dirty="0" smtClean="0">
              <a:latin typeface="Times New Roman" pitchFamily="18" charset="0"/>
              <a:cs typeface="Times New Roman" pitchFamily="18" charset="0"/>
            </a:endParaRPr>
          </a:p>
          <a:p>
            <a:pPr lvl="1">
              <a:buNone/>
            </a:pPr>
            <a:r>
              <a:rPr lang="en-US" b="1" dirty="0" smtClean="0">
                <a:latin typeface="Times New Roman" pitchFamily="18" charset="0"/>
                <a:cs typeface="Times New Roman" pitchFamily="18" charset="0"/>
              </a:rPr>
              <a:t>&lt;p&gt;Clinician's name:&lt;</a:t>
            </a:r>
            <a:r>
              <a:rPr lang="en-US" b="1" dirty="0" err="1" smtClean="0">
                <a:latin typeface="Times New Roman" pitchFamily="18" charset="0"/>
                <a:cs typeface="Times New Roman" pitchFamily="18" charset="0"/>
              </a:rPr>
              <a:t>encounterProvider</a:t>
            </a:r>
            <a:r>
              <a:rPr lang="en-US" b="1" dirty="0" smtClean="0">
                <a:latin typeface="Times New Roman" pitchFamily="18" charset="0"/>
                <a:cs typeface="Times New Roman" pitchFamily="18" charset="0"/>
              </a:rPr>
              <a:t> role="Provider" /&gt;&lt;/p&gt;</a:t>
            </a:r>
          </a:p>
          <a:p>
            <a:pPr lvl="1">
              <a:buNone/>
            </a:pPr>
            <a:endParaRPr lang="en-US" b="1" dirty="0" smtClean="0">
              <a:latin typeface="Times New Roman" pitchFamily="18" charset="0"/>
              <a:cs typeface="Times New Roman" pitchFamily="18" charset="0"/>
            </a:endParaRPr>
          </a:p>
          <a:p>
            <a:pPr lvl="1">
              <a:buNone/>
            </a:pPr>
            <a:r>
              <a:rPr lang="en-US" b="1" dirty="0" smtClean="0">
                <a:latin typeface="Times New Roman" pitchFamily="18" charset="0"/>
                <a:cs typeface="Times New Roman" pitchFamily="18" charset="0"/>
              </a:rPr>
              <a:t>&lt;p&gt;&lt;submit /&gt;&lt;/p&gt;</a:t>
            </a:r>
          </a:p>
          <a:p>
            <a:pPr>
              <a:buNone/>
            </a:pPr>
            <a:endParaRPr lang="en-US" b="1" dirty="0" smtClean="0">
              <a:latin typeface="Times New Roman" pitchFamily="18" charset="0"/>
              <a:cs typeface="Times New Roman" pitchFamily="18" charset="0"/>
            </a:endParaRPr>
          </a:p>
          <a:p>
            <a:pPr>
              <a:buNone/>
            </a:pPr>
            <a:r>
              <a:rPr lang="en-US" b="1" dirty="0" smtClean="0">
                <a:latin typeface="Times New Roman" pitchFamily="18" charset="0"/>
                <a:cs typeface="Times New Roman" pitchFamily="18" charset="0"/>
              </a:rPr>
              <a:t>&lt;/</a:t>
            </a:r>
            <a:r>
              <a:rPr lang="en-US" b="1" dirty="0" err="1" smtClean="0">
                <a:latin typeface="Times New Roman" pitchFamily="18" charset="0"/>
                <a:cs typeface="Times New Roman" pitchFamily="18" charset="0"/>
              </a:rPr>
              <a:t>htmlform</a:t>
            </a:r>
            <a:r>
              <a:rPr lang="en-US" b="1" dirty="0" smtClean="0">
                <a:latin typeface="Times New Roman" pitchFamily="18" charset="0"/>
                <a:cs typeface="Times New Roman" pitchFamily="18" charset="0"/>
              </a:rPr>
              <a:t>&gt;</a:t>
            </a:r>
          </a:p>
          <a:p>
            <a:endParaRPr lang="en-US" b="1" dirty="0" smtClean="0"/>
          </a:p>
          <a:p>
            <a:endParaRPr lang="en-US" b="1" dirty="0" smtClean="0"/>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Htmlform</a:t>
            </a:r>
            <a:r>
              <a:rPr lang="en-US" dirty="0" smtClean="0"/>
              <a:t/>
            </a:r>
            <a:br>
              <a:rPr lang="en-US" dirty="0" smtClean="0"/>
            </a:br>
            <a:r>
              <a:rPr lang="en-US" sz="3600" dirty="0" smtClean="0"/>
              <a:t>Pre-Lab 2 exercise</a:t>
            </a:r>
            <a:endParaRPr lang="en-US" sz="3600" dirty="0"/>
          </a:p>
        </p:txBody>
      </p:sp>
      <p:sp>
        <p:nvSpPr>
          <p:cNvPr id="3" name="Content Placeholder 2"/>
          <p:cNvSpPr>
            <a:spLocks noGrp="1"/>
          </p:cNvSpPr>
          <p:nvPr>
            <p:ph idx="1"/>
          </p:nvPr>
        </p:nvSpPr>
        <p:spPr/>
        <p:txBody>
          <a:bodyPr>
            <a:normAutofit/>
          </a:bodyPr>
          <a:lstStyle/>
          <a:p>
            <a:pPr marL="457200" indent="-457200">
              <a:buNone/>
            </a:pPr>
            <a:r>
              <a:rPr lang="en-US" sz="2800" dirty="0" smtClean="0"/>
              <a:t>Prior to creating </a:t>
            </a:r>
            <a:r>
              <a:rPr lang="en-US" sz="2800" dirty="0" err="1" smtClean="0"/>
              <a:t>htmlform</a:t>
            </a:r>
            <a:r>
              <a:rPr lang="en-US" sz="2800" dirty="0" smtClean="0"/>
              <a:t> and lab 2, setup a blank form, add locations and add providers</a:t>
            </a:r>
          </a:p>
          <a:p>
            <a:pPr marL="457200" indent="-457200">
              <a:buNone/>
            </a:pPr>
            <a:endParaRPr lang="en-US" sz="2000" dirty="0" smtClean="0"/>
          </a:p>
          <a:p>
            <a:pPr marL="457200" indent="-457200">
              <a:buFont typeface="+mj-lt"/>
              <a:buAutoNum type="arabicPeriod"/>
            </a:pPr>
            <a:r>
              <a:rPr lang="en-US" sz="2000" dirty="0" smtClean="0"/>
              <a:t>Install </a:t>
            </a:r>
            <a:r>
              <a:rPr lang="en-US" sz="2000" dirty="0" err="1" smtClean="0"/>
              <a:t>htmlform</a:t>
            </a:r>
            <a:r>
              <a:rPr lang="en-US" sz="2000" dirty="0" smtClean="0"/>
              <a:t> module</a:t>
            </a:r>
          </a:p>
          <a:p>
            <a:pPr marL="457200" indent="-457200">
              <a:buFont typeface="+mj-lt"/>
              <a:buAutoNum type="arabicPeriod"/>
            </a:pPr>
            <a:r>
              <a:rPr lang="en-US" sz="2000" dirty="0" smtClean="0"/>
              <a:t>Add new form with “</a:t>
            </a:r>
            <a:r>
              <a:rPr lang="en-US" sz="2000" dirty="0" err="1" smtClean="0"/>
              <a:t>Administation</a:t>
            </a:r>
            <a:r>
              <a:rPr lang="en-US" sz="2000" dirty="0" smtClean="0"/>
              <a:t> -&gt; Forms -&gt;  Manage forms”</a:t>
            </a:r>
          </a:p>
          <a:p>
            <a:pPr marL="457200" indent="-457200">
              <a:buFont typeface="+mj-lt"/>
              <a:buAutoNum type="arabicPeriod"/>
            </a:pPr>
            <a:r>
              <a:rPr lang="en-US" sz="2000" dirty="0" smtClean="0"/>
              <a:t>Click “Add forms”</a:t>
            </a:r>
          </a:p>
          <a:p>
            <a:pPr marL="457200" indent="-457200">
              <a:buFont typeface="+mj-lt"/>
              <a:buAutoNum type="arabicPeriod"/>
            </a:pPr>
            <a:r>
              <a:rPr lang="en-US" sz="2000" dirty="0" smtClean="0"/>
              <a:t>Confirm locations (“</a:t>
            </a:r>
            <a:r>
              <a:rPr lang="en-US" sz="2000" dirty="0" err="1" smtClean="0"/>
              <a:t>Administation</a:t>
            </a:r>
            <a:r>
              <a:rPr lang="en-US" sz="2000" dirty="0" smtClean="0"/>
              <a:t> -&gt; Locations -&gt; Manage locations”)</a:t>
            </a:r>
          </a:p>
          <a:p>
            <a:pPr marL="457200" indent="-457200">
              <a:buFont typeface="+mj-lt"/>
              <a:buAutoNum type="arabicPeriod"/>
            </a:pPr>
            <a:r>
              <a:rPr lang="en-US" sz="2000" dirty="0" smtClean="0"/>
              <a:t>Confirm providers</a:t>
            </a:r>
          </a:p>
          <a:p>
            <a:pPr>
              <a:buNone/>
            </a:pPr>
            <a:endParaRPr lang="en-US" sz="20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Simple </a:t>
            </a:r>
            <a:r>
              <a:rPr lang="en-US" dirty="0" err="1" smtClean="0"/>
              <a:t>htmlform</a:t>
            </a:r>
            <a:r>
              <a:rPr lang="en-US" dirty="0" smtClean="0"/>
              <a:t/>
            </a:r>
            <a:br>
              <a:rPr lang="en-US" dirty="0" smtClean="0"/>
            </a:br>
            <a:r>
              <a:rPr lang="en-US" sz="3600" dirty="0" smtClean="0"/>
              <a:t>Lab 2</a:t>
            </a:r>
            <a:endParaRPr lang="en-US" sz="3600" dirty="0"/>
          </a:p>
        </p:txBody>
      </p:sp>
      <p:sp>
        <p:nvSpPr>
          <p:cNvPr id="3" name="Content Placeholder 2"/>
          <p:cNvSpPr>
            <a:spLocks noGrp="1"/>
          </p:cNvSpPr>
          <p:nvPr>
            <p:ph idx="1"/>
          </p:nvPr>
        </p:nvSpPr>
        <p:spPr/>
        <p:txBody>
          <a:bodyPr>
            <a:normAutofit lnSpcReduction="10000"/>
          </a:bodyPr>
          <a:lstStyle/>
          <a:p>
            <a:pPr>
              <a:buNone/>
            </a:pPr>
            <a:r>
              <a:rPr lang="en-US" dirty="0" smtClean="0"/>
              <a:t>Create </a:t>
            </a:r>
            <a:r>
              <a:rPr lang="en-US" dirty="0" err="1" smtClean="0"/>
              <a:t>htmlform</a:t>
            </a:r>
            <a:endParaRPr lang="en-US" dirty="0" smtClean="0"/>
          </a:p>
          <a:p>
            <a:pPr marL="457200" indent="-457200">
              <a:buFont typeface="+mj-lt"/>
              <a:buAutoNum type="arabicPeriod"/>
            </a:pPr>
            <a:r>
              <a:rPr lang="en-US" sz="2000" dirty="0" smtClean="0"/>
              <a:t>“Administration -&gt; HTML Form Entry -&gt; Manage HTML forms”</a:t>
            </a:r>
          </a:p>
          <a:p>
            <a:pPr marL="457200" indent="-457200">
              <a:buFont typeface="+mj-lt"/>
              <a:buAutoNum type="arabicPeriod"/>
            </a:pPr>
            <a:r>
              <a:rPr lang="en-US" sz="2000" dirty="0" smtClean="0"/>
              <a:t>Click “Add”</a:t>
            </a:r>
          </a:p>
          <a:p>
            <a:pPr marL="457200" indent="-457200">
              <a:buFont typeface="+mj-lt"/>
              <a:buAutoNum type="arabicPeriod"/>
            </a:pPr>
            <a:r>
              <a:rPr lang="en-US" sz="2000" dirty="0" smtClean="0"/>
              <a:t>Add name and use previously created form</a:t>
            </a:r>
          </a:p>
          <a:p>
            <a:pPr marL="457200" indent="-457200">
              <a:buFont typeface="+mj-lt"/>
              <a:buAutoNum type="arabicPeriod"/>
            </a:pPr>
            <a:r>
              <a:rPr lang="en-US" sz="2000" dirty="0" smtClean="0"/>
              <a:t>Add </a:t>
            </a:r>
            <a:r>
              <a:rPr lang="en-US" sz="2000" dirty="0" err="1" smtClean="0"/>
              <a:t>htmlform</a:t>
            </a:r>
            <a:r>
              <a:rPr lang="en-US" sz="2000" dirty="0" smtClean="0"/>
              <a:t> tags</a:t>
            </a:r>
          </a:p>
          <a:p>
            <a:pPr lvl="1">
              <a:buNone/>
            </a:pPr>
            <a:r>
              <a:rPr lang="en-US" sz="1800" b="1" dirty="0" smtClean="0">
                <a:latin typeface="Times New Roman" pitchFamily="18" charset="0"/>
                <a:cs typeface="Times New Roman" pitchFamily="18" charset="0"/>
              </a:rPr>
              <a:t>&lt;</a:t>
            </a:r>
            <a:r>
              <a:rPr lang="en-US" sz="1800" b="1" dirty="0" err="1" smtClean="0">
                <a:latin typeface="Times New Roman" pitchFamily="18" charset="0"/>
                <a:cs typeface="Times New Roman" pitchFamily="18" charset="0"/>
              </a:rPr>
              <a:t>htmlform</a:t>
            </a:r>
            <a:r>
              <a:rPr lang="en-US" sz="1800" b="1" dirty="0" smtClean="0">
                <a:latin typeface="Times New Roman" pitchFamily="18" charset="0"/>
                <a:cs typeface="Times New Roman" pitchFamily="18" charset="0"/>
              </a:rPr>
              <a:t>&gt;</a:t>
            </a:r>
          </a:p>
          <a:p>
            <a:pPr lvl="2">
              <a:buNone/>
            </a:pPr>
            <a:r>
              <a:rPr lang="en-US" sz="1800" b="1" dirty="0" smtClean="0">
                <a:latin typeface="Times New Roman" pitchFamily="18" charset="0"/>
                <a:cs typeface="Times New Roman" pitchFamily="18" charset="0"/>
              </a:rPr>
              <a:t>&lt;p&gt; Date of encounter: &lt;</a:t>
            </a:r>
            <a:r>
              <a:rPr lang="en-US" sz="1800" b="1" dirty="0" err="1" smtClean="0">
                <a:latin typeface="Times New Roman" pitchFamily="18" charset="0"/>
                <a:cs typeface="Times New Roman" pitchFamily="18" charset="0"/>
              </a:rPr>
              <a:t>encounterDate</a:t>
            </a:r>
            <a:r>
              <a:rPr lang="en-US" sz="1800" b="1" dirty="0" smtClean="0">
                <a:latin typeface="Times New Roman" pitchFamily="18" charset="0"/>
                <a:cs typeface="Times New Roman" pitchFamily="18" charset="0"/>
              </a:rPr>
              <a:t>  /&gt; &lt;/p&gt;</a:t>
            </a:r>
          </a:p>
          <a:p>
            <a:pPr lvl="2">
              <a:buNone/>
            </a:pPr>
            <a:r>
              <a:rPr lang="en-US" sz="1800" b="1" dirty="0" smtClean="0">
                <a:latin typeface="Times New Roman" pitchFamily="18" charset="0"/>
                <a:cs typeface="Times New Roman" pitchFamily="18" charset="0"/>
              </a:rPr>
              <a:t>&lt;p&gt; Health center: &lt;</a:t>
            </a:r>
            <a:r>
              <a:rPr lang="en-US" sz="1800" b="1" dirty="0" err="1" smtClean="0">
                <a:latin typeface="Times New Roman" pitchFamily="18" charset="0"/>
                <a:cs typeface="Times New Roman" pitchFamily="18" charset="0"/>
              </a:rPr>
              <a:t>encounterLocation</a:t>
            </a:r>
            <a:r>
              <a:rPr lang="en-US" sz="1800" b="1" dirty="0" smtClean="0">
                <a:latin typeface="Times New Roman" pitchFamily="18" charset="0"/>
                <a:cs typeface="Times New Roman" pitchFamily="18" charset="0"/>
              </a:rPr>
              <a:t> /&gt; &lt;/p&gt;</a:t>
            </a:r>
          </a:p>
          <a:p>
            <a:pPr lvl="2">
              <a:buNone/>
            </a:pPr>
            <a:r>
              <a:rPr lang="en-US" sz="1800" b="1" dirty="0" smtClean="0">
                <a:latin typeface="Times New Roman" pitchFamily="18" charset="0"/>
                <a:cs typeface="Times New Roman" pitchFamily="18" charset="0"/>
              </a:rPr>
              <a:t>&lt;p&gt;Chest </a:t>
            </a:r>
            <a:r>
              <a:rPr lang="en-US" sz="1800" b="1" dirty="0" err="1" smtClean="0">
                <a:latin typeface="Times New Roman" pitchFamily="18" charset="0"/>
                <a:cs typeface="Times New Roman" pitchFamily="18" charset="0"/>
              </a:rPr>
              <a:t>xray</a:t>
            </a:r>
            <a:r>
              <a:rPr lang="en-US" sz="1800" b="1" dirty="0" smtClean="0">
                <a:latin typeface="Times New Roman" pitchFamily="18" charset="0"/>
                <a:cs typeface="Times New Roman" pitchFamily="18" charset="0"/>
              </a:rPr>
              <a:t> finding:  &lt;</a:t>
            </a:r>
            <a:r>
              <a:rPr lang="en-US" sz="1800" b="1" dirty="0" err="1" smtClean="0">
                <a:latin typeface="Times New Roman" pitchFamily="18" charset="0"/>
                <a:cs typeface="Times New Roman" pitchFamily="18" charset="0"/>
              </a:rPr>
              <a:t>obs</a:t>
            </a:r>
            <a:r>
              <a:rPr lang="en-US" sz="1800" b="1" dirty="0" smtClean="0">
                <a:latin typeface="Times New Roman" pitchFamily="18" charset="0"/>
                <a:cs typeface="Times New Roman" pitchFamily="18" charset="0"/>
              </a:rPr>
              <a:t> </a:t>
            </a:r>
            <a:r>
              <a:rPr lang="en-US" sz="1800" b="1" dirty="0" err="1" smtClean="0">
                <a:latin typeface="Times New Roman" pitchFamily="18" charset="0"/>
                <a:cs typeface="Times New Roman" pitchFamily="18" charset="0"/>
              </a:rPr>
              <a:t>conceptId</a:t>
            </a:r>
            <a:r>
              <a:rPr lang="en-US" sz="1800" b="1" dirty="0" smtClean="0">
                <a:latin typeface="Times New Roman" pitchFamily="18" charset="0"/>
                <a:cs typeface="Times New Roman" pitchFamily="18" charset="0"/>
              </a:rPr>
              <a:t>="12" /&gt; &lt;/p&gt;</a:t>
            </a:r>
          </a:p>
          <a:p>
            <a:pPr lvl="2">
              <a:buNone/>
            </a:pPr>
            <a:r>
              <a:rPr lang="en-US" sz="1800" b="1" dirty="0" smtClean="0">
                <a:latin typeface="Times New Roman" pitchFamily="18" charset="0"/>
                <a:cs typeface="Times New Roman" pitchFamily="18" charset="0"/>
              </a:rPr>
              <a:t>&lt;p&gt;Clinician:&lt;</a:t>
            </a:r>
            <a:r>
              <a:rPr lang="en-US" sz="1800" b="1" dirty="0" err="1" smtClean="0">
                <a:latin typeface="Times New Roman" pitchFamily="18" charset="0"/>
                <a:cs typeface="Times New Roman" pitchFamily="18" charset="0"/>
              </a:rPr>
              <a:t>encounterProvider</a:t>
            </a:r>
            <a:r>
              <a:rPr lang="en-US" sz="1800" b="1" dirty="0" smtClean="0">
                <a:latin typeface="Times New Roman" pitchFamily="18" charset="0"/>
                <a:cs typeface="Times New Roman" pitchFamily="18" charset="0"/>
              </a:rPr>
              <a:t> role="Provider" /&gt;&lt;/p&gt;</a:t>
            </a:r>
          </a:p>
          <a:p>
            <a:pPr lvl="2">
              <a:buNone/>
            </a:pPr>
            <a:r>
              <a:rPr lang="en-US" sz="1800" b="1" dirty="0" smtClean="0">
                <a:latin typeface="Times New Roman" pitchFamily="18" charset="0"/>
                <a:cs typeface="Times New Roman" pitchFamily="18" charset="0"/>
              </a:rPr>
              <a:t>&lt;p&gt;&lt;submit /&gt;&lt;/p&gt;</a:t>
            </a:r>
          </a:p>
          <a:p>
            <a:pPr lvl="1">
              <a:buNone/>
            </a:pPr>
            <a:r>
              <a:rPr lang="en-US" sz="1800" b="1" dirty="0" smtClean="0">
                <a:latin typeface="Times New Roman" pitchFamily="18" charset="0"/>
                <a:cs typeface="Times New Roman" pitchFamily="18" charset="0"/>
              </a:rPr>
              <a:t>&lt;/</a:t>
            </a:r>
            <a:r>
              <a:rPr lang="en-US" sz="1800" b="1" dirty="0" err="1" smtClean="0">
                <a:latin typeface="Times New Roman" pitchFamily="18" charset="0"/>
                <a:cs typeface="Times New Roman" pitchFamily="18" charset="0"/>
              </a:rPr>
              <a:t>htmlform</a:t>
            </a:r>
            <a:r>
              <a:rPr lang="en-US" sz="1800" b="1" dirty="0" smtClean="0">
                <a:latin typeface="Times New Roman" pitchFamily="18" charset="0"/>
                <a:cs typeface="Times New Roman" pitchFamily="18" charset="0"/>
              </a:rPr>
              <a:t>&gt;</a:t>
            </a:r>
          </a:p>
          <a:p>
            <a:pPr>
              <a:buNone/>
            </a:pPr>
            <a:r>
              <a:rPr lang="en-US" sz="2200" dirty="0" smtClean="0"/>
              <a:t>5.    Add html tags from previous homework (Name, country, etc.)</a:t>
            </a:r>
          </a:p>
          <a:p>
            <a:pPr lvl="1">
              <a:buNone/>
            </a:pPr>
            <a:endParaRPr lang="en-US" sz="1800" dirty="0" smtClean="0"/>
          </a:p>
          <a:p>
            <a:pPr marL="457200" indent="-457200">
              <a:buFont typeface="+mj-lt"/>
              <a:buAutoNum type="arabicPeriod"/>
            </a:pPr>
            <a:endParaRPr lang="en-US" sz="20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Observation (</a:t>
            </a:r>
            <a:r>
              <a:rPr lang="en-US" dirty="0" err="1" smtClean="0"/>
              <a:t>obs</a:t>
            </a:r>
            <a:r>
              <a:rPr lang="en-US" dirty="0" smtClean="0"/>
              <a:t>) tag</a:t>
            </a:r>
            <a:br>
              <a:rPr lang="en-US" dirty="0" smtClean="0"/>
            </a:br>
            <a:r>
              <a:rPr lang="en-US" sz="3600" dirty="0" smtClean="0"/>
              <a:t>numeric</a:t>
            </a:r>
            <a:endParaRPr lang="en-US" sz="3600" dirty="0"/>
          </a:p>
        </p:txBody>
      </p:sp>
      <p:sp>
        <p:nvSpPr>
          <p:cNvPr id="3" name="Content Placeholder 2"/>
          <p:cNvSpPr>
            <a:spLocks noGrp="1"/>
          </p:cNvSpPr>
          <p:nvPr>
            <p:ph idx="1"/>
          </p:nvPr>
        </p:nvSpPr>
        <p:spPr/>
        <p:txBody>
          <a:bodyPr>
            <a:normAutofit/>
          </a:bodyPr>
          <a:lstStyle/>
          <a:p>
            <a:pPr>
              <a:buNone/>
            </a:pPr>
            <a:endParaRPr lang="en-US" dirty="0" smtClean="0"/>
          </a:p>
          <a:p>
            <a:pPr>
              <a:buNone/>
            </a:pPr>
            <a:r>
              <a:rPr lang="en-US" dirty="0" smtClean="0">
                <a:cs typeface="Arabic Typesetting" pitchFamily="66" charset="-78"/>
              </a:rPr>
              <a:t>Free text box</a:t>
            </a:r>
          </a:p>
          <a:p>
            <a:pPr>
              <a:buNone/>
            </a:pPr>
            <a:r>
              <a:rPr lang="en-US" dirty="0" smtClean="0">
                <a:latin typeface="Times New Roman" pitchFamily="18" charset="0"/>
                <a:cs typeface="Times New Roman" pitchFamily="18" charset="0"/>
              </a:rPr>
              <a:t>&lt;</a:t>
            </a:r>
            <a:r>
              <a:rPr lang="en-US" dirty="0" err="1" smtClean="0">
                <a:latin typeface="Times New Roman" pitchFamily="18" charset="0"/>
                <a:cs typeface="Times New Roman" pitchFamily="18" charset="0"/>
              </a:rPr>
              <a:t>obs</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conceptId</a:t>
            </a:r>
            <a:r>
              <a:rPr lang="en-US" dirty="0" smtClean="0">
                <a:latin typeface="Times New Roman" pitchFamily="18" charset="0"/>
                <a:cs typeface="Times New Roman" pitchFamily="18" charset="0"/>
              </a:rPr>
              <a:t>="5497" </a:t>
            </a:r>
            <a:r>
              <a:rPr lang="en-US" dirty="0" err="1" smtClean="0">
                <a:latin typeface="Times New Roman" pitchFamily="18" charset="0"/>
                <a:cs typeface="Times New Roman" pitchFamily="18" charset="0"/>
              </a:rPr>
              <a:t>labelText</a:t>
            </a:r>
            <a:r>
              <a:rPr lang="en-US" dirty="0" smtClean="0">
                <a:latin typeface="Times New Roman" pitchFamily="18" charset="0"/>
                <a:cs typeface="Times New Roman" pitchFamily="18" charset="0"/>
              </a:rPr>
              <a:t>=“CD4:“ /&gt;</a:t>
            </a:r>
          </a:p>
          <a:p>
            <a:pPr>
              <a:buNone/>
            </a:pPr>
            <a:endParaRPr lang="en-US" dirty="0" smtClean="0"/>
          </a:p>
          <a:p>
            <a:pPr>
              <a:buNone/>
            </a:pPr>
            <a:r>
              <a:rPr lang="en-US" dirty="0" smtClean="0">
                <a:cs typeface="Arabic Typesetting" pitchFamily="66" charset="-78"/>
              </a:rPr>
              <a:t>Free text box with </a:t>
            </a:r>
            <a:r>
              <a:rPr lang="en-US" dirty="0" err="1" smtClean="0">
                <a:cs typeface="Arabic Typesetting" pitchFamily="66" charset="-78"/>
              </a:rPr>
              <a:t>observationdate</a:t>
            </a:r>
            <a:endParaRPr lang="en-US" dirty="0" smtClean="0">
              <a:cs typeface="Arabic Typesetting" pitchFamily="66" charset="-78"/>
            </a:endParaRPr>
          </a:p>
          <a:p>
            <a:pPr>
              <a:buNone/>
            </a:pPr>
            <a:r>
              <a:rPr lang="en-US" dirty="0" smtClean="0">
                <a:latin typeface="Times New Roman" pitchFamily="18" charset="0"/>
                <a:cs typeface="Times New Roman" pitchFamily="18" charset="0"/>
              </a:rPr>
              <a:t>&lt;</a:t>
            </a:r>
            <a:r>
              <a:rPr lang="en-US" dirty="0" err="1" smtClean="0">
                <a:latin typeface="Times New Roman" pitchFamily="18" charset="0"/>
                <a:cs typeface="Times New Roman" pitchFamily="18" charset="0"/>
              </a:rPr>
              <a:t>obs</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conceptId</a:t>
            </a:r>
            <a:r>
              <a:rPr lang="en-US" dirty="0" smtClean="0">
                <a:latin typeface="Times New Roman" pitchFamily="18" charset="0"/>
                <a:cs typeface="Times New Roman" pitchFamily="18" charset="0"/>
              </a:rPr>
              <a:t>="5497" </a:t>
            </a:r>
            <a:r>
              <a:rPr lang="en-US" dirty="0" err="1" smtClean="0">
                <a:latin typeface="Times New Roman" pitchFamily="18" charset="0"/>
                <a:cs typeface="Times New Roman" pitchFamily="18" charset="0"/>
              </a:rPr>
              <a:t>labelText</a:t>
            </a:r>
            <a:r>
              <a:rPr lang="en-US" dirty="0" smtClean="0">
                <a:latin typeface="Times New Roman" pitchFamily="18" charset="0"/>
                <a:cs typeface="Times New Roman" pitchFamily="18" charset="0"/>
              </a:rPr>
              <a:t>=“CD4:" </a:t>
            </a:r>
            <a:r>
              <a:rPr lang="en-US" dirty="0" err="1" smtClean="0">
                <a:latin typeface="Times New Roman" pitchFamily="18" charset="0"/>
                <a:cs typeface="Times New Roman" pitchFamily="18" charset="0"/>
              </a:rPr>
              <a:t>dateLabel</a:t>
            </a:r>
            <a:r>
              <a:rPr lang="en-US" dirty="0" smtClean="0">
                <a:latin typeface="Times New Roman" pitchFamily="18" charset="0"/>
                <a:cs typeface="Times New Roman" pitchFamily="18" charset="0"/>
              </a:rPr>
              <a:t>="Date:"/&gt;</a:t>
            </a:r>
          </a:p>
          <a:p>
            <a:pPr>
              <a:buNone/>
            </a:pPr>
            <a:endParaRPr lang="en-US" dirty="0" smtClean="0"/>
          </a:p>
        </p:txBody>
      </p:sp>
      <p:pic>
        <p:nvPicPr>
          <p:cNvPr id="1026" name="Picture 1"/>
          <p:cNvPicPr>
            <a:picLocks noChangeArrowheads="1"/>
          </p:cNvPicPr>
          <p:nvPr/>
        </p:nvPicPr>
        <p:blipFill>
          <a:blip r:embed="rId2" cstate="print"/>
          <a:srcRect/>
          <a:stretch>
            <a:fillRect/>
          </a:stretch>
        </p:blipFill>
        <p:spPr bwMode="auto">
          <a:xfrm>
            <a:off x="3048000" y="2209800"/>
            <a:ext cx="1752600" cy="685800"/>
          </a:xfrm>
          <a:prstGeom prst="rect">
            <a:avLst/>
          </a:prstGeom>
          <a:noFill/>
          <a:ln w="9525">
            <a:noFill/>
            <a:miter lim="800000"/>
            <a:headEnd/>
            <a:tailEnd/>
          </a:ln>
        </p:spPr>
      </p:pic>
      <p:pic>
        <p:nvPicPr>
          <p:cNvPr id="1027" name="Picture 1"/>
          <p:cNvPicPr>
            <a:picLocks noChangeAspect="1" noChangeArrowheads="1"/>
          </p:cNvPicPr>
          <p:nvPr/>
        </p:nvPicPr>
        <p:blipFill>
          <a:blip r:embed="rId3" cstate="print"/>
          <a:srcRect l="549" t="43719" r="79433" b="50920"/>
          <a:stretch>
            <a:fillRect/>
          </a:stretch>
        </p:blipFill>
        <p:spPr bwMode="auto">
          <a:xfrm>
            <a:off x="6553200" y="3962400"/>
            <a:ext cx="1981200" cy="4596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Observation (</a:t>
            </a:r>
            <a:r>
              <a:rPr lang="en-US" dirty="0" err="1" smtClean="0"/>
              <a:t>obs</a:t>
            </a:r>
            <a:r>
              <a:rPr lang="en-US" dirty="0" smtClean="0"/>
              <a:t>) tag</a:t>
            </a:r>
            <a:br>
              <a:rPr lang="en-US" dirty="0" smtClean="0"/>
            </a:br>
            <a:r>
              <a:rPr lang="en-US" sz="3600" dirty="0" smtClean="0"/>
              <a:t>select one</a:t>
            </a:r>
            <a:endParaRPr lang="en-US" sz="3600" dirty="0"/>
          </a:p>
        </p:txBody>
      </p:sp>
      <p:sp>
        <p:nvSpPr>
          <p:cNvPr id="3" name="Content Placeholder 2"/>
          <p:cNvSpPr>
            <a:spLocks noGrp="1"/>
          </p:cNvSpPr>
          <p:nvPr>
            <p:ph idx="1"/>
          </p:nvPr>
        </p:nvSpPr>
        <p:spPr/>
        <p:txBody>
          <a:bodyPr>
            <a:normAutofit lnSpcReduction="10000"/>
          </a:bodyPr>
          <a:lstStyle/>
          <a:p>
            <a:pPr>
              <a:buNone/>
            </a:pPr>
            <a:r>
              <a:rPr lang="en-US" dirty="0" smtClean="0">
                <a:cs typeface="Arabic Typesetting" pitchFamily="66" charset="-78"/>
              </a:rPr>
              <a:t>Radio buttons</a:t>
            </a:r>
          </a:p>
          <a:p>
            <a:pPr>
              <a:buNone/>
            </a:pPr>
            <a:r>
              <a:rPr lang="en-US" dirty="0" smtClean="0">
                <a:latin typeface="Times New Roman" pitchFamily="18" charset="0"/>
                <a:cs typeface="Times New Roman" pitchFamily="18" charset="0"/>
              </a:rPr>
              <a:t>&lt;</a:t>
            </a:r>
            <a:r>
              <a:rPr lang="en-US" dirty="0" err="1" smtClean="0">
                <a:latin typeface="Times New Roman" pitchFamily="18" charset="0"/>
                <a:cs typeface="Times New Roman" pitchFamily="18" charset="0"/>
              </a:rPr>
              <a:t>obs</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conceptId</a:t>
            </a:r>
            <a:r>
              <a:rPr lang="en-US" dirty="0" smtClean="0">
                <a:latin typeface="Times New Roman" pitchFamily="18" charset="0"/>
                <a:cs typeface="Times New Roman" pitchFamily="18" charset="0"/>
              </a:rPr>
              <a:t>="123" </a:t>
            </a:r>
            <a:r>
              <a:rPr lang="en-US" dirty="0" err="1" smtClean="0">
                <a:latin typeface="Times New Roman" pitchFamily="18" charset="0"/>
                <a:cs typeface="Times New Roman" pitchFamily="18" charset="0"/>
              </a:rPr>
              <a:t>labelText</a:t>
            </a:r>
            <a:r>
              <a:rPr lang="en-US" dirty="0" smtClean="0">
                <a:latin typeface="Times New Roman" pitchFamily="18" charset="0"/>
                <a:cs typeface="Times New Roman" pitchFamily="18" charset="0"/>
              </a:rPr>
              <a:t>="Education" answers="0,6,8" </a:t>
            </a:r>
            <a:r>
              <a:rPr lang="en-US" dirty="0" err="1" smtClean="0">
                <a:latin typeface="Times New Roman" pitchFamily="18" charset="0"/>
                <a:cs typeface="Times New Roman" pitchFamily="18" charset="0"/>
              </a:rPr>
              <a:t>answerLabels</a:t>
            </a:r>
            <a:r>
              <a:rPr lang="en-US" dirty="0" smtClean="0">
                <a:latin typeface="Times New Roman" pitchFamily="18" charset="0"/>
                <a:cs typeface="Times New Roman" pitchFamily="18" charset="0"/>
              </a:rPr>
              <a:t>="None,1-6,7-8" style="radio"/&gt;</a:t>
            </a:r>
          </a:p>
          <a:p>
            <a:pPr>
              <a:buNone/>
            </a:pPr>
            <a:endParaRPr lang="en-US" dirty="0" smtClean="0">
              <a:latin typeface="Arabic Typesetting" pitchFamily="66" charset="-78"/>
              <a:cs typeface="Arabic Typesetting" pitchFamily="66" charset="-78"/>
            </a:endParaRPr>
          </a:p>
          <a:p>
            <a:pPr>
              <a:buNone/>
            </a:pPr>
            <a:r>
              <a:rPr lang="en-US" dirty="0" smtClean="0">
                <a:cs typeface="Arabic Typesetting" pitchFamily="66" charset="-78"/>
              </a:rPr>
              <a:t>Dropdown</a:t>
            </a:r>
          </a:p>
          <a:p>
            <a:pPr>
              <a:buNone/>
            </a:pPr>
            <a:r>
              <a:rPr lang="en-US" dirty="0" smtClean="0">
                <a:latin typeface="Times New Roman" pitchFamily="18" charset="0"/>
                <a:cs typeface="Times New Roman" pitchFamily="18" charset="0"/>
              </a:rPr>
              <a:t>&lt;</a:t>
            </a:r>
            <a:r>
              <a:rPr lang="en-US" dirty="0" err="1" smtClean="0">
                <a:latin typeface="Times New Roman" pitchFamily="18" charset="0"/>
                <a:cs typeface="Times New Roman" pitchFamily="18" charset="0"/>
              </a:rPr>
              <a:t>obs</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conceptId</a:t>
            </a:r>
            <a:r>
              <a:rPr lang="en-US" dirty="0" smtClean="0">
                <a:latin typeface="Times New Roman" pitchFamily="18" charset="0"/>
                <a:cs typeface="Times New Roman" pitchFamily="18" charset="0"/>
              </a:rPr>
              <a:t>="123" </a:t>
            </a:r>
            <a:r>
              <a:rPr lang="en-US" dirty="0" err="1" smtClean="0">
                <a:latin typeface="Times New Roman" pitchFamily="18" charset="0"/>
                <a:cs typeface="Times New Roman" pitchFamily="18" charset="0"/>
              </a:rPr>
              <a:t>labelText</a:t>
            </a:r>
            <a:r>
              <a:rPr lang="en-US" dirty="0" smtClean="0">
                <a:latin typeface="Times New Roman" pitchFamily="18" charset="0"/>
                <a:cs typeface="Times New Roman" pitchFamily="18" charset="0"/>
              </a:rPr>
              <a:t>="Education" answers="0,6,8" </a:t>
            </a:r>
            <a:r>
              <a:rPr lang="en-US" dirty="0" err="1" smtClean="0">
                <a:latin typeface="Times New Roman" pitchFamily="18" charset="0"/>
                <a:cs typeface="Times New Roman" pitchFamily="18" charset="0"/>
              </a:rPr>
              <a:t>answerLabels</a:t>
            </a:r>
            <a:r>
              <a:rPr lang="en-US" dirty="0" smtClean="0">
                <a:latin typeface="Times New Roman" pitchFamily="18" charset="0"/>
                <a:cs typeface="Times New Roman" pitchFamily="18" charset="0"/>
              </a:rPr>
              <a:t>="None,1-6,7-8" style="dropdown"/&gt;</a:t>
            </a:r>
          </a:p>
          <a:p>
            <a:pPr>
              <a:buNone/>
            </a:pPr>
            <a:endParaRPr lang="en-US" dirty="0"/>
          </a:p>
        </p:txBody>
      </p:sp>
      <p:pic>
        <p:nvPicPr>
          <p:cNvPr id="2050" name="Picture 1"/>
          <p:cNvPicPr>
            <a:picLocks noChangeAspect="1" noChangeArrowheads="1"/>
          </p:cNvPicPr>
          <p:nvPr/>
        </p:nvPicPr>
        <p:blipFill>
          <a:blip r:embed="rId2" cstate="print"/>
          <a:srcRect l="549" t="51929" r="77689" b="43047"/>
          <a:stretch>
            <a:fillRect/>
          </a:stretch>
        </p:blipFill>
        <p:spPr bwMode="auto">
          <a:xfrm>
            <a:off x="4267200" y="1524000"/>
            <a:ext cx="2666996" cy="533400"/>
          </a:xfrm>
          <a:prstGeom prst="rect">
            <a:avLst/>
          </a:prstGeom>
          <a:noFill/>
          <a:ln w="9525">
            <a:noFill/>
            <a:miter lim="800000"/>
            <a:headEnd/>
            <a:tailEnd/>
          </a:ln>
        </p:spPr>
      </p:pic>
      <p:pic>
        <p:nvPicPr>
          <p:cNvPr id="2051" name="Picture 4"/>
          <p:cNvPicPr>
            <a:picLocks noChangeAspect="1" noChangeArrowheads="1"/>
          </p:cNvPicPr>
          <p:nvPr/>
        </p:nvPicPr>
        <p:blipFill>
          <a:blip r:embed="rId3" cstate="print"/>
          <a:srcRect l="641" t="58626" r="85854" b="31659"/>
          <a:stretch>
            <a:fillRect/>
          </a:stretch>
        </p:blipFill>
        <p:spPr bwMode="auto">
          <a:xfrm>
            <a:off x="4572000" y="3429000"/>
            <a:ext cx="2133600" cy="133085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Observation (</a:t>
            </a:r>
            <a:r>
              <a:rPr lang="en-US" dirty="0" err="1" smtClean="0"/>
              <a:t>obs</a:t>
            </a:r>
            <a:r>
              <a:rPr lang="en-US" dirty="0" smtClean="0"/>
              <a:t>) tag</a:t>
            </a:r>
            <a:br>
              <a:rPr lang="en-US" dirty="0" smtClean="0"/>
            </a:br>
            <a:r>
              <a:rPr lang="en-US" sz="3600" dirty="0" smtClean="0"/>
              <a:t>select one or more</a:t>
            </a:r>
            <a:endParaRPr lang="en-US" sz="3600" dirty="0"/>
          </a:p>
        </p:txBody>
      </p:sp>
      <p:sp>
        <p:nvSpPr>
          <p:cNvPr id="3" name="Content Placeholder 2"/>
          <p:cNvSpPr>
            <a:spLocks noGrp="1"/>
          </p:cNvSpPr>
          <p:nvPr>
            <p:ph idx="1"/>
          </p:nvPr>
        </p:nvSpPr>
        <p:spPr/>
        <p:txBody>
          <a:bodyPr>
            <a:normAutofit fontScale="77500" lnSpcReduction="20000"/>
          </a:bodyPr>
          <a:lstStyle/>
          <a:p>
            <a:pPr>
              <a:buNone/>
            </a:pPr>
            <a:r>
              <a:rPr lang="en-US" sz="4100" dirty="0" smtClean="0">
                <a:cs typeface="Arabic Typesetting" pitchFamily="66" charset="-78"/>
              </a:rPr>
              <a:t>Checkbox</a:t>
            </a:r>
          </a:p>
          <a:p>
            <a:pPr>
              <a:buNone/>
            </a:pPr>
            <a:endParaRPr lang="en-US" dirty="0" smtClean="0">
              <a:latin typeface="Times New Roman" pitchFamily="18" charset="0"/>
              <a:cs typeface="Times New Roman" pitchFamily="18" charset="0"/>
            </a:endParaRPr>
          </a:p>
          <a:p>
            <a:pPr>
              <a:buNone/>
            </a:pPr>
            <a:r>
              <a:rPr lang="en-US" sz="3100" dirty="0" smtClean="0">
                <a:latin typeface="Times New Roman" pitchFamily="18" charset="0"/>
                <a:cs typeface="Times New Roman" pitchFamily="18" charset="0"/>
              </a:rPr>
              <a:t>Occupation?</a:t>
            </a:r>
          </a:p>
          <a:p>
            <a:pPr>
              <a:buNone/>
            </a:pPr>
            <a:r>
              <a:rPr lang="en-US" sz="3100" dirty="0" smtClean="0">
                <a:latin typeface="Times New Roman" pitchFamily="18" charset="0"/>
                <a:cs typeface="Times New Roman" pitchFamily="18" charset="0"/>
              </a:rPr>
              <a:t>&lt;</a:t>
            </a:r>
            <a:r>
              <a:rPr lang="en-US" sz="3100" dirty="0" err="1" smtClean="0">
                <a:latin typeface="Times New Roman" pitchFamily="18" charset="0"/>
                <a:cs typeface="Times New Roman" pitchFamily="18" charset="0"/>
              </a:rPr>
              <a:t>obs</a:t>
            </a:r>
            <a:r>
              <a:rPr lang="en-US" sz="3100" dirty="0" smtClean="0">
                <a:latin typeface="Times New Roman" pitchFamily="18" charset="0"/>
                <a:cs typeface="Times New Roman" pitchFamily="18" charset="0"/>
              </a:rPr>
              <a:t> </a:t>
            </a:r>
            <a:r>
              <a:rPr lang="en-US" sz="3100" dirty="0" err="1" smtClean="0">
                <a:latin typeface="Times New Roman" pitchFamily="18" charset="0"/>
                <a:cs typeface="Times New Roman" pitchFamily="18" charset="0"/>
              </a:rPr>
              <a:t>conceptId</a:t>
            </a:r>
            <a:r>
              <a:rPr lang="en-US" sz="3100" dirty="0" smtClean="0">
                <a:latin typeface="Times New Roman" pitchFamily="18" charset="0"/>
                <a:cs typeface="Times New Roman" pitchFamily="18" charset="0"/>
              </a:rPr>
              <a:t>="1304" </a:t>
            </a:r>
            <a:r>
              <a:rPr lang="en-US" sz="3100" dirty="0" err="1" smtClean="0">
                <a:latin typeface="Times New Roman" pitchFamily="18" charset="0"/>
                <a:cs typeface="Times New Roman" pitchFamily="18" charset="0"/>
              </a:rPr>
              <a:t>answerConceptId</a:t>
            </a:r>
            <a:r>
              <a:rPr lang="en-US" sz="3100" dirty="0" smtClean="0">
                <a:latin typeface="Times New Roman" pitchFamily="18" charset="0"/>
                <a:cs typeface="Times New Roman" pitchFamily="18" charset="0"/>
              </a:rPr>
              <a:t>="1309" </a:t>
            </a:r>
            <a:r>
              <a:rPr lang="en-US" sz="3100" dirty="0" err="1" smtClean="0">
                <a:latin typeface="Times New Roman" pitchFamily="18" charset="0"/>
                <a:cs typeface="Times New Roman" pitchFamily="18" charset="0"/>
              </a:rPr>
              <a:t>answerLabel</a:t>
            </a:r>
            <a:r>
              <a:rPr lang="en-US" sz="3100" dirty="0" smtClean="0">
                <a:latin typeface="Times New Roman" pitchFamily="18" charset="0"/>
                <a:cs typeface="Times New Roman" pitchFamily="18" charset="0"/>
              </a:rPr>
              <a:t>="unemployed / </a:t>
            </a:r>
            <a:r>
              <a:rPr lang="en-US" sz="3100" dirty="0" err="1" smtClean="0">
                <a:latin typeface="Times New Roman" pitchFamily="18" charset="0"/>
                <a:cs typeface="Times New Roman" pitchFamily="18" charset="0"/>
              </a:rPr>
              <a:t>chômeur</a:t>
            </a:r>
            <a:r>
              <a:rPr lang="en-US" sz="3100" dirty="0" smtClean="0">
                <a:latin typeface="Times New Roman" pitchFamily="18" charset="0"/>
                <a:cs typeface="Times New Roman" pitchFamily="18" charset="0"/>
              </a:rPr>
              <a:t>" style="checkbox" /&gt;</a:t>
            </a:r>
          </a:p>
          <a:p>
            <a:pPr>
              <a:buNone/>
            </a:pPr>
            <a:endParaRPr lang="en-US" sz="3100" dirty="0" smtClean="0">
              <a:latin typeface="Times New Roman" pitchFamily="18" charset="0"/>
              <a:cs typeface="Times New Roman" pitchFamily="18" charset="0"/>
            </a:endParaRPr>
          </a:p>
          <a:p>
            <a:pPr>
              <a:buNone/>
            </a:pPr>
            <a:r>
              <a:rPr lang="en-US" sz="3100" dirty="0" smtClean="0">
                <a:latin typeface="Times New Roman" pitchFamily="18" charset="0"/>
                <a:cs typeface="Times New Roman" pitchFamily="18" charset="0"/>
              </a:rPr>
              <a:t>&lt;</a:t>
            </a:r>
            <a:r>
              <a:rPr lang="en-US" sz="3100" dirty="0" err="1" smtClean="0">
                <a:latin typeface="Times New Roman" pitchFamily="18" charset="0"/>
                <a:cs typeface="Times New Roman" pitchFamily="18" charset="0"/>
              </a:rPr>
              <a:t>obs</a:t>
            </a:r>
            <a:r>
              <a:rPr lang="en-US" sz="3100" dirty="0" smtClean="0">
                <a:latin typeface="Times New Roman" pitchFamily="18" charset="0"/>
                <a:cs typeface="Times New Roman" pitchFamily="18" charset="0"/>
              </a:rPr>
              <a:t> </a:t>
            </a:r>
            <a:r>
              <a:rPr lang="en-US" sz="3100" dirty="0" err="1" smtClean="0">
                <a:latin typeface="Times New Roman" pitchFamily="18" charset="0"/>
                <a:cs typeface="Times New Roman" pitchFamily="18" charset="0"/>
              </a:rPr>
              <a:t>conceptId</a:t>
            </a:r>
            <a:r>
              <a:rPr lang="en-US" sz="3100" dirty="0" smtClean="0">
                <a:latin typeface="Times New Roman" pitchFamily="18" charset="0"/>
                <a:cs typeface="Times New Roman" pitchFamily="18" charset="0"/>
              </a:rPr>
              <a:t>="1304" </a:t>
            </a:r>
            <a:r>
              <a:rPr lang="en-US" sz="3100" dirty="0" err="1" smtClean="0">
                <a:latin typeface="Times New Roman" pitchFamily="18" charset="0"/>
                <a:cs typeface="Times New Roman" pitchFamily="18" charset="0"/>
              </a:rPr>
              <a:t>answerConceptId</a:t>
            </a:r>
            <a:r>
              <a:rPr lang="en-US" sz="3100" dirty="0" smtClean="0">
                <a:latin typeface="Times New Roman" pitchFamily="18" charset="0"/>
                <a:cs typeface="Times New Roman" pitchFamily="18" charset="0"/>
              </a:rPr>
              <a:t>="2446" </a:t>
            </a:r>
            <a:r>
              <a:rPr lang="en-US" sz="3100" dirty="0" err="1" smtClean="0">
                <a:latin typeface="Times New Roman" pitchFamily="18" charset="0"/>
                <a:cs typeface="Times New Roman" pitchFamily="18" charset="0"/>
              </a:rPr>
              <a:t>answerLabel</a:t>
            </a:r>
            <a:r>
              <a:rPr lang="en-US" sz="3100" dirty="0" smtClean="0">
                <a:latin typeface="Times New Roman" pitchFamily="18" charset="0"/>
                <a:cs typeface="Times New Roman" pitchFamily="18" charset="0"/>
              </a:rPr>
              <a:t>="retired / </a:t>
            </a:r>
            <a:r>
              <a:rPr lang="en-US" sz="3100" dirty="0" err="1" smtClean="0">
                <a:latin typeface="Times New Roman" pitchFamily="18" charset="0"/>
                <a:cs typeface="Times New Roman" pitchFamily="18" charset="0"/>
              </a:rPr>
              <a:t>retraité</a:t>
            </a:r>
            <a:r>
              <a:rPr lang="en-US" sz="3100" dirty="0" smtClean="0">
                <a:latin typeface="Times New Roman" pitchFamily="18" charset="0"/>
                <a:cs typeface="Times New Roman" pitchFamily="18" charset="0"/>
              </a:rPr>
              <a:t>" style="checkbox" /&gt;	</a:t>
            </a:r>
          </a:p>
          <a:p>
            <a:pPr>
              <a:buNone/>
            </a:pPr>
            <a:endParaRPr lang="en-US" sz="3100" dirty="0" smtClean="0">
              <a:latin typeface="Times New Roman" pitchFamily="18" charset="0"/>
              <a:cs typeface="Times New Roman" pitchFamily="18" charset="0"/>
            </a:endParaRPr>
          </a:p>
          <a:p>
            <a:pPr>
              <a:buNone/>
            </a:pPr>
            <a:r>
              <a:rPr lang="en-US" sz="3100" dirty="0" smtClean="0">
                <a:latin typeface="Times New Roman" pitchFamily="18" charset="0"/>
                <a:cs typeface="Times New Roman" pitchFamily="18" charset="0"/>
              </a:rPr>
              <a:t>&lt;</a:t>
            </a:r>
            <a:r>
              <a:rPr lang="en-US" sz="3100" dirty="0" err="1" smtClean="0">
                <a:latin typeface="Times New Roman" pitchFamily="18" charset="0"/>
                <a:cs typeface="Times New Roman" pitchFamily="18" charset="0"/>
              </a:rPr>
              <a:t>obs</a:t>
            </a:r>
            <a:r>
              <a:rPr lang="en-US" sz="3100" dirty="0" smtClean="0">
                <a:latin typeface="Times New Roman" pitchFamily="18" charset="0"/>
                <a:cs typeface="Times New Roman" pitchFamily="18" charset="0"/>
              </a:rPr>
              <a:t> </a:t>
            </a:r>
            <a:r>
              <a:rPr lang="en-US" sz="3100" dirty="0" err="1" smtClean="0">
                <a:latin typeface="Times New Roman" pitchFamily="18" charset="0"/>
                <a:cs typeface="Times New Roman" pitchFamily="18" charset="0"/>
              </a:rPr>
              <a:t>conceptId</a:t>
            </a:r>
            <a:r>
              <a:rPr lang="en-US" sz="3100" dirty="0" smtClean="0">
                <a:latin typeface="Times New Roman" pitchFamily="18" charset="0"/>
                <a:cs typeface="Times New Roman" pitchFamily="18" charset="0"/>
              </a:rPr>
              <a:t>="1304" </a:t>
            </a:r>
            <a:r>
              <a:rPr lang="en-US" sz="3100" dirty="0" err="1" smtClean="0">
                <a:latin typeface="Times New Roman" pitchFamily="18" charset="0"/>
                <a:cs typeface="Times New Roman" pitchFamily="18" charset="0"/>
              </a:rPr>
              <a:t>answerConceptId</a:t>
            </a:r>
            <a:r>
              <a:rPr lang="en-US" sz="3100" dirty="0" smtClean="0">
                <a:latin typeface="Times New Roman" pitchFamily="18" charset="0"/>
                <a:cs typeface="Times New Roman" pitchFamily="18" charset="0"/>
              </a:rPr>
              <a:t>="1306" </a:t>
            </a:r>
            <a:r>
              <a:rPr lang="en-US" sz="3100" dirty="0" err="1" smtClean="0">
                <a:latin typeface="Times New Roman" pitchFamily="18" charset="0"/>
                <a:cs typeface="Times New Roman" pitchFamily="18" charset="0"/>
              </a:rPr>
              <a:t>answerLabel</a:t>
            </a:r>
            <a:r>
              <a:rPr lang="en-US" sz="3100" dirty="0" smtClean="0">
                <a:latin typeface="Times New Roman" pitchFamily="18" charset="0"/>
                <a:cs typeface="Times New Roman" pitchFamily="18" charset="0"/>
              </a:rPr>
              <a:t>="farmer / </a:t>
            </a:r>
            <a:r>
              <a:rPr lang="en-US" sz="3100" dirty="0" err="1" smtClean="0">
                <a:latin typeface="Times New Roman" pitchFamily="18" charset="0"/>
                <a:cs typeface="Times New Roman" pitchFamily="18" charset="0"/>
              </a:rPr>
              <a:t>cultivateur</a:t>
            </a:r>
            <a:r>
              <a:rPr lang="en-US" sz="3100" dirty="0" smtClean="0">
                <a:latin typeface="Times New Roman" pitchFamily="18" charset="0"/>
                <a:cs typeface="Times New Roman" pitchFamily="18" charset="0"/>
              </a:rPr>
              <a:t>" style="checkbox" /&gt;</a:t>
            </a:r>
          </a:p>
          <a:p>
            <a:pPr>
              <a:buNone/>
            </a:pPr>
            <a:endParaRPr lang="en-US" dirty="0" smtClean="0">
              <a:latin typeface="Times New Roman" pitchFamily="18" charset="0"/>
              <a:cs typeface="Times New Roman" pitchFamily="18" charset="0"/>
            </a:endParaRPr>
          </a:p>
          <a:p>
            <a:pPr>
              <a:buNone/>
            </a:pPr>
            <a:endParaRPr lang="en-US" dirty="0" smtClean="0">
              <a:latin typeface="Arabic Typesetting" pitchFamily="66" charset="-78"/>
              <a:cs typeface="Arabic Typesetting" pitchFamily="66" charset="-78"/>
            </a:endParaRPr>
          </a:p>
        </p:txBody>
      </p:sp>
      <p:pic>
        <p:nvPicPr>
          <p:cNvPr id="3074" name="Picture 1"/>
          <p:cNvPicPr>
            <a:picLocks noChangeAspect="1" noChangeArrowheads="1"/>
          </p:cNvPicPr>
          <p:nvPr/>
        </p:nvPicPr>
        <p:blipFill>
          <a:blip r:embed="rId2" cstate="print"/>
          <a:srcRect l="1192" t="66167" r="57715" b="27467"/>
          <a:stretch>
            <a:fillRect/>
          </a:stretch>
        </p:blipFill>
        <p:spPr bwMode="auto">
          <a:xfrm>
            <a:off x="2895600" y="1600200"/>
            <a:ext cx="4566082" cy="609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Observation (</a:t>
            </a:r>
            <a:r>
              <a:rPr lang="en-US" dirty="0" err="1" smtClean="0"/>
              <a:t>obs</a:t>
            </a:r>
            <a:r>
              <a:rPr lang="en-US" dirty="0" smtClean="0"/>
              <a:t>) tag</a:t>
            </a:r>
            <a:br>
              <a:rPr lang="en-US" dirty="0" smtClean="0"/>
            </a:br>
            <a:r>
              <a:rPr lang="en-US" sz="3600" dirty="0" smtClean="0"/>
              <a:t>using classes</a:t>
            </a:r>
            <a:endParaRPr lang="en-US" sz="3600" dirty="0"/>
          </a:p>
        </p:txBody>
      </p:sp>
      <p:sp>
        <p:nvSpPr>
          <p:cNvPr id="3" name="Content Placeholder 2"/>
          <p:cNvSpPr>
            <a:spLocks noGrp="1"/>
          </p:cNvSpPr>
          <p:nvPr>
            <p:ph idx="1"/>
          </p:nvPr>
        </p:nvSpPr>
        <p:spPr/>
        <p:txBody>
          <a:bodyPr>
            <a:normAutofit/>
          </a:bodyPr>
          <a:lstStyle/>
          <a:p>
            <a:pPr>
              <a:buNone/>
            </a:pPr>
            <a:r>
              <a:rPr lang="en-US" dirty="0" smtClean="0">
                <a:cs typeface="Arabic Typesetting" pitchFamily="66" charset="-78"/>
              </a:rPr>
              <a:t>A list of drugs can be shown using this tag:</a:t>
            </a:r>
          </a:p>
          <a:p>
            <a:pPr>
              <a:buNone/>
            </a:pPr>
            <a:endParaRPr lang="en-US" dirty="0" smtClean="0">
              <a:cs typeface="Arabic Typesetting" pitchFamily="66" charset="-78"/>
            </a:endParaRPr>
          </a:p>
          <a:p>
            <a:pPr>
              <a:buNone/>
            </a:pPr>
            <a:r>
              <a:rPr lang="en-US" dirty="0" smtClean="0">
                <a:latin typeface="Times New Roman" pitchFamily="18" charset="0"/>
                <a:cs typeface="Times New Roman" pitchFamily="18" charset="0"/>
              </a:rPr>
              <a:t>&lt;</a:t>
            </a:r>
            <a:r>
              <a:rPr lang="en-US" dirty="0" err="1" smtClean="0">
                <a:latin typeface="Times New Roman" pitchFamily="18" charset="0"/>
                <a:cs typeface="Times New Roman" pitchFamily="18" charset="0"/>
              </a:rPr>
              <a:t>obs</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conceptId</a:t>
            </a:r>
            <a:r>
              <a:rPr lang="en-US" dirty="0" smtClean="0">
                <a:latin typeface="Times New Roman" pitchFamily="18" charset="0"/>
                <a:cs typeface="Times New Roman" pitchFamily="18" charset="0"/>
              </a:rPr>
              <a:t>="1296" </a:t>
            </a:r>
            <a:r>
              <a:rPr lang="en-US" dirty="0" err="1" smtClean="0">
                <a:latin typeface="Times New Roman" pitchFamily="18" charset="0"/>
                <a:cs typeface="Times New Roman" pitchFamily="18" charset="0"/>
              </a:rPr>
              <a:t>answerClasses</a:t>
            </a:r>
            <a:r>
              <a:rPr lang="en-US" dirty="0" smtClean="0">
                <a:latin typeface="Times New Roman" pitchFamily="18" charset="0"/>
                <a:cs typeface="Times New Roman" pitchFamily="18" charset="0"/>
              </a:rPr>
              <a:t>="Drug" </a:t>
            </a:r>
          </a:p>
          <a:p>
            <a:pPr>
              <a:buNone/>
            </a:pPr>
            <a:r>
              <a:rPr lang="en-US" dirty="0" smtClean="0">
                <a:latin typeface="Times New Roman" pitchFamily="18" charset="0"/>
                <a:cs typeface="Times New Roman" pitchFamily="18" charset="0"/>
              </a:rPr>
              <a:t>	style="</a:t>
            </a:r>
            <a:r>
              <a:rPr lang="en-US" dirty="0" err="1" smtClean="0">
                <a:latin typeface="Times New Roman" pitchFamily="18" charset="0"/>
                <a:cs typeface="Times New Roman" pitchFamily="18" charset="0"/>
              </a:rPr>
              <a:t>autocomplete</a:t>
            </a:r>
            <a:r>
              <a:rPr lang="en-US" dirty="0" smtClean="0">
                <a:latin typeface="Times New Roman" pitchFamily="18" charset="0"/>
                <a:cs typeface="Times New Roman" pitchFamily="18" charset="0"/>
              </a:rPr>
              <a:t>"/&gt;</a:t>
            </a:r>
          </a:p>
        </p:txBody>
      </p:sp>
      <p:pic>
        <p:nvPicPr>
          <p:cNvPr id="4098" name="Picture 7"/>
          <p:cNvPicPr>
            <a:picLocks noChangeAspect="1" noChangeArrowheads="1"/>
          </p:cNvPicPr>
          <p:nvPr/>
        </p:nvPicPr>
        <p:blipFill>
          <a:blip r:embed="rId2" cstate="print"/>
          <a:srcRect l="1283" t="67754" r="68874" b="16486"/>
          <a:stretch>
            <a:fillRect/>
          </a:stretch>
        </p:blipFill>
        <p:spPr bwMode="auto">
          <a:xfrm>
            <a:off x="1905000" y="3962400"/>
            <a:ext cx="5706780" cy="1905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Alternatives to concept id</a:t>
            </a:r>
            <a:endParaRPr lang="en-US" sz="3600" dirty="0"/>
          </a:p>
        </p:txBody>
      </p:sp>
      <p:sp>
        <p:nvSpPr>
          <p:cNvPr id="3" name="Content Placeholder 2"/>
          <p:cNvSpPr>
            <a:spLocks noGrp="1"/>
          </p:cNvSpPr>
          <p:nvPr>
            <p:ph idx="1"/>
          </p:nvPr>
        </p:nvSpPr>
        <p:spPr/>
        <p:txBody>
          <a:bodyPr>
            <a:normAutofit fontScale="92500"/>
          </a:bodyPr>
          <a:lstStyle/>
          <a:p>
            <a:pPr>
              <a:buNone/>
            </a:pPr>
            <a:r>
              <a:rPr lang="en-US" dirty="0" smtClean="0">
                <a:cs typeface="Arabic Typesetting" pitchFamily="66" charset="-78"/>
              </a:rPr>
              <a:t>Concepts can be specified with concept id, concept map, or </a:t>
            </a:r>
            <a:r>
              <a:rPr lang="en-US" dirty="0" err="1" smtClean="0">
                <a:cs typeface="Arabic Typesetting" pitchFamily="66" charset="-78"/>
              </a:rPr>
              <a:t>uuid</a:t>
            </a:r>
            <a:r>
              <a:rPr lang="en-US" dirty="0" smtClean="0">
                <a:cs typeface="Arabic Typesetting" pitchFamily="66" charset="-78"/>
              </a:rPr>
              <a:t>.</a:t>
            </a:r>
          </a:p>
          <a:p>
            <a:pPr>
              <a:buNone/>
            </a:pPr>
            <a:endParaRPr lang="en-US" dirty="0" smtClean="0">
              <a:cs typeface="Arabic Typesetting" pitchFamily="66" charset="-78"/>
            </a:endParaRPr>
          </a:p>
          <a:p>
            <a:pPr>
              <a:buNone/>
            </a:pPr>
            <a:r>
              <a:rPr lang="en-US" sz="3000" dirty="0" smtClean="0">
                <a:latin typeface="Times New Roman" pitchFamily="18" charset="0"/>
                <a:cs typeface="Times New Roman" pitchFamily="18" charset="0"/>
              </a:rPr>
              <a:t>&lt;</a:t>
            </a:r>
            <a:r>
              <a:rPr lang="en-US" sz="3000" dirty="0" err="1" smtClean="0">
                <a:latin typeface="Times New Roman" pitchFamily="18" charset="0"/>
                <a:cs typeface="Times New Roman" pitchFamily="18" charset="0"/>
              </a:rPr>
              <a:t>obs</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conceptId</a:t>
            </a:r>
            <a:r>
              <a:rPr lang="en-US" sz="3000" dirty="0" smtClean="0">
                <a:latin typeface="Times New Roman" pitchFamily="18" charset="0"/>
                <a:cs typeface="Times New Roman" pitchFamily="18" charset="0"/>
              </a:rPr>
              <a:t>="3509" </a:t>
            </a:r>
            <a:r>
              <a:rPr lang="en-US" sz="3000" dirty="0" err="1" smtClean="0">
                <a:latin typeface="Times New Roman" pitchFamily="18" charset="0"/>
                <a:cs typeface="Times New Roman" pitchFamily="18" charset="0"/>
              </a:rPr>
              <a:t>answerConceptId</a:t>
            </a:r>
            <a:r>
              <a:rPr lang="en-US" sz="3000" dirty="0" smtClean="0">
                <a:latin typeface="Times New Roman" pitchFamily="18" charset="0"/>
                <a:cs typeface="Times New Roman" pitchFamily="18" charset="0"/>
              </a:rPr>
              <a:t>="</a:t>
            </a:r>
            <a:r>
              <a:rPr lang="en-US" sz="3000" b="1" dirty="0" smtClean="0">
                <a:latin typeface="Times New Roman" pitchFamily="18" charset="0"/>
                <a:cs typeface="Times New Roman" pitchFamily="18" charset="0"/>
              </a:rPr>
              <a:t>2070</a:t>
            </a:r>
            <a:r>
              <a:rPr lang="en-US" sz="3000" dirty="0" smtClean="0">
                <a:latin typeface="Times New Roman" pitchFamily="18" charset="0"/>
                <a:cs typeface="Times New Roman" pitchFamily="18" charset="0"/>
              </a:rPr>
              <a:t>“ style="checkbox" /&gt;</a:t>
            </a:r>
          </a:p>
          <a:p>
            <a:pPr>
              <a:buNone/>
            </a:pPr>
            <a:r>
              <a:rPr lang="en-US" sz="3000" dirty="0" smtClean="0">
                <a:latin typeface="Times New Roman" pitchFamily="18" charset="0"/>
                <a:cs typeface="Times New Roman" pitchFamily="18" charset="0"/>
              </a:rPr>
              <a:t>&lt;</a:t>
            </a:r>
            <a:r>
              <a:rPr lang="en-US" sz="3000" dirty="0" err="1" smtClean="0">
                <a:latin typeface="Times New Roman" pitchFamily="18" charset="0"/>
                <a:cs typeface="Times New Roman" pitchFamily="18" charset="0"/>
              </a:rPr>
              <a:t>obs</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conceptId</a:t>
            </a:r>
            <a:r>
              <a:rPr lang="en-US" sz="3000" dirty="0" smtClean="0">
                <a:latin typeface="Times New Roman" pitchFamily="18" charset="0"/>
                <a:cs typeface="Times New Roman" pitchFamily="18" charset="0"/>
              </a:rPr>
              <a:t>="3509" </a:t>
            </a:r>
            <a:r>
              <a:rPr lang="en-US" sz="3000" dirty="0" err="1" smtClean="0">
                <a:latin typeface="Times New Roman" pitchFamily="18" charset="0"/>
                <a:cs typeface="Times New Roman" pitchFamily="18" charset="0"/>
              </a:rPr>
              <a:t>answerConceptId</a:t>
            </a:r>
            <a:r>
              <a:rPr lang="en-US" sz="3000" dirty="0" smtClean="0">
                <a:latin typeface="Times New Roman" pitchFamily="18" charset="0"/>
                <a:cs typeface="Times New Roman" pitchFamily="18" charset="0"/>
              </a:rPr>
              <a:t>="</a:t>
            </a:r>
            <a:r>
              <a:rPr lang="en-US" sz="3000" b="1" dirty="0" smtClean="0">
                <a:latin typeface="Times New Roman" pitchFamily="18" charset="0"/>
                <a:cs typeface="Times New Roman" pitchFamily="18" charset="0"/>
              </a:rPr>
              <a:t>XYZ:HT</a:t>
            </a:r>
            <a:r>
              <a:rPr lang="en-US" sz="3000" dirty="0" smtClean="0">
                <a:latin typeface="Times New Roman" pitchFamily="18" charset="0"/>
                <a:cs typeface="Times New Roman" pitchFamily="18" charset="0"/>
              </a:rPr>
              <a:t>“ style="checkbox" /&gt;</a:t>
            </a:r>
          </a:p>
          <a:p>
            <a:pPr>
              <a:buNone/>
            </a:pPr>
            <a:r>
              <a:rPr lang="en-US" sz="3000" dirty="0" smtClean="0">
                <a:latin typeface="Times New Roman" pitchFamily="18" charset="0"/>
                <a:cs typeface="Times New Roman" pitchFamily="18" charset="0"/>
              </a:rPr>
              <a:t>&lt;</a:t>
            </a:r>
            <a:r>
              <a:rPr lang="en-US" sz="3000" dirty="0" err="1" smtClean="0">
                <a:latin typeface="Times New Roman" pitchFamily="18" charset="0"/>
                <a:cs typeface="Times New Roman" pitchFamily="18" charset="0"/>
              </a:rPr>
              <a:t>obs</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conceptId</a:t>
            </a:r>
            <a:r>
              <a:rPr lang="en-US" sz="3000" dirty="0" smtClean="0">
                <a:latin typeface="Times New Roman" pitchFamily="18" charset="0"/>
                <a:cs typeface="Times New Roman" pitchFamily="18" charset="0"/>
              </a:rPr>
              <a:t>="3509" </a:t>
            </a:r>
            <a:r>
              <a:rPr lang="en-US" sz="3000" dirty="0" err="1" smtClean="0">
                <a:latin typeface="Times New Roman" pitchFamily="18" charset="0"/>
                <a:cs typeface="Times New Roman" pitchFamily="18" charset="0"/>
              </a:rPr>
              <a:t>answerConceptId</a:t>
            </a:r>
            <a:r>
              <a:rPr lang="en-US" sz="3000" dirty="0" smtClean="0">
                <a:latin typeface="Times New Roman" pitchFamily="18" charset="0"/>
                <a:cs typeface="Times New Roman" pitchFamily="18" charset="0"/>
              </a:rPr>
              <a:t>="</a:t>
            </a:r>
            <a:r>
              <a:rPr lang="en-US" sz="3000" b="1" dirty="0" smtClean="0">
                <a:latin typeface="Times New Roman" pitchFamily="18" charset="0"/>
                <a:cs typeface="Times New Roman" pitchFamily="18" charset="0"/>
              </a:rPr>
              <a:t>0cbe2ed3-cd5f-4f46-9459-26127c9265ab</a:t>
            </a:r>
            <a:r>
              <a:rPr lang="en-US" sz="3000" dirty="0" smtClean="0">
                <a:latin typeface="Times New Roman" pitchFamily="18" charset="0"/>
                <a:cs typeface="Times New Roman" pitchFamily="18" charset="0"/>
              </a:rPr>
              <a:t>“ style="checkbox" /&gt;</a:t>
            </a:r>
            <a:endParaRPr lang="en-US" sz="3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spcBef>
                <a:spcPts val="0"/>
              </a:spcBef>
            </a:pPr>
            <a:r>
              <a:rPr lang="en-US" dirty="0" smtClean="0"/>
              <a:t>What’s not entered on a form?</a:t>
            </a:r>
            <a:br>
              <a:rPr lang="en-US" dirty="0" smtClean="0"/>
            </a:br>
            <a:r>
              <a:rPr lang="en-US" sz="3100" dirty="0" smtClean="0"/>
              <a:t>Not yet, but added in upcoming </a:t>
            </a:r>
            <a:r>
              <a:rPr lang="en-US" sz="3100" dirty="0" err="1" smtClean="0"/>
              <a:t>htmlform</a:t>
            </a:r>
            <a:r>
              <a:rPr lang="en-US" sz="3100" dirty="0" smtClean="0"/>
              <a:t> release</a:t>
            </a:r>
            <a:endParaRPr lang="en-US" dirty="0" smtClean="0"/>
          </a:p>
        </p:txBody>
      </p:sp>
      <p:sp>
        <p:nvSpPr>
          <p:cNvPr id="3" name="Content Placeholder 2"/>
          <p:cNvSpPr>
            <a:spLocks noGrp="1"/>
          </p:cNvSpPr>
          <p:nvPr>
            <p:ph idx="1"/>
          </p:nvPr>
        </p:nvSpPr>
        <p:spPr/>
        <p:txBody>
          <a:bodyPr>
            <a:normAutofit lnSpcReduction="10000"/>
          </a:bodyPr>
          <a:lstStyle/>
          <a:p>
            <a:r>
              <a:rPr lang="en-US" dirty="0" smtClean="0"/>
              <a:t>Name</a:t>
            </a:r>
          </a:p>
          <a:p>
            <a:r>
              <a:rPr lang="en-US" dirty="0" smtClean="0"/>
              <a:t>Date of birth</a:t>
            </a:r>
          </a:p>
          <a:p>
            <a:r>
              <a:rPr lang="en-US" dirty="0" smtClean="0"/>
              <a:t>Drug order</a:t>
            </a:r>
          </a:p>
          <a:p>
            <a:r>
              <a:rPr lang="en-US" dirty="0" smtClean="0"/>
              <a:t>Workflow and states</a:t>
            </a:r>
          </a:p>
          <a:p>
            <a:r>
              <a:rPr lang="en-US" dirty="0" smtClean="0"/>
              <a:t>Home address</a:t>
            </a:r>
          </a:p>
          <a:p>
            <a:r>
              <a:rPr lang="en-US" dirty="0" smtClean="0"/>
              <a:t>Relationships</a:t>
            </a:r>
          </a:p>
          <a:p>
            <a:endParaRPr lang="en-US" dirty="0" smtClean="0"/>
          </a:p>
          <a:p>
            <a:pPr>
              <a:buNone/>
            </a:pPr>
            <a:r>
              <a:rPr lang="en-US" dirty="0" smtClean="0"/>
              <a:t>NOTE:  Ask students for others</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43001"/>
            <a:ext cx="7772400" cy="990599"/>
          </a:xfrm>
        </p:spPr>
        <p:txBody>
          <a:bodyPr/>
          <a:lstStyle/>
          <a:p>
            <a:r>
              <a:rPr lang="en-US" dirty="0" smtClean="0"/>
              <a:t>Preface</a:t>
            </a:r>
            <a:endParaRPr lang="en-US" dirty="0"/>
          </a:p>
        </p:txBody>
      </p:sp>
      <p:sp>
        <p:nvSpPr>
          <p:cNvPr id="3" name="Subtitle 2"/>
          <p:cNvSpPr>
            <a:spLocks noGrp="1"/>
          </p:cNvSpPr>
          <p:nvPr>
            <p:ph type="subTitle" idx="1"/>
          </p:nvPr>
        </p:nvSpPr>
        <p:spPr>
          <a:xfrm>
            <a:off x="1371600" y="2209800"/>
            <a:ext cx="6400800" cy="3429000"/>
          </a:xfrm>
        </p:spPr>
        <p:txBody>
          <a:bodyPr>
            <a:normAutofit fontScale="55000" lnSpcReduction="20000"/>
          </a:bodyPr>
          <a:lstStyle/>
          <a:p>
            <a:pPr algn="l"/>
            <a:r>
              <a:rPr lang="en-US" dirty="0" smtClean="0"/>
              <a:t>The </a:t>
            </a:r>
            <a:r>
              <a:rPr lang="en-US" dirty="0" err="1" smtClean="0"/>
              <a:t>htmlform</a:t>
            </a:r>
            <a:r>
              <a:rPr lang="en-US" dirty="0" smtClean="0"/>
              <a:t> implementers training class was offered on September 14th and 15th, 2010 in Cape Town, South Africa to Millennium Villages project employees. This was part of a 3 day </a:t>
            </a:r>
            <a:r>
              <a:rPr lang="en-US" dirty="0" err="1" smtClean="0"/>
              <a:t>OpenMRS</a:t>
            </a:r>
            <a:r>
              <a:rPr lang="en-US" dirty="0" smtClean="0"/>
              <a:t> implementer training organized by Andrew Kanter.  </a:t>
            </a:r>
            <a:endParaRPr lang="en-US" dirty="0" smtClean="0"/>
          </a:p>
          <a:p>
            <a:pPr algn="l"/>
            <a:endParaRPr lang="en-US" dirty="0" smtClean="0"/>
          </a:p>
          <a:p>
            <a:pPr algn="l"/>
            <a:r>
              <a:rPr lang="en-US" dirty="0" smtClean="0"/>
              <a:t>The </a:t>
            </a:r>
            <a:r>
              <a:rPr lang="en-US" dirty="0" smtClean="0"/>
              <a:t>presentation is meant for students with some knowledge of </a:t>
            </a:r>
            <a:r>
              <a:rPr lang="en-US" dirty="0" err="1" smtClean="0"/>
              <a:t>OpenMRS</a:t>
            </a:r>
            <a:r>
              <a:rPr lang="en-US" dirty="0" smtClean="0"/>
              <a:t> basics and concepts.  It could be done with or without the labs.  The full training could take 1 full day, especially if the students do many of the lab exercises. </a:t>
            </a:r>
            <a:r>
              <a:rPr lang="en-US" dirty="0" smtClean="0"/>
              <a:t> A shorter training could encompass t</a:t>
            </a:r>
            <a:r>
              <a:rPr lang="en-US" dirty="0" smtClean="0"/>
              <a:t>he </a:t>
            </a:r>
            <a:r>
              <a:rPr lang="en-US" dirty="0" smtClean="0"/>
              <a:t>basic html and </a:t>
            </a:r>
            <a:r>
              <a:rPr lang="en-US" dirty="0" err="1" smtClean="0"/>
              <a:t>htmlform</a:t>
            </a:r>
            <a:r>
              <a:rPr lang="en-US" dirty="0" smtClean="0"/>
              <a:t> sections </a:t>
            </a:r>
            <a:r>
              <a:rPr lang="en-US" dirty="0" smtClean="0"/>
              <a:t>only.  </a:t>
            </a:r>
            <a:endParaRPr lang="en-US" dirty="0" smtClean="0"/>
          </a:p>
          <a:p>
            <a:pPr algn="l">
              <a:spcBef>
                <a:spcPts val="0"/>
              </a:spcBef>
            </a:pPr>
            <a:endParaRPr lang="en-US" dirty="0" smtClean="0"/>
          </a:p>
          <a:p>
            <a:pPr algn="l">
              <a:spcBef>
                <a:spcPts val="0"/>
              </a:spcBef>
            </a:pPr>
            <a:r>
              <a:rPr lang="en-US" dirty="0" smtClean="0"/>
              <a:t>Ellen Ball</a:t>
            </a:r>
          </a:p>
          <a:p>
            <a:pPr algn="l">
              <a:spcBef>
                <a:spcPts val="0"/>
              </a:spcBef>
            </a:pPr>
            <a:r>
              <a:rPr lang="en-US" dirty="0" smtClean="0"/>
              <a:t>Partners In Health</a:t>
            </a:r>
          </a:p>
          <a:p>
            <a:pPr algn="l">
              <a:spcBef>
                <a:spcPts val="0"/>
              </a:spcBef>
            </a:pPr>
            <a:r>
              <a:rPr lang="en-US" dirty="0" smtClean="0"/>
              <a:t>Boston, Massachusetts USA</a:t>
            </a:r>
          </a:p>
          <a:p>
            <a:pPr algn="l">
              <a:spcBef>
                <a:spcPts val="0"/>
              </a:spcBef>
            </a:pPr>
            <a:endParaRPr lang="en-US"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htmlform</a:t>
            </a:r>
            <a:r>
              <a:rPr lang="en-US" dirty="0" smtClean="0"/>
              <a:t> schema</a:t>
            </a:r>
            <a:br>
              <a:rPr lang="en-US" dirty="0" smtClean="0"/>
            </a:br>
            <a:r>
              <a:rPr lang="en-US" sz="3600" dirty="0" smtClean="0"/>
              <a:t>part 1</a:t>
            </a:r>
            <a:endParaRPr lang="en-US" dirty="0"/>
          </a:p>
        </p:txBody>
      </p:sp>
      <p:sp>
        <p:nvSpPr>
          <p:cNvPr id="3" name="Content Placeholder 2"/>
          <p:cNvSpPr>
            <a:spLocks noGrp="1"/>
          </p:cNvSpPr>
          <p:nvPr>
            <p:ph idx="1"/>
          </p:nvPr>
        </p:nvSpPr>
        <p:spPr/>
        <p:txBody>
          <a:bodyPr/>
          <a:lstStyle/>
          <a:p>
            <a:pPr>
              <a:buNone/>
            </a:pPr>
            <a:r>
              <a:rPr lang="en-US" sz="2800" dirty="0" smtClean="0"/>
              <a:t>“View” from the “Manage </a:t>
            </a:r>
            <a:r>
              <a:rPr lang="en-US" sz="2800" dirty="0" err="1" smtClean="0"/>
              <a:t>htmlform</a:t>
            </a:r>
            <a:r>
              <a:rPr lang="en-US" sz="2800" dirty="0" smtClean="0"/>
              <a:t> forms” page</a:t>
            </a:r>
          </a:p>
          <a:p>
            <a:endParaRPr lang="en-US" dirty="0" smtClean="0"/>
          </a:p>
          <a:p>
            <a:pPr>
              <a:buNone/>
            </a:pPr>
            <a:endParaRPr lang="en-US" dirty="0"/>
          </a:p>
        </p:txBody>
      </p:sp>
      <p:pic>
        <p:nvPicPr>
          <p:cNvPr id="4" name="Picture 3" descr="htmlform-schema-view1.JPG"/>
          <p:cNvPicPr>
            <a:picLocks noChangeAspect="1"/>
          </p:cNvPicPr>
          <p:nvPr/>
        </p:nvPicPr>
        <p:blipFill>
          <a:blip r:embed="rId2" cstate="print"/>
          <a:stretch>
            <a:fillRect/>
          </a:stretch>
        </p:blipFill>
        <p:spPr>
          <a:xfrm>
            <a:off x="1524000" y="2438400"/>
            <a:ext cx="6191250" cy="266700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htmlform</a:t>
            </a:r>
            <a:r>
              <a:rPr lang="en-US" dirty="0" smtClean="0"/>
              <a:t> schema</a:t>
            </a:r>
            <a:br>
              <a:rPr lang="en-US" dirty="0" smtClean="0"/>
            </a:br>
            <a:r>
              <a:rPr lang="en-US" sz="3600" dirty="0" smtClean="0"/>
              <a:t>part 2</a:t>
            </a:r>
            <a:endParaRPr lang="en-US" dirty="0"/>
          </a:p>
        </p:txBody>
      </p:sp>
      <p:sp>
        <p:nvSpPr>
          <p:cNvPr id="3" name="Content Placeholder 2"/>
          <p:cNvSpPr>
            <a:spLocks noGrp="1"/>
          </p:cNvSpPr>
          <p:nvPr>
            <p:ph idx="1"/>
          </p:nvPr>
        </p:nvSpPr>
        <p:spPr/>
        <p:txBody>
          <a:bodyPr/>
          <a:lstStyle/>
          <a:p>
            <a:pPr>
              <a:buNone/>
            </a:pPr>
            <a:r>
              <a:rPr lang="en-US" sz="2800" dirty="0" smtClean="0"/>
              <a:t>Useful for testing concepts</a:t>
            </a:r>
          </a:p>
          <a:p>
            <a:pPr>
              <a:buNone/>
            </a:pPr>
            <a:endParaRPr lang="en-US" sz="2800" dirty="0" smtClean="0"/>
          </a:p>
          <a:p>
            <a:endParaRPr lang="en-US" dirty="0" smtClean="0"/>
          </a:p>
          <a:p>
            <a:pPr>
              <a:buNone/>
            </a:pPr>
            <a:endParaRPr lang="en-US" dirty="0"/>
          </a:p>
        </p:txBody>
      </p:sp>
      <p:pic>
        <p:nvPicPr>
          <p:cNvPr id="5" name="Picture 4" descr="htmlform-schema-example.JPG"/>
          <p:cNvPicPr>
            <a:picLocks noChangeAspect="1"/>
          </p:cNvPicPr>
          <p:nvPr/>
        </p:nvPicPr>
        <p:blipFill>
          <a:blip r:embed="rId2" cstate="print"/>
          <a:stretch>
            <a:fillRect/>
          </a:stretch>
        </p:blipFill>
        <p:spPr>
          <a:xfrm>
            <a:off x="857250" y="2547937"/>
            <a:ext cx="7429500" cy="176212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Guidelines for managing forms</a:t>
            </a:r>
            <a:endParaRPr lang="en-US" sz="3100" dirty="0"/>
          </a:p>
        </p:txBody>
      </p:sp>
      <p:sp>
        <p:nvSpPr>
          <p:cNvPr id="3" name="Content Placeholder 2"/>
          <p:cNvSpPr>
            <a:spLocks noGrp="1"/>
          </p:cNvSpPr>
          <p:nvPr>
            <p:ph idx="1"/>
          </p:nvPr>
        </p:nvSpPr>
        <p:spPr/>
        <p:txBody>
          <a:bodyPr>
            <a:normAutofit fontScale="55000" lnSpcReduction="20000"/>
          </a:bodyPr>
          <a:lstStyle/>
          <a:p>
            <a:r>
              <a:rPr lang="en-US" dirty="0" smtClean="0"/>
              <a:t>All paper forms should have a version number and date (see </a:t>
            </a:r>
            <a:r>
              <a:rPr lang="en-US" dirty="0" err="1" smtClean="0"/>
              <a:t>PaperID</a:t>
            </a:r>
            <a:r>
              <a:rPr lang="en-US" dirty="0" smtClean="0"/>
              <a:t>) - not just in the filename or </a:t>
            </a:r>
            <a:r>
              <a:rPr lang="en-US" dirty="0" err="1" smtClean="0"/>
              <a:t>filesystem</a:t>
            </a:r>
            <a:r>
              <a:rPr lang="en-US" dirty="0" smtClean="0"/>
              <a:t>, but at the top (or bottom) of each page</a:t>
            </a:r>
          </a:p>
          <a:p>
            <a:r>
              <a:rPr lang="en-US" dirty="0" smtClean="0"/>
              <a:t>Each paper form should have one "owner" or keeper. These files should be kept on the PIH wiki, Intranet, Google docs, or some other central location. They should be accessible to many.</a:t>
            </a:r>
          </a:p>
          <a:p>
            <a:r>
              <a:rPr lang="en-US" dirty="0" smtClean="0"/>
              <a:t>The </a:t>
            </a:r>
            <a:r>
              <a:rPr lang="en-US" dirty="0" err="1" smtClean="0"/>
              <a:t>OpenMRS</a:t>
            </a:r>
            <a:r>
              <a:rPr lang="en-US" dirty="0" smtClean="0"/>
              <a:t> forms show the matching </a:t>
            </a:r>
            <a:r>
              <a:rPr lang="en-US" dirty="0" err="1" smtClean="0"/>
              <a:t>PaperID</a:t>
            </a:r>
            <a:r>
              <a:rPr lang="en-US" dirty="0" smtClean="0"/>
              <a:t> from the matching paper form, so it is simple to know the source of the form</a:t>
            </a:r>
          </a:p>
          <a:p>
            <a:r>
              <a:rPr lang="en-US" dirty="0" smtClean="0"/>
              <a:t>Description and Version fields are available on the "Edit Metadata" page in </a:t>
            </a:r>
            <a:r>
              <a:rPr lang="en-US" dirty="0" err="1" smtClean="0"/>
              <a:t>OpenMRS</a:t>
            </a:r>
            <a:r>
              <a:rPr lang="en-US" dirty="0" smtClean="0"/>
              <a:t>.  The version field should match that part of the </a:t>
            </a:r>
            <a:r>
              <a:rPr lang="en-US" dirty="0" err="1" smtClean="0"/>
              <a:t>PaperID</a:t>
            </a:r>
            <a:r>
              <a:rPr lang="en-US" dirty="0" smtClean="0"/>
              <a:t>.  The </a:t>
            </a:r>
            <a:r>
              <a:rPr lang="en-US" dirty="0" err="1" smtClean="0"/>
              <a:t>PaperID</a:t>
            </a:r>
            <a:r>
              <a:rPr lang="en-US" dirty="0" smtClean="0"/>
              <a:t> should be in the description.</a:t>
            </a:r>
          </a:p>
          <a:p>
            <a:r>
              <a:rPr lang="en-US" dirty="0" smtClean="0"/>
              <a:t>Think about the wrath of Ellen when you feel like using "NEW", "CURRENT", and "OLD" in the name </a:t>
            </a:r>
          </a:p>
          <a:p>
            <a:r>
              <a:rPr lang="en-US" dirty="0" smtClean="0"/>
              <a:t>A copy of the latest </a:t>
            </a:r>
            <a:r>
              <a:rPr lang="en-US" dirty="0" err="1" smtClean="0"/>
              <a:t>OpenMRS</a:t>
            </a:r>
            <a:r>
              <a:rPr lang="en-US" dirty="0" smtClean="0"/>
              <a:t> forms should be stored on one </a:t>
            </a:r>
            <a:r>
              <a:rPr lang="en-US" dirty="0" err="1" smtClean="0"/>
              <a:t>OpenMRS</a:t>
            </a:r>
            <a:r>
              <a:rPr lang="en-US" dirty="0" smtClean="0"/>
              <a:t> server.  Older forms should be retired.</a:t>
            </a:r>
          </a:p>
          <a:p>
            <a:r>
              <a:rPr lang="en-US" dirty="0" smtClean="0"/>
              <a:t>Number the sections (paper and </a:t>
            </a:r>
            <a:r>
              <a:rPr lang="en-US" dirty="0" err="1" smtClean="0"/>
              <a:t>OpenMRS</a:t>
            </a:r>
            <a:r>
              <a:rPr lang="en-US" dirty="0" smtClean="0"/>
              <a:t> forms).</a:t>
            </a:r>
          </a:p>
          <a:p>
            <a:r>
              <a:rPr lang="en-US" dirty="0" smtClean="0"/>
              <a:t>All paper forms should have page numbers (</a:t>
            </a:r>
            <a:r>
              <a:rPr lang="en-US" dirty="0" err="1" smtClean="0"/>
              <a:t>ie</a:t>
            </a:r>
            <a:r>
              <a:rPr lang="en-US" dirty="0" smtClean="0"/>
              <a:t>.  3/7 for 3rd page of 7 total).</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Version tracking</a:t>
            </a:r>
            <a:br>
              <a:rPr lang="en-US" dirty="0" smtClean="0"/>
            </a:br>
            <a:r>
              <a:rPr lang="en-US" sz="3100" dirty="0" err="1" smtClean="0"/>
              <a:t>PaperID</a:t>
            </a:r>
            <a:endParaRPr lang="en-US" sz="3100" dirty="0"/>
          </a:p>
        </p:txBody>
      </p:sp>
      <p:sp>
        <p:nvSpPr>
          <p:cNvPr id="3" name="Content Placeholder 2"/>
          <p:cNvSpPr>
            <a:spLocks noGrp="1"/>
          </p:cNvSpPr>
          <p:nvPr>
            <p:ph idx="1"/>
          </p:nvPr>
        </p:nvSpPr>
        <p:spPr/>
        <p:txBody>
          <a:bodyPr>
            <a:normAutofit fontScale="85000" lnSpcReduction="10000"/>
          </a:bodyPr>
          <a:lstStyle/>
          <a:p>
            <a:pPr>
              <a:buNone/>
            </a:pPr>
            <a:r>
              <a:rPr lang="en-US" b="1" dirty="0" smtClean="0"/>
              <a:t>Suggested format for the </a:t>
            </a:r>
            <a:r>
              <a:rPr lang="en-US" b="1" dirty="0" err="1" smtClean="0"/>
              <a:t>PaperID</a:t>
            </a:r>
            <a:r>
              <a:rPr lang="en-US" b="1" dirty="0" smtClean="0"/>
              <a:t>: </a:t>
            </a:r>
            <a:r>
              <a:rPr lang="en-US" dirty="0" smtClean="0"/>
              <a:t/>
            </a:r>
            <a:br>
              <a:rPr lang="en-US" dirty="0" smtClean="0"/>
            </a:br>
            <a:endParaRPr lang="en-US" dirty="0" smtClean="0"/>
          </a:p>
          <a:p>
            <a:pPr>
              <a:buNone/>
            </a:pPr>
            <a:r>
              <a:rPr lang="en-US" b="1" dirty="0" smtClean="0"/>
              <a:t>Intake-HIV-Adult-RW-Burera.V2.7.bho.4Feb09.fr.doc</a:t>
            </a:r>
            <a:endParaRPr lang="en-US" dirty="0" smtClean="0"/>
          </a:p>
          <a:p>
            <a:pPr lvl="1">
              <a:buNone/>
            </a:pPr>
            <a:r>
              <a:rPr lang="en-US" dirty="0" smtClean="0"/>
              <a:t>    where </a:t>
            </a:r>
            <a:r>
              <a:rPr lang="en-US" b="1" dirty="0" smtClean="0"/>
              <a:t>Intake</a:t>
            </a:r>
            <a:r>
              <a:rPr lang="en-US" dirty="0" smtClean="0"/>
              <a:t> is the kind of form</a:t>
            </a:r>
            <a:br>
              <a:rPr lang="en-US" dirty="0" smtClean="0"/>
            </a:br>
            <a:r>
              <a:rPr lang="en-US" b="1" dirty="0" smtClean="0"/>
              <a:t>HIV</a:t>
            </a:r>
            <a:r>
              <a:rPr lang="en-US" dirty="0" smtClean="0"/>
              <a:t> is a specific program</a:t>
            </a:r>
            <a:br>
              <a:rPr lang="en-US" dirty="0" smtClean="0"/>
            </a:br>
            <a:r>
              <a:rPr lang="en-US" b="1" dirty="0" smtClean="0"/>
              <a:t>ADULT</a:t>
            </a:r>
            <a:r>
              <a:rPr lang="en-US" dirty="0" smtClean="0"/>
              <a:t> is a further identifier for use</a:t>
            </a:r>
            <a:br>
              <a:rPr lang="en-US" dirty="0" smtClean="0"/>
            </a:br>
            <a:r>
              <a:rPr lang="en-US" b="1" dirty="0" smtClean="0"/>
              <a:t>RW</a:t>
            </a:r>
            <a:r>
              <a:rPr lang="en-US" dirty="0" smtClean="0"/>
              <a:t> is the country</a:t>
            </a:r>
            <a:br>
              <a:rPr lang="en-US" dirty="0" smtClean="0"/>
            </a:br>
            <a:r>
              <a:rPr lang="en-US" b="1" dirty="0" err="1" smtClean="0"/>
              <a:t>Burera</a:t>
            </a:r>
            <a:r>
              <a:rPr lang="en-US" dirty="0" smtClean="0"/>
              <a:t> is a more specific location</a:t>
            </a:r>
            <a:br>
              <a:rPr lang="en-US" dirty="0" smtClean="0"/>
            </a:br>
            <a:r>
              <a:rPr lang="en-US" b="1" dirty="0" smtClean="0"/>
              <a:t>V2.7</a:t>
            </a:r>
            <a:r>
              <a:rPr lang="en-US" dirty="0" smtClean="0"/>
              <a:t> is the version</a:t>
            </a:r>
            <a:br>
              <a:rPr lang="en-US" dirty="0" smtClean="0"/>
            </a:br>
            <a:r>
              <a:rPr lang="en-US" b="1" dirty="0" err="1" smtClean="0"/>
              <a:t>bho</a:t>
            </a:r>
            <a:r>
              <a:rPr lang="en-US" dirty="0" smtClean="0"/>
              <a:t> is the initials of the author</a:t>
            </a:r>
            <a:br>
              <a:rPr lang="en-US" dirty="0" smtClean="0"/>
            </a:br>
            <a:r>
              <a:rPr lang="en-US" b="1" dirty="0" smtClean="0"/>
              <a:t>28Sept10</a:t>
            </a:r>
            <a:r>
              <a:rPr lang="en-US" dirty="0" smtClean="0"/>
              <a:t> is the date modified</a:t>
            </a:r>
            <a:br>
              <a:rPr lang="en-US" dirty="0" smtClean="0"/>
            </a:br>
            <a:r>
              <a:rPr lang="en-US" b="1" dirty="0" err="1" smtClean="0"/>
              <a:t>fr</a:t>
            </a:r>
            <a:r>
              <a:rPr lang="en-US" dirty="0" smtClean="0"/>
              <a:t> is the language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Checklist for implementing form</a:t>
            </a:r>
            <a:endParaRPr lang="en-US" dirty="0"/>
          </a:p>
        </p:txBody>
      </p:sp>
      <p:sp>
        <p:nvSpPr>
          <p:cNvPr id="3" name="Content Placeholder 2"/>
          <p:cNvSpPr>
            <a:spLocks noGrp="1"/>
          </p:cNvSpPr>
          <p:nvPr>
            <p:ph idx="1"/>
          </p:nvPr>
        </p:nvSpPr>
        <p:spPr>
          <a:xfrm>
            <a:off x="457200" y="1371600"/>
            <a:ext cx="8229600" cy="4754563"/>
          </a:xfrm>
        </p:spPr>
        <p:txBody>
          <a:bodyPr>
            <a:normAutofit fontScale="85000" lnSpcReduction="20000"/>
          </a:bodyPr>
          <a:lstStyle/>
          <a:p>
            <a:pPr>
              <a:buFont typeface="Wingdings" pitchFamily="2" charset="2"/>
              <a:buChar char="q"/>
            </a:pPr>
            <a:r>
              <a:rPr lang="en-US" dirty="0" smtClean="0"/>
              <a:t>Build the </a:t>
            </a:r>
            <a:r>
              <a:rPr lang="en-US" dirty="0" err="1" smtClean="0"/>
              <a:t>htmlform</a:t>
            </a:r>
            <a:r>
              <a:rPr lang="en-US" dirty="0" smtClean="0"/>
              <a:t> from paper </a:t>
            </a:r>
          </a:p>
          <a:p>
            <a:pPr>
              <a:buFont typeface="Wingdings" pitchFamily="2" charset="2"/>
              <a:buChar char="q"/>
            </a:pPr>
            <a:r>
              <a:rPr lang="en-US" dirty="0" smtClean="0"/>
              <a:t>Compare the paper form to the </a:t>
            </a:r>
            <a:r>
              <a:rPr lang="en-US" dirty="0" err="1" smtClean="0"/>
              <a:t>htmlform</a:t>
            </a:r>
            <a:endParaRPr lang="en-US" dirty="0" smtClean="0"/>
          </a:p>
          <a:p>
            <a:pPr>
              <a:buFont typeface="Wingdings" pitchFamily="2" charset="2"/>
              <a:buChar char="q"/>
            </a:pPr>
            <a:r>
              <a:rPr lang="en-US" dirty="0" smtClean="0"/>
              <a:t>Include </a:t>
            </a:r>
            <a:r>
              <a:rPr lang="en-US" dirty="0" err="1" smtClean="0"/>
              <a:t>PaperId</a:t>
            </a:r>
            <a:r>
              <a:rPr lang="en-US" dirty="0" smtClean="0"/>
              <a:t> on </a:t>
            </a:r>
            <a:r>
              <a:rPr lang="en-US" dirty="0" err="1" smtClean="0"/>
              <a:t>htmlform</a:t>
            </a:r>
            <a:endParaRPr lang="en-US" dirty="0" smtClean="0"/>
          </a:p>
          <a:p>
            <a:pPr>
              <a:buFont typeface="Wingdings" pitchFamily="2" charset="2"/>
              <a:buChar char="q"/>
            </a:pPr>
            <a:r>
              <a:rPr lang="en-US" dirty="0" smtClean="0"/>
              <a:t>Review form schema </a:t>
            </a:r>
          </a:p>
          <a:p>
            <a:pPr>
              <a:buFont typeface="Wingdings" pitchFamily="2" charset="2"/>
              <a:buChar char="q"/>
            </a:pPr>
            <a:r>
              <a:rPr lang="en-US" dirty="0" smtClean="0"/>
              <a:t>Enter form with a test patient </a:t>
            </a:r>
          </a:p>
          <a:p>
            <a:pPr>
              <a:buFont typeface="Wingdings" pitchFamily="2" charset="2"/>
              <a:buChar char="q"/>
            </a:pPr>
            <a:r>
              <a:rPr lang="en-US" dirty="0" smtClean="0"/>
              <a:t>View the entered form</a:t>
            </a:r>
          </a:p>
          <a:p>
            <a:pPr>
              <a:buFont typeface="Wingdings" pitchFamily="2" charset="2"/>
              <a:buChar char="q"/>
            </a:pPr>
            <a:r>
              <a:rPr lang="en-US" dirty="0" smtClean="0"/>
              <a:t>Edit the entered form</a:t>
            </a:r>
          </a:p>
          <a:p>
            <a:pPr>
              <a:buFont typeface="Wingdings" pitchFamily="2" charset="2"/>
              <a:buChar char="q"/>
            </a:pPr>
            <a:r>
              <a:rPr lang="en-US" dirty="0" smtClean="0"/>
              <a:t>Confirm program enrollment (if used)  </a:t>
            </a:r>
          </a:p>
          <a:p>
            <a:pPr>
              <a:buFont typeface="Wingdings" pitchFamily="2" charset="2"/>
              <a:buChar char="q"/>
            </a:pPr>
            <a:r>
              <a:rPr lang="en-US" dirty="0" smtClean="0"/>
              <a:t>Confirm the provider list</a:t>
            </a:r>
          </a:p>
          <a:p>
            <a:pPr>
              <a:buFont typeface="Wingdings" pitchFamily="2" charset="2"/>
              <a:buChar char="q"/>
            </a:pPr>
            <a:r>
              <a:rPr lang="en-US" dirty="0" smtClean="0"/>
              <a:t>Confirm drugs (if used)</a:t>
            </a:r>
          </a:p>
          <a:p>
            <a:pPr>
              <a:buFont typeface="Wingdings" pitchFamily="2" charset="2"/>
              <a:buChar char="q"/>
            </a:pPr>
            <a:r>
              <a:rPr lang="en-US" dirty="0" smtClean="0"/>
              <a:t>Test with different browsers</a:t>
            </a:r>
          </a:p>
          <a:p>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Advanced html</a:t>
            </a:r>
            <a:endParaRPr lang="en-US" dirty="0"/>
          </a:p>
        </p:txBody>
      </p:sp>
      <p:sp>
        <p:nvSpPr>
          <p:cNvPr id="3" name="Content Placeholder 2"/>
          <p:cNvSpPr>
            <a:spLocks noGrp="1"/>
          </p:cNvSpPr>
          <p:nvPr>
            <p:ph idx="1"/>
          </p:nvPr>
        </p:nvSpPr>
        <p:spPr/>
        <p:txBody>
          <a:bodyPr>
            <a:normAutofit fontScale="92500" lnSpcReduction="10000"/>
          </a:bodyPr>
          <a:lstStyle/>
          <a:p>
            <a:pPr lvl="1">
              <a:buNone/>
            </a:pPr>
            <a:r>
              <a:rPr lang="en-US" dirty="0" smtClean="0"/>
              <a:t>Header </a:t>
            </a:r>
          </a:p>
          <a:p>
            <a:pPr lvl="1">
              <a:buNone/>
            </a:pPr>
            <a:r>
              <a:rPr lang="en-US" dirty="0" smtClean="0">
                <a:latin typeface="Arabic Typesetting" pitchFamily="66" charset="-78"/>
                <a:cs typeface="Arabic Typesetting" pitchFamily="66" charset="-78"/>
              </a:rPr>
              <a:t>	&lt;h1&gt;Advanced&lt;/h1&gt;</a:t>
            </a:r>
          </a:p>
          <a:p>
            <a:pPr lvl="1">
              <a:buNone/>
            </a:pPr>
            <a:r>
              <a:rPr lang="en-US" dirty="0" smtClean="0"/>
              <a:t>Style </a:t>
            </a:r>
          </a:p>
          <a:p>
            <a:pPr lvl="1">
              <a:buNone/>
            </a:pPr>
            <a:r>
              <a:rPr lang="en-US" dirty="0" smtClean="0">
                <a:latin typeface="Arabic Typesetting" pitchFamily="66" charset="-78"/>
                <a:cs typeface="Arabic Typesetting" pitchFamily="66" charset="-78"/>
              </a:rPr>
              <a:t>	&lt;style&gt;h1 {color:  blue;}&lt;/style&gt;</a:t>
            </a:r>
          </a:p>
          <a:p>
            <a:pPr lvl="1">
              <a:buNone/>
            </a:pPr>
            <a:r>
              <a:rPr lang="en-US" dirty="0" smtClean="0"/>
              <a:t>Images </a:t>
            </a:r>
          </a:p>
          <a:p>
            <a:pPr lvl="2">
              <a:buNone/>
            </a:pPr>
            <a:r>
              <a:rPr lang="en-US" sz="2800" dirty="0" smtClean="0">
                <a:latin typeface="Arabic Typesetting" pitchFamily="66" charset="-78"/>
                <a:cs typeface="Arabic Typesetting" pitchFamily="66" charset="-78"/>
              </a:rPr>
              <a:t>&lt;</a:t>
            </a:r>
            <a:r>
              <a:rPr lang="en-US" sz="2800" dirty="0" err="1" smtClean="0">
                <a:latin typeface="Arabic Typesetting" pitchFamily="66" charset="-78"/>
                <a:cs typeface="Arabic Typesetting" pitchFamily="66" charset="-78"/>
              </a:rPr>
              <a:t>img</a:t>
            </a:r>
            <a:r>
              <a:rPr lang="en-US" sz="2800" dirty="0" smtClean="0">
                <a:latin typeface="Arabic Typesetting" pitchFamily="66" charset="-78"/>
                <a:cs typeface="Arabic Typesetting" pitchFamily="66" charset="-78"/>
              </a:rPr>
              <a:t> </a:t>
            </a:r>
            <a:r>
              <a:rPr lang="en-US" sz="2800" dirty="0" err="1" smtClean="0">
                <a:latin typeface="Arabic Typesetting" pitchFamily="66" charset="-78"/>
                <a:cs typeface="Arabic Typesetting" pitchFamily="66" charset="-78"/>
              </a:rPr>
              <a:t>src</a:t>
            </a:r>
            <a:r>
              <a:rPr lang="en-US" sz="2800" dirty="0" smtClean="0">
                <a:latin typeface="Arabic Typesetting" pitchFamily="66" charset="-78"/>
                <a:cs typeface="Arabic Typesetting" pitchFamily="66" charset="-78"/>
              </a:rPr>
              <a:t>=“mvp-logo.jpg”&gt;</a:t>
            </a:r>
          </a:p>
          <a:p>
            <a:pPr lvl="1">
              <a:buNone/>
            </a:pPr>
            <a:r>
              <a:rPr lang="en-US" dirty="0" smtClean="0"/>
              <a:t>Comments </a:t>
            </a:r>
          </a:p>
          <a:p>
            <a:pPr lvl="2">
              <a:buNone/>
            </a:pPr>
            <a:r>
              <a:rPr lang="en-US" sz="3000" dirty="0" smtClean="0">
                <a:latin typeface="Arabic Typesetting" pitchFamily="66" charset="-78"/>
                <a:cs typeface="Arabic Typesetting" pitchFamily="66" charset="-78"/>
              </a:rPr>
              <a:t>&lt;!– this is a comment --&gt; </a:t>
            </a:r>
          </a:p>
          <a:p>
            <a:pPr lvl="1">
              <a:buNone/>
            </a:pPr>
            <a:r>
              <a:rPr lang="en-US" dirty="0" smtClean="0"/>
              <a:t>Tables </a:t>
            </a:r>
          </a:p>
          <a:p>
            <a:pPr lvl="2">
              <a:buNone/>
            </a:pPr>
            <a:r>
              <a:rPr lang="en-US" sz="3000" dirty="0" smtClean="0">
                <a:latin typeface="Arabic Typesetting" pitchFamily="66" charset="-78"/>
                <a:cs typeface="Arabic Typesetting" pitchFamily="66" charset="-78"/>
              </a:rPr>
              <a:t>&lt;table&gt;lots of stuff&lt;/table&gt;</a:t>
            </a:r>
          </a:p>
          <a:p>
            <a:pPr lvl="2">
              <a:buNone/>
            </a:pPr>
            <a:endParaRPr lang="en-US" dirty="0" smtClean="0">
              <a:latin typeface="Arabic Typesetting" pitchFamily="66" charset="-78"/>
              <a:cs typeface="Arabic Typesetting" pitchFamily="66" charset="-78"/>
            </a:endParaRPr>
          </a:p>
          <a:p>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html tag:  </a:t>
            </a:r>
            <a:br>
              <a:rPr lang="en-US" dirty="0" smtClean="0"/>
            </a:br>
            <a:r>
              <a:rPr lang="en-US" sz="3600" dirty="0" smtClean="0"/>
              <a:t>table</a:t>
            </a:r>
            <a:endParaRPr lang="en-US" sz="3600" dirty="0"/>
          </a:p>
        </p:txBody>
      </p:sp>
      <p:sp>
        <p:nvSpPr>
          <p:cNvPr id="3" name="Content Placeholder 2"/>
          <p:cNvSpPr>
            <a:spLocks noGrp="1"/>
          </p:cNvSpPr>
          <p:nvPr>
            <p:ph idx="1"/>
          </p:nvPr>
        </p:nvSpPr>
        <p:spPr/>
        <p:txBody>
          <a:bodyPr/>
          <a:lstStyle/>
          <a:p>
            <a:pPr>
              <a:buNone/>
            </a:pPr>
            <a:r>
              <a:rPr lang="en-US" dirty="0" smtClean="0"/>
              <a:t>Very useful…</a:t>
            </a:r>
          </a:p>
          <a:p>
            <a:pPr lvl="1">
              <a:buNone/>
            </a:pPr>
            <a:r>
              <a:rPr lang="en-US" sz="3200" dirty="0" smtClean="0">
                <a:latin typeface="Arabic Typesetting" pitchFamily="66" charset="-78"/>
                <a:cs typeface="Arabic Typesetting" pitchFamily="66" charset="-78"/>
              </a:rPr>
              <a:t>&lt;table&gt;</a:t>
            </a:r>
          </a:p>
          <a:p>
            <a:pPr lvl="1">
              <a:buNone/>
            </a:pPr>
            <a:r>
              <a:rPr lang="en-US" sz="3200" dirty="0" smtClean="0">
                <a:latin typeface="Arabic Typesetting" pitchFamily="66" charset="-78"/>
                <a:cs typeface="Arabic Typesetting" pitchFamily="66" charset="-78"/>
              </a:rPr>
              <a:t>   &lt;</a:t>
            </a:r>
            <a:r>
              <a:rPr lang="en-US" sz="3200" dirty="0" err="1" smtClean="0">
                <a:latin typeface="Arabic Typesetting" pitchFamily="66" charset="-78"/>
                <a:cs typeface="Arabic Typesetting" pitchFamily="66" charset="-78"/>
              </a:rPr>
              <a:t>tr</a:t>
            </a:r>
            <a:r>
              <a:rPr lang="en-US" sz="3200" dirty="0" smtClean="0">
                <a:latin typeface="Arabic Typesetting" pitchFamily="66" charset="-78"/>
                <a:cs typeface="Arabic Typesetting" pitchFamily="66" charset="-78"/>
              </a:rPr>
              <a:t>&gt;</a:t>
            </a:r>
          </a:p>
          <a:p>
            <a:pPr lvl="1">
              <a:buNone/>
            </a:pPr>
            <a:r>
              <a:rPr lang="en-US" sz="3200" dirty="0" smtClean="0">
                <a:latin typeface="Arabic Typesetting" pitchFamily="66" charset="-78"/>
                <a:cs typeface="Arabic Typesetting" pitchFamily="66" charset="-78"/>
              </a:rPr>
              <a:t>       &lt;td&gt;Column 1&lt;/td&gt;</a:t>
            </a:r>
          </a:p>
          <a:p>
            <a:pPr lvl="1">
              <a:buNone/>
            </a:pPr>
            <a:r>
              <a:rPr lang="en-US" sz="3200" dirty="0" smtClean="0">
                <a:latin typeface="Arabic Typesetting" pitchFamily="66" charset="-78"/>
                <a:cs typeface="Arabic Typesetting" pitchFamily="66" charset="-78"/>
              </a:rPr>
              <a:t>       &lt;td&gt;Column 2&lt;/td&gt;</a:t>
            </a:r>
          </a:p>
          <a:p>
            <a:pPr lvl="1">
              <a:buNone/>
            </a:pPr>
            <a:r>
              <a:rPr lang="en-US" sz="3200" dirty="0" smtClean="0">
                <a:latin typeface="Arabic Typesetting" pitchFamily="66" charset="-78"/>
                <a:cs typeface="Arabic Typesetting" pitchFamily="66" charset="-78"/>
              </a:rPr>
              <a:t>   &lt;/</a:t>
            </a:r>
            <a:r>
              <a:rPr lang="en-US" sz="3200" dirty="0" err="1" smtClean="0">
                <a:latin typeface="Arabic Typesetting" pitchFamily="66" charset="-78"/>
                <a:cs typeface="Arabic Typesetting" pitchFamily="66" charset="-78"/>
              </a:rPr>
              <a:t>tr</a:t>
            </a:r>
            <a:r>
              <a:rPr lang="en-US" sz="3200" dirty="0" smtClean="0">
                <a:latin typeface="Arabic Typesetting" pitchFamily="66" charset="-78"/>
                <a:cs typeface="Arabic Typesetting" pitchFamily="66" charset="-78"/>
              </a:rPr>
              <a:t>&gt;</a:t>
            </a:r>
          </a:p>
          <a:p>
            <a:pPr lvl="1">
              <a:buNone/>
            </a:pPr>
            <a:r>
              <a:rPr lang="en-US" sz="3200" dirty="0" smtClean="0">
                <a:latin typeface="Arabic Typesetting" pitchFamily="66" charset="-78"/>
                <a:cs typeface="Arabic Typesetting" pitchFamily="66" charset="-78"/>
              </a:rPr>
              <a:t>&lt;/table&gt;</a:t>
            </a:r>
            <a:endParaRPr lang="en-US" sz="3200" dirty="0">
              <a:latin typeface="Arabic Typesetting" pitchFamily="66" charset="-78"/>
              <a:cs typeface="Arabic Typesetting" pitchFamily="66" charset="-78"/>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html tag:  table</a:t>
            </a:r>
            <a:br>
              <a:rPr lang="en-US" dirty="0" smtClean="0"/>
            </a:br>
            <a:r>
              <a:rPr lang="en-US" sz="3600" dirty="0" smtClean="0"/>
              <a:t>lab 4</a:t>
            </a:r>
            <a:endParaRPr lang="en-US" sz="3600" dirty="0"/>
          </a:p>
        </p:txBody>
      </p:sp>
      <p:sp>
        <p:nvSpPr>
          <p:cNvPr id="3" name="Content Placeholder 2"/>
          <p:cNvSpPr>
            <a:spLocks noGrp="1"/>
          </p:cNvSpPr>
          <p:nvPr>
            <p:ph idx="1"/>
          </p:nvPr>
        </p:nvSpPr>
        <p:spPr/>
        <p:txBody>
          <a:bodyPr>
            <a:normAutofit lnSpcReduction="10000"/>
          </a:bodyPr>
          <a:lstStyle/>
          <a:p>
            <a:pPr lvl="1">
              <a:buNone/>
            </a:pPr>
            <a:r>
              <a:rPr lang="en-US" dirty="0" smtClean="0"/>
              <a:t>Add one (or more) of these:</a:t>
            </a:r>
          </a:p>
          <a:p>
            <a:pPr lvl="1">
              <a:buFont typeface="Courier New" pitchFamily="49" charset="0"/>
              <a:buChar char="o"/>
            </a:pPr>
            <a:r>
              <a:rPr lang="en-US" dirty="0" smtClean="0"/>
              <a:t>table</a:t>
            </a:r>
          </a:p>
          <a:p>
            <a:pPr lvl="1">
              <a:buFont typeface="Courier New" pitchFamily="49" charset="0"/>
              <a:buChar char="o"/>
            </a:pPr>
            <a:r>
              <a:rPr lang="en-US" dirty="0" smtClean="0"/>
              <a:t>image </a:t>
            </a:r>
          </a:p>
          <a:p>
            <a:pPr lvl="1">
              <a:buFont typeface="Courier New" pitchFamily="49" charset="0"/>
              <a:buChar char="o"/>
            </a:pPr>
            <a:r>
              <a:rPr lang="en-US" dirty="0" smtClean="0"/>
              <a:t>header </a:t>
            </a:r>
          </a:p>
          <a:p>
            <a:pPr lvl="1">
              <a:buFont typeface="Courier New" pitchFamily="49" charset="0"/>
              <a:buChar char="o"/>
            </a:pPr>
            <a:r>
              <a:rPr lang="en-US" dirty="0" smtClean="0"/>
              <a:t>comment</a:t>
            </a:r>
          </a:p>
          <a:p>
            <a:pPr lvl="1">
              <a:buFont typeface="Courier New" pitchFamily="49" charset="0"/>
              <a:buChar char="o"/>
            </a:pPr>
            <a:r>
              <a:rPr lang="en-US" dirty="0" smtClean="0"/>
              <a:t>style </a:t>
            </a:r>
          </a:p>
          <a:p>
            <a:pPr>
              <a:buNone/>
            </a:pPr>
            <a:endParaRPr lang="en-US" sz="3200" dirty="0" smtClean="0">
              <a:latin typeface="Arabic Typesetting" pitchFamily="66" charset="-78"/>
              <a:cs typeface="Arabic Typesetting" pitchFamily="66" charset="-78"/>
            </a:endParaRPr>
          </a:p>
          <a:p>
            <a:pPr>
              <a:buNone/>
            </a:pPr>
            <a:r>
              <a:rPr lang="en-US" sz="2800" dirty="0" smtClean="0">
                <a:cs typeface="Arabic Typesetting" pitchFamily="66" charset="-78"/>
              </a:rPr>
              <a:t>Table example:</a:t>
            </a:r>
          </a:p>
          <a:p>
            <a:pPr algn="ctr">
              <a:buNone/>
            </a:pPr>
            <a:r>
              <a:rPr lang="en-US" sz="2000" dirty="0" smtClean="0">
                <a:latin typeface="Arabic Typesetting" pitchFamily="66" charset="-78"/>
                <a:cs typeface="Arabic Typesetting" pitchFamily="66" charset="-78"/>
              </a:rPr>
              <a:t>http://www.w3schools.com/html/tryit.asp?filename=tryhtml_tables</a:t>
            </a:r>
            <a:endParaRPr lang="en-US" sz="2000" dirty="0">
              <a:latin typeface="Arabic Typesetting" pitchFamily="66" charset="-78"/>
              <a:cs typeface="Arabic Typesetting" pitchFamily="66" charset="-78"/>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Advanced </a:t>
            </a:r>
            <a:r>
              <a:rPr lang="en-US" dirty="0" err="1" smtClean="0"/>
              <a:t>htmlform</a:t>
            </a:r>
            <a:r>
              <a:rPr lang="en-US" dirty="0" smtClean="0"/>
              <a:t> </a:t>
            </a:r>
            <a:endParaRPr lang="en-US" dirty="0"/>
          </a:p>
        </p:txBody>
      </p:sp>
      <p:sp>
        <p:nvSpPr>
          <p:cNvPr id="3" name="Content Placeholder 2"/>
          <p:cNvSpPr>
            <a:spLocks noGrp="1"/>
          </p:cNvSpPr>
          <p:nvPr>
            <p:ph idx="1"/>
          </p:nvPr>
        </p:nvSpPr>
        <p:spPr/>
        <p:txBody>
          <a:bodyPr>
            <a:normAutofit/>
          </a:bodyPr>
          <a:lstStyle/>
          <a:p>
            <a:pPr lvl="1">
              <a:buNone/>
            </a:pPr>
            <a:r>
              <a:rPr lang="en-US" dirty="0" smtClean="0">
                <a:latin typeface="Times New Roman" pitchFamily="18" charset="0"/>
                <a:cs typeface="Times New Roman" pitchFamily="18" charset="0"/>
              </a:rPr>
              <a:t>&lt;</a:t>
            </a:r>
            <a:r>
              <a:rPr lang="en-US" dirty="0" err="1" smtClean="0">
                <a:latin typeface="Times New Roman" pitchFamily="18" charset="0"/>
                <a:cs typeface="Times New Roman" pitchFamily="18" charset="0"/>
              </a:rPr>
              <a:t>encounterProvider</a:t>
            </a:r>
            <a:r>
              <a:rPr lang="en-US" dirty="0" smtClean="0">
                <a:latin typeface="Times New Roman" pitchFamily="18" charset="0"/>
                <a:cs typeface="Times New Roman" pitchFamily="18" charset="0"/>
              </a:rPr>
              <a:t> role=“Pediatrician” /&gt;</a:t>
            </a:r>
          </a:p>
          <a:p>
            <a:pPr lvl="1">
              <a:buNone/>
            </a:pPr>
            <a:endParaRPr lang="en-US" dirty="0" smtClean="0">
              <a:latin typeface="Times New Roman" pitchFamily="18" charset="0"/>
              <a:cs typeface="Times New Roman" pitchFamily="18" charset="0"/>
            </a:endParaRPr>
          </a:p>
          <a:p>
            <a:pPr lvl="1">
              <a:buNone/>
            </a:pPr>
            <a:r>
              <a:rPr lang="en-US" dirty="0" smtClean="0">
                <a:latin typeface="Times New Roman" pitchFamily="18" charset="0"/>
                <a:cs typeface="Times New Roman" pitchFamily="18" charset="0"/>
              </a:rPr>
              <a:t>&lt;</a:t>
            </a:r>
            <a:r>
              <a:rPr lang="en-US" dirty="0" err="1" smtClean="0">
                <a:latin typeface="Times New Roman" pitchFamily="18" charset="0"/>
                <a:cs typeface="Times New Roman" pitchFamily="18" charset="0"/>
              </a:rPr>
              <a:t>enrollInProgram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programId</a:t>
            </a:r>
            <a:r>
              <a:rPr lang="en-US" dirty="0" smtClean="0">
                <a:latin typeface="Times New Roman" pitchFamily="18" charset="0"/>
                <a:cs typeface="Times New Roman" pitchFamily="18" charset="0"/>
              </a:rPr>
              <a:t>=“1” /&gt;</a:t>
            </a:r>
          </a:p>
          <a:p>
            <a:pPr lvl="1">
              <a:buNone/>
            </a:pPr>
            <a:endParaRPr lang="en-US" dirty="0" smtClean="0">
              <a:latin typeface="Times New Roman" pitchFamily="18" charset="0"/>
              <a:cs typeface="Times New Roman" pitchFamily="18" charset="0"/>
            </a:endParaRPr>
          </a:p>
          <a:p>
            <a:pPr lvl="1">
              <a:buNone/>
            </a:pPr>
            <a:r>
              <a:rPr lang="en-US" dirty="0" smtClean="0">
                <a:latin typeface="Times New Roman" pitchFamily="18" charset="0"/>
                <a:cs typeface="Times New Roman" pitchFamily="18" charset="0"/>
              </a:rPr>
              <a:t>&lt;</a:t>
            </a:r>
            <a:r>
              <a:rPr lang="en-US" dirty="0" err="1" smtClean="0">
                <a:latin typeface="Times New Roman" pitchFamily="18" charset="0"/>
                <a:cs typeface="Times New Roman" pitchFamily="18" charset="0"/>
              </a:rPr>
              <a:t>excludeIf</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logicTest</a:t>
            </a:r>
            <a:r>
              <a:rPr lang="en-US" dirty="0" smtClean="0">
                <a:latin typeface="Times New Roman" pitchFamily="18" charset="0"/>
                <a:cs typeface="Times New Roman" pitchFamily="18" charset="0"/>
              </a:rPr>
              <a:t>="GENDER = F"/&gt;</a:t>
            </a:r>
          </a:p>
          <a:p>
            <a:pPr lvl="1">
              <a:buNone/>
            </a:pPr>
            <a:endParaRPr lang="en-US" dirty="0">
              <a:latin typeface="Times New Roman" pitchFamily="18" charset="0"/>
              <a:cs typeface="Times New Roman" pitchFamily="18" charset="0"/>
            </a:endParaRPr>
          </a:p>
          <a:p>
            <a:pPr lvl="1">
              <a:buNone/>
            </a:pPr>
            <a:r>
              <a:rPr lang="en-US" dirty="0" smtClean="0">
                <a:latin typeface="Times New Roman" pitchFamily="18" charset="0"/>
                <a:cs typeface="Times New Roman" pitchFamily="18" charset="0"/>
              </a:rPr>
              <a:t>&lt;section </a:t>
            </a:r>
            <a:r>
              <a:rPr lang="en-US" dirty="0" err="1" smtClean="0">
                <a:latin typeface="Times New Roman" pitchFamily="18" charset="0"/>
                <a:cs typeface="Times New Roman" pitchFamily="18" charset="0"/>
              </a:rPr>
              <a:t>headerLabel</a:t>
            </a:r>
            <a:r>
              <a:rPr lang="en-US" dirty="0" smtClean="0">
                <a:latin typeface="Times New Roman" pitchFamily="18" charset="0"/>
                <a:cs typeface="Times New Roman" pitchFamily="18" charset="0"/>
              </a:rPr>
              <a:t>=“1: History”&gt;</a:t>
            </a:r>
          </a:p>
          <a:p>
            <a:pPr lvl="1">
              <a:buNone/>
            </a:pPr>
            <a:r>
              <a:rPr lang="en-US" dirty="0" smtClean="0">
                <a:latin typeface="Times New Roman" pitchFamily="18" charset="0"/>
                <a:cs typeface="Times New Roman" pitchFamily="18" charset="0"/>
              </a:rPr>
              <a:t>&lt;/section&gt;</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Advanced </a:t>
            </a:r>
            <a:r>
              <a:rPr lang="en-US" dirty="0" err="1" smtClean="0"/>
              <a:t>htmlform</a:t>
            </a:r>
            <a:r>
              <a:rPr lang="en-US" dirty="0" smtClean="0"/>
              <a:t/>
            </a:r>
            <a:br>
              <a:rPr lang="en-US" dirty="0" smtClean="0"/>
            </a:br>
            <a:r>
              <a:rPr lang="en-US" sz="3600" dirty="0" smtClean="0"/>
              <a:t>Lab 5</a:t>
            </a:r>
            <a:endParaRPr lang="en-US" sz="3600" dirty="0"/>
          </a:p>
        </p:txBody>
      </p:sp>
      <p:sp>
        <p:nvSpPr>
          <p:cNvPr id="3" name="Content Placeholder 2"/>
          <p:cNvSpPr>
            <a:spLocks noGrp="1"/>
          </p:cNvSpPr>
          <p:nvPr>
            <p:ph idx="1"/>
          </p:nvPr>
        </p:nvSpPr>
        <p:spPr/>
        <p:txBody>
          <a:bodyPr>
            <a:normAutofit fontScale="77500" lnSpcReduction="20000"/>
          </a:bodyPr>
          <a:lstStyle/>
          <a:p>
            <a:pPr>
              <a:buNone/>
            </a:pPr>
            <a:r>
              <a:rPr lang="en-US" dirty="0" smtClean="0"/>
              <a:t>Create a new form (or change your previous form)</a:t>
            </a:r>
          </a:p>
          <a:p>
            <a:pPr>
              <a:buNone/>
            </a:pPr>
            <a:r>
              <a:rPr lang="en-US" dirty="0" smtClean="0"/>
              <a:t>Add </a:t>
            </a:r>
            <a:r>
              <a:rPr lang="en-US" b="1" dirty="0" smtClean="0"/>
              <a:t>ALL</a:t>
            </a:r>
            <a:r>
              <a:rPr lang="en-US" dirty="0" smtClean="0"/>
              <a:t> the following items to your form:</a:t>
            </a:r>
          </a:p>
          <a:p>
            <a:pPr marL="514350" indent="-514350">
              <a:buFont typeface="+mj-lt"/>
              <a:buAutoNum type="arabicPeriod"/>
            </a:pPr>
            <a:r>
              <a:rPr lang="en-US" dirty="0" err="1" smtClean="0"/>
              <a:t>Obs</a:t>
            </a:r>
            <a:r>
              <a:rPr lang="en-US" dirty="0" smtClean="0"/>
              <a:t> with textbox</a:t>
            </a:r>
          </a:p>
          <a:p>
            <a:pPr marL="514350" indent="-514350">
              <a:buFont typeface="+mj-lt"/>
              <a:buAutoNum type="arabicPeriod"/>
            </a:pPr>
            <a:r>
              <a:rPr lang="en-US" dirty="0" err="1" smtClean="0"/>
              <a:t>Obs</a:t>
            </a:r>
            <a:r>
              <a:rPr lang="en-US" dirty="0" smtClean="0"/>
              <a:t> with dropdown</a:t>
            </a:r>
          </a:p>
          <a:p>
            <a:pPr marL="514350" indent="-514350">
              <a:buFont typeface="+mj-lt"/>
              <a:buAutoNum type="arabicPeriod"/>
            </a:pPr>
            <a:r>
              <a:rPr lang="en-US" dirty="0" err="1" smtClean="0"/>
              <a:t>Obs</a:t>
            </a:r>
            <a:r>
              <a:rPr lang="en-US" dirty="0" smtClean="0"/>
              <a:t> with radio buttons</a:t>
            </a:r>
          </a:p>
          <a:p>
            <a:pPr marL="514350" indent="-514350">
              <a:buFont typeface="+mj-lt"/>
              <a:buAutoNum type="arabicPeriod"/>
            </a:pPr>
            <a:r>
              <a:rPr lang="en-US" dirty="0" err="1" smtClean="0"/>
              <a:t>Obs</a:t>
            </a:r>
            <a:r>
              <a:rPr lang="en-US" dirty="0" smtClean="0"/>
              <a:t> using checkboxes (at least 4 choices)</a:t>
            </a:r>
          </a:p>
          <a:p>
            <a:pPr marL="514350" indent="-514350">
              <a:buFont typeface="+mj-lt"/>
              <a:buAutoNum type="arabicPeriod"/>
            </a:pPr>
            <a:r>
              <a:rPr lang="en-US" dirty="0" smtClean="0"/>
              <a:t>Use &lt;section&gt; </a:t>
            </a:r>
            <a:r>
              <a:rPr lang="en-US" dirty="0" err="1" smtClean="0"/>
              <a:t>htmlform</a:t>
            </a:r>
            <a:r>
              <a:rPr lang="en-US" dirty="0" smtClean="0"/>
              <a:t> tag</a:t>
            </a:r>
          </a:p>
          <a:p>
            <a:pPr marL="514350" indent="-514350">
              <a:buFont typeface="+mj-lt"/>
              <a:buAutoNum type="arabicPeriod"/>
            </a:pPr>
            <a:r>
              <a:rPr lang="en-US" dirty="0" smtClean="0"/>
              <a:t>Add table with at least 2 columns and 2 rows</a:t>
            </a:r>
          </a:p>
          <a:p>
            <a:pPr marL="514350" indent="-514350">
              <a:buFont typeface="+mj-lt"/>
              <a:buAutoNum type="arabicPeriod"/>
            </a:pPr>
            <a:r>
              <a:rPr lang="en-US" dirty="0" smtClean="0"/>
              <a:t>(optional) Use </a:t>
            </a:r>
            <a:r>
              <a:rPr lang="en-US" dirty="0" smtClean="0">
                <a:latin typeface="Arabic Typesetting" pitchFamily="66" charset="-78"/>
                <a:cs typeface="Arabic Typesetting" pitchFamily="66" charset="-78"/>
              </a:rPr>
              <a:t>&lt;</a:t>
            </a:r>
            <a:r>
              <a:rPr lang="en-US" dirty="0" err="1" smtClean="0">
                <a:latin typeface="Arabic Typesetting" pitchFamily="66" charset="-78"/>
                <a:cs typeface="Arabic Typesetting" pitchFamily="66" charset="-78"/>
              </a:rPr>
              <a:t>encounterProvider</a:t>
            </a:r>
            <a:r>
              <a:rPr lang="en-US" dirty="0" smtClean="0">
                <a:latin typeface="Arabic Typesetting" pitchFamily="66" charset="-78"/>
                <a:cs typeface="Arabic Typesetting" pitchFamily="66" charset="-78"/>
              </a:rPr>
              <a:t> role=“Pediatrician” </a:t>
            </a:r>
            <a:r>
              <a:rPr lang="en-US" dirty="0" smtClean="0">
                <a:cs typeface="Arabic Typesetting" pitchFamily="66" charset="-78"/>
              </a:rPr>
              <a:t>/&gt;, which will require you to create a new role “Pediatrician” on the server.</a:t>
            </a:r>
          </a:p>
          <a:p>
            <a:pPr marL="514350" indent="-514350">
              <a:buFont typeface="+mj-lt"/>
              <a:buAutoNum type="arabicPeriod"/>
            </a:pPr>
            <a:r>
              <a:rPr lang="en-US" dirty="0" smtClean="0">
                <a:cs typeface="Arabic Typesetting" pitchFamily="66" charset="-78"/>
              </a:rPr>
              <a:t>(optional) Add one image on your form</a:t>
            </a:r>
          </a:p>
          <a:p>
            <a:pPr marL="514350" indent="-514350">
              <a:buFont typeface="+mj-lt"/>
              <a:buAutoNum type="arabicPeriod"/>
            </a:pPr>
            <a:endParaRPr lang="en-US" dirty="0" smtClean="0">
              <a:cs typeface="Arabic Typesetting" pitchFamily="66" charset="-78"/>
            </a:endParaRPr>
          </a:p>
          <a:p>
            <a:pPr marL="514350" indent="-514350">
              <a:buFont typeface="+mj-lt"/>
              <a:buAutoNum type="arabicPeriod"/>
            </a:pPr>
            <a:endParaRPr lang="en-US" dirty="0" smtClean="0">
              <a:cs typeface="Arabic Typesetting" pitchFamily="66" charset="-78"/>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914399"/>
          </a:xfrm>
        </p:spPr>
        <p:txBody>
          <a:bodyPr/>
          <a:lstStyle/>
          <a:p>
            <a:r>
              <a:rPr lang="en-US" dirty="0" smtClean="0"/>
              <a:t>Table of contents</a:t>
            </a:r>
            <a:endParaRPr lang="en-US" dirty="0"/>
          </a:p>
        </p:txBody>
      </p:sp>
      <p:sp>
        <p:nvSpPr>
          <p:cNvPr id="3" name="Subtitle 2"/>
          <p:cNvSpPr>
            <a:spLocks noGrp="1"/>
          </p:cNvSpPr>
          <p:nvPr>
            <p:ph type="subTitle" idx="1"/>
          </p:nvPr>
        </p:nvSpPr>
        <p:spPr>
          <a:xfrm>
            <a:off x="1371600" y="1600200"/>
            <a:ext cx="6400800" cy="4038600"/>
          </a:xfrm>
        </p:spPr>
        <p:txBody>
          <a:bodyPr>
            <a:normAutofit lnSpcReduction="10000"/>
          </a:bodyPr>
          <a:lstStyle/>
          <a:p>
            <a:pPr marL="514350" indent="-514350" algn="l">
              <a:spcBef>
                <a:spcPts val="0"/>
              </a:spcBef>
              <a:buFont typeface="Wingdings" pitchFamily="2" charset="2"/>
              <a:buChar char="v"/>
            </a:pPr>
            <a:r>
              <a:rPr lang="en-US" dirty="0" smtClean="0">
                <a:solidFill>
                  <a:schemeClr val="tx1"/>
                </a:solidFill>
              </a:rPr>
              <a:t>What and why </a:t>
            </a:r>
            <a:r>
              <a:rPr lang="en-US" dirty="0" err="1" smtClean="0">
                <a:solidFill>
                  <a:schemeClr val="tx1"/>
                </a:solidFill>
              </a:rPr>
              <a:t>htmlforms</a:t>
            </a:r>
            <a:endParaRPr lang="en-US" dirty="0" smtClean="0">
              <a:solidFill>
                <a:schemeClr val="tx1"/>
              </a:solidFill>
            </a:endParaRPr>
          </a:p>
          <a:p>
            <a:pPr marL="514350" indent="-514350" algn="l">
              <a:spcBef>
                <a:spcPts val="0"/>
              </a:spcBef>
              <a:buFont typeface="Wingdings" pitchFamily="2" charset="2"/>
              <a:buChar char="v"/>
            </a:pPr>
            <a:r>
              <a:rPr lang="en-US" dirty="0" smtClean="0">
                <a:solidFill>
                  <a:schemeClr val="tx1"/>
                </a:solidFill>
              </a:rPr>
              <a:t>html</a:t>
            </a:r>
          </a:p>
          <a:p>
            <a:pPr marL="514350" indent="-514350" algn="l">
              <a:spcBef>
                <a:spcPts val="0"/>
              </a:spcBef>
              <a:buFont typeface="Wingdings" pitchFamily="2" charset="2"/>
              <a:buChar char="v"/>
            </a:pPr>
            <a:r>
              <a:rPr lang="en-US" dirty="0" err="1" smtClean="0">
                <a:solidFill>
                  <a:schemeClr val="tx1"/>
                </a:solidFill>
              </a:rPr>
              <a:t>htmlform</a:t>
            </a:r>
            <a:endParaRPr lang="en-US" dirty="0" smtClean="0">
              <a:solidFill>
                <a:schemeClr val="tx1"/>
              </a:solidFill>
            </a:endParaRPr>
          </a:p>
          <a:p>
            <a:pPr marL="514350" indent="-514350" algn="l">
              <a:spcBef>
                <a:spcPts val="0"/>
              </a:spcBef>
              <a:buFont typeface="Wingdings" pitchFamily="2" charset="2"/>
              <a:buChar char="v"/>
            </a:pPr>
            <a:r>
              <a:rPr lang="en-US" dirty="0" smtClean="0">
                <a:solidFill>
                  <a:schemeClr val="tx1"/>
                </a:solidFill>
              </a:rPr>
              <a:t>What’s not on a form?</a:t>
            </a:r>
          </a:p>
          <a:p>
            <a:pPr marL="514350" indent="-514350" algn="l">
              <a:spcBef>
                <a:spcPts val="0"/>
              </a:spcBef>
              <a:buFont typeface="Wingdings" pitchFamily="2" charset="2"/>
              <a:buChar char="v"/>
            </a:pPr>
            <a:r>
              <a:rPr lang="en-US" dirty="0" smtClean="0">
                <a:solidFill>
                  <a:schemeClr val="tx1"/>
                </a:solidFill>
              </a:rPr>
              <a:t>Testing checklist</a:t>
            </a:r>
          </a:p>
          <a:p>
            <a:pPr marL="514350" indent="-514350" algn="l">
              <a:spcBef>
                <a:spcPts val="0"/>
              </a:spcBef>
              <a:buFont typeface="Wingdings" pitchFamily="2" charset="2"/>
              <a:buChar char="v"/>
            </a:pPr>
            <a:r>
              <a:rPr lang="en-US" dirty="0" smtClean="0">
                <a:solidFill>
                  <a:schemeClr val="tx1"/>
                </a:solidFill>
              </a:rPr>
              <a:t>Advanced goodies</a:t>
            </a:r>
          </a:p>
          <a:p>
            <a:pPr lvl="1" algn="l">
              <a:spcBef>
                <a:spcPts val="0"/>
              </a:spcBef>
              <a:buFont typeface="Wingdings" pitchFamily="2" charset="2"/>
              <a:buChar char="Ø"/>
            </a:pPr>
            <a:r>
              <a:rPr lang="en-US" dirty="0" smtClean="0">
                <a:solidFill>
                  <a:schemeClr val="tx1"/>
                </a:solidFill>
              </a:rPr>
              <a:t>More html and </a:t>
            </a:r>
            <a:r>
              <a:rPr lang="en-US" dirty="0" err="1" smtClean="0">
                <a:solidFill>
                  <a:schemeClr val="tx1"/>
                </a:solidFill>
              </a:rPr>
              <a:t>htmlform</a:t>
            </a:r>
            <a:r>
              <a:rPr lang="en-US" dirty="0" smtClean="0">
                <a:solidFill>
                  <a:schemeClr val="tx1"/>
                </a:solidFill>
              </a:rPr>
              <a:t> tags</a:t>
            </a:r>
          </a:p>
          <a:p>
            <a:pPr lvl="1" algn="l">
              <a:spcBef>
                <a:spcPts val="0"/>
              </a:spcBef>
              <a:buFont typeface="Wingdings" pitchFamily="2" charset="2"/>
              <a:buChar char="Ø"/>
            </a:pPr>
            <a:r>
              <a:rPr lang="en-US" dirty="0" err="1" smtClean="0">
                <a:solidFill>
                  <a:schemeClr val="tx1"/>
                </a:solidFill>
              </a:rPr>
              <a:t>Flowsheets</a:t>
            </a:r>
            <a:endParaRPr lang="en-US" dirty="0" smtClean="0">
              <a:solidFill>
                <a:schemeClr val="tx1"/>
              </a:solidFill>
            </a:endParaRPr>
          </a:p>
          <a:p>
            <a:pPr lvl="1" algn="l">
              <a:spcBef>
                <a:spcPts val="0"/>
              </a:spcBef>
              <a:buFont typeface="Wingdings" pitchFamily="2" charset="2"/>
              <a:buChar char="Ø"/>
            </a:pPr>
            <a:r>
              <a:rPr lang="en-US" dirty="0" smtClean="0">
                <a:solidFill>
                  <a:schemeClr val="tx1"/>
                </a:solidFill>
              </a:rPr>
              <a:t>InfoPath converter</a:t>
            </a:r>
          </a:p>
          <a:p>
            <a:pPr algn="l">
              <a:spcBef>
                <a:spcPts val="0"/>
              </a:spcBef>
              <a:buFont typeface="Arial" pitchFamily="34" charset="0"/>
              <a:buChar char="•"/>
            </a:pPr>
            <a:endParaRPr lang="en-US"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Advanced </a:t>
            </a:r>
            <a:r>
              <a:rPr lang="en-US" dirty="0" err="1" smtClean="0"/>
              <a:t>htmlform</a:t>
            </a:r>
            <a:r>
              <a:rPr lang="en-US" dirty="0" smtClean="0"/>
              <a:t>:</a:t>
            </a:r>
            <a:br>
              <a:rPr lang="en-US" dirty="0" smtClean="0"/>
            </a:br>
            <a:r>
              <a:rPr lang="en-US" dirty="0" smtClean="0"/>
              <a:t> </a:t>
            </a:r>
            <a:r>
              <a:rPr lang="en-US" sz="3600" dirty="0" err="1" smtClean="0"/>
              <a:t>obsgroup</a:t>
            </a:r>
            <a:endParaRPr lang="en-US" dirty="0">
              <a:solidFill>
                <a:srgbClr val="FF0000"/>
              </a:solidFill>
            </a:endParaRPr>
          </a:p>
        </p:txBody>
      </p:sp>
      <p:sp>
        <p:nvSpPr>
          <p:cNvPr id="3" name="Content Placeholder 2"/>
          <p:cNvSpPr>
            <a:spLocks noGrp="1"/>
          </p:cNvSpPr>
          <p:nvPr>
            <p:ph idx="1"/>
          </p:nvPr>
        </p:nvSpPr>
        <p:spPr/>
        <p:txBody>
          <a:bodyPr>
            <a:normAutofit/>
          </a:bodyPr>
          <a:lstStyle/>
          <a:p>
            <a:pPr>
              <a:buNone/>
            </a:pPr>
            <a:r>
              <a:rPr lang="en-US" dirty="0" smtClean="0">
                <a:latin typeface="Times New Roman" pitchFamily="18" charset="0"/>
                <a:cs typeface="Times New Roman" pitchFamily="18" charset="0"/>
              </a:rPr>
              <a:t>&lt;</a:t>
            </a:r>
            <a:r>
              <a:rPr lang="en-US" dirty="0" err="1" smtClean="0">
                <a:latin typeface="Times New Roman" pitchFamily="18" charset="0"/>
                <a:cs typeface="Times New Roman" pitchFamily="18" charset="0"/>
              </a:rPr>
              <a:t>obsgroup</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groupingConceptId</a:t>
            </a:r>
            <a:r>
              <a:rPr lang="en-US" dirty="0" smtClean="0">
                <a:latin typeface="Times New Roman" pitchFamily="18" charset="0"/>
                <a:cs typeface="Times New Roman" pitchFamily="18" charset="0"/>
              </a:rPr>
              <a:t>="1234"&gt;</a:t>
            </a:r>
          </a:p>
          <a:p>
            <a:pPr>
              <a:buNone/>
            </a:pPr>
            <a:r>
              <a:rPr lang="en-US" dirty="0" smtClean="0">
                <a:latin typeface="Times New Roman" pitchFamily="18" charset="0"/>
                <a:cs typeface="Times New Roman" pitchFamily="18" charset="0"/>
              </a:rPr>
              <a:t>    &lt;</a:t>
            </a:r>
            <a:r>
              <a:rPr lang="en-US" dirty="0" err="1" smtClean="0">
                <a:latin typeface="Times New Roman" pitchFamily="18" charset="0"/>
                <a:cs typeface="Times New Roman" pitchFamily="18" charset="0"/>
              </a:rPr>
              <a:t>obs</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conceptId</a:t>
            </a:r>
            <a:r>
              <a:rPr lang="en-US" dirty="0" smtClean="0">
                <a:latin typeface="Times New Roman" pitchFamily="18" charset="0"/>
                <a:cs typeface="Times New Roman" pitchFamily="18" charset="0"/>
              </a:rPr>
              <a:t>="1234"   </a:t>
            </a:r>
            <a:r>
              <a:rPr lang="en-US" dirty="0" err="1" smtClean="0">
                <a:latin typeface="Times New Roman" pitchFamily="18" charset="0"/>
                <a:cs typeface="Times New Roman" pitchFamily="18" charset="0"/>
              </a:rPr>
              <a:t>answerConceptId</a:t>
            </a:r>
            <a:r>
              <a:rPr lang="en-US" dirty="0" smtClean="0">
                <a:latin typeface="Times New Roman" pitchFamily="18" charset="0"/>
                <a:cs typeface="Times New Roman" pitchFamily="18" charset="0"/>
              </a:rPr>
              <a:t>="123" </a:t>
            </a:r>
            <a:r>
              <a:rPr lang="en-US" dirty="0" err="1" smtClean="0">
                <a:latin typeface="Times New Roman" pitchFamily="18" charset="0"/>
                <a:cs typeface="Times New Roman" pitchFamily="18" charset="0"/>
              </a:rPr>
              <a:t>answerLabel</a:t>
            </a:r>
            <a:r>
              <a:rPr lang="en-US" dirty="0" smtClean="0">
                <a:latin typeface="Times New Roman" pitchFamily="18" charset="0"/>
                <a:cs typeface="Times New Roman" pitchFamily="18" charset="0"/>
              </a:rPr>
              <a:t>="Other"/&gt;</a:t>
            </a:r>
          </a:p>
          <a:p>
            <a:pPr>
              <a:buNone/>
            </a:pPr>
            <a:r>
              <a:rPr lang="en-US" dirty="0" smtClean="0">
                <a:latin typeface="Times New Roman" pitchFamily="18" charset="0"/>
                <a:cs typeface="Times New Roman" pitchFamily="18" charset="0"/>
              </a:rPr>
              <a:t>    &lt;</a:t>
            </a:r>
            <a:r>
              <a:rPr lang="en-US" dirty="0" err="1" smtClean="0">
                <a:latin typeface="Times New Roman" pitchFamily="18" charset="0"/>
                <a:cs typeface="Times New Roman" pitchFamily="18" charset="0"/>
              </a:rPr>
              <a:t>obs</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conceptId</a:t>
            </a:r>
            <a:r>
              <a:rPr lang="en-US" dirty="0" smtClean="0">
                <a:latin typeface="Times New Roman" pitchFamily="18" charset="0"/>
                <a:cs typeface="Times New Roman" pitchFamily="18" charset="0"/>
              </a:rPr>
              <a:t>="987" </a:t>
            </a:r>
            <a:r>
              <a:rPr lang="en-US" dirty="0" err="1" smtClean="0">
                <a:latin typeface="Times New Roman" pitchFamily="18" charset="0"/>
                <a:cs typeface="Times New Roman" pitchFamily="18" charset="0"/>
              </a:rPr>
              <a:t>labelText</a:t>
            </a:r>
            <a:r>
              <a:rPr lang="en-US" dirty="0" smtClean="0">
                <a:latin typeface="Times New Roman" pitchFamily="18" charset="0"/>
                <a:cs typeface="Times New Roman" pitchFamily="18" charset="0"/>
              </a:rPr>
              <a:t>="specify:"/&gt;</a:t>
            </a:r>
          </a:p>
          <a:p>
            <a:pPr>
              <a:buNone/>
            </a:pPr>
            <a:r>
              <a:rPr lang="en-US" dirty="0" smtClean="0">
                <a:latin typeface="Times New Roman" pitchFamily="18" charset="0"/>
                <a:cs typeface="Times New Roman" pitchFamily="18" charset="0"/>
              </a:rPr>
              <a:t>&lt;/</a:t>
            </a:r>
            <a:r>
              <a:rPr lang="en-US" dirty="0" err="1" smtClean="0">
                <a:latin typeface="Times New Roman" pitchFamily="18" charset="0"/>
                <a:cs typeface="Times New Roman" pitchFamily="18" charset="0"/>
              </a:rPr>
              <a:t>obsgroup</a:t>
            </a:r>
            <a:r>
              <a:rPr lang="en-US" dirty="0" smtClean="0">
                <a:latin typeface="Times New Roman" pitchFamily="18" charset="0"/>
                <a:cs typeface="Times New Roman" pitchFamily="18" charset="0"/>
              </a:rPr>
              <a:t>&gt;</a:t>
            </a:r>
          </a:p>
          <a:p>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Advanced </a:t>
            </a:r>
            <a:r>
              <a:rPr lang="en-US" dirty="0" err="1" smtClean="0"/>
              <a:t>htmlform</a:t>
            </a:r>
            <a:r>
              <a:rPr lang="en-US" dirty="0" smtClean="0"/>
              <a:t>:</a:t>
            </a:r>
            <a:br>
              <a:rPr lang="en-US" dirty="0" smtClean="0"/>
            </a:br>
            <a:r>
              <a:rPr lang="en-US" sz="3600" dirty="0" smtClean="0"/>
              <a:t>Repeat template</a:t>
            </a:r>
            <a:endParaRPr lang="en-US" dirty="0">
              <a:solidFill>
                <a:srgbClr val="FF0000"/>
              </a:solidFill>
            </a:endParaRPr>
          </a:p>
        </p:txBody>
      </p:sp>
      <p:sp>
        <p:nvSpPr>
          <p:cNvPr id="3" name="Content Placeholder 2"/>
          <p:cNvSpPr>
            <a:spLocks noGrp="1"/>
          </p:cNvSpPr>
          <p:nvPr>
            <p:ph idx="1"/>
          </p:nvPr>
        </p:nvSpPr>
        <p:spPr>
          <a:xfrm>
            <a:off x="457200" y="1600201"/>
            <a:ext cx="8229600" cy="3352799"/>
          </a:xfrm>
        </p:spPr>
        <p:txBody>
          <a:bodyPr>
            <a:normAutofit fontScale="40000" lnSpcReduction="20000"/>
          </a:bodyPr>
          <a:lstStyle/>
          <a:p>
            <a:pPr>
              <a:buNone/>
            </a:pPr>
            <a:r>
              <a:rPr lang="en-US" dirty="0" smtClean="0"/>
              <a:t>&lt;repeat&gt;</a:t>
            </a:r>
          </a:p>
          <a:p>
            <a:pPr>
              <a:buNone/>
            </a:pPr>
            <a:r>
              <a:rPr lang="en-US" dirty="0" smtClean="0"/>
              <a:t>    &lt;template&gt;</a:t>
            </a:r>
          </a:p>
          <a:p>
            <a:pPr>
              <a:buNone/>
            </a:pPr>
            <a:r>
              <a:rPr lang="en-US" dirty="0" smtClean="0"/>
              <a:t>        &lt;</a:t>
            </a:r>
            <a:r>
              <a:rPr lang="en-US" dirty="0" err="1" smtClean="0"/>
              <a:t>obsgroup</a:t>
            </a:r>
            <a:r>
              <a:rPr lang="en-US" dirty="0" smtClean="0"/>
              <a:t> </a:t>
            </a:r>
            <a:r>
              <a:rPr lang="en-US" dirty="0" err="1" smtClean="0"/>
              <a:t>groupingConceptId</a:t>
            </a:r>
            <a:r>
              <a:rPr lang="en-US" dirty="0" smtClean="0"/>
              <a:t>="1295"&gt;</a:t>
            </a:r>
          </a:p>
          <a:p>
            <a:pPr>
              <a:buNone/>
            </a:pPr>
            <a:r>
              <a:rPr lang="en-US" dirty="0" smtClean="0"/>
              <a:t>            &lt;</a:t>
            </a:r>
            <a:r>
              <a:rPr lang="en-US" dirty="0" err="1" smtClean="0"/>
              <a:t>tr</a:t>
            </a:r>
            <a:r>
              <a:rPr lang="en-US" dirty="0" smtClean="0"/>
              <a:t>&gt;</a:t>
            </a:r>
          </a:p>
          <a:p>
            <a:pPr>
              <a:buNone/>
            </a:pPr>
            <a:r>
              <a:rPr lang="en-US" dirty="0" smtClean="0"/>
              <a:t>                &lt;td&gt;&lt;</a:t>
            </a:r>
            <a:r>
              <a:rPr lang="en-US" dirty="0" err="1" smtClean="0"/>
              <a:t>obs</a:t>
            </a:r>
            <a:r>
              <a:rPr lang="en-US" dirty="0" smtClean="0"/>
              <a:t> </a:t>
            </a:r>
            <a:r>
              <a:rPr lang="en-US" dirty="0" err="1" smtClean="0"/>
              <a:t>conceptId</a:t>
            </a:r>
            <a:r>
              <a:rPr lang="en-US" dirty="0" smtClean="0"/>
              <a:t>="1297" </a:t>
            </a:r>
            <a:r>
              <a:rPr lang="en-US" dirty="0" err="1" smtClean="0"/>
              <a:t>answerConceptId</a:t>
            </a:r>
            <a:r>
              <a:rPr lang="en-US" dirty="0" smtClean="0"/>
              <a:t>="{concept}" </a:t>
            </a:r>
            <a:r>
              <a:rPr lang="en-US" dirty="0" err="1" smtClean="0"/>
              <a:t>answerLabel</a:t>
            </a:r>
            <a:r>
              <a:rPr lang="en-US" dirty="0" smtClean="0"/>
              <a:t>="{effect}" </a:t>
            </a:r>
            <a:r>
              <a:rPr lang="en-US" dirty="0" err="1" smtClean="0"/>
              <a:t>labelText</a:t>
            </a:r>
            <a:r>
              <a:rPr lang="en-US" dirty="0" smtClean="0"/>
              <a:t>=""/&gt;&lt;/td&gt;</a:t>
            </a:r>
          </a:p>
          <a:p>
            <a:pPr>
              <a:buNone/>
            </a:pPr>
            <a:r>
              <a:rPr lang="en-US" dirty="0" smtClean="0"/>
              <a:t>                &lt;td&gt;&lt;</a:t>
            </a:r>
            <a:r>
              <a:rPr lang="en-US" dirty="0" err="1" smtClean="0"/>
              <a:t>obs</a:t>
            </a:r>
            <a:r>
              <a:rPr lang="en-US" dirty="0" smtClean="0"/>
              <a:t> </a:t>
            </a:r>
            <a:r>
              <a:rPr lang="en-US" dirty="0" err="1" smtClean="0"/>
              <a:t>conceptId</a:t>
            </a:r>
            <a:r>
              <a:rPr lang="en-US" dirty="0" smtClean="0"/>
              <a:t>="3063"/&gt;&lt;/td&gt;</a:t>
            </a:r>
          </a:p>
          <a:p>
            <a:pPr>
              <a:buNone/>
            </a:pPr>
            <a:r>
              <a:rPr lang="en-US" dirty="0" smtClean="0"/>
              <a:t>                &lt;td&gt;&lt;</a:t>
            </a:r>
            <a:r>
              <a:rPr lang="en-US" dirty="0" err="1" smtClean="0"/>
              <a:t>obs</a:t>
            </a:r>
            <a:r>
              <a:rPr lang="en-US" dirty="0" smtClean="0"/>
              <a:t> </a:t>
            </a:r>
            <a:r>
              <a:rPr lang="en-US" dirty="0" err="1" smtClean="0"/>
              <a:t>conceptId</a:t>
            </a:r>
            <a:r>
              <a:rPr lang="en-US" dirty="0" smtClean="0"/>
              <a:t>="1300"/&gt;&lt;/td&gt;</a:t>
            </a:r>
          </a:p>
          <a:p>
            <a:pPr>
              <a:buNone/>
            </a:pPr>
            <a:r>
              <a:rPr lang="en-US" dirty="0" smtClean="0"/>
              <a:t>                &lt;td&gt;&lt;</a:t>
            </a:r>
            <a:r>
              <a:rPr lang="en-US" dirty="0" err="1" smtClean="0"/>
              <a:t>obs</a:t>
            </a:r>
            <a:r>
              <a:rPr lang="en-US" dirty="0" smtClean="0"/>
              <a:t> </a:t>
            </a:r>
            <a:r>
              <a:rPr lang="en-US" dirty="0" err="1" smtClean="0"/>
              <a:t>conceptId</a:t>
            </a:r>
            <a:r>
              <a:rPr lang="en-US" dirty="0" smtClean="0"/>
              <a:t>="1643"/&gt;&lt;/td&gt;</a:t>
            </a:r>
          </a:p>
          <a:p>
            <a:pPr>
              <a:buNone/>
            </a:pPr>
            <a:r>
              <a:rPr lang="en-US" dirty="0" smtClean="0"/>
              <a:t>            &lt;/</a:t>
            </a:r>
            <a:r>
              <a:rPr lang="en-US" dirty="0" err="1" smtClean="0"/>
              <a:t>tr</a:t>
            </a:r>
            <a:r>
              <a:rPr lang="en-US" dirty="0" smtClean="0"/>
              <a:t>&gt;</a:t>
            </a:r>
          </a:p>
          <a:p>
            <a:pPr>
              <a:buNone/>
            </a:pPr>
            <a:r>
              <a:rPr lang="en-US" dirty="0" smtClean="0"/>
              <a:t>        &lt;/</a:t>
            </a:r>
            <a:r>
              <a:rPr lang="en-US" dirty="0" err="1" smtClean="0"/>
              <a:t>obsgroup</a:t>
            </a:r>
            <a:r>
              <a:rPr lang="en-US" dirty="0" smtClean="0"/>
              <a:t>&gt;</a:t>
            </a:r>
          </a:p>
          <a:p>
            <a:pPr>
              <a:buNone/>
            </a:pPr>
            <a:r>
              <a:rPr lang="en-US" dirty="0" smtClean="0"/>
              <a:t>    &lt;/template&gt;</a:t>
            </a:r>
          </a:p>
          <a:p>
            <a:pPr>
              <a:buNone/>
            </a:pPr>
            <a:r>
              <a:rPr lang="en-US" dirty="0" smtClean="0"/>
              <a:t>    &lt;render concept="6355" effect="</a:t>
            </a:r>
            <a:r>
              <a:rPr lang="en-US" dirty="0" err="1" smtClean="0"/>
              <a:t>Nausées</a:t>
            </a:r>
            <a:r>
              <a:rPr lang="en-US" dirty="0" smtClean="0"/>
              <a:t>/</a:t>
            </a:r>
            <a:r>
              <a:rPr lang="en-US" dirty="0" err="1" smtClean="0"/>
              <a:t>vomissements</a:t>
            </a:r>
            <a:r>
              <a:rPr lang="en-US" dirty="0" smtClean="0"/>
              <a:t>"/&gt;</a:t>
            </a:r>
          </a:p>
          <a:p>
            <a:pPr>
              <a:buNone/>
            </a:pPr>
            <a:r>
              <a:rPr lang="en-US" dirty="0" smtClean="0"/>
              <a:t>    &lt;render concept="16" effect="</a:t>
            </a:r>
            <a:r>
              <a:rPr lang="en-US" dirty="0" err="1" smtClean="0"/>
              <a:t>Diarrhée</a:t>
            </a:r>
            <a:r>
              <a:rPr lang="en-US" dirty="0" smtClean="0"/>
              <a:t>"/&gt;</a:t>
            </a:r>
          </a:p>
          <a:p>
            <a:pPr>
              <a:buNone/>
            </a:pPr>
            <a:r>
              <a:rPr lang="en-US" dirty="0" smtClean="0"/>
              <a:t>    &lt;render concept="80" effect="</a:t>
            </a:r>
            <a:r>
              <a:rPr lang="en-US" dirty="0" err="1" smtClean="0"/>
              <a:t>Arthralgie</a:t>
            </a:r>
            <a:r>
              <a:rPr lang="en-US" dirty="0" smtClean="0"/>
              <a:t>"/&gt;</a:t>
            </a:r>
          </a:p>
          <a:p>
            <a:pPr>
              <a:buNone/>
            </a:pPr>
            <a:r>
              <a:rPr lang="en-US" dirty="0" smtClean="0"/>
              <a:t>    &lt;render concept="877" effect="</a:t>
            </a:r>
            <a:r>
              <a:rPr lang="en-US" dirty="0" err="1" smtClean="0"/>
              <a:t>Etourdissements</a:t>
            </a:r>
            <a:r>
              <a:rPr lang="en-US" dirty="0" smtClean="0"/>
              <a:t> et/</a:t>
            </a:r>
            <a:r>
              <a:rPr lang="en-US" dirty="0" err="1" smtClean="0"/>
              <a:t>ou</a:t>
            </a:r>
            <a:r>
              <a:rPr lang="en-US" dirty="0" smtClean="0"/>
              <a:t> </a:t>
            </a:r>
            <a:r>
              <a:rPr lang="en-US" dirty="0" err="1" smtClean="0"/>
              <a:t>vertiges</a:t>
            </a:r>
            <a:r>
              <a:rPr lang="en-US" dirty="0" smtClean="0"/>
              <a:t>"/&gt;</a:t>
            </a:r>
          </a:p>
          <a:p>
            <a:pPr>
              <a:buNone/>
            </a:pPr>
            <a:r>
              <a:rPr lang="en-US" dirty="0" smtClean="0"/>
              <a:t>&lt;/repeat&gt;</a:t>
            </a:r>
          </a:p>
          <a:p>
            <a:pPr>
              <a:buNone/>
            </a:pPr>
            <a:endParaRPr lang="en-US" dirty="0" smtClean="0"/>
          </a:p>
          <a:p>
            <a:pPr>
              <a:buNone/>
            </a:pPr>
            <a:endParaRPr lang="en-US" dirty="0" smtClean="0"/>
          </a:p>
          <a:p>
            <a:endParaRPr lang="en-US" dirty="0"/>
          </a:p>
        </p:txBody>
      </p:sp>
      <p:pic>
        <p:nvPicPr>
          <p:cNvPr id="4" name="Content Placeholder 3" descr="htmlform-repeat-example.JPG"/>
          <p:cNvPicPr>
            <a:picLocks noChangeAspect="1"/>
          </p:cNvPicPr>
          <p:nvPr/>
        </p:nvPicPr>
        <p:blipFill>
          <a:blip r:embed="rId2" cstate="print"/>
          <a:stretch>
            <a:fillRect/>
          </a:stretch>
        </p:blipFill>
        <p:spPr>
          <a:xfrm>
            <a:off x="1295400" y="4648200"/>
            <a:ext cx="6477000" cy="1238250"/>
          </a:xfrm>
          <a:prstGeom prst="rect">
            <a:avLst/>
          </a:prstGeom>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Advanced </a:t>
            </a:r>
            <a:r>
              <a:rPr lang="en-US" dirty="0" err="1" smtClean="0"/>
              <a:t>htmlform</a:t>
            </a:r>
            <a:r>
              <a:rPr lang="en-US" dirty="0" smtClean="0"/>
              <a:t/>
            </a:r>
            <a:br>
              <a:rPr lang="en-US" dirty="0" smtClean="0"/>
            </a:br>
            <a:r>
              <a:rPr lang="en-US" sz="3600" dirty="0" smtClean="0"/>
              <a:t>Lab 6</a:t>
            </a:r>
            <a:endParaRPr lang="en-US" sz="3600" dirty="0"/>
          </a:p>
        </p:txBody>
      </p:sp>
      <p:sp>
        <p:nvSpPr>
          <p:cNvPr id="3" name="Content Placeholder 2"/>
          <p:cNvSpPr>
            <a:spLocks noGrp="1"/>
          </p:cNvSpPr>
          <p:nvPr>
            <p:ph idx="1"/>
          </p:nvPr>
        </p:nvSpPr>
        <p:spPr/>
        <p:txBody>
          <a:bodyPr>
            <a:normAutofit lnSpcReduction="10000"/>
          </a:bodyPr>
          <a:lstStyle/>
          <a:p>
            <a:pPr>
              <a:buNone/>
            </a:pPr>
            <a:r>
              <a:rPr lang="en-US" dirty="0" smtClean="0"/>
              <a:t>Use repeat and </a:t>
            </a:r>
            <a:r>
              <a:rPr lang="en-US" dirty="0" err="1" smtClean="0"/>
              <a:t>obsgroups</a:t>
            </a:r>
            <a:r>
              <a:rPr lang="en-US" dirty="0" smtClean="0"/>
              <a:t> tags.</a:t>
            </a:r>
          </a:p>
          <a:p>
            <a:pPr>
              <a:buNone/>
            </a:pPr>
            <a:r>
              <a:rPr lang="en-US" dirty="0" smtClean="0">
                <a:cs typeface="Arabic Typesetting" pitchFamily="66" charset="-78"/>
              </a:rPr>
              <a:t>Create a table with lab tests where each row has the following columns:  </a:t>
            </a:r>
          </a:p>
          <a:p>
            <a:r>
              <a:rPr lang="en-US" dirty="0" smtClean="0">
                <a:cs typeface="Arabic Typesetting" pitchFamily="66" charset="-78"/>
              </a:rPr>
              <a:t>Dropdown list of lab tests </a:t>
            </a:r>
          </a:p>
          <a:p>
            <a:r>
              <a:rPr lang="en-US" dirty="0" smtClean="0">
                <a:cs typeface="Arabic Typesetting" pitchFamily="66" charset="-78"/>
              </a:rPr>
              <a:t>Date of test</a:t>
            </a:r>
          </a:p>
          <a:p>
            <a:r>
              <a:rPr lang="en-US" dirty="0" smtClean="0">
                <a:cs typeface="Arabic Typesetting" pitchFamily="66" charset="-78"/>
              </a:rPr>
              <a:t>Textbox for additional comments</a:t>
            </a:r>
          </a:p>
          <a:p>
            <a:pPr>
              <a:buNone/>
            </a:pPr>
            <a:r>
              <a:rPr lang="en-US" dirty="0" smtClean="0">
                <a:cs typeface="Arabic Typesetting" pitchFamily="66" charset="-78"/>
              </a:rPr>
              <a:t>Create one row </a:t>
            </a:r>
          </a:p>
          <a:p>
            <a:pPr>
              <a:buNone/>
            </a:pPr>
            <a:r>
              <a:rPr lang="en-US" dirty="0" smtClean="0">
                <a:cs typeface="Arabic Typesetting" pitchFamily="66" charset="-78"/>
              </a:rPr>
              <a:t>Use repeat tag to add duplicate rows</a:t>
            </a:r>
          </a:p>
          <a:p>
            <a:pPr marL="514350" indent="-514350">
              <a:buFont typeface="+mj-lt"/>
              <a:buAutoNum type="arabicPeriod"/>
            </a:pPr>
            <a:endParaRPr lang="en-US" dirty="0" smtClean="0">
              <a:cs typeface="Arabic Typesetting" pitchFamily="66" charset="-78"/>
            </a:endParaRPr>
          </a:p>
          <a:p>
            <a:pPr marL="514350" indent="-514350">
              <a:buFont typeface="+mj-lt"/>
              <a:buAutoNum type="arabicPeriod"/>
            </a:pPr>
            <a:endParaRPr lang="en-US" dirty="0" smtClean="0">
              <a:cs typeface="Arabic Typesetting" pitchFamily="66" charset="-78"/>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Advanced </a:t>
            </a:r>
            <a:r>
              <a:rPr lang="en-US" dirty="0" err="1" smtClean="0"/>
              <a:t>htmlform</a:t>
            </a:r>
            <a:r>
              <a:rPr lang="en-US" dirty="0" smtClean="0"/>
              <a:t>:</a:t>
            </a:r>
            <a:br>
              <a:rPr lang="en-US" dirty="0" smtClean="0"/>
            </a:br>
            <a:r>
              <a:rPr lang="en-US" sz="3600" dirty="0" smtClean="0"/>
              <a:t>Language translation</a:t>
            </a:r>
            <a:endParaRPr lang="en-US" sz="3600" dirty="0"/>
          </a:p>
        </p:txBody>
      </p:sp>
      <p:sp>
        <p:nvSpPr>
          <p:cNvPr id="3" name="Content Placeholder 2"/>
          <p:cNvSpPr>
            <a:spLocks noGrp="1"/>
          </p:cNvSpPr>
          <p:nvPr>
            <p:ph idx="1"/>
          </p:nvPr>
        </p:nvSpPr>
        <p:spPr/>
        <p:txBody>
          <a:bodyPr>
            <a:normAutofit fontScale="85000" lnSpcReduction="20000"/>
          </a:bodyPr>
          <a:lstStyle/>
          <a:p>
            <a:pPr>
              <a:buNone/>
            </a:pPr>
            <a:r>
              <a:rPr lang="en-US" dirty="0" smtClean="0"/>
              <a:t>&lt;translations </a:t>
            </a:r>
            <a:r>
              <a:rPr lang="en-US" dirty="0" err="1" smtClean="0"/>
              <a:t>defaultLocale</a:t>
            </a:r>
            <a:r>
              <a:rPr lang="en-US" dirty="0" smtClean="0"/>
              <a:t>="en"&gt;</a:t>
            </a:r>
          </a:p>
          <a:p>
            <a:pPr>
              <a:buNone/>
            </a:pPr>
            <a:r>
              <a:rPr lang="en-US" dirty="0" smtClean="0"/>
              <a:t>    &lt;code name="</a:t>
            </a:r>
            <a:r>
              <a:rPr lang="en-US" dirty="0" err="1" smtClean="0"/>
              <a:t>night_sweats</a:t>
            </a:r>
            <a:r>
              <a:rPr lang="en-US" dirty="0" smtClean="0"/>
              <a:t>"&gt;</a:t>
            </a:r>
          </a:p>
          <a:p>
            <a:pPr>
              <a:buNone/>
            </a:pPr>
            <a:r>
              <a:rPr lang="en-US" dirty="0" smtClean="0"/>
              <a:t>        &lt;variant locale="en" value="night sweats"/&gt;</a:t>
            </a:r>
          </a:p>
          <a:p>
            <a:pPr>
              <a:buNone/>
            </a:pPr>
            <a:r>
              <a:rPr lang="en-US" dirty="0" smtClean="0"/>
              <a:t>        &lt;variant locale="</a:t>
            </a:r>
            <a:r>
              <a:rPr lang="en-US" dirty="0" err="1" smtClean="0"/>
              <a:t>fr</a:t>
            </a:r>
            <a:r>
              <a:rPr lang="en-US" dirty="0" smtClean="0"/>
              <a:t>" value="</a:t>
            </a:r>
            <a:r>
              <a:rPr lang="en-US" dirty="0" err="1" smtClean="0"/>
              <a:t>sueurs</a:t>
            </a:r>
            <a:r>
              <a:rPr lang="en-US" dirty="0" smtClean="0"/>
              <a:t> nocturnes"/&gt;</a:t>
            </a:r>
          </a:p>
          <a:p>
            <a:pPr>
              <a:buNone/>
            </a:pPr>
            <a:r>
              <a:rPr lang="en-US" dirty="0" smtClean="0"/>
              <a:t>    &lt;/code&gt;</a:t>
            </a:r>
          </a:p>
          <a:p>
            <a:pPr>
              <a:buNone/>
            </a:pPr>
            <a:r>
              <a:rPr lang="en-US" dirty="0" smtClean="0"/>
              <a:t>&lt;/translations&gt;</a:t>
            </a:r>
          </a:p>
          <a:p>
            <a:pPr>
              <a:buNone/>
            </a:pPr>
            <a:r>
              <a:rPr lang="en-US" dirty="0" smtClean="0"/>
              <a:t> </a:t>
            </a:r>
          </a:p>
          <a:p>
            <a:pPr>
              <a:buNone/>
            </a:pPr>
            <a:r>
              <a:rPr lang="en-US" dirty="0" smtClean="0"/>
              <a:t>And then in the body of the form:</a:t>
            </a:r>
          </a:p>
          <a:p>
            <a:pPr>
              <a:buNone/>
            </a:pPr>
            <a:r>
              <a:rPr lang="en-US" dirty="0" smtClean="0"/>
              <a:t> </a:t>
            </a:r>
          </a:p>
          <a:p>
            <a:pPr>
              <a:buNone/>
            </a:pPr>
            <a:r>
              <a:rPr lang="en-US" dirty="0" smtClean="0"/>
              <a:t>&lt;</a:t>
            </a:r>
            <a:r>
              <a:rPr lang="en-US" dirty="0" err="1" smtClean="0"/>
              <a:t>obs</a:t>
            </a:r>
            <a:r>
              <a:rPr lang="en-US" dirty="0" smtClean="0"/>
              <a:t> </a:t>
            </a:r>
            <a:r>
              <a:rPr lang="en-US" dirty="0" err="1" smtClean="0"/>
              <a:t>conceptId</a:t>
            </a:r>
            <a:r>
              <a:rPr lang="en-US" dirty="0" smtClean="0"/>
              <a:t>="1234" </a:t>
            </a:r>
            <a:r>
              <a:rPr lang="en-US" dirty="0" err="1" smtClean="0"/>
              <a:t>labelCode</a:t>
            </a:r>
            <a:r>
              <a:rPr lang="en-US" dirty="0" smtClean="0"/>
              <a:t>="</a:t>
            </a:r>
            <a:r>
              <a:rPr lang="en-US" dirty="0" err="1" smtClean="0"/>
              <a:t>night_sweats</a:t>
            </a:r>
            <a:r>
              <a:rPr lang="en-US" dirty="0" smtClean="0"/>
              <a:t>"/&gt;</a:t>
            </a:r>
          </a:p>
          <a:p>
            <a:pPr>
              <a:buNone/>
            </a:pPr>
            <a:endParaRPr lang="en-US" dirty="0" smtClean="0">
              <a:cs typeface="Arabic Typesetting" pitchFamily="66" charset="-78"/>
            </a:endParaRPr>
          </a:p>
          <a:p>
            <a:pPr marL="514350" indent="-514350">
              <a:buFont typeface="+mj-lt"/>
              <a:buAutoNum type="arabicPeriod"/>
            </a:pPr>
            <a:endParaRPr lang="en-US" dirty="0" smtClean="0">
              <a:cs typeface="Arabic Typesetting" pitchFamily="66" charset="-78"/>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Advanced </a:t>
            </a:r>
            <a:r>
              <a:rPr lang="en-US" dirty="0" err="1" smtClean="0"/>
              <a:t>htmlform</a:t>
            </a:r>
            <a:r>
              <a:rPr lang="en-US" dirty="0" smtClean="0"/>
              <a:t/>
            </a:r>
            <a:br>
              <a:rPr lang="en-US" dirty="0" smtClean="0"/>
            </a:br>
            <a:r>
              <a:rPr lang="en-US" sz="3600" dirty="0" smtClean="0"/>
              <a:t>Lookup</a:t>
            </a:r>
            <a:endParaRPr lang="en-US" sz="3600" dirty="0"/>
          </a:p>
        </p:txBody>
      </p:sp>
      <p:sp>
        <p:nvSpPr>
          <p:cNvPr id="3" name="Content Placeholder 2"/>
          <p:cNvSpPr>
            <a:spLocks noGrp="1"/>
          </p:cNvSpPr>
          <p:nvPr>
            <p:ph idx="1"/>
          </p:nvPr>
        </p:nvSpPr>
        <p:spPr/>
        <p:txBody>
          <a:bodyPr>
            <a:normAutofit/>
          </a:bodyPr>
          <a:lstStyle/>
          <a:p>
            <a:pPr>
              <a:buNone/>
            </a:pPr>
            <a:r>
              <a:rPr lang="en-US" sz="2800" dirty="0" smtClean="0">
                <a:latin typeface="Times New Roman" pitchFamily="18" charset="0"/>
                <a:cs typeface="Times New Roman" pitchFamily="18" charset="0"/>
              </a:rPr>
              <a:t>&lt;lookup class="value" expression="</a:t>
            </a:r>
            <a:r>
              <a:rPr lang="en-US" sz="2800" dirty="0" err="1" smtClean="0">
                <a:latin typeface="Times New Roman" pitchFamily="18" charset="0"/>
                <a:cs typeface="Times New Roman" pitchFamily="18" charset="0"/>
              </a:rPr>
              <a:t>patientIdentifiers.get</a:t>
            </a:r>
            <a:r>
              <a:rPr lang="en-US" sz="2800" dirty="0" smtClean="0">
                <a:latin typeface="Times New Roman" pitchFamily="18" charset="0"/>
                <a:cs typeface="Times New Roman" pitchFamily="18" charset="0"/>
              </a:rPr>
              <a:t>(&amp;</a:t>
            </a:r>
            <a:r>
              <a:rPr lang="en-US" sz="2800" dirty="0" err="1" smtClean="0">
                <a:latin typeface="Times New Roman" pitchFamily="18" charset="0"/>
                <a:cs typeface="Times New Roman" pitchFamily="18" charset="0"/>
              </a:rPr>
              <a:t>quot;IMB</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ID&amp;quot</a:t>
            </a:r>
            <a:r>
              <a:rPr lang="en-US" sz="2800" dirty="0" smtClean="0">
                <a:latin typeface="Times New Roman" pitchFamily="18" charset="0"/>
                <a:cs typeface="Times New Roman" pitchFamily="18" charset="0"/>
              </a:rPr>
              <a:t>;)" /&gt;</a:t>
            </a:r>
          </a:p>
          <a:p>
            <a:pPr>
              <a:buNone/>
            </a:pPr>
            <a:endParaRPr lang="en-US" sz="2800" dirty="0" smtClean="0">
              <a:latin typeface="Times New Roman" pitchFamily="18" charset="0"/>
              <a:cs typeface="Times New Roman" pitchFamily="18" charset="0"/>
            </a:endParaRPr>
          </a:p>
          <a:p>
            <a:pPr>
              <a:buNone/>
            </a:pPr>
            <a:r>
              <a:rPr lang="en-US" sz="2800" dirty="0" smtClean="0">
                <a:latin typeface="Times New Roman" pitchFamily="18" charset="0"/>
                <a:cs typeface="Times New Roman" pitchFamily="18" charset="0"/>
              </a:rPr>
              <a:t>&lt;lookup class="value" expression="</a:t>
            </a:r>
            <a:r>
              <a:rPr lang="en-US" sz="2800" dirty="0" err="1" smtClean="0">
                <a:latin typeface="Times New Roman" pitchFamily="18" charset="0"/>
                <a:cs typeface="Times New Roman" pitchFamily="18" charset="0"/>
              </a:rPr>
              <a:t>patient.personName.familyName</a:t>
            </a:r>
            <a:r>
              <a:rPr lang="en-US" sz="2800" dirty="0" smtClean="0">
                <a:latin typeface="Times New Roman" pitchFamily="18" charset="0"/>
                <a:cs typeface="Times New Roman" pitchFamily="18" charset="0"/>
              </a:rPr>
              <a:t>" /&gt;</a:t>
            </a:r>
          </a:p>
          <a:p>
            <a:pPr>
              <a:buNone/>
            </a:pPr>
            <a:endParaRPr lang="en-US" sz="2800" dirty="0" smtClean="0">
              <a:latin typeface="Times New Roman" pitchFamily="18" charset="0"/>
              <a:cs typeface="Times New Roman" pitchFamily="18" charset="0"/>
            </a:endParaRPr>
          </a:p>
          <a:p>
            <a:pPr>
              <a:buNone/>
            </a:pPr>
            <a:r>
              <a:rPr lang="en-US" sz="2800" dirty="0" smtClean="0">
                <a:latin typeface="Times New Roman" pitchFamily="18" charset="0"/>
                <a:cs typeface="Times New Roman" pitchFamily="18" charset="0"/>
              </a:rPr>
              <a:t>&lt;lookup class="value" expression="</a:t>
            </a:r>
            <a:r>
              <a:rPr lang="en-US" sz="2800" dirty="0" err="1" smtClean="0">
                <a:latin typeface="Times New Roman" pitchFamily="18" charset="0"/>
                <a:cs typeface="Times New Roman" pitchFamily="18" charset="0"/>
              </a:rPr>
              <a:t>patient.personName.givenName</a:t>
            </a:r>
            <a:r>
              <a:rPr lang="en-US" sz="2800" dirty="0" smtClean="0">
                <a:latin typeface="Times New Roman" pitchFamily="18" charset="0"/>
                <a:cs typeface="Times New Roman" pitchFamily="18" charset="0"/>
              </a:rPr>
              <a:t>" /&gt;</a:t>
            </a:r>
          </a:p>
          <a:p>
            <a:pPr marL="514350" indent="-514350">
              <a:buFont typeface="+mj-lt"/>
              <a:buAutoNum type="arabicPeriod"/>
            </a:pPr>
            <a:endParaRPr lang="en-US" dirty="0" smtClean="0">
              <a:cs typeface="Arabic Typesetting" pitchFamily="66" charset="-78"/>
            </a:endParaRPr>
          </a:p>
          <a:p>
            <a:pPr marL="514350" indent="-514350">
              <a:buFont typeface="+mj-lt"/>
              <a:buAutoNum type="arabicPeriod"/>
            </a:pPr>
            <a:endParaRPr lang="en-US" dirty="0" smtClean="0">
              <a:cs typeface="Arabic Typesetting" pitchFamily="66" charset="-78"/>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a:t>
            </a:r>
            <a:r>
              <a:rPr lang="en-US" dirty="0" smtClean="0"/>
              <a:t>dditional “goodies”</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b="1" dirty="0" smtClean="0"/>
              <a:t>Today</a:t>
            </a:r>
          </a:p>
          <a:p>
            <a:r>
              <a:rPr lang="en-US" b="1" dirty="0" smtClean="0"/>
              <a:t>HTML Form </a:t>
            </a:r>
            <a:r>
              <a:rPr lang="en-US" b="1" dirty="0" err="1" smtClean="0"/>
              <a:t>Flowsheet</a:t>
            </a:r>
            <a:r>
              <a:rPr lang="en-US" b="1" dirty="0" smtClean="0"/>
              <a:t> Module</a:t>
            </a:r>
          </a:p>
          <a:p>
            <a:pPr lvl="1"/>
            <a:r>
              <a:rPr lang="en-US" sz="1900" dirty="0" smtClean="0">
                <a:hlinkClick r:id="rId2"/>
              </a:rPr>
              <a:t>http://wiki.openmrs.org/display/docs/HtmlFormFlowsheet+Module</a:t>
            </a:r>
            <a:r>
              <a:rPr lang="en-US" sz="1900" dirty="0" smtClean="0"/>
              <a:t> </a:t>
            </a:r>
          </a:p>
          <a:p>
            <a:r>
              <a:rPr lang="en-US" b="1" dirty="0" err="1" smtClean="0"/>
              <a:t>Infopath</a:t>
            </a:r>
            <a:r>
              <a:rPr lang="en-US" b="1" dirty="0" smtClean="0"/>
              <a:t> converter</a:t>
            </a:r>
          </a:p>
          <a:p>
            <a:pPr lvl="1"/>
            <a:r>
              <a:rPr lang="en-US" dirty="0" smtClean="0"/>
              <a:t>beta version (September 2010)</a:t>
            </a:r>
          </a:p>
          <a:p>
            <a:pPr lvl="1"/>
            <a:r>
              <a:rPr lang="en-US" dirty="0" smtClean="0"/>
              <a:t>converts InfoPath forms to </a:t>
            </a:r>
            <a:r>
              <a:rPr lang="en-US" dirty="0" err="1" smtClean="0"/>
              <a:t>HTMLform</a:t>
            </a:r>
            <a:endParaRPr lang="en-US" dirty="0" smtClean="0"/>
          </a:p>
          <a:p>
            <a:r>
              <a:rPr lang="en-US" b="1" dirty="0" smtClean="0"/>
              <a:t>JavaScript behavior for decision-support</a:t>
            </a:r>
          </a:p>
          <a:p>
            <a:pPr lvl="1"/>
            <a:r>
              <a:rPr lang="en-US" sz="1500" dirty="0" smtClean="0">
                <a:hlinkClick r:id="rId3"/>
              </a:rPr>
              <a:t>http://wiki.openmrs.org/display/docs/HTML+Form+Entry+Module+Javascript</a:t>
            </a:r>
            <a:r>
              <a:rPr lang="en-US" sz="1500" dirty="0" smtClean="0"/>
              <a:t> </a:t>
            </a:r>
            <a:endParaRPr lang="en-US" dirty="0" smtClean="0"/>
          </a:p>
          <a:p>
            <a:endParaRPr lang="en-US" dirty="0" smtClean="0"/>
          </a:p>
          <a:p>
            <a:pPr>
              <a:buNone/>
            </a:pPr>
            <a:r>
              <a:rPr lang="en-US" b="1" dirty="0" smtClean="0"/>
              <a:t>Future</a:t>
            </a:r>
          </a:p>
          <a:p>
            <a:r>
              <a:rPr lang="en-US" dirty="0" err="1" smtClean="0"/>
              <a:t>htmlform</a:t>
            </a:r>
            <a:r>
              <a:rPr lang="en-US" dirty="0" smtClean="0"/>
              <a:t> </a:t>
            </a:r>
            <a:r>
              <a:rPr lang="en-US" dirty="0" err="1" smtClean="0"/>
              <a:t>wysiwyg</a:t>
            </a:r>
            <a:r>
              <a:rPr lang="en-US" dirty="0" smtClean="0"/>
              <a:t> designer</a:t>
            </a:r>
          </a:p>
          <a:p>
            <a:r>
              <a:rPr lang="en-US" dirty="0" smtClean="0"/>
              <a:t>Draft designer</a:t>
            </a:r>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0"/>
              </a:spcBef>
            </a:pPr>
            <a:r>
              <a:rPr lang="en-US" dirty="0" smtClean="0"/>
              <a:t>Data validation</a:t>
            </a:r>
            <a:endParaRPr lang="en-US" dirty="0" smtClean="0">
              <a:solidFill>
                <a:srgbClr val="FF0000"/>
              </a:solidFill>
            </a:endParaRPr>
          </a:p>
        </p:txBody>
      </p:sp>
      <p:sp>
        <p:nvSpPr>
          <p:cNvPr id="3" name="Content Placeholder 2"/>
          <p:cNvSpPr>
            <a:spLocks noGrp="1"/>
          </p:cNvSpPr>
          <p:nvPr>
            <p:ph idx="1"/>
          </p:nvPr>
        </p:nvSpPr>
        <p:spPr>
          <a:xfrm>
            <a:off x="457200" y="1295400"/>
            <a:ext cx="8229600" cy="4830763"/>
          </a:xfrm>
        </p:spPr>
        <p:txBody>
          <a:bodyPr>
            <a:normAutofit/>
          </a:bodyPr>
          <a:lstStyle/>
          <a:p>
            <a:r>
              <a:rPr lang="en-US" smtClean="0"/>
              <a:t>JavaScript </a:t>
            </a:r>
            <a:r>
              <a:rPr lang="en-US" dirty="0" smtClean="0"/>
              <a:t>for decision support</a:t>
            </a:r>
          </a:p>
          <a:p>
            <a:r>
              <a:rPr lang="en-US" dirty="0" smtClean="0"/>
              <a:t>Use concept dictionary ranges with </a:t>
            </a:r>
            <a:r>
              <a:rPr lang="en-US" dirty="0" err="1" smtClean="0"/>
              <a:t>datatype</a:t>
            </a:r>
            <a:r>
              <a:rPr lang="en-US" dirty="0" smtClean="0"/>
              <a:t> “numeric”</a:t>
            </a:r>
            <a:endParaRPr lang="en-US" dirty="0"/>
          </a:p>
          <a:p>
            <a:endParaRPr lang="en-US" dirty="0" smtClean="0"/>
          </a:p>
        </p:txBody>
      </p:sp>
      <p:pic>
        <p:nvPicPr>
          <p:cNvPr id="4" name="Picture 3" descr="concept-range-example.JPG"/>
          <p:cNvPicPr>
            <a:picLocks noChangeAspect="1"/>
          </p:cNvPicPr>
          <p:nvPr/>
        </p:nvPicPr>
        <p:blipFill>
          <a:blip r:embed="rId2" cstate="print"/>
          <a:stretch>
            <a:fillRect/>
          </a:stretch>
        </p:blipFill>
        <p:spPr>
          <a:xfrm>
            <a:off x="2057400" y="2895600"/>
            <a:ext cx="5481181" cy="3334385"/>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3" name="Content Placeholder 2"/>
          <p:cNvSpPr>
            <a:spLocks noGrp="1"/>
          </p:cNvSpPr>
          <p:nvPr>
            <p:ph idx="1"/>
          </p:nvPr>
        </p:nvSpPr>
        <p:spPr/>
        <p:txBody>
          <a:bodyPr/>
          <a:lstStyle/>
          <a:p>
            <a:r>
              <a:rPr lang="en-US" dirty="0" err="1" smtClean="0"/>
              <a:t>OpenMRS</a:t>
            </a:r>
            <a:r>
              <a:rPr lang="en-US" dirty="0" smtClean="0"/>
              <a:t> </a:t>
            </a:r>
            <a:r>
              <a:rPr lang="en-US" dirty="0" err="1" smtClean="0"/>
              <a:t>htmlform</a:t>
            </a:r>
            <a:r>
              <a:rPr lang="en-US" smtClean="0"/>
              <a:t> module reference</a:t>
            </a:r>
            <a:endParaRPr lang="en-US" dirty="0" smtClean="0"/>
          </a:p>
          <a:p>
            <a:r>
              <a:rPr lang="en-US" dirty="0" smtClean="0"/>
              <a:t>www.w3schools.com</a:t>
            </a:r>
          </a:p>
          <a:p>
            <a:r>
              <a:rPr lang="en-US" dirty="0" smtClean="0"/>
              <a:t>eball@pih.org</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t>
            </a:r>
            <a:r>
              <a:rPr lang="en-US" dirty="0" err="1" smtClean="0"/>
              <a:t>htmlforms</a:t>
            </a:r>
            <a:r>
              <a:rPr lang="en-US" dirty="0" smtClean="0"/>
              <a:t>?</a:t>
            </a:r>
            <a:endParaRPr lang="en-US" dirty="0"/>
          </a:p>
        </p:txBody>
      </p:sp>
      <p:sp>
        <p:nvSpPr>
          <p:cNvPr id="3" name="Content Placeholder 2"/>
          <p:cNvSpPr>
            <a:spLocks noGrp="1"/>
          </p:cNvSpPr>
          <p:nvPr>
            <p:ph idx="1"/>
          </p:nvPr>
        </p:nvSpPr>
        <p:spPr/>
        <p:txBody>
          <a:bodyPr>
            <a:normAutofit lnSpcReduction="10000"/>
          </a:bodyPr>
          <a:lstStyle/>
          <a:p>
            <a:r>
              <a:rPr lang="en-US" dirty="0" smtClean="0"/>
              <a:t>Non-proprietary – InfoPath only runs on Windows</a:t>
            </a:r>
          </a:p>
          <a:p>
            <a:r>
              <a:rPr lang="en-US" dirty="0" smtClean="0"/>
              <a:t>Integrated within </a:t>
            </a:r>
            <a:r>
              <a:rPr lang="en-US" dirty="0" err="1" smtClean="0"/>
              <a:t>OpenMRS</a:t>
            </a:r>
            <a:endParaRPr lang="en-US" dirty="0" smtClean="0"/>
          </a:p>
          <a:p>
            <a:r>
              <a:rPr lang="en-US" dirty="0" smtClean="0"/>
              <a:t>Runs with any web browser</a:t>
            </a:r>
          </a:p>
          <a:p>
            <a:r>
              <a:rPr lang="en-US" dirty="0" smtClean="0"/>
              <a:t>Runs on </a:t>
            </a:r>
            <a:r>
              <a:rPr lang="en-US" dirty="0" err="1" smtClean="0"/>
              <a:t>Ubuntu</a:t>
            </a:r>
            <a:r>
              <a:rPr lang="en-US" dirty="0" smtClean="0"/>
              <a:t>, Mac, Windows, etc.</a:t>
            </a:r>
          </a:p>
          <a:p>
            <a:r>
              <a:rPr lang="en-US" dirty="0" smtClean="0"/>
              <a:t>Easy to troubleshoot</a:t>
            </a:r>
          </a:p>
          <a:p>
            <a:r>
              <a:rPr lang="en-US" dirty="0" smtClean="0"/>
              <a:t>Layout benefits of a webpage</a:t>
            </a:r>
          </a:p>
          <a:p>
            <a:r>
              <a:rPr lang="en-US" dirty="0" smtClean="0"/>
              <a:t>All html tags allowed</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Comparison with InfoPath:</a:t>
            </a:r>
            <a:br>
              <a:rPr lang="en-US" dirty="0" smtClean="0"/>
            </a:br>
            <a:r>
              <a:rPr lang="en-US" dirty="0" smtClean="0"/>
              <a:t> </a:t>
            </a:r>
            <a:r>
              <a:rPr lang="en-US" dirty="0" err="1" smtClean="0"/>
              <a:t>FormEntry</a:t>
            </a:r>
            <a:r>
              <a:rPr lang="en-US" dirty="0" smtClean="0"/>
              <a:t> module</a:t>
            </a:r>
            <a:endParaRPr lang="en-US" dirty="0"/>
          </a:p>
        </p:txBody>
      </p:sp>
      <p:sp>
        <p:nvSpPr>
          <p:cNvPr id="3" name="Content Placeholder 2"/>
          <p:cNvSpPr>
            <a:spLocks noGrp="1"/>
          </p:cNvSpPr>
          <p:nvPr>
            <p:ph idx="1"/>
          </p:nvPr>
        </p:nvSpPr>
        <p:spPr/>
        <p:txBody>
          <a:bodyPr>
            <a:normAutofit fontScale="70000" lnSpcReduction="20000"/>
          </a:bodyPr>
          <a:lstStyle/>
          <a:p>
            <a:endParaRPr lang="en-US" dirty="0" smtClean="0"/>
          </a:p>
          <a:p>
            <a:pPr>
              <a:buNone/>
            </a:pPr>
            <a:r>
              <a:rPr lang="en-US" sz="3800" dirty="0" smtClean="0"/>
              <a:t>Advantages:</a:t>
            </a:r>
          </a:p>
          <a:p>
            <a:endParaRPr lang="en-US" dirty="0" smtClean="0"/>
          </a:p>
          <a:p>
            <a:r>
              <a:rPr lang="en-US" dirty="0" smtClean="0"/>
              <a:t>Forms are entered in-the-</a:t>
            </a:r>
            <a:r>
              <a:rPr lang="en-US" dirty="0" err="1" smtClean="0"/>
              <a:t>webapp</a:t>
            </a:r>
            <a:r>
              <a:rPr lang="en-US" dirty="0" smtClean="0"/>
              <a:t>.  No requirement for proprietary software on the client.</a:t>
            </a:r>
          </a:p>
          <a:p>
            <a:r>
              <a:rPr lang="en-US" dirty="0" smtClean="0"/>
              <a:t>Review a form after entering it and have it look "just like you entered it“</a:t>
            </a:r>
          </a:p>
          <a:p>
            <a:r>
              <a:rPr lang="en-US" dirty="0" smtClean="0"/>
              <a:t>Form submission immediately creates data (i.e. no waiting for queues to be processed.)</a:t>
            </a:r>
          </a:p>
          <a:p>
            <a:endParaRPr lang="en-US" dirty="0" smtClean="0"/>
          </a:p>
          <a:p>
            <a:pPr>
              <a:buNone/>
            </a:pPr>
            <a:r>
              <a:rPr lang="en-US" sz="3800" dirty="0" smtClean="0"/>
              <a:t>Disadvantages:</a:t>
            </a:r>
            <a:endParaRPr lang="en-US" dirty="0" smtClean="0"/>
          </a:p>
          <a:p>
            <a:r>
              <a:rPr lang="en-US" dirty="0" smtClean="0"/>
              <a:t>    WYSIWYG editor not production quality, yet</a:t>
            </a:r>
          </a:p>
          <a:p>
            <a:r>
              <a:rPr lang="en-US" dirty="0" smtClean="0"/>
              <a:t>    Behavior is not really programmable</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Comparison with </a:t>
            </a:r>
            <a:r>
              <a:rPr lang="en-US" dirty="0" err="1" smtClean="0"/>
              <a:t>Xform</a:t>
            </a:r>
            <a:r>
              <a:rPr lang="en-US" dirty="0" smtClean="0"/>
              <a:t>: </a:t>
            </a:r>
            <a:br>
              <a:rPr lang="en-US" dirty="0" smtClean="0"/>
            </a:br>
            <a:r>
              <a:rPr lang="en-US" dirty="0" err="1" smtClean="0"/>
              <a:t>Xforms</a:t>
            </a:r>
            <a:r>
              <a:rPr lang="en-US" dirty="0" smtClean="0"/>
              <a:t> module</a:t>
            </a:r>
            <a:endParaRPr lang="en-US" dirty="0"/>
          </a:p>
        </p:txBody>
      </p:sp>
      <p:sp>
        <p:nvSpPr>
          <p:cNvPr id="3" name="Content Placeholder 2"/>
          <p:cNvSpPr>
            <a:spLocks noGrp="1"/>
          </p:cNvSpPr>
          <p:nvPr>
            <p:ph idx="1"/>
          </p:nvPr>
        </p:nvSpPr>
        <p:spPr/>
        <p:txBody>
          <a:bodyPr>
            <a:normAutofit/>
          </a:bodyPr>
          <a:lstStyle/>
          <a:p>
            <a:pPr>
              <a:buNone/>
            </a:pPr>
            <a:r>
              <a:rPr lang="en-US" sz="3800" dirty="0" smtClean="0"/>
              <a:t>Advantages:</a:t>
            </a:r>
            <a:endParaRPr lang="en-US" dirty="0" smtClean="0"/>
          </a:p>
          <a:p>
            <a:r>
              <a:rPr lang="en-US" dirty="0" smtClean="0"/>
              <a:t>Richer layout/design</a:t>
            </a:r>
          </a:p>
          <a:p>
            <a:endParaRPr lang="en-US" dirty="0" smtClean="0"/>
          </a:p>
          <a:p>
            <a:pPr>
              <a:buNone/>
            </a:pPr>
            <a:r>
              <a:rPr lang="en-US" sz="3800" dirty="0" smtClean="0"/>
              <a:t>Disadvantages:</a:t>
            </a:r>
            <a:endParaRPr lang="en-US" dirty="0" smtClean="0"/>
          </a:p>
          <a:p>
            <a:r>
              <a:rPr lang="en-US" dirty="0" smtClean="0"/>
              <a:t>Not for mobile devices</a:t>
            </a:r>
          </a:p>
          <a:p>
            <a:r>
              <a:rPr lang="en-US" dirty="0" smtClean="0"/>
              <a:t>No WYSIWIG designer, yet</a:t>
            </a: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Basic html </a:t>
            </a:r>
            <a:br>
              <a:rPr lang="en-US" dirty="0" smtClean="0"/>
            </a:br>
            <a:r>
              <a:rPr lang="en-US" sz="3600" dirty="0" smtClean="0"/>
              <a:t>tags</a:t>
            </a:r>
            <a:endParaRPr lang="en-US" sz="3600" dirty="0"/>
          </a:p>
        </p:txBody>
      </p:sp>
      <p:sp>
        <p:nvSpPr>
          <p:cNvPr id="3" name="Content Placeholder 2"/>
          <p:cNvSpPr>
            <a:spLocks noGrp="1"/>
          </p:cNvSpPr>
          <p:nvPr>
            <p:ph idx="1"/>
          </p:nvPr>
        </p:nvSpPr>
        <p:spPr/>
        <p:txBody>
          <a:bodyPr>
            <a:normAutofit fontScale="92500" lnSpcReduction="20000"/>
          </a:bodyPr>
          <a:lstStyle/>
          <a:p>
            <a:pPr>
              <a:buNone/>
            </a:pPr>
            <a:r>
              <a:rPr lang="en-US" dirty="0" smtClean="0">
                <a:latin typeface="Times New Roman" pitchFamily="18" charset="0"/>
                <a:cs typeface="Times New Roman" pitchFamily="18" charset="0"/>
              </a:rPr>
              <a:t>&lt;p&gt;Hello world!&lt;/p&gt;</a:t>
            </a:r>
          </a:p>
          <a:p>
            <a:pPr>
              <a:buNone/>
            </a:pPr>
            <a:r>
              <a:rPr lang="en-US" dirty="0" smtClean="0">
                <a:latin typeface="Times New Roman" pitchFamily="18" charset="0"/>
                <a:cs typeface="Times New Roman" pitchFamily="18" charset="0"/>
              </a:rPr>
              <a:t>&lt;b&gt;bold&lt;/b&gt;</a:t>
            </a:r>
          </a:p>
          <a:p>
            <a:pPr>
              <a:buNone/>
            </a:pPr>
            <a:r>
              <a:rPr lang="en-US" dirty="0" smtClean="0">
                <a:latin typeface="Times New Roman" pitchFamily="18" charset="0"/>
                <a:cs typeface="Times New Roman" pitchFamily="18" charset="0"/>
              </a:rPr>
              <a:t>&lt;</a:t>
            </a:r>
            <a:r>
              <a:rPr lang="en-US" dirty="0" err="1" smtClean="0">
                <a:latin typeface="Times New Roman" pitchFamily="18" charset="0"/>
                <a:cs typeface="Times New Roman" pitchFamily="18" charset="0"/>
              </a:rPr>
              <a:t>i</a:t>
            </a:r>
            <a:r>
              <a:rPr lang="en-US" dirty="0" smtClean="0">
                <a:latin typeface="Times New Roman" pitchFamily="18" charset="0"/>
                <a:cs typeface="Times New Roman" pitchFamily="18" charset="0"/>
              </a:rPr>
              <a:t>&gt;italics&lt;/</a:t>
            </a:r>
            <a:r>
              <a:rPr lang="en-US" dirty="0" err="1" smtClean="0">
                <a:latin typeface="Times New Roman" pitchFamily="18" charset="0"/>
                <a:cs typeface="Times New Roman" pitchFamily="18" charset="0"/>
              </a:rPr>
              <a:t>i</a:t>
            </a:r>
            <a:r>
              <a:rPr lang="en-US" dirty="0" smtClean="0">
                <a:latin typeface="Times New Roman" pitchFamily="18" charset="0"/>
                <a:cs typeface="Times New Roman" pitchFamily="18" charset="0"/>
              </a:rPr>
              <a:t>&gt;</a:t>
            </a:r>
          </a:p>
          <a:p>
            <a:pPr>
              <a:buNone/>
            </a:pPr>
            <a:r>
              <a:rPr lang="en-US" dirty="0" smtClean="0">
                <a:latin typeface="Times New Roman" pitchFamily="18" charset="0"/>
                <a:cs typeface="Times New Roman" pitchFamily="18" charset="0"/>
              </a:rPr>
              <a:t>&lt;center&gt;Hello South Africa&lt;/center&gt;</a:t>
            </a:r>
          </a:p>
          <a:p>
            <a:pPr>
              <a:buNone/>
            </a:pPr>
            <a:endParaRPr lang="en-US" dirty="0"/>
          </a:p>
          <a:p>
            <a:pPr>
              <a:buNone/>
            </a:pPr>
            <a:r>
              <a:rPr lang="en-US" b="1" dirty="0" smtClean="0"/>
              <a:t>References </a:t>
            </a:r>
          </a:p>
          <a:p>
            <a:pPr>
              <a:buNone/>
            </a:pPr>
            <a:r>
              <a:rPr lang="en-US" dirty="0" smtClean="0">
                <a:hlinkClick r:id="rId2"/>
              </a:rPr>
              <a:t>http://www.w3schools.com</a:t>
            </a:r>
            <a:endParaRPr lang="en-US" dirty="0" smtClean="0"/>
          </a:p>
          <a:p>
            <a:pPr>
              <a:buNone/>
            </a:pPr>
            <a:r>
              <a:rPr lang="en-US" dirty="0" smtClean="0">
                <a:hlinkClick r:id="rId3"/>
              </a:rPr>
              <a:t>http://www.w3schools.com/tags/default.asp</a:t>
            </a:r>
            <a:r>
              <a:rPr lang="en-US" dirty="0" smtClean="0"/>
              <a:t> </a:t>
            </a:r>
          </a:p>
          <a:p>
            <a:pPr>
              <a:buNone/>
            </a:pPr>
            <a:r>
              <a:rPr lang="en-US" dirty="0" smtClean="0"/>
              <a:t>Examples:  </a:t>
            </a:r>
            <a:r>
              <a:rPr lang="en-US" dirty="0" smtClean="0">
                <a:hlinkClick r:id="rId4"/>
              </a:rPr>
              <a:t>http://www.w3schools.com/html/default.asp</a:t>
            </a:r>
            <a:r>
              <a:rPr lang="en-US" dirty="0" smtClean="0"/>
              <a:t> </a:t>
            </a:r>
          </a:p>
          <a:p>
            <a:pPr>
              <a:buNone/>
            </a:pP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Basic html</a:t>
            </a:r>
            <a:br>
              <a:rPr lang="en-US" dirty="0" smtClean="0"/>
            </a:br>
            <a:r>
              <a:rPr lang="en-US" sz="3600" dirty="0" smtClean="0"/>
              <a:t>Lab 1</a:t>
            </a:r>
            <a:endParaRPr lang="en-US" sz="3600" dirty="0"/>
          </a:p>
        </p:txBody>
      </p:sp>
      <p:sp>
        <p:nvSpPr>
          <p:cNvPr id="3" name="Content Placeholder 2"/>
          <p:cNvSpPr>
            <a:spLocks noGrp="1"/>
          </p:cNvSpPr>
          <p:nvPr>
            <p:ph idx="1"/>
          </p:nvPr>
        </p:nvSpPr>
        <p:spPr/>
        <p:txBody>
          <a:bodyPr/>
          <a:lstStyle/>
          <a:p>
            <a:pPr>
              <a:buNone/>
            </a:pPr>
            <a:r>
              <a:rPr lang="en-US" dirty="0"/>
              <a:t>L</a:t>
            </a:r>
            <a:r>
              <a:rPr lang="en-US" dirty="0" smtClean="0"/>
              <a:t>earn html</a:t>
            </a:r>
          </a:p>
          <a:p>
            <a:pPr>
              <a:buNone/>
            </a:pPr>
            <a:r>
              <a:rPr lang="en-US" sz="2000" dirty="0" smtClean="0"/>
              <a:t>This website is a great place to see examples and try adding new tags and text:</a:t>
            </a:r>
          </a:p>
          <a:p>
            <a:pPr>
              <a:buNone/>
            </a:pPr>
            <a:endParaRPr lang="en-US" sz="2000" dirty="0" smtClean="0"/>
          </a:p>
          <a:p>
            <a:pPr algn="ctr">
              <a:buNone/>
            </a:pPr>
            <a:r>
              <a:rPr lang="en-US" sz="2000" dirty="0" smtClean="0"/>
              <a:t>http://www.w3schools.com/html/html_examples.asp </a:t>
            </a:r>
          </a:p>
          <a:p>
            <a:pPr>
              <a:buNone/>
            </a:pPr>
            <a:endParaRPr lang="en-US" sz="2000" dirty="0"/>
          </a:p>
          <a:p>
            <a:pPr>
              <a:buNone/>
            </a:pPr>
            <a:r>
              <a:rPr lang="en-US" sz="2000" b="1" dirty="0" smtClean="0"/>
              <a:t>Assignment</a:t>
            </a:r>
          </a:p>
          <a:p>
            <a:pPr marL="457200" indent="-457200">
              <a:buFont typeface="+mj-lt"/>
              <a:buAutoNum type="arabicPeriod"/>
            </a:pPr>
            <a:r>
              <a:rPr lang="en-US" sz="2000" dirty="0" smtClean="0"/>
              <a:t>Add your name</a:t>
            </a:r>
          </a:p>
          <a:p>
            <a:pPr marL="457200" indent="-457200">
              <a:buFont typeface="+mj-lt"/>
              <a:buAutoNum type="arabicPeriod"/>
            </a:pPr>
            <a:r>
              <a:rPr lang="en-US" sz="2000" dirty="0" smtClean="0"/>
              <a:t>Add your country</a:t>
            </a:r>
          </a:p>
          <a:p>
            <a:pPr marL="457200" indent="-457200">
              <a:buFont typeface="+mj-lt"/>
              <a:buAutoNum type="arabicPeriod"/>
            </a:pPr>
            <a:r>
              <a:rPr lang="en-US" sz="2000" dirty="0" smtClean="0"/>
              <a:t>Change your name to bold font</a:t>
            </a:r>
            <a:endParaRPr lang="en-US" sz="20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htmlform</a:t>
            </a:r>
            <a:r>
              <a:rPr lang="en-US" dirty="0" smtClean="0"/>
              <a:t>  tags</a:t>
            </a:r>
            <a:br>
              <a:rPr lang="en-US" dirty="0" smtClean="0"/>
            </a:br>
            <a:r>
              <a:rPr lang="en-US" sz="3600" dirty="0" smtClean="0"/>
              <a:t>reference guide </a:t>
            </a:r>
            <a:endParaRPr lang="en-US" sz="3600" dirty="0"/>
          </a:p>
        </p:txBody>
      </p:sp>
      <p:sp>
        <p:nvSpPr>
          <p:cNvPr id="3" name="Content Placeholder 2"/>
          <p:cNvSpPr>
            <a:spLocks noGrp="1"/>
          </p:cNvSpPr>
          <p:nvPr>
            <p:ph idx="1"/>
          </p:nvPr>
        </p:nvSpPr>
        <p:spPr/>
        <p:txBody>
          <a:bodyPr>
            <a:normAutofit/>
          </a:bodyPr>
          <a:lstStyle/>
          <a:p>
            <a:pPr>
              <a:buNone/>
            </a:pPr>
            <a:r>
              <a:rPr lang="en-US" sz="2800" dirty="0" smtClean="0">
                <a:cs typeface="Times New Roman" pitchFamily="18" charset="0"/>
              </a:rPr>
              <a:t>All </a:t>
            </a:r>
            <a:r>
              <a:rPr lang="en-US" sz="2800" dirty="0" err="1" smtClean="0">
                <a:cs typeface="Times New Roman" pitchFamily="18" charset="0"/>
              </a:rPr>
              <a:t>htmlform</a:t>
            </a:r>
            <a:r>
              <a:rPr lang="en-US" sz="2800" dirty="0" smtClean="0">
                <a:cs typeface="Times New Roman" pitchFamily="18" charset="0"/>
              </a:rPr>
              <a:t> tags are documented here:</a:t>
            </a:r>
            <a:endParaRPr lang="en-US" sz="2800" b="1" dirty="0" smtClean="0">
              <a:cs typeface="Times New Roman" pitchFamily="18" charset="0"/>
            </a:endParaRPr>
          </a:p>
          <a:p>
            <a:pPr>
              <a:buNone/>
            </a:pPr>
            <a:endParaRPr lang="en-US" b="1" dirty="0" smtClean="0">
              <a:latin typeface="Times New Roman" pitchFamily="18" charset="0"/>
              <a:cs typeface="Times New Roman" pitchFamily="18" charset="0"/>
            </a:endParaRPr>
          </a:p>
          <a:p>
            <a:pPr>
              <a:buNone/>
            </a:pPr>
            <a:r>
              <a:rPr lang="en-US" sz="2300" dirty="0" smtClean="0">
                <a:cs typeface="Times New Roman" pitchFamily="18" charset="0"/>
              </a:rPr>
              <a:t>http://wiki.openmrs.org/display/docs/HTML+Form+Entry+Module+HTML+Reference</a:t>
            </a:r>
          </a:p>
          <a:p>
            <a:endParaRPr lang="en-US" b="1" dirty="0" smtClean="0"/>
          </a:p>
          <a:p>
            <a:endParaRPr lang="en-US" b="1" dirty="0" smtClean="0"/>
          </a:p>
          <a:p>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1543</TotalTime>
  <Words>1369</Words>
  <Application>Microsoft Office PowerPoint</Application>
  <PresentationFormat>On-screen Show (4:3)</PresentationFormat>
  <Paragraphs>317</Paragraphs>
  <Slides>37</Slides>
  <Notes>0</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Office Theme</vt:lpstr>
      <vt:lpstr>OpenMRS:  htmlforms</vt:lpstr>
      <vt:lpstr>Preface</vt:lpstr>
      <vt:lpstr>Table of contents</vt:lpstr>
      <vt:lpstr>Why htmlforms?</vt:lpstr>
      <vt:lpstr>Comparison with InfoPath:  FormEntry module</vt:lpstr>
      <vt:lpstr>Comparison with Xform:  Xforms module</vt:lpstr>
      <vt:lpstr>Basic html  tags</vt:lpstr>
      <vt:lpstr>Basic html Lab 1</vt:lpstr>
      <vt:lpstr>htmlform  tags reference guide </vt:lpstr>
      <vt:lpstr>Basic htmlform  tags </vt:lpstr>
      <vt:lpstr>Simple htmlform  Example 1</vt:lpstr>
      <vt:lpstr>Htmlform Pre-Lab 2 exercise</vt:lpstr>
      <vt:lpstr>Simple htmlform Lab 2</vt:lpstr>
      <vt:lpstr>Observation (obs) tag numeric</vt:lpstr>
      <vt:lpstr>Observation (obs) tag select one</vt:lpstr>
      <vt:lpstr>Observation (obs) tag select one or more</vt:lpstr>
      <vt:lpstr>Observation (obs) tag using classes</vt:lpstr>
      <vt:lpstr>Alternatives to concept id</vt:lpstr>
      <vt:lpstr>What’s not entered on a form? Not yet, but added in upcoming htmlform release</vt:lpstr>
      <vt:lpstr>htmlform schema part 1</vt:lpstr>
      <vt:lpstr>htmlform schema part 2</vt:lpstr>
      <vt:lpstr>Guidelines for managing forms</vt:lpstr>
      <vt:lpstr>Version tracking PaperID</vt:lpstr>
      <vt:lpstr>Checklist for implementing form</vt:lpstr>
      <vt:lpstr>Advanced html</vt:lpstr>
      <vt:lpstr>html tag:   table</vt:lpstr>
      <vt:lpstr>html tag:  table lab 4</vt:lpstr>
      <vt:lpstr>Advanced htmlform </vt:lpstr>
      <vt:lpstr>Advanced htmlform Lab 5</vt:lpstr>
      <vt:lpstr>Advanced htmlform:  obsgroup</vt:lpstr>
      <vt:lpstr>Advanced htmlform: Repeat template</vt:lpstr>
      <vt:lpstr>Advanced htmlform Lab 6</vt:lpstr>
      <vt:lpstr>Advanced htmlform: Language translation</vt:lpstr>
      <vt:lpstr>Advanced htmlform Lookup</vt:lpstr>
      <vt:lpstr>additional “goodies”</vt:lpstr>
      <vt:lpstr>Data validation</vt:lpstr>
      <vt:lpstr>Resources</vt:lpstr>
    </vt:vector>
  </TitlesOfParts>
  <Company>Partners In Health</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OpenMRS:  htmlforms</dc:title>
  <dc:creator>Ellen Ball</dc:creator>
  <cp:lastModifiedBy> </cp:lastModifiedBy>
  <cp:revision>116</cp:revision>
  <dcterms:created xsi:type="dcterms:W3CDTF">2010-09-13T08:19:23Z</dcterms:created>
  <dcterms:modified xsi:type="dcterms:W3CDTF">2010-09-24T17:20:42Z</dcterms:modified>
</cp:coreProperties>
</file>