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4.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notesSlides/notesSlide14.xml" ContentType="application/vnd.openxmlformats-officedocument.presentationml.notesSlide+xml"/>
  <Override PartName="/ppt/embeddings/oleObject9.bin" ContentType="application/vnd.openxmlformats-officedocument.oleObject"/>
  <Override PartName="/ppt/notesSlides/notesSlide15.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notesSlides/notesSlide16.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notesSlides/notesSlide17.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notesSlides/notesSlide18.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notesSlides/notesSlide19.xml" ContentType="application/vnd.openxmlformats-officedocument.presentationml.notesSlide+xml"/>
  <Override PartName="/ppt/embeddings/oleObject33.bin" ContentType="application/vnd.openxmlformats-officedocument.oleObject"/>
  <Override PartName="/ppt/notesSlides/notesSlide20.xml" ContentType="application/vnd.openxmlformats-officedocument.presentationml.notesSlide+xml"/>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notesSlides/notesSlide21.xml" ContentType="application/vnd.openxmlformats-officedocument.presentationml.notesSlide+xml"/>
  <Override PartName="/ppt/embeddings/oleObject37.bin" ContentType="application/vnd.openxmlformats-officedocument.oleObject"/>
  <Override PartName="/ppt/notesSlides/notesSlide22.xml" ContentType="application/vnd.openxmlformats-officedocument.presentationml.notesSlide+xml"/>
  <Override PartName="/ppt/embeddings/oleObject38.bin" ContentType="application/vnd.openxmlformats-officedocument.oleObject"/>
  <Override PartName="/ppt/notesSlides/notesSlide23.xml" ContentType="application/vnd.openxmlformats-officedocument.presentationml.notesSlide+xml"/>
  <Override PartName="/ppt/embeddings/oleObject39.bin" ContentType="application/vnd.openxmlformats-officedocument.oleObject"/>
  <Override PartName="/ppt/notesSlides/notesSlide24.xml" ContentType="application/vnd.openxmlformats-officedocument.presentationml.notesSlide+xml"/>
  <Override PartName="/ppt/embeddings/oleObject40.bin" ContentType="application/vnd.openxmlformats-officedocument.oleObject"/>
  <Override PartName="/ppt/embeddings/oleObject41.bin" ContentType="application/vnd.openxmlformats-officedocument.oleObject"/>
  <Override PartName="/ppt/notesSlides/notesSlide25.xml" ContentType="application/vnd.openxmlformats-officedocument.presentationml.notesSlide+xml"/>
  <Override PartName="/ppt/embeddings/oleObject42.bin" ContentType="application/vnd.openxmlformats-officedocument.oleObject"/>
  <Override PartName="/ppt/notesSlides/notesSlide26.xml" ContentType="application/vnd.openxmlformats-officedocument.presentationml.notesSlide+xml"/>
  <Override PartName="/ppt/embeddings/oleObject43.bin" ContentType="application/vnd.openxmlformats-officedocument.oleObject"/>
  <Override PartName="/ppt/notesSlides/notesSlide27.xml" ContentType="application/vnd.openxmlformats-officedocument.presentationml.notesSlide+xml"/>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notesSlides/notesSlide28.xml" ContentType="application/vnd.openxmlformats-officedocument.presentationml.notesSlide+xml"/>
  <Override PartName="/ppt/embeddings/oleObject48.bin" ContentType="application/vnd.openxmlformats-officedocument.oleObject"/>
  <Override PartName="/ppt/notesSlides/notesSlide29.xml" ContentType="application/vnd.openxmlformats-officedocument.presentationml.notesSlide+xml"/>
  <Override PartName="/ppt/embeddings/oleObject49.bin" ContentType="application/vnd.openxmlformats-officedocument.oleObject"/>
  <Override PartName="/ppt/notesSlides/notesSlide30.xml" ContentType="application/vnd.openxmlformats-officedocument.presentationml.notesSlide+xml"/>
  <Override PartName="/ppt/embeddings/oleObject50.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51.bin" ContentType="application/vnd.openxmlformats-officedocument.oleObject"/>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52.bin" ContentType="application/vnd.openxmlformats-officedocument.oleObject"/>
  <Override PartName="/ppt/notesSlides/notesSlide38.xml" ContentType="application/vnd.openxmlformats-officedocument.presentationml.notesSlide+xml"/>
  <Override PartName="/ppt/embeddings/oleObject53.bin" ContentType="application/vnd.openxmlformats-officedocument.oleObject"/>
  <Override PartName="/ppt/notesSlides/notesSlide39.xml" ContentType="application/vnd.openxmlformats-officedocument.presentationml.notesSlide+xml"/>
  <Override PartName="/ppt/embeddings/oleObject54.bin" ContentType="application/vnd.openxmlformats-officedocument.oleObject"/>
  <Override PartName="/ppt/notesSlides/notesSlide40.xml" ContentType="application/vnd.openxmlformats-officedocument.presentationml.notesSlide+xml"/>
  <Override PartName="/ppt/embeddings/oleObject55.bin" ContentType="application/vnd.openxmlformats-officedocument.oleObject"/>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6"/>
  </p:notesMasterIdLst>
  <p:handoutMasterIdLst>
    <p:handoutMasterId r:id="rId67"/>
  </p:handoutMasterIdLst>
  <p:sldIdLst>
    <p:sldId id="538" r:id="rId2"/>
    <p:sldId id="698" r:id="rId3"/>
    <p:sldId id="503" r:id="rId4"/>
    <p:sldId id="544" r:id="rId5"/>
    <p:sldId id="492" r:id="rId6"/>
    <p:sldId id="493" r:id="rId7"/>
    <p:sldId id="494" r:id="rId8"/>
    <p:sldId id="529" r:id="rId9"/>
    <p:sldId id="504" r:id="rId10"/>
    <p:sldId id="505" r:id="rId11"/>
    <p:sldId id="615" r:id="rId12"/>
    <p:sldId id="507" r:id="rId13"/>
    <p:sldId id="508" r:id="rId14"/>
    <p:sldId id="687" r:id="rId15"/>
    <p:sldId id="581" r:id="rId16"/>
    <p:sldId id="582" r:id="rId17"/>
    <p:sldId id="584" r:id="rId18"/>
    <p:sldId id="513" r:id="rId19"/>
    <p:sldId id="592" r:id="rId20"/>
    <p:sldId id="593" r:id="rId21"/>
    <p:sldId id="594" r:id="rId22"/>
    <p:sldId id="514" r:id="rId23"/>
    <p:sldId id="515" r:id="rId24"/>
    <p:sldId id="595" r:id="rId25"/>
    <p:sldId id="596" r:id="rId26"/>
    <p:sldId id="597" r:id="rId27"/>
    <p:sldId id="516" r:id="rId28"/>
    <p:sldId id="598" r:id="rId29"/>
    <p:sldId id="517" r:id="rId30"/>
    <p:sldId id="518" r:id="rId31"/>
    <p:sldId id="519" r:id="rId32"/>
    <p:sldId id="623" r:id="rId33"/>
    <p:sldId id="520" r:id="rId34"/>
    <p:sldId id="599" r:id="rId35"/>
    <p:sldId id="521" r:id="rId36"/>
    <p:sldId id="616" r:id="rId37"/>
    <p:sldId id="523" r:id="rId38"/>
    <p:sldId id="527" r:id="rId39"/>
    <p:sldId id="524" r:id="rId40"/>
    <p:sldId id="525" r:id="rId41"/>
    <p:sldId id="545" r:id="rId42"/>
    <p:sldId id="546" r:id="rId43"/>
    <p:sldId id="590" r:id="rId44"/>
    <p:sldId id="591" r:id="rId45"/>
    <p:sldId id="547" r:id="rId46"/>
    <p:sldId id="548" r:id="rId47"/>
    <p:sldId id="618" r:id="rId48"/>
    <p:sldId id="549" r:id="rId49"/>
    <p:sldId id="550" r:id="rId50"/>
    <p:sldId id="619" r:id="rId51"/>
    <p:sldId id="552" r:id="rId52"/>
    <p:sldId id="553" r:id="rId53"/>
    <p:sldId id="554" r:id="rId54"/>
    <p:sldId id="621" r:id="rId55"/>
    <p:sldId id="688" r:id="rId56"/>
    <p:sldId id="689" r:id="rId57"/>
    <p:sldId id="690" r:id="rId58"/>
    <p:sldId id="691" r:id="rId59"/>
    <p:sldId id="692" r:id="rId60"/>
    <p:sldId id="693" r:id="rId61"/>
    <p:sldId id="694" r:id="rId62"/>
    <p:sldId id="695" r:id="rId63"/>
    <p:sldId id="696" r:id="rId64"/>
    <p:sldId id="697" r:id="rId65"/>
  </p:sldIdLst>
  <p:sldSz cx="9144000" cy="6858000" type="screen4x3"/>
  <p:notesSz cx="7099300" cy="10234613"/>
  <p:custDataLst>
    <p:tags r:id="rId69"/>
  </p:custDataLst>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8C8"/>
    <a:srgbClr val="DDDDDD"/>
    <a:srgbClr val="FF0000"/>
    <a:srgbClr val="FFFF00"/>
    <a:srgbClr val="33CC33"/>
    <a:srgbClr val="FF9900"/>
    <a:srgbClr val="0066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05" autoAdjust="0"/>
  </p:normalViewPr>
  <p:slideViewPr>
    <p:cSldViewPr snapToObjects="1">
      <p:cViewPr varScale="1">
        <p:scale>
          <a:sx n="92" d="100"/>
          <a:sy n="92" d="100"/>
        </p:scale>
        <p:origin x="-1128" y="-10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3696"/>
    </p:cViewPr>
  </p:sorterViewPr>
  <p:notesViewPr>
    <p:cSldViewPr snapToObjects="1">
      <p:cViewPr varScale="1">
        <p:scale>
          <a:sx n="83" d="100"/>
          <a:sy n="83" d="100"/>
        </p:scale>
        <p:origin x="-2944"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interSettings" Target="printerSettings/printerSettings1.bin"/><Relationship Id="rId69" Type="http://schemas.openxmlformats.org/officeDocument/2006/relationships/tags" Target="tags/tag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1"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 Id="rId2"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 Id="rId2" Type="http://schemas.openxmlformats.org/officeDocument/2006/relationships/image" Target="../media/image25.wmf"/><Relationship Id="rId3"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6.wmf"/><Relationship Id="rId4" Type="http://schemas.openxmlformats.org/officeDocument/2006/relationships/image" Target="../media/image27.wmf"/><Relationship Id="rId1" Type="http://schemas.openxmlformats.org/officeDocument/2006/relationships/image" Target="../media/image24.wmf"/><Relationship Id="rId2"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wmf"/><Relationship Id="rId2"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wmf"/><Relationship Id="rId2" Type="http://schemas.openxmlformats.org/officeDocument/2006/relationships/image" Target="../media/image3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7.wmf"/><Relationship Id="rId4" Type="http://schemas.openxmlformats.org/officeDocument/2006/relationships/image" Target="../media/image38.wmf"/><Relationship Id="rId1" Type="http://schemas.openxmlformats.org/officeDocument/2006/relationships/image" Target="../media/image35.wmf"/><Relationship Id="rId2" Type="http://schemas.openxmlformats.org/officeDocument/2006/relationships/image" Target="../media/image3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 Id="rId2"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 Id="rId3"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9.wmf"/><Relationship Id="rId1" Type="http://schemas.openxmlformats.org/officeDocument/2006/relationships/image" Target="../media/image16.wmf"/><Relationship Id="rId2"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4" Type="http://schemas.openxmlformats.org/officeDocument/2006/relationships/image" Target="../media/image23.wmf"/><Relationship Id="rId1" Type="http://schemas.openxmlformats.org/officeDocument/2006/relationships/image" Target="../media/image20.wmf"/><Relationship Id="rId2"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71813" cy="509588"/>
          </a:xfrm>
          <a:prstGeom prst="rect">
            <a:avLst/>
          </a:prstGeom>
          <a:noFill/>
          <a:ln w="9525">
            <a:noFill/>
            <a:miter lim="800000"/>
            <a:headEnd/>
            <a:tailEnd/>
          </a:ln>
          <a:effectLst/>
        </p:spPr>
        <p:txBody>
          <a:bodyPr vert="horz" wrap="square" lIns="95323" tIns="47661" rIns="95323" bIns="47661" numCol="1" anchor="t" anchorCtr="0" compatLnSpc="1">
            <a:prstTxWarp prst="textNoShape">
              <a:avLst/>
            </a:prstTxWarp>
          </a:bodyPr>
          <a:lstStyle>
            <a:lvl1pPr defTabSz="954088">
              <a:defRPr sz="1200"/>
            </a:lvl1pPr>
          </a:lstStyle>
          <a:p>
            <a:pPr>
              <a:defRPr/>
            </a:pPr>
            <a:endParaRPr lang="en-US"/>
          </a:p>
        </p:txBody>
      </p:sp>
      <p:sp>
        <p:nvSpPr>
          <p:cNvPr id="64515" name="Rectangle 3"/>
          <p:cNvSpPr>
            <a:spLocks noGrp="1" noChangeArrowheads="1"/>
          </p:cNvSpPr>
          <p:nvPr>
            <p:ph type="dt" sz="quarter" idx="1"/>
          </p:nvPr>
        </p:nvSpPr>
        <p:spPr bwMode="auto">
          <a:xfrm>
            <a:off x="3995738" y="0"/>
            <a:ext cx="3073400" cy="509588"/>
          </a:xfrm>
          <a:prstGeom prst="rect">
            <a:avLst/>
          </a:prstGeom>
          <a:noFill/>
          <a:ln w="9525">
            <a:noFill/>
            <a:miter lim="800000"/>
            <a:headEnd/>
            <a:tailEnd/>
          </a:ln>
          <a:effectLst/>
        </p:spPr>
        <p:txBody>
          <a:bodyPr vert="horz" wrap="square" lIns="95323" tIns="47661" rIns="95323" bIns="47661" numCol="1" anchor="t" anchorCtr="0" compatLnSpc="1">
            <a:prstTxWarp prst="textNoShape">
              <a:avLst/>
            </a:prstTxWarp>
          </a:bodyPr>
          <a:lstStyle>
            <a:lvl1pPr algn="r" defTabSz="954088">
              <a:defRPr sz="1200"/>
            </a:lvl1pPr>
          </a:lstStyle>
          <a:p>
            <a:pPr>
              <a:defRPr/>
            </a:pPr>
            <a:endParaRPr lang="en-US"/>
          </a:p>
        </p:txBody>
      </p:sp>
      <p:sp>
        <p:nvSpPr>
          <p:cNvPr id="64516" name="Rectangle 4"/>
          <p:cNvSpPr>
            <a:spLocks noGrp="1" noChangeArrowheads="1"/>
          </p:cNvSpPr>
          <p:nvPr>
            <p:ph type="ftr" sz="quarter" idx="2"/>
          </p:nvPr>
        </p:nvSpPr>
        <p:spPr bwMode="auto">
          <a:xfrm>
            <a:off x="0" y="9764713"/>
            <a:ext cx="3071813" cy="509587"/>
          </a:xfrm>
          <a:prstGeom prst="rect">
            <a:avLst/>
          </a:prstGeom>
          <a:noFill/>
          <a:ln w="9525">
            <a:noFill/>
            <a:miter lim="800000"/>
            <a:headEnd/>
            <a:tailEnd/>
          </a:ln>
          <a:effectLst/>
        </p:spPr>
        <p:txBody>
          <a:bodyPr vert="horz" wrap="square" lIns="95323" tIns="47661" rIns="95323" bIns="47661" numCol="1" anchor="b" anchorCtr="0" compatLnSpc="1">
            <a:prstTxWarp prst="textNoShape">
              <a:avLst/>
            </a:prstTxWarp>
          </a:bodyPr>
          <a:lstStyle>
            <a:lvl1pPr defTabSz="954088">
              <a:defRPr sz="1200"/>
            </a:lvl1pPr>
          </a:lstStyle>
          <a:p>
            <a:pPr>
              <a:defRPr/>
            </a:pPr>
            <a:endParaRPr lang="en-US"/>
          </a:p>
        </p:txBody>
      </p:sp>
      <p:sp>
        <p:nvSpPr>
          <p:cNvPr id="64517" name="Rectangle 5"/>
          <p:cNvSpPr>
            <a:spLocks noGrp="1" noChangeArrowheads="1"/>
          </p:cNvSpPr>
          <p:nvPr>
            <p:ph type="sldNum" sz="quarter" idx="3"/>
          </p:nvPr>
        </p:nvSpPr>
        <p:spPr bwMode="auto">
          <a:xfrm>
            <a:off x="3995738" y="9764713"/>
            <a:ext cx="3073400" cy="509587"/>
          </a:xfrm>
          <a:prstGeom prst="rect">
            <a:avLst/>
          </a:prstGeom>
          <a:noFill/>
          <a:ln w="9525">
            <a:noFill/>
            <a:miter lim="800000"/>
            <a:headEnd/>
            <a:tailEnd/>
          </a:ln>
          <a:effectLst/>
        </p:spPr>
        <p:txBody>
          <a:bodyPr vert="horz" wrap="square" lIns="95323" tIns="47661" rIns="95323" bIns="47661" numCol="1" anchor="b" anchorCtr="0" compatLnSpc="1">
            <a:prstTxWarp prst="textNoShape">
              <a:avLst/>
            </a:prstTxWarp>
          </a:bodyPr>
          <a:lstStyle>
            <a:lvl1pPr algn="r" defTabSz="954088">
              <a:defRPr sz="1200"/>
            </a:lvl1pPr>
          </a:lstStyle>
          <a:p>
            <a:pPr>
              <a:defRPr/>
            </a:pPr>
            <a:fld id="{CD3C27CF-0F9E-6C4D-834C-61F9C5F2460F}" type="slidenum">
              <a:rPr lang="en-US"/>
              <a:pPr>
                <a:defRPr/>
              </a:pPr>
              <a:t>‹#›</a:t>
            </a:fld>
            <a:endParaRPr lang="en-US"/>
          </a:p>
        </p:txBody>
      </p:sp>
    </p:spTree>
    <p:extLst>
      <p:ext uri="{BB962C8B-B14F-4D97-AF65-F5344CB8AC3E}">
        <p14:creationId xmlns:p14="http://schemas.microsoft.com/office/powerpoint/2010/main" val="4207651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3071813" cy="509588"/>
          </a:xfrm>
          <a:prstGeom prst="rect">
            <a:avLst/>
          </a:prstGeom>
          <a:noFill/>
          <a:ln w="9525">
            <a:noFill/>
            <a:miter lim="800000"/>
            <a:headEnd/>
            <a:tailEnd/>
          </a:ln>
          <a:effectLst/>
        </p:spPr>
        <p:txBody>
          <a:bodyPr vert="horz" wrap="square" lIns="95323" tIns="47661" rIns="95323" bIns="47661" numCol="1" anchor="t" anchorCtr="0" compatLnSpc="1">
            <a:prstTxWarp prst="textNoShape">
              <a:avLst/>
            </a:prstTxWarp>
          </a:bodyPr>
          <a:lstStyle>
            <a:lvl1pPr defTabSz="954088">
              <a:defRPr sz="1200"/>
            </a:lvl1pPr>
          </a:lstStyle>
          <a:p>
            <a:pPr>
              <a:defRPr/>
            </a:pPr>
            <a:endParaRPr lang="en-US"/>
          </a:p>
        </p:txBody>
      </p:sp>
      <p:sp>
        <p:nvSpPr>
          <p:cNvPr id="81923" name="Rectangle 3"/>
          <p:cNvSpPr>
            <a:spLocks noGrp="1" noChangeArrowheads="1"/>
          </p:cNvSpPr>
          <p:nvPr>
            <p:ph type="dt" idx="1"/>
          </p:nvPr>
        </p:nvSpPr>
        <p:spPr bwMode="auto">
          <a:xfrm>
            <a:off x="3995738" y="0"/>
            <a:ext cx="3073400" cy="509588"/>
          </a:xfrm>
          <a:prstGeom prst="rect">
            <a:avLst/>
          </a:prstGeom>
          <a:noFill/>
          <a:ln w="9525">
            <a:noFill/>
            <a:miter lim="800000"/>
            <a:headEnd/>
            <a:tailEnd/>
          </a:ln>
          <a:effectLst/>
        </p:spPr>
        <p:txBody>
          <a:bodyPr vert="horz" wrap="square" lIns="95323" tIns="47661" rIns="95323" bIns="47661" numCol="1" anchor="t" anchorCtr="0" compatLnSpc="1">
            <a:prstTxWarp prst="textNoShape">
              <a:avLst/>
            </a:prstTxWarp>
          </a:bodyPr>
          <a:lstStyle>
            <a:lvl1pPr algn="r" defTabSz="954088">
              <a:defRPr sz="1200"/>
            </a:lvl1pPr>
          </a:lstStyle>
          <a:p>
            <a:pPr>
              <a:defRPr/>
            </a:pPr>
            <a:endParaRPr lang="en-US"/>
          </a:p>
        </p:txBody>
      </p:sp>
      <p:sp>
        <p:nvSpPr>
          <p:cNvPr id="16388" name="Rectangle 4"/>
          <p:cNvSpPr>
            <a:spLocks noGrp="1" noRot="1" noChangeAspect="1" noChangeArrowheads="1" noTextEdit="1"/>
          </p:cNvSpPr>
          <p:nvPr>
            <p:ph type="sldImg" idx="2"/>
          </p:nvPr>
        </p:nvSpPr>
        <p:spPr bwMode="auto">
          <a:xfrm>
            <a:off x="989013" y="765175"/>
            <a:ext cx="5092700" cy="3821113"/>
          </a:xfrm>
          <a:prstGeom prst="rect">
            <a:avLst/>
          </a:prstGeom>
          <a:noFill/>
          <a:ln w="9525">
            <a:solidFill>
              <a:srgbClr val="000000"/>
            </a:solidFill>
            <a:miter lim="800000"/>
            <a:headEnd/>
            <a:tailEnd/>
          </a:ln>
        </p:spPr>
      </p:sp>
      <p:sp>
        <p:nvSpPr>
          <p:cNvPr id="81925" name="Rectangle 5"/>
          <p:cNvSpPr>
            <a:spLocks noGrp="1" noChangeArrowheads="1"/>
          </p:cNvSpPr>
          <p:nvPr>
            <p:ph type="body" sz="quarter" idx="3"/>
          </p:nvPr>
        </p:nvSpPr>
        <p:spPr bwMode="auto">
          <a:xfrm>
            <a:off x="920750" y="4840288"/>
            <a:ext cx="5226050" cy="4668837"/>
          </a:xfrm>
          <a:prstGeom prst="rect">
            <a:avLst/>
          </a:prstGeom>
          <a:noFill/>
          <a:ln w="9525">
            <a:noFill/>
            <a:miter lim="800000"/>
            <a:headEnd/>
            <a:tailEnd/>
          </a:ln>
          <a:effectLst/>
        </p:spPr>
        <p:txBody>
          <a:bodyPr vert="horz" wrap="square" lIns="95323" tIns="47661" rIns="95323" bIns="4766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26" name="Rectangle 6"/>
          <p:cNvSpPr>
            <a:spLocks noGrp="1" noChangeArrowheads="1"/>
          </p:cNvSpPr>
          <p:nvPr>
            <p:ph type="ftr" sz="quarter" idx="4"/>
          </p:nvPr>
        </p:nvSpPr>
        <p:spPr bwMode="auto">
          <a:xfrm>
            <a:off x="0" y="9764713"/>
            <a:ext cx="3071813" cy="509587"/>
          </a:xfrm>
          <a:prstGeom prst="rect">
            <a:avLst/>
          </a:prstGeom>
          <a:noFill/>
          <a:ln w="9525">
            <a:noFill/>
            <a:miter lim="800000"/>
            <a:headEnd/>
            <a:tailEnd/>
          </a:ln>
          <a:effectLst/>
        </p:spPr>
        <p:txBody>
          <a:bodyPr vert="horz" wrap="square" lIns="95323" tIns="47661" rIns="95323" bIns="47661" numCol="1" anchor="b" anchorCtr="0" compatLnSpc="1">
            <a:prstTxWarp prst="textNoShape">
              <a:avLst/>
            </a:prstTxWarp>
          </a:bodyPr>
          <a:lstStyle>
            <a:lvl1pPr defTabSz="954088">
              <a:defRPr sz="1200"/>
            </a:lvl1pPr>
          </a:lstStyle>
          <a:p>
            <a:pPr>
              <a:defRPr/>
            </a:pPr>
            <a:endParaRPr lang="en-US"/>
          </a:p>
        </p:txBody>
      </p:sp>
      <p:sp>
        <p:nvSpPr>
          <p:cNvPr id="81927" name="Rectangle 7"/>
          <p:cNvSpPr>
            <a:spLocks noGrp="1" noChangeArrowheads="1"/>
          </p:cNvSpPr>
          <p:nvPr>
            <p:ph type="sldNum" sz="quarter" idx="5"/>
          </p:nvPr>
        </p:nvSpPr>
        <p:spPr bwMode="auto">
          <a:xfrm>
            <a:off x="3995738" y="9764713"/>
            <a:ext cx="3073400" cy="509587"/>
          </a:xfrm>
          <a:prstGeom prst="rect">
            <a:avLst/>
          </a:prstGeom>
          <a:noFill/>
          <a:ln w="9525">
            <a:noFill/>
            <a:miter lim="800000"/>
            <a:headEnd/>
            <a:tailEnd/>
          </a:ln>
          <a:effectLst/>
        </p:spPr>
        <p:txBody>
          <a:bodyPr vert="horz" wrap="square" lIns="95323" tIns="47661" rIns="95323" bIns="47661" numCol="1" anchor="b" anchorCtr="0" compatLnSpc="1">
            <a:prstTxWarp prst="textNoShape">
              <a:avLst/>
            </a:prstTxWarp>
          </a:bodyPr>
          <a:lstStyle>
            <a:lvl1pPr algn="r" defTabSz="954088">
              <a:defRPr sz="1200"/>
            </a:lvl1pPr>
          </a:lstStyle>
          <a:p>
            <a:pPr>
              <a:defRPr/>
            </a:pPr>
            <a:fld id="{A7E4076B-662D-DE42-89B7-95478A30922C}" type="slidenum">
              <a:rPr lang="en-US"/>
              <a:pPr>
                <a:defRPr/>
              </a:pPr>
              <a:t>‹#›</a:t>
            </a:fld>
            <a:endParaRPr lang="en-US"/>
          </a:p>
        </p:txBody>
      </p:sp>
    </p:spTree>
    <p:extLst>
      <p:ext uri="{BB962C8B-B14F-4D97-AF65-F5344CB8AC3E}">
        <p14:creationId xmlns:p14="http://schemas.microsoft.com/office/powerpoint/2010/main" val="35550677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65"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p:cNvSpPr>
          <p:nvPr>
            <p:ph type="sldImg"/>
          </p:nvPr>
        </p:nvSpPr>
        <p:spPr>
          <a:ln/>
        </p:spPr>
      </p:sp>
      <p:sp>
        <p:nvSpPr>
          <p:cNvPr id="18435" name="Notes Placeholder 2"/>
          <p:cNvSpPr>
            <a:spLocks noGrp="1"/>
          </p:cNvSpPr>
          <p:nvPr>
            <p:ph type="body" idx="1"/>
          </p:nvPr>
        </p:nvSpPr>
        <p:spPr>
          <a:noFill/>
          <a:ln/>
        </p:spPr>
        <p:txBody>
          <a:bodyPr/>
          <a:lstStyle/>
          <a:p>
            <a:pPr eaLnBrk="1" hangingPunct="1"/>
            <a:endParaRPr lang="en-US" smtClean="0">
              <a:latin typeface="Arial" charset="0"/>
              <a:ea typeface="Arial" charset="0"/>
              <a:cs typeface="Arial" charset="0"/>
            </a:endParaRPr>
          </a:p>
        </p:txBody>
      </p:sp>
      <p:sp>
        <p:nvSpPr>
          <p:cNvPr id="18436" name="Slide Number Placeholder 3"/>
          <p:cNvSpPr>
            <a:spLocks noGrp="1"/>
          </p:cNvSpPr>
          <p:nvPr>
            <p:ph type="sldNum" sz="quarter" idx="5"/>
          </p:nvPr>
        </p:nvSpPr>
        <p:spPr>
          <a:noFill/>
        </p:spPr>
        <p:txBody>
          <a:bodyPr/>
          <a:lstStyle/>
          <a:p>
            <a:fld id="{C8E81C01-C497-944F-851A-166AB6A368A8}" type="slidenum">
              <a:rPr lang="en-US" smtClean="0">
                <a:latin typeface="Arial" charset="0"/>
                <a:ea typeface="Arial" charset="0"/>
                <a:cs typeface="Arial" charset="0"/>
              </a:rPr>
              <a:pPr/>
              <a:t>1</a:t>
            </a:fld>
            <a:endParaRPr lang="en-US" smtClean="0">
              <a:latin typeface="Arial" charset="0"/>
              <a:ea typeface="Arial" charset="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a:ln/>
        </p:spPr>
      </p:sp>
      <p:sp>
        <p:nvSpPr>
          <p:cNvPr id="39939" name="Notes Placeholder 2"/>
          <p:cNvSpPr>
            <a:spLocks noGrp="1"/>
          </p:cNvSpPr>
          <p:nvPr>
            <p:ph type="body" idx="1"/>
          </p:nvPr>
        </p:nvSpPr>
        <p:spPr>
          <a:noFill/>
          <a:ln/>
        </p:spPr>
        <p:txBody>
          <a:bodyPr/>
          <a:lstStyle/>
          <a:p>
            <a:r>
              <a:rPr lang="en-US" dirty="0" smtClean="0">
                <a:latin typeface="Times New Roman" charset="0"/>
              </a:rPr>
              <a:t> x = </a:t>
            </a:r>
            <a:r>
              <a:rPr lang="en-US" dirty="0" err="1" smtClean="0">
                <a:latin typeface="Times New Roman" charset="0"/>
              </a:rPr>
              <a:t>rcosphi</a:t>
            </a:r>
            <a:r>
              <a:rPr lang="en-US" dirty="0" smtClean="0">
                <a:latin typeface="Times New Roman" charset="0"/>
              </a:rPr>
              <a:t> and y = </a:t>
            </a:r>
            <a:r>
              <a:rPr lang="en-US" dirty="0" err="1" smtClean="0">
                <a:latin typeface="Times New Roman" charset="0"/>
              </a:rPr>
              <a:t>rsinphi</a:t>
            </a:r>
            <a:r>
              <a:rPr lang="en-US" dirty="0" smtClean="0">
                <a:latin typeface="Times New Roman" charset="0"/>
              </a:rPr>
              <a:t>  in polar coordinates. Where r is what?  Distance from </a:t>
            </a:r>
            <a:r>
              <a:rPr lang="en-US" dirty="0" err="1" smtClean="0">
                <a:latin typeface="Times New Roman" charset="0"/>
              </a:rPr>
              <a:t>x,y</a:t>
            </a:r>
            <a:r>
              <a:rPr lang="en-US" dirty="0" smtClean="0">
                <a:latin typeface="Times New Roman" charset="0"/>
              </a:rPr>
              <a:t> to origin</a:t>
            </a:r>
          </a:p>
          <a:p>
            <a:endParaRPr lang="en-US" dirty="0" smtClean="0">
              <a:latin typeface="Times New Roman" charset="0"/>
            </a:endParaRPr>
          </a:p>
          <a:p>
            <a:r>
              <a:rPr lang="en-US" dirty="0" smtClean="0">
                <a:latin typeface="Times New Roman" charset="0"/>
              </a:rPr>
              <a:t>And x’ = </a:t>
            </a:r>
            <a:r>
              <a:rPr lang="en-US" dirty="0" err="1" smtClean="0">
                <a:latin typeface="Times New Roman" charset="0"/>
              </a:rPr>
              <a:t>rcos</a:t>
            </a:r>
            <a:r>
              <a:rPr lang="en-US" dirty="0" smtClean="0">
                <a:latin typeface="Times New Roman" charset="0"/>
              </a:rPr>
              <a:t> (</a:t>
            </a:r>
            <a:r>
              <a:rPr lang="en-US" dirty="0" err="1" smtClean="0">
                <a:latin typeface="Times New Roman" charset="0"/>
              </a:rPr>
              <a:t>theta+phi</a:t>
            </a:r>
            <a:r>
              <a:rPr lang="en-US" dirty="0" smtClean="0">
                <a:latin typeface="Times New Roman" charset="0"/>
              </a:rPr>
              <a:t>). Y’ = </a:t>
            </a:r>
            <a:r>
              <a:rPr lang="en-US" dirty="0" err="1" smtClean="0">
                <a:latin typeface="Times New Roman" charset="0"/>
              </a:rPr>
              <a:t>rsin</a:t>
            </a:r>
            <a:r>
              <a:rPr lang="en-US" dirty="0" smtClean="0">
                <a:latin typeface="Times New Roman" charset="0"/>
              </a:rPr>
              <a:t>(</a:t>
            </a:r>
            <a:r>
              <a:rPr lang="en-US" dirty="0" err="1" smtClean="0">
                <a:latin typeface="Times New Roman" charset="0"/>
              </a:rPr>
              <a:t>theta+phi</a:t>
            </a:r>
            <a:r>
              <a:rPr lang="en-US" dirty="0" smtClean="0">
                <a:latin typeface="Times New Roman" charset="0"/>
              </a:rPr>
              <a:t>).</a:t>
            </a:r>
          </a:p>
          <a:p>
            <a:endParaRPr lang="en-US" dirty="0" smtClean="0">
              <a:latin typeface="Times New Roman" charset="0"/>
            </a:endParaRPr>
          </a:p>
          <a:p>
            <a:endParaRPr lang="en-US" dirty="0" smtClean="0">
              <a:latin typeface="Times New Roman" charset="0"/>
            </a:endParaRPr>
          </a:p>
          <a:p>
            <a:endParaRPr lang="en-US" dirty="0" smtClean="0">
              <a:latin typeface="Times New Roman" charset="0"/>
            </a:endParaRPr>
          </a:p>
        </p:txBody>
      </p:sp>
      <p:sp>
        <p:nvSpPr>
          <p:cNvPr id="39940" name="Slide Number Placeholder 3"/>
          <p:cNvSpPr>
            <a:spLocks noGrp="1"/>
          </p:cNvSpPr>
          <p:nvPr>
            <p:ph type="sldNum" sz="quarter" idx="5"/>
          </p:nvPr>
        </p:nvSpPr>
        <p:spPr>
          <a:noFill/>
        </p:spPr>
        <p:txBody>
          <a:bodyPr/>
          <a:lstStyle/>
          <a:p>
            <a:fld id="{B267563B-1EB5-974A-BBAE-0AA8BE07BCF8}" type="slidenum">
              <a:rPr lang="en-US" smtClean="0"/>
              <a:pPr/>
              <a:t>14</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a:ln/>
        </p:spPr>
      </p:sp>
      <p:sp>
        <p:nvSpPr>
          <p:cNvPr id="41987" name="Notes Placeholder 2"/>
          <p:cNvSpPr>
            <a:spLocks noGrp="1"/>
          </p:cNvSpPr>
          <p:nvPr>
            <p:ph type="body" idx="1"/>
          </p:nvPr>
        </p:nvSpPr>
        <p:spPr>
          <a:noFill/>
          <a:ln/>
        </p:spPr>
        <p:txBody>
          <a:bodyPr/>
          <a:lstStyle/>
          <a:p>
            <a:r>
              <a:rPr lang="en-US" smtClean="0">
                <a:latin typeface="Times New Roman" charset="0"/>
              </a:rPr>
              <a:t>So then by a trig identity, x’ = rcos(phi)cos(theta) – rsin(phi)sin(theta). </a:t>
            </a:r>
          </a:p>
          <a:p>
            <a:r>
              <a:rPr lang="en-US" smtClean="0">
                <a:latin typeface="Times New Roman" charset="0"/>
              </a:rPr>
              <a:t>Y’ = rsin(phi)cos(theta) + rcos(phi)sin(theta).</a:t>
            </a:r>
          </a:p>
          <a:p>
            <a:endParaRPr lang="en-US" smtClean="0">
              <a:latin typeface="Times New Roman" charset="0"/>
            </a:endParaRPr>
          </a:p>
          <a:p>
            <a:r>
              <a:rPr lang="en-US" smtClean="0">
                <a:latin typeface="Times New Roman" charset="0"/>
              </a:rPr>
              <a:t>What do you see in the x’ and y’ equations? Rcos(phi) and rsin(phi).</a:t>
            </a:r>
          </a:p>
          <a:p>
            <a:endParaRPr lang="en-US" smtClean="0">
              <a:latin typeface="Times New Roman" charset="0"/>
            </a:endParaRPr>
          </a:p>
          <a:p>
            <a:r>
              <a:rPr lang="en-US" smtClean="0">
                <a:latin typeface="Times New Roman" charset="0"/>
              </a:rPr>
              <a:t>So then we can substitute in x and y for those parts of the equation.</a:t>
            </a:r>
          </a:p>
        </p:txBody>
      </p:sp>
      <p:sp>
        <p:nvSpPr>
          <p:cNvPr id="41988" name="Slide Number Placeholder 3"/>
          <p:cNvSpPr>
            <a:spLocks noGrp="1"/>
          </p:cNvSpPr>
          <p:nvPr>
            <p:ph type="sldNum" sz="quarter" idx="5"/>
          </p:nvPr>
        </p:nvSpPr>
        <p:spPr>
          <a:noFill/>
        </p:spPr>
        <p:txBody>
          <a:bodyPr/>
          <a:lstStyle/>
          <a:p>
            <a:fld id="{B3CAA410-9396-934B-BA87-C186A3BDA8C4}" type="slidenum">
              <a:rPr lang="en-US" smtClean="0"/>
              <a:pPr/>
              <a:t>15</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a:ln/>
        </p:spPr>
      </p:sp>
      <p:sp>
        <p:nvSpPr>
          <p:cNvPr id="44035" name="Notes Placeholder 2"/>
          <p:cNvSpPr>
            <a:spLocks noGrp="1"/>
          </p:cNvSpPr>
          <p:nvPr>
            <p:ph type="body" idx="1"/>
          </p:nvPr>
        </p:nvSpPr>
        <p:spPr>
          <a:noFill/>
          <a:ln/>
        </p:spPr>
        <p:txBody>
          <a:bodyPr/>
          <a:lstStyle/>
          <a:p>
            <a:r>
              <a:rPr lang="en-US" dirty="0" smtClean="0">
                <a:latin typeface="Times New Roman" charset="0"/>
              </a:rPr>
              <a:t>And we get this.</a:t>
            </a:r>
          </a:p>
          <a:p>
            <a:endParaRPr lang="en-US" dirty="0" smtClean="0">
              <a:latin typeface="Times New Roman" charset="0"/>
            </a:endParaRPr>
          </a:p>
          <a:p>
            <a:r>
              <a:rPr lang="en-US" dirty="0" smtClean="0">
                <a:latin typeface="Times New Roman" charset="0"/>
              </a:rPr>
              <a:t>So now what should the rotation matrix look like? </a:t>
            </a:r>
            <a:r>
              <a:rPr lang="en-US" dirty="0" err="1" smtClean="0">
                <a:latin typeface="Times New Roman" charset="0"/>
              </a:rPr>
              <a:t>Ie</a:t>
            </a:r>
            <a:r>
              <a:rPr lang="en-US" dirty="0" smtClean="0">
                <a:latin typeface="Times New Roman" charset="0"/>
              </a:rPr>
              <a:t> what matrix times [x y] gives us [x’ y’]?</a:t>
            </a:r>
          </a:p>
        </p:txBody>
      </p:sp>
      <p:sp>
        <p:nvSpPr>
          <p:cNvPr id="44036" name="Slide Number Placeholder 3"/>
          <p:cNvSpPr>
            <a:spLocks noGrp="1"/>
          </p:cNvSpPr>
          <p:nvPr>
            <p:ph type="sldNum" sz="quarter" idx="5"/>
          </p:nvPr>
        </p:nvSpPr>
        <p:spPr>
          <a:noFill/>
        </p:spPr>
        <p:txBody>
          <a:bodyPr/>
          <a:lstStyle/>
          <a:p>
            <a:fld id="{AF140EA3-348E-4749-86C0-3C31C14A6795}" type="slidenum">
              <a:rPr lang="en-US" smtClean="0"/>
              <a:pPr/>
              <a:t>16</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a:ln/>
        </p:spPr>
      </p:sp>
      <p:sp>
        <p:nvSpPr>
          <p:cNvPr id="48131" name="Notes Placeholder 2"/>
          <p:cNvSpPr>
            <a:spLocks noGrp="1"/>
          </p:cNvSpPr>
          <p:nvPr>
            <p:ph type="body" idx="1"/>
          </p:nvPr>
        </p:nvSpPr>
        <p:spPr>
          <a:noFill/>
          <a:ln/>
        </p:spPr>
        <p:txBody>
          <a:bodyPr/>
          <a:lstStyle/>
          <a:p>
            <a:r>
              <a:rPr lang="en-US" dirty="0" smtClean="0">
                <a:latin typeface="Times New Roman" charset="0"/>
              </a:rPr>
              <a:t>so any 2d rotation by angle theta is easy to capture in matrix form. R is the rotation matrix.</a:t>
            </a:r>
          </a:p>
          <a:p>
            <a:endParaRPr lang="en-US" dirty="0" smtClean="0">
              <a:latin typeface="Times New Roman" charset="0"/>
            </a:endParaRPr>
          </a:p>
          <a:p>
            <a:r>
              <a:rPr lang="en-US" dirty="0" smtClean="0">
                <a:latin typeface="Times New Roman" charset="0"/>
              </a:rPr>
              <a:t>How would we go in the other direction, from </a:t>
            </a:r>
            <a:r>
              <a:rPr lang="en-US" dirty="0" err="1" smtClean="0">
                <a:latin typeface="Times New Roman" charset="0"/>
              </a:rPr>
              <a:t>x’,y</a:t>
            </a:r>
            <a:r>
              <a:rPr lang="en-US" dirty="0" smtClean="0">
                <a:latin typeface="Times New Roman" charset="0"/>
              </a:rPr>
              <a:t>’ to </a:t>
            </a:r>
            <a:r>
              <a:rPr lang="en-US" dirty="0" err="1" smtClean="0">
                <a:latin typeface="Times New Roman" charset="0"/>
              </a:rPr>
              <a:t>x,y</a:t>
            </a:r>
            <a:r>
              <a:rPr lang="en-US" dirty="0" smtClean="0">
                <a:latin typeface="Times New Roman" charset="0"/>
              </a:rPr>
              <a:t>?  By multiplying by the inverse of R. which is basically just rotating </a:t>
            </a:r>
            <a:r>
              <a:rPr lang="en-US" dirty="0" err="1" smtClean="0">
                <a:latin typeface="Times New Roman" charset="0"/>
              </a:rPr>
              <a:t>x’,y</a:t>
            </a:r>
            <a:r>
              <a:rPr lang="en-US" dirty="0" smtClean="0">
                <a:latin typeface="Times New Roman" charset="0"/>
              </a:rPr>
              <a:t>’ back in the </a:t>
            </a:r>
            <a:r>
              <a:rPr lang="en-US" dirty="0" err="1" smtClean="0">
                <a:latin typeface="Times New Roman" charset="0"/>
              </a:rPr>
              <a:t>oposite</a:t>
            </a:r>
            <a:r>
              <a:rPr lang="en-US" dirty="0" smtClean="0">
                <a:latin typeface="Times New Roman" charset="0"/>
              </a:rPr>
              <a:t> direction by angle theta.</a:t>
            </a:r>
          </a:p>
          <a:p>
            <a:endParaRPr lang="en-US" dirty="0" smtClean="0">
              <a:latin typeface="Times New Roman" charset="0"/>
            </a:endParaRPr>
          </a:p>
          <a:p>
            <a:r>
              <a:rPr lang="en-US" dirty="0" smtClean="0">
                <a:latin typeface="Times New Roman" charset="0"/>
              </a:rPr>
              <a:t>So to go from </a:t>
            </a:r>
            <a:r>
              <a:rPr lang="en-US" dirty="0" err="1" smtClean="0">
                <a:latin typeface="Times New Roman" charset="0"/>
              </a:rPr>
              <a:t>x’y</a:t>
            </a:r>
            <a:r>
              <a:rPr lang="en-US" dirty="0" smtClean="0">
                <a:latin typeface="Times New Roman" charset="0"/>
              </a:rPr>
              <a:t>’ to </a:t>
            </a:r>
            <a:r>
              <a:rPr lang="en-US" dirty="0" err="1" smtClean="0">
                <a:latin typeface="Times New Roman" charset="0"/>
              </a:rPr>
              <a:t>xy</a:t>
            </a:r>
            <a:r>
              <a:rPr lang="en-US" dirty="0" smtClean="0">
                <a:latin typeface="Times New Roman" charset="0"/>
              </a:rPr>
              <a:t> we multiply by a matrix R which is rotation by –theta. Which is just R transpose.</a:t>
            </a:r>
          </a:p>
        </p:txBody>
      </p:sp>
      <p:sp>
        <p:nvSpPr>
          <p:cNvPr id="48132" name="Slide Number Placeholder 3"/>
          <p:cNvSpPr>
            <a:spLocks noGrp="1"/>
          </p:cNvSpPr>
          <p:nvPr>
            <p:ph type="sldNum" sz="quarter" idx="5"/>
          </p:nvPr>
        </p:nvSpPr>
        <p:spPr>
          <a:noFill/>
        </p:spPr>
        <p:txBody>
          <a:bodyPr/>
          <a:lstStyle/>
          <a:p>
            <a:fld id="{DABC82AB-1518-E848-95D9-B36260290F7D}" type="slidenum">
              <a:rPr lang="en-US" smtClean="0"/>
              <a:pPr/>
              <a:t>17</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a:ln/>
        </p:spPr>
      </p:sp>
      <p:sp>
        <p:nvSpPr>
          <p:cNvPr id="50179" name="Notes Placeholder 2"/>
          <p:cNvSpPr>
            <a:spLocks noGrp="1"/>
          </p:cNvSpPr>
          <p:nvPr>
            <p:ph type="body" idx="1"/>
          </p:nvPr>
        </p:nvSpPr>
        <p:spPr>
          <a:noFill/>
          <a:ln/>
        </p:spPr>
        <p:txBody>
          <a:bodyPr/>
          <a:lstStyle/>
          <a:p>
            <a:r>
              <a:rPr lang="en-US" smtClean="0">
                <a:latin typeface="Times New Roman" charset="0"/>
              </a:rPr>
              <a:t>So what kinds of transormations can we represent with a 2x2 matrix?</a:t>
            </a:r>
          </a:p>
          <a:p>
            <a:endParaRPr lang="en-US" smtClean="0">
              <a:latin typeface="Times New Roman" charset="0"/>
            </a:endParaRPr>
          </a:p>
          <a:p>
            <a:r>
              <a:rPr lang="en-US" smtClean="0">
                <a:latin typeface="Times New Roman" charset="0"/>
              </a:rPr>
              <a:t>How about the identity?</a:t>
            </a:r>
          </a:p>
        </p:txBody>
      </p:sp>
      <p:sp>
        <p:nvSpPr>
          <p:cNvPr id="50180" name="Slide Number Placeholder 3"/>
          <p:cNvSpPr>
            <a:spLocks noGrp="1"/>
          </p:cNvSpPr>
          <p:nvPr>
            <p:ph type="sldNum" sz="quarter" idx="5"/>
          </p:nvPr>
        </p:nvSpPr>
        <p:spPr>
          <a:noFill/>
        </p:spPr>
        <p:txBody>
          <a:bodyPr/>
          <a:lstStyle/>
          <a:p>
            <a:fld id="{C1A00938-7757-F44A-96D6-2F7838472D9E}" type="slidenum">
              <a:rPr lang="en-US" smtClean="0"/>
              <a:pPr/>
              <a:t>18</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a:ln/>
        </p:spPr>
      </p:sp>
      <p:sp>
        <p:nvSpPr>
          <p:cNvPr id="52227" name="Notes Placeholder 2"/>
          <p:cNvSpPr>
            <a:spLocks noGrp="1"/>
          </p:cNvSpPr>
          <p:nvPr>
            <p:ph type="body" idx="1"/>
          </p:nvPr>
        </p:nvSpPr>
        <p:spPr>
          <a:noFill/>
          <a:ln/>
        </p:spPr>
        <p:txBody>
          <a:bodyPr/>
          <a:lstStyle/>
          <a:p>
            <a:endParaRPr lang="en-US">
              <a:latin typeface="Times New Roman" charset="0"/>
            </a:endParaRPr>
          </a:p>
        </p:txBody>
      </p:sp>
      <p:sp>
        <p:nvSpPr>
          <p:cNvPr id="52228" name="Slide Number Placeholder 3"/>
          <p:cNvSpPr>
            <a:spLocks noGrp="1"/>
          </p:cNvSpPr>
          <p:nvPr>
            <p:ph type="sldNum" sz="quarter" idx="5"/>
          </p:nvPr>
        </p:nvSpPr>
        <p:spPr>
          <a:noFill/>
        </p:spPr>
        <p:txBody>
          <a:bodyPr/>
          <a:lstStyle/>
          <a:p>
            <a:fld id="{4F529714-73AD-C945-8E40-6E8E29CAFA4A}" type="slidenum">
              <a:rPr lang="en-US" smtClean="0"/>
              <a:pPr/>
              <a:t>19</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ln/>
        </p:spPr>
      </p:sp>
      <p:sp>
        <p:nvSpPr>
          <p:cNvPr id="54275" name="Notes Placeholder 2"/>
          <p:cNvSpPr>
            <a:spLocks noGrp="1"/>
          </p:cNvSpPr>
          <p:nvPr>
            <p:ph type="body" idx="1"/>
          </p:nvPr>
        </p:nvSpPr>
        <p:spPr>
          <a:noFill/>
          <a:ln/>
        </p:spPr>
        <p:txBody>
          <a:bodyPr/>
          <a:lstStyle/>
          <a:p>
            <a:r>
              <a:rPr lang="en-US" smtClean="0">
                <a:latin typeface="Times New Roman" charset="0"/>
              </a:rPr>
              <a:t>What about scaling?  We saw this one before.</a:t>
            </a:r>
          </a:p>
        </p:txBody>
      </p:sp>
      <p:sp>
        <p:nvSpPr>
          <p:cNvPr id="54276" name="Slide Number Placeholder 3"/>
          <p:cNvSpPr>
            <a:spLocks noGrp="1"/>
          </p:cNvSpPr>
          <p:nvPr>
            <p:ph type="sldNum" sz="quarter" idx="5"/>
          </p:nvPr>
        </p:nvSpPr>
        <p:spPr>
          <a:noFill/>
        </p:spPr>
        <p:txBody>
          <a:bodyPr/>
          <a:lstStyle/>
          <a:p>
            <a:fld id="{7B0E2DE1-2B73-B74F-9AFD-0B3B22A95AB8}" type="slidenum">
              <a:rPr lang="en-US" smtClean="0"/>
              <a:pPr/>
              <a:t>20</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57347" name="Notes Placeholder 2"/>
          <p:cNvSpPr>
            <a:spLocks noGrp="1"/>
          </p:cNvSpPr>
          <p:nvPr>
            <p:ph type="body" idx="1"/>
          </p:nvPr>
        </p:nvSpPr>
        <p:spPr>
          <a:noFill/>
          <a:ln/>
        </p:spPr>
        <p:txBody>
          <a:bodyPr/>
          <a:lstStyle/>
          <a:p>
            <a:r>
              <a:rPr lang="en-US" smtClean="0">
                <a:latin typeface="Times New Roman" charset="0"/>
              </a:rPr>
              <a:t>Rotation we’ve seen is just this matrix.</a:t>
            </a:r>
          </a:p>
          <a:p>
            <a:endParaRPr lang="en-US" smtClean="0">
              <a:latin typeface="Times New Roman" charset="0"/>
            </a:endParaRPr>
          </a:p>
          <a:p>
            <a:r>
              <a:rPr lang="en-US" smtClean="0">
                <a:latin typeface="Times New Roman" charset="0"/>
              </a:rPr>
              <a:t>What about shear? Do you all know what shear means? The effect of a shear transformation looks like ``pushing'' a geometric object in a direction that is parallel to a coordinate plane (3D) or a coordinate axis (2D). One example would be take a rectangle now push down on it so you get a parallelogram -&gt; draw on board.</a:t>
            </a:r>
          </a:p>
        </p:txBody>
      </p:sp>
      <p:sp>
        <p:nvSpPr>
          <p:cNvPr id="57348" name="Slide Number Placeholder 3"/>
          <p:cNvSpPr>
            <a:spLocks noGrp="1"/>
          </p:cNvSpPr>
          <p:nvPr>
            <p:ph type="sldNum" sz="quarter" idx="5"/>
          </p:nvPr>
        </p:nvSpPr>
        <p:spPr>
          <a:noFill/>
        </p:spPr>
        <p:txBody>
          <a:bodyPr/>
          <a:lstStyle/>
          <a:p>
            <a:fld id="{883B98A4-9F83-4844-99C6-4AE72CF60BE4}" type="slidenum">
              <a:rPr lang="en-US" smtClean="0"/>
              <a:pPr/>
              <a:t>22</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59395" name="Notes Placeholder 2"/>
          <p:cNvSpPr>
            <a:spLocks noGrp="1"/>
          </p:cNvSpPr>
          <p:nvPr>
            <p:ph type="body" idx="1"/>
          </p:nvPr>
        </p:nvSpPr>
        <p:spPr>
          <a:noFill/>
          <a:ln/>
        </p:spPr>
        <p:txBody>
          <a:bodyPr/>
          <a:lstStyle/>
          <a:p>
            <a:r>
              <a:rPr lang="en-US" smtClean="0">
                <a:latin typeface="Times New Roman" charset="0"/>
              </a:rPr>
              <a:t>What about mirroring about the Y axis so that x’ becomes –x, and y’ is still y.</a:t>
            </a:r>
          </a:p>
        </p:txBody>
      </p:sp>
      <p:sp>
        <p:nvSpPr>
          <p:cNvPr id="59396" name="Slide Number Placeholder 3"/>
          <p:cNvSpPr>
            <a:spLocks noGrp="1"/>
          </p:cNvSpPr>
          <p:nvPr>
            <p:ph type="sldNum" sz="quarter" idx="5"/>
          </p:nvPr>
        </p:nvSpPr>
        <p:spPr>
          <a:noFill/>
        </p:spPr>
        <p:txBody>
          <a:bodyPr/>
          <a:lstStyle/>
          <a:p>
            <a:fld id="{6B1F47C1-76FA-9D47-93BA-48A4C945B99B}" type="slidenum">
              <a:rPr lang="en-US" smtClean="0"/>
              <a:pPr/>
              <a:t>23</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a:ln/>
        </p:spPr>
      </p:sp>
      <p:sp>
        <p:nvSpPr>
          <p:cNvPr id="64515" name="Notes Placeholder 2"/>
          <p:cNvSpPr>
            <a:spLocks noGrp="1"/>
          </p:cNvSpPr>
          <p:nvPr>
            <p:ph type="body" idx="1"/>
          </p:nvPr>
        </p:nvSpPr>
        <p:spPr>
          <a:noFill/>
          <a:ln/>
        </p:spPr>
        <p:txBody>
          <a:bodyPr/>
          <a:lstStyle/>
          <a:p>
            <a:r>
              <a:rPr lang="en-US" smtClean="0">
                <a:latin typeface="Times New Roman" charset="0"/>
              </a:rPr>
              <a:t>What about translation? What matrix could we use to represent this?</a:t>
            </a:r>
          </a:p>
        </p:txBody>
      </p:sp>
      <p:sp>
        <p:nvSpPr>
          <p:cNvPr id="64516" name="Slide Number Placeholder 3"/>
          <p:cNvSpPr>
            <a:spLocks noGrp="1"/>
          </p:cNvSpPr>
          <p:nvPr>
            <p:ph type="sldNum" sz="quarter" idx="5"/>
          </p:nvPr>
        </p:nvSpPr>
        <p:spPr>
          <a:noFill/>
        </p:spPr>
        <p:txBody>
          <a:bodyPr/>
          <a:lstStyle/>
          <a:p>
            <a:fld id="{40625028-CEEA-5D40-8F5F-BCF32129B01E}" type="slidenum">
              <a:rPr lang="en-US" smtClean="0"/>
              <a:pPr/>
              <a:t>27</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a:ln/>
        </p:spPr>
      </p:sp>
      <p:sp>
        <p:nvSpPr>
          <p:cNvPr id="21507" name="Notes Placeholder 2"/>
          <p:cNvSpPr>
            <a:spLocks noGrp="1"/>
          </p:cNvSpPr>
          <p:nvPr>
            <p:ph type="body" idx="1"/>
          </p:nvPr>
        </p:nvSpPr>
        <p:spPr>
          <a:noFill/>
          <a:ln/>
        </p:spPr>
        <p:txBody>
          <a:bodyPr/>
          <a:lstStyle/>
          <a:p>
            <a:r>
              <a:rPr lang="en-US" smtClean="0">
                <a:latin typeface="Times New Roman" charset="0"/>
              </a:rPr>
              <a:t>He advocated structuralism as an alternative to survival of the fittest in governing the form of species. </a:t>
            </a:r>
          </a:p>
          <a:p>
            <a:endParaRPr lang="en-US" smtClean="0">
              <a:latin typeface="Times New Roman" charset="0"/>
            </a:endParaRPr>
          </a:p>
          <a:p>
            <a:r>
              <a:rPr lang="en-US" smtClean="0">
                <a:latin typeface="Times New Roman" charset="0"/>
              </a:rPr>
              <a:t>Thompson pointed out example after example of correlations between biological forms and mechanical phenomena. He showed the similarity in the forms of jellyfish and the forms of drops of liquid falling into viscous fluid, and between the internal supporting structures in the hollow bones of birds and well-known engineering truss designs. His observations of phyllotaxis (numerical relationships between spiral structures in plants) and the Fibonacci sequence has become a textbook staple.</a:t>
            </a:r>
          </a:p>
          <a:p>
            <a:endParaRPr lang="en-US" smtClean="0">
              <a:latin typeface="Times New Roman" charset="0"/>
            </a:endParaRPr>
          </a:p>
          <a:p>
            <a:r>
              <a:rPr lang="en-US" smtClean="0">
                <a:latin typeface="Times New Roman" charset="0"/>
              </a:rPr>
              <a:t>Perhaps the most famous part of the work is on "The Comparison of Related Forms," where Thompson explored the degree to which differences in the forms of related animals could be described by means of relatively simple mathematical transformations. The shape of chimp and human skulls are related by simple transformations. </a:t>
            </a:r>
          </a:p>
        </p:txBody>
      </p:sp>
      <p:sp>
        <p:nvSpPr>
          <p:cNvPr id="21508" name="Slide Number Placeholder 3"/>
          <p:cNvSpPr>
            <a:spLocks noGrp="1"/>
          </p:cNvSpPr>
          <p:nvPr>
            <p:ph type="sldNum" sz="quarter" idx="5"/>
          </p:nvPr>
        </p:nvSpPr>
        <p:spPr>
          <a:noFill/>
        </p:spPr>
        <p:txBody>
          <a:bodyPr/>
          <a:lstStyle/>
          <a:p>
            <a:fld id="{F247B3D4-ED50-A547-8D8C-9FC9C5EC98A2}" type="slidenum">
              <a:rPr lang="en-US" smtClean="0"/>
              <a:pPr/>
              <a:t>4</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p:cNvSpPr>
          <p:nvPr>
            <p:ph type="sldImg"/>
          </p:nvPr>
        </p:nvSpPr>
        <p:spPr>
          <a:ln/>
        </p:spPr>
      </p:sp>
      <p:sp>
        <p:nvSpPr>
          <p:cNvPr id="66563" name="Notes Placeholder 2"/>
          <p:cNvSpPr>
            <a:spLocks noGrp="1"/>
          </p:cNvSpPr>
          <p:nvPr>
            <p:ph type="body" idx="1"/>
          </p:nvPr>
        </p:nvSpPr>
        <p:spPr>
          <a:noFill/>
          <a:ln/>
        </p:spPr>
        <p:txBody>
          <a:bodyPr/>
          <a:lstStyle/>
          <a:p>
            <a:r>
              <a:rPr lang="en-US" smtClean="0">
                <a:latin typeface="Times New Roman" charset="0"/>
              </a:rPr>
              <a:t>Ha trick question. You can’t represent translation with a 2x2 matrix! Only linear 2d transformations can be represented with a 2x2 matrix (linear combinations of x and y)</a:t>
            </a:r>
          </a:p>
        </p:txBody>
      </p:sp>
      <p:sp>
        <p:nvSpPr>
          <p:cNvPr id="66564" name="Slide Number Placeholder 3"/>
          <p:cNvSpPr>
            <a:spLocks noGrp="1"/>
          </p:cNvSpPr>
          <p:nvPr>
            <p:ph type="sldNum" sz="quarter" idx="5"/>
          </p:nvPr>
        </p:nvSpPr>
        <p:spPr>
          <a:noFill/>
        </p:spPr>
        <p:txBody>
          <a:bodyPr/>
          <a:lstStyle/>
          <a:p>
            <a:fld id="{7F6D796F-890B-964D-83DB-11827C5E3F7E}" type="slidenum">
              <a:rPr lang="en-US" smtClean="0"/>
              <a:pPr/>
              <a:t>28</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p:cNvSpPr>
          <p:nvPr>
            <p:ph type="sldImg"/>
          </p:nvPr>
        </p:nvSpPr>
        <p:spPr>
          <a:ln/>
        </p:spPr>
      </p:sp>
      <p:sp>
        <p:nvSpPr>
          <p:cNvPr id="69635" name="Notes Placeholder 2"/>
          <p:cNvSpPr>
            <a:spLocks noGrp="1"/>
          </p:cNvSpPr>
          <p:nvPr>
            <p:ph type="body" idx="1"/>
          </p:nvPr>
        </p:nvSpPr>
        <p:spPr>
          <a:noFill/>
          <a:ln/>
        </p:spPr>
        <p:txBody>
          <a:bodyPr/>
          <a:lstStyle/>
          <a:p>
            <a:r>
              <a:rPr lang="en-US" smtClean="0">
                <a:latin typeface="Times New Roman" charset="0"/>
              </a:rPr>
              <a:t>So what’s the solution? Homogeneous coordinates. It turns out we can represent translation as a 3x3 matrix in HC.</a:t>
            </a:r>
          </a:p>
        </p:txBody>
      </p:sp>
      <p:sp>
        <p:nvSpPr>
          <p:cNvPr id="69636" name="Slide Number Placeholder 3"/>
          <p:cNvSpPr>
            <a:spLocks noGrp="1"/>
          </p:cNvSpPr>
          <p:nvPr>
            <p:ph type="sldNum" sz="quarter" idx="5"/>
          </p:nvPr>
        </p:nvSpPr>
        <p:spPr>
          <a:noFill/>
        </p:spPr>
        <p:txBody>
          <a:bodyPr/>
          <a:lstStyle/>
          <a:p>
            <a:fld id="{FCC0893E-7EBF-4443-8790-2B1498100D40}" type="slidenum">
              <a:rPr lang="en-US" smtClean="0"/>
              <a:pPr/>
              <a:t>30</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ln/>
        </p:spPr>
      </p:sp>
      <p:sp>
        <p:nvSpPr>
          <p:cNvPr id="71683" name="Notes Placeholder 2"/>
          <p:cNvSpPr>
            <a:spLocks noGrp="1"/>
          </p:cNvSpPr>
          <p:nvPr>
            <p:ph type="body" idx="1"/>
          </p:nvPr>
        </p:nvSpPr>
        <p:spPr>
          <a:noFill/>
          <a:ln/>
        </p:spPr>
        <p:txBody>
          <a:bodyPr/>
          <a:lstStyle/>
          <a:p>
            <a:r>
              <a:rPr lang="en-US" dirty="0" smtClean="0">
                <a:latin typeface="Times New Roman" charset="0"/>
              </a:rPr>
              <a:t>homogeneous </a:t>
            </a:r>
            <a:r>
              <a:rPr lang="en-US" dirty="0" err="1" smtClean="0">
                <a:latin typeface="Times New Roman" charset="0"/>
              </a:rPr>
              <a:t>coords</a:t>
            </a:r>
            <a:r>
              <a:rPr lang="en-US" dirty="0" smtClean="0">
                <a:latin typeface="Times New Roman" charset="0"/>
              </a:rPr>
              <a:t> mean we represent each point </a:t>
            </a:r>
            <a:r>
              <a:rPr lang="en-US" dirty="0" err="1" smtClean="0">
                <a:latin typeface="Times New Roman" charset="0"/>
              </a:rPr>
              <a:t>x,y</a:t>
            </a:r>
            <a:r>
              <a:rPr lang="en-US" dirty="0" smtClean="0">
                <a:latin typeface="Times New Roman" charset="0"/>
              </a:rPr>
              <a:t> as a 3d vector x,y,1</a:t>
            </a:r>
          </a:p>
        </p:txBody>
      </p:sp>
      <p:sp>
        <p:nvSpPr>
          <p:cNvPr id="71684" name="Slide Number Placeholder 3"/>
          <p:cNvSpPr>
            <a:spLocks noGrp="1"/>
          </p:cNvSpPr>
          <p:nvPr>
            <p:ph type="sldNum" sz="quarter" idx="5"/>
          </p:nvPr>
        </p:nvSpPr>
        <p:spPr>
          <a:noFill/>
        </p:spPr>
        <p:txBody>
          <a:bodyPr/>
          <a:lstStyle/>
          <a:p>
            <a:fld id="{C22BC366-E6BE-9247-B088-D21835AA0A17}" type="slidenum">
              <a:rPr lang="en-US" smtClean="0"/>
              <a:pPr/>
              <a:t>31</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73731" name="Notes Placeholder 2"/>
          <p:cNvSpPr>
            <a:spLocks noGrp="1"/>
          </p:cNvSpPr>
          <p:nvPr>
            <p:ph type="body" idx="1"/>
          </p:nvPr>
        </p:nvSpPr>
        <p:spPr>
          <a:noFill/>
          <a:ln/>
        </p:spPr>
        <p:txBody>
          <a:bodyPr/>
          <a:lstStyle/>
          <a:p>
            <a:r>
              <a:rPr lang="en-US" smtClean="0">
                <a:latin typeface="Times New Roman" charset="0"/>
              </a:rPr>
              <a:t>Now how can we represent translation?</a:t>
            </a:r>
          </a:p>
        </p:txBody>
      </p:sp>
      <p:sp>
        <p:nvSpPr>
          <p:cNvPr id="73732" name="Slide Number Placeholder 3"/>
          <p:cNvSpPr>
            <a:spLocks noGrp="1"/>
          </p:cNvSpPr>
          <p:nvPr>
            <p:ph type="sldNum" sz="quarter" idx="5"/>
          </p:nvPr>
        </p:nvSpPr>
        <p:spPr>
          <a:noFill/>
        </p:spPr>
        <p:txBody>
          <a:bodyPr/>
          <a:lstStyle/>
          <a:p>
            <a:fld id="{D8B7504F-3247-D240-B1DD-E88967D84C42}" type="slidenum">
              <a:rPr lang="en-US" smtClean="0"/>
              <a:pPr/>
              <a:t>33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75779" name="Notes Placeholder 2"/>
          <p:cNvSpPr>
            <a:spLocks noGrp="1"/>
          </p:cNvSpPr>
          <p:nvPr>
            <p:ph type="body" idx="1"/>
          </p:nvPr>
        </p:nvSpPr>
        <p:spPr>
          <a:noFill/>
          <a:ln/>
        </p:spPr>
        <p:txBody>
          <a:bodyPr/>
          <a:lstStyle/>
          <a:p>
            <a:r>
              <a:rPr lang="en-US" smtClean="0">
                <a:latin typeface="Times New Roman" charset="0"/>
              </a:rPr>
              <a:t>We can use the rightmost column to encode the translation.</a:t>
            </a:r>
          </a:p>
        </p:txBody>
      </p:sp>
      <p:sp>
        <p:nvSpPr>
          <p:cNvPr id="75780" name="Slide Number Placeholder 3"/>
          <p:cNvSpPr>
            <a:spLocks noGrp="1"/>
          </p:cNvSpPr>
          <p:nvPr>
            <p:ph type="sldNum" sz="quarter" idx="5"/>
          </p:nvPr>
        </p:nvSpPr>
        <p:spPr>
          <a:noFill/>
        </p:spPr>
        <p:txBody>
          <a:bodyPr/>
          <a:lstStyle/>
          <a:p>
            <a:fld id="{7319CB0D-A060-0A41-8FB4-F7C39CA3704F}" type="slidenum">
              <a:rPr lang="en-US" smtClean="0"/>
              <a:pPr/>
              <a:t>34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77827" name="Notes Placeholder 2"/>
          <p:cNvSpPr>
            <a:spLocks noGrp="1"/>
          </p:cNvSpPr>
          <p:nvPr>
            <p:ph type="body" idx="1"/>
          </p:nvPr>
        </p:nvSpPr>
        <p:spPr>
          <a:noFill/>
          <a:ln/>
        </p:spPr>
        <p:txBody>
          <a:bodyPr/>
          <a:lstStyle/>
          <a:p>
            <a:r>
              <a:rPr lang="en-US" smtClean="0">
                <a:latin typeface="Times New Roman" charset="0"/>
              </a:rPr>
              <a:t>do multiplication on the board.</a:t>
            </a:r>
          </a:p>
        </p:txBody>
      </p:sp>
      <p:sp>
        <p:nvSpPr>
          <p:cNvPr id="77828" name="Slide Number Placeholder 3"/>
          <p:cNvSpPr>
            <a:spLocks noGrp="1"/>
          </p:cNvSpPr>
          <p:nvPr>
            <p:ph type="sldNum" sz="quarter" idx="5"/>
          </p:nvPr>
        </p:nvSpPr>
        <p:spPr>
          <a:noFill/>
        </p:spPr>
        <p:txBody>
          <a:bodyPr/>
          <a:lstStyle/>
          <a:p>
            <a:fld id="{80FC0F52-997A-B644-9E1A-3BEA3DFD5BC3}" type="slidenum">
              <a:rPr lang="en-US" smtClean="0"/>
              <a:pPr/>
              <a:t>35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79875" name="Notes Placeholder 2"/>
          <p:cNvSpPr>
            <a:spLocks noGrp="1"/>
          </p:cNvSpPr>
          <p:nvPr>
            <p:ph type="body" idx="1"/>
          </p:nvPr>
        </p:nvSpPr>
        <p:spPr>
          <a:noFill/>
          <a:ln/>
        </p:spPr>
        <p:txBody>
          <a:bodyPr/>
          <a:lstStyle/>
          <a:p>
            <a:endParaRPr lang="en-US">
              <a:latin typeface="Times New Roman" charset="0"/>
            </a:endParaRPr>
          </a:p>
        </p:txBody>
      </p:sp>
      <p:sp>
        <p:nvSpPr>
          <p:cNvPr id="79876" name="Slide Number Placeholder 3"/>
          <p:cNvSpPr>
            <a:spLocks noGrp="1"/>
          </p:cNvSpPr>
          <p:nvPr>
            <p:ph type="sldNum" sz="quarter" idx="5"/>
          </p:nvPr>
        </p:nvSpPr>
        <p:spPr>
          <a:noFill/>
        </p:spPr>
        <p:txBody>
          <a:bodyPr/>
          <a:lstStyle/>
          <a:p>
            <a:fld id="{F8AE0B8B-8E86-D045-920F-B0D16A5298BD}" type="slidenum">
              <a:rPr lang="en-US" smtClean="0"/>
              <a:pPr/>
              <a:t>36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81923" name="Notes Placeholder 2"/>
          <p:cNvSpPr>
            <a:spLocks noGrp="1"/>
          </p:cNvSpPr>
          <p:nvPr>
            <p:ph type="body" idx="1"/>
          </p:nvPr>
        </p:nvSpPr>
        <p:spPr>
          <a:noFill/>
          <a:ln/>
        </p:spPr>
        <p:txBody>
          <a:bodyPr/>
          <a:lstStyle/>
          <a:p>
            <a:r>
              <a:rPr lang="en-US" smtClean="0">
                <a:latin typeface="Times New Roman" charset="0"/>
              </a:rPr>
              <a:t>We can also write all of those other transformations as 3x3 matrices by just having the last column be [0 0 1]</a:t>
            </a:r>
          </a:p>
        </p:txBody>
      </p:sp>
      <p:sp>
        <p:nvSpPr>
          <p:cNvPr id="81924" name="Slide Number Placeholder 3"/>
          <p:cNvSpPr>
            <a:spLocks noGrp="1"/>
          </p:cNvSpPr>
          <p:nvPr>
            <p:ph type="sldNum" sz="quarter" idx="5"/>
          </p:nvPr>
        </p:nvSpPr>
        <p:spPr>
          <a:noFill/>
        </p:spPr>
        <p:txBody>
          <a:bodyPr/>
          <a:lstStyle/>
          <a:p>
            <a:fld id="{6D90D557-2DA2-014A-90F0-E817E7C33D1E}" type="slidenum">
              <a:rPr lang="en-US" smtClean="0"/>
              <a:pPr/>
              <a:t>37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p:cNvSpPr>
          <p:nvPr>
            <p:ph type="sldImg"/>
          </p:nvPr>
        </p:nvSpPr>
        <p:spPr>
          <a:ln/>
        </p:spPr>
      </p:sp>
      <p:sp>
        <p:nvSpPr>
          <p:cNvPr id="83971" name="Notes Placeholder 2"/>
          <p:cNvSpPr>
            <a:spLocks noGrp="1"/>
          </p:cNvSpPr>
          <p:nvPr>
            <p:ph type="body" idx="1"/>
          </p:nvPr>
        </p:nvSpPr>
        <p:spPr>
          <a:noFill/>
          <a:ln/>
        </p:spPr>
        <p:txBody>
          <a:bodyPr/>
          <a:lstStyle/>
          <a:p>
            <a:r>
              <a:rPr lang="en-US" smtClean="0">
                <a:latin typeface="Times New Roman" charset="0"/>
              </a:rPr>
              <a:t>Now we can combine transformation by multiplying a point in order by each transformation matrix.</a:t>
            </a:r>
          </a:p>
          <a:p>
            <a:r>
              <a:rPr lang="en-US" smtClean="0">
                <a:latin typeface="Times New Roman" charset="0"/>
              </a:rPr>
              <a:t>So what transformations are we doing here? </a:t>
            </a:r>
          </a:p>
          <a:p>
            <a:endParaRPr lang="en-US" smtClean="0">
              <a:latin typeface="Times New Roman" charset="0"/>
            </a:endParaRPr>
          </a:p>
          <a:p>
            <a:r>
              <a:rPr lang="en-US" smtClean="0">
                <a:latin typeface="Times New Roman" charset="0"/>
              </a:rPr>
              <a:t>We take our original point p, then multiply by a scale transfrom, then a rotation, then a translation. So basically we’ve scaled, rotated and translated every point p to get new points p’.</a:t>
            </a:r>
          </a:p>
        </p:txBody>
      </p:sp>
      <p:sp>
        <p:nvSpPr>
          <p:cNvPr id="83972" name="Slide Number Placeholder 3"/>
          <p:cNvSpPr>
            <a:spLocks noGrp="1"/>
          </p:cNvSpPr>
          <p:nvPr>
            <p:ph type="sldNum" sz="quarter" idx="5"/>
          </p:nvPr>
        </p:nvSpPr>
        <p:spPr>
          <a:noFill/>
        </p:spPr>
        <p:txBody>
          <a:bodyPr/>
          <a:lstStyle/>
          <a:p>
            <a:fld id="{BADD740E-0536-FC46-9A3E-B683E2765898}" type="slidenum">
              <a:rPr lang="en-US" smtClean="0"/>
              <a:pPr/>
              <a:t>38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86019" name="Notes Placeholder 2"/>
          <p:cNvSpPr>
            <a:spLocks noGrp="1"/>
          </p:cNvSpPr>
          <p:nvPr>
            <p:ph type="body" idx="1"/>
          </p:nvPr>
        </p:nvSpPr>
        <p:spPr>
          <a:noFill/>
          <a:ln/>
        </p:spPr>
        <p:txBody>
          <a:bodyPr/>
          <a:lstStyle/>
          <a:p>
            <a:r>
              <a:rPr lang="en-US" smtClean="0">
                <a:latin typeface="Times New Roman" charset="0"/>
              </a:rPr>
              <a:t>There are names for different kinds of rotations. One you’ve maybe heard of before are affine transformations. These are a combination of those linear transforms (scale, rotation, shear) and translations..</a:t>
            </a:r>
          </a:p>
          <a:p>
            <a:endParaRPr lang="en-US" smtClean="0">
              <a:latin typeface="Times New Roman" charset="0"/>
            </a:endParaRPr>
          </a:p>
          <a:p>
            <a:r>
              <a:rPr lang="en-US" smtClean="0">
                <a:latin typeface="Times New Roman" charset="0"/>
              </a:rPr>
              <a:t>Some properties of affine transformations are that lines map to lines, parallel lines remain parallel, ratios are preserved. But the origin doesn’t necessarily map to the origin. </a:t>
            </a:r>
          </a:p>
          <a:p>
            <a:endParaRPr lang="en-US" smtClean="0">
              <a:latin typeface="Times New Roman" charset="0"/>
            </a:endParaRPr>
          </a:p>
          <a:p>
            <a:r>
              <a:rPr lang="en-US" smtClean="0">
                <a:latin typeface="Times New Roman" charset="0"/>
              </a:rPr>
              <a:t>Do you remember somewhere we saw that parallel lines didn’t remain parallel? In cameras. Here parallel lines map to converging lines. This is not an affine transformation. Rather it is a…</a:t>
            </a:r>
          </a:p>
          <a:p>
            <a:endParaRPr lang="en-US" smtClean="0">
              <a:latin typeface="Times New Roman" charset="0"/>
            </a:endParaRPr>
          </a:p>
        </p:txBody>
      </p:sp>
      <p:sp>
        <p:nvSpPr>
          <p:cNvPr id="86020" name="Slide Number Placeholder 3"/>
          <p:cNvSpPr>
            <a:spLocks noGrp="1"/>
          </p:cNvSpPr>
          <p:nvPr>
            <p:ph type="sldNum" sz="quarter" idx="5"/>
          </p:nvPr>
        </p:nvSpPr>
        <p:spPr>
          <a:noFill/>
        </p:spPr>
        <p:txBody>
          <a:bodyPr/>
          <a:lstStyle/>
          <a:p>
            <a:fld id="{20553F78-E3E6-404F-89CE-753594F01DD1}" type="slidenum">
              <a:rPr lang="en-US" smtClean="0"/>
              <a:pPr/>
              <a:t>39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p:spPr>
        <p:txBody>
          <a:bodyPr/>
          <a:lstStyle/>
          <a:p>
            <a:r>
              <a:rPr lang="en-US" dirty="0" smtClean="0">
                <a:latin typeface="Times New Roman" charset="0"/>
              </a:rPr>
              <a:t>A</a:t>
            </a:r>
            <a:r>
              <a:rPr lang="en-US" baseline="0" dirty="0" smtClean="0">
                <a:latin typeface="Times New Roman" charset="0"/>
              </a:rPr>
              <a:t> few classes ago we talked about image filtering? </a:t>
            </a:r>
            <a:r>
              <a:rPr lang="en-US" dirty="0" smtClean="0">
                <a:latin typeface="Times New Roman" charset="0"/>
              </a:rPr>
              <a:t>What’s an example of a filtering method? Filtering with a </a:t>
            </a:r>
            <a:r>
              <a:rPr lang="en-US" dirty="0" err="1" smtClean="0">
                <a:latin typeface="Times New Roman" charset="0"/>
              </a:rPr>
              <a:t>gaussian</a:t>
            </a:r>
            <a:r>
              <a:rPr lang="en-US" dirty="0" smtClean="0">
                <a:latin typeface="Times New Roman" charset="0"/>
              </a:rPr>
              <a:t> to smooth the image. This changes the range of the image </a:t>
            </a:r>
            <a:r>
              <a:rPr lang="en-US" dirty="0" err="1" smtClean="0">
                <a:latin typeface="Times New Roman" charset="0"/>
              </a:rPr>
              <a:t>ie</a:t>
            </a:r>
            <a:r>
              <a:rPr lang="en-US" dirty="0" smtClean="0">
                <a:latin typeface="Times New Roman" charset="0"/>
              </a:rPr>
              <a:t> for any image pixel we change it’s value by filtering. Image warping actually changes the domain of the image.</a:t>
            </a:r>
          </a:p>
        </p:txBody>
      </p:sp>
      <p:sp>
        <p:nvSpPr>
          <p:cNvPr id="23556" name="Slide Number Placeholder 3"/>
          <p:cNvSpPr>
            <a:spLocks noGrp="1"/>
          </p:cNvSpPr>
          <p:nvPr>
            <p:ph type="sldNum" sz="quarter" idx="5"/>
          </p:nvPr>
        </p:nvSpPr>
        <p:spPr>
          <a:noFill/>
        </p:spPr>
        <p:txBody>
          <a:bodyPr/>
          <a:lstStyle/>
          <a:p>
            <a:fld id="{FEB890C4-CDF4-6345-876B-6B2731363BBF}" type="slidenum">
              <a:rPr lang="en-US" smtClean="0"/>
              <a:pPr/>
              <a:t>5</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a:ln/>
        </p:spPr>
      </p:sp>
      <p:sp>
        <p:nvSpPr>
          <p:cNvPr id="88067" name="Notes Placeholder 2"/>
          <p:cNvSpPr>
            <a:spLocks noGrp="1"/>
          </p:cNvSpPr>
          <p:nvPr>
            <p:ph type="body" idx="1"/>
          </p:nvPr>
        </p:nvSpPr>
        <p:spPr>
          <a:noFill/>
          <a:ln/>
        </p:spPr>
        <p:txBody>
          <a:bodyPr/>
          <a:lstStyle/>
          <a:p>
            <a:r>
              <a:rPr lang="en-US" smtClean="0">
                <a:latin typeface="Times New Roman" charset="0"/>
              </a:rPr>
              <a:t>Projective transformation. In these parallel lines do not necessarily remain parallel and Rations are not preserved.</a:t>
            </a:r>
          </a:p>
        </p:txBody>
      </p:sp>
      <p:sp>
        <p:nvSpPr>
          <p:cNvPr id="88068" name="Slide Number Placeholder 3"/>
          <p:cNvSpPr>
            <a:spLocks noGrp="1"/>
          </p:cNvSpPr>
          <p:nvPr>
            <p:ph type="sldNum" sz="quarter" idx="5"/>
          </p:nvPr>
        </p:nvSpPr>
        <p:spPr>
          <a:noFill/>
        </p:spPr>
        <p:txBody>
          <a:bodyPr/>
          <a:lstStyle/>
          <a:p>
            <a:fld id="{CF01EAF3-C233-A442-B4FA-1E37A28B9D2F}" type="slidenum">
              <a:rPr lang="en-US" smtClean="0"/>
              <a:pPr/>
              <a:t>40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92163" name="Notes Placeholder 2"/>
          <p:cNvSpPr>
            <a:spLocks noGrp="1"/>
          </p:cNvSpPr>
          <p:nvPr>
            <p:ph type="body" idx="1"/>
          </p:nvPr>
        </p:nvSpPr>
        <p:spPr>
          <a:noFill/>
          <a:ln/>
        </p:spPr>
        <p:txBody>
          <a:bodyPr/>
          <a:lstStyle/>
          <a:p>
            <a:r>
              <a:rPr lang="en-US" smtClean="0">
                <a:latin typeface="Times New Roman" charset="0"/>
              </a:rPr>
              <a:t>So what if we have two images the second one is a transformed version of the first one. </a:t>
            </a:r>
          </a:p>
          <a:p>
            <a:endParaRPr lang="en-US" smtClean="0">
              <a:latin typeface="Times New Roman" charset="0"/>
            </a:endParaRPr>
          </a:p>
          <a:p>
            <a:r>
              <a:rPr lang="en-US" smtClean="0">
                <a:latin typeface="Times New Roman" charset="0"/>
              </a:rPr>
              <a:t>How could we go about recovering the transform T? well if we knew some corresponding points in f and g, then maybe we could reconstruct what T would be.</a:t>
            </a:r>
          </a:p>
          <a:p>
            <a:endParaRPr lang="en-US" smtClean="0">
              <a:latin typeface="Times New Roman" charset="0"/>
            </a:endParaRPr>
          </a:p>
          <a:p>
            <a:r>
              <a:rPr lang="en-US" smtClean="0">
                <a:latin typeface="Times New Roman" charset="0"/>
              </a:rPr>
              <a:t>So maybe we ask a user to provide correspondences. So user clicks on a point in f and a point in g and says these are the same point. Then the user clicks on another point in f and a point in g and says these are the same point.</a:t>
            </a:r>
          </a:p>
          <a:p>
            <a:endParaRPr lang="en-US" smtClean="0">
              <a:latin typeface="Times New Roman" charset="0"/>
            </a:endParaRPr>
          </a:p>
          <a:p>
            <a:r>
              <a:rPr lang="en-US" smtClean="0">
                <a:latin typeface="Times New Roman" charset="0"/>
              </a:rPr>
              <a:t>How many correspondences do we need to recover T? depends on T.</a:t>
            </a:r>
          </a:p>
        </p:txBody>
      </p:sp>
      <p:sp>
        <p:nvSpPr>
          <p:cNvPr id="92164" name="Slide Number Placeholder 3"/>
          <p:cNvSpPr>
            <a:spLocks noGrp="1"/>
          </p:cNvSpPr>
          <p:nvPr>
            <p:ph type="sldNum" sz="quarter" idx="5"/>
          </p:nvPr>
        </p:nvSpPr>
        <p:spPr>
          <a:noFill/>
        </p:spPr>
        <p:txBody>
          <a:bodyPr/>
          <a:lstStyle/>
          <a:p>
            <a:fld id="{8E8A4A91-DA6D-D843-8682-ED9A0EFAE1D2}" type="slidenum">
              <a:rPr lang="en-US" smtClean="0"/>
              <a:pPr/>
              <a:t>41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94211" name="Notes Placeholder 2"/>
          <p:cNvSpPr>
            <a:spLocks noGrp="1"/>
          </p:cNvSpPr>
          <p:nvPr>
            <p:ph type="body" idx="1"/>
          </p:nvPr>
        </p:nvSpPr>
        <p:spPr>
          <a:noFill/>
          <a:ln/>
        </p:spPr>
        <p:txBody>
          <a:bodyPr/>
          <a:lstStyle/>
          <a:p>
            <a:r>
              <a:rPr lang="en-US" smtClean="0">
                <a:latin typeface="Times New Roman" charset="0"/>
              </a:rPr>
              <a:t>What about for translation? Well if I click on one point in f and one in g, then I can figure out the translation right? </a:t>
            </a:r>
          </a:p>
        </p:txBody>
      </p:sp>
      <p:sp>
        <p:nvSpPr>
          <p:cNvPr id="94212" name="Slide Number Placeholder 3"/>
          <p:cNvSpPr>
            <a:spLocks noGrp="1"/>
          </p:cNvSpPr>
          <p:nvPr>
            <p:ph type="sldNum" sz="quarter" idx="5"/>
          </p:nvPr>
        </p:nvSpPr>
        <p:spPr>
          <a:noFill/>
        </p:spPr>
        <p:txBody>
          <a:bodyPr/>
          <a:lstStyle/>
          <a:p>
            <a:fld id="{53A8B6DE-E10B-BF4A-9D8C-C9DD20AA0D4F}" type="slidenum">
              <a:rPr lang="en-US" smtClean="0"/>
              <a:pPr/>
              <a:t>42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p:cNvSpPr>
          <p:nvPr>
            <p:ph type="sldImg"/>
          </p:nvPr>
        </p:nvSpPr>
        <p:spPr>
          <a:ln/>
        </p:spPr>
      </p:sp>
      <p:sp>
        <p:nvSpPr>
          <p:cNvPr id="96259" name="Notes Placeholder 2"/>
          <p:cNvSpPr>
            <a:spLocks noGrp="1"/>
          </p:cNvSpPr>
          <p:nvPr>
            <p:ph type="body" idx="1"/>
          </p:nvPr>
        </p:nvSpPr>
        <p:spPr>
          <a:noFill/>
          <a:ln/>
        </p:spPr>
        <p:txBody>
          <a:bodyPr/>
          <a:lstStyle/>
          <a:p>
            <a:r>
              <a:rPr lang="en-US" dirty="0" smtClean="0">
                <a:latin typeface="Times New Roman" charset="0"/>
              </a:rPr>
              <a:t>Another way to look at this is, how many degrees of freedom does T have (</a:t>
            </a:r>
            <a:r>
              <a:rPr lang="en-US" dirty="0" err="1" smtClean="0">
                <a:latin typeface="Times New Roman" charset="0"/>
              </a:rPr>
              <a:t>ie</a:t>
            </a:r>
            <a:r>
              <a:rPr lang="en-US" dirty="0" smtClean="0">
                <a:latin typeface="Times New Roman" charset="0"/>
              </a:rPr>
              <a:t> how many unknowns parameters in the matrix)? There were two parameters </a:t>
            </a:r>
            <a:r>
              <a:rPr lang="en-US" dirty="0" err="1" smtClean="0">
                <a:latin typeface="Times New Roman" charset="0"/>
              </a:rPr>
              <a:t>tx</a:t>
            </a:r>
            <a:r>
              <a:rPr lang="en-US" dirty="0" smtClean="0">
                <a:latin typeface="Times New Roman" charset="0"/>
              </a:rPr>
              <a:t> and </a:t>
            </a:r>
            <a:r>
              <a:rPr lang="en-US" dirty="0" err="1" smtClean="0">
                <a:latin typeface="Times New Roman" charset="0"/>
              </a:rPr>
              <a:t>ty</a:t>
            </a:r>
            <a:r>
              <a:rPr lang="en-US" dirty="0" smtClean="0">
                <a:latin typeface="Times New Roman" charset="0"/>
              </a:rPr>
              <a:t>. So 2 degrees of freedom in T.</a:t>
            </a:r>
          </a:p>
          <a:p>
            <a:r>
              <a:rPr lang="en-US" dirty="0" smtClean="0">
                <a:latin typeface="Times New Roman" charset="0"/>
              </a:rPr>
              <a:t>So then we need one point of correspondence because each correspondence provides 2 known</a:t>
            </a:r>
            <a:r>
              <a:rPr lang="en-US" baseline="0" dirty="0" smtClean="0">
                <a:latin typeface="Times New Roman" charset="0"/>
              </a:rPr>
              <a:t> values</a:t>
            </a:r>
            <a:r>
              <a:rPr lang="en-US" dirty="0" smtClean="0">
                <a:latin typeface="Times New Roman" charset="0"/>
              </a:rPr>
              <a:t> (</a:t>
            </a:r>
            <a:r>
              <a:rPr lang="en-US" dirty="0" err="1" smtClean="0">
                <a:latin typeface="Times New Roman" charset="0"/>
              </a:rPr>
              <a:t>x,y</a:t>
            </a:r>
            <a:r>
              <a:rPr lang="en-US" dirty="0" smtClean="0">
                <a:latin typeface="Times New Roman" charset="0"/>
              </a:rPr>
              <a:t>). So each correspondence provides</a:t>
            </a:r>
            <a:r>
              <a:rPr lang="en-US" baseline="0" dirty="0" smtClean="0">
                <a:latin typeface="Times New Roman" charset="0"/>
              </a:rPr>
              <a:t> info to solve 2 degrees of freedom.</a:t>
            </a:r>
            <a:endParaRPr lang="en-US" dirty="0" smtClean="0">
              <a:latin typeface="Times New Roman" charset="0"/>
            </a:endParaRPr>
          </a:p>
        </p:txBody>
      </p:sp>
      <p:sp>
        <p:nvSpPr>
          <p:cNvPr id="96260" name="Slide Number Placeholder 3"/>
          <p:cNvSpPr>
            <a:spLocks noGrp="1"/>
          </p:cNvSpPr>
          <p:nvPr>
            <p:ph type="sldNum" sz="quarter" idx="5"/>
          </p:nvPr>
        </p:nvSpPr>
        <p:spPr>
          <a:noFill/>
        </p:spPr>
        <p:txBody>
          <a:bodyPr/>
          <a:lstStyle/>
          <a:p>
            <a:fld id="{D1680ACF-CBA1-BC4F-83E5-200C62CC3EBB}" type="slidenum">
              <a:rPr lang="en-US" smtClean="0"/>
              <a:pPr/>
              <a:t>43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p:cNvSpPr>
          <p:nvPr>
            <p:ph type="sldImg"/>
          </p:nvPr>
        </p:nvSpPr>
        <p:spPr>
          <a:ln/>
        </p:spPr>
      </p:sp>
      <p:sp>
        <p:nvSpPr>
          <p:cNvPr id="98307" name="Notes Placeholder 2"/>
          <p:cNvSpPr>
            <a:spLocks noGrp="1"/>
          </p:cNvSpPr>
          <p:nvPr>
            <p:ph type="body" idx="1"/>
          </p:nvPr>
        </p:nvSpPr>
        <p:spPr>
          <a:noFill/>
          <a:ln/>
        </p:spPr>
        <p:txBody>
          <a:bodyPr/>
          <a:lstStyle/>
          <a:p>
            <a:r>
              <a:rPr lang="en-US" smtClean="0">
                <a:latin typeface="Times New Roman" charset="0"/>
              </a:rPr>
              <a:t>Then to reconstruct the transformation matrix we just compute it as [1 0 px’-px; 0 1 py’-py; 0 0 1]</a:t>
            </a:r>
          </a:p>
          <a:p>
            <a:endParaRPr lang="en-US" smtClean="0">
              <a:latin typeface="Times New Roman" charset="0"/>
            </a:endParaRPr>
          </a:p>
        </p:txBody>
      </p:sp>
      <p:sp>
        <p:nvSpPr>
          <p:cNvPr id="98308" name="Slide Number Placeholder 3"/>
          <p:cNvSpPr>
            <a:spLocks noGrp="1"/>
          </p:cNvSpPr>
          <p:nvPr>
            <p:ph type="sldNum" sz="quarter" idx="5"/>
          </p:nvPr>
        </p:nvSpPr>
        <p:spPr>
          <a:noFill/>
        </p:spPr>
        <p:txBody>
          <a:bodyPr/>
          <a:lstStyle/>
          <a:p>
            <a:fld id="{C51DCD1E-D9F4-2A4B-8E18-BDE2AA97081F}" type="slidenum">
              <a:rPr lang="en-US" smtClean="0"/>
              <a:pPr/>
              <a:t>44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p:cNvSpPr>
          <p:nvPr>
            <p:ph type="sldImg"/>
          </p:nvPr>
        </p:nvSpPr>
        <p:spPr>
          <a:ln/>
        </p:spPr>
      </p:sp>
      <p:sp>
        <p:nvSpPr>
          <p:cNvPr id="100355" name="Notes Placeholder 2"/>
          <p:cNvSpPr>
            <a:spLocks noGrp="1"/>
          </p:cNvSpPr>
          <p:nvPr>
            <p:ph type="body" idx="1"/>
          </p:nvPr>
        </p:nvSpPr>
        <p:spPr>
          <a:noFill/>
          <a:ln/>
        </p:spPr>
        <p:txBody>
          <a:bodyPr/>
          <a:lstStyle/>
          <a:p>
            <a:r>
              <a:rPr lang="en-US" smtClean="0">
                <a:latin typeface="Times New Roman" charset="0"/>
              </a:rPr>
              <a:t>What about translation + rotation. </a:t>
            </a:r>
          </a:p>
          <a:p>
            <a:endParaRPr lang="en-US" smtClean="0">
              <a:latin typeface="Times New Roman" charset="0"/>
            </a:endParaRPr>
          </a:p>
          <a:p>
            <a:r>
              <a:rPr lang="en-US" smtClean="0">
                <a:latin typeface="Times New Roman" charset="0"/>
              </a:rPr>
              <a:t>This has 3 params, tx,ty,theta. So 3 DOF. So how many points of correspondence do we need? Well each point enables us to recover 2 degrees of freedom, so we would need 2 correspondences.</a:t>
            </a:r>
          </a:p>
        </p:txBody>
      </p:sp>
      <p:sp>
        <p:nvSpPr>
          <p:cNvPr id="100356" name="Slide Number Placeholder 3"/>
          <p:cNvSpPr>
            <a:spLocks noGrp="1"/>
          </p:cNvSpPr>
          <p:nvPr>
            <p:ph type="sldNum" sz="quarter" idx="5"/>
          </p:nvPr>
        </p:nvSpPr>
        <p:spPr>
          <a:noFill/>
        </p:spPr>
        <p:txBody>
          <a:bodyPr/>
          <a:lstStyle/>
          <a:p>
            <a:fld id="{B175C24B-ADEF-6B4A-97DA-05CA83B9A6EE}" type="slidenum">
              <a:rPr lang="en-US" smtClean="0"/>
              <a:pPr/>
              <a:t>45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p:cNvSpPr>
          <p:nvPr>
            <p:ph type="sldImg"/>
          </p:nvPr>
        </p:nvSpPr>
        <p:spPr>
          <a:ln/>
        </p:spPr>
      </p:sp>
      <p:sp>
        <p:nvSpPr>
          <p:cNvPr id="102403" name="Notes Placeholder 2"/>
          <p:cNvSpPr>
            <a:spLocks noGrp="1"/>
          </p:cNvSpPr>
          <p:nvPr>
            <p:ph type="body" idx="1"/>
          </p:nvPr>
        </p:nvSpPr>
        <p:spPr>
          <a:noFill/>
          <a:ln/>
        </p:spPr>
        <p:txBody>
          <a:bodyPr/>
          <a:lstStyle/>
          <a:p>
            <a:r>
              <a:rPr lang="en-US" smtClean="0">
                <a:latin typeface="Times New Roman" charset="0"/>
              </a:rPr>
              <a:t>What about affine? </a:t>
            </a:r>
          </a:p>
        </p:txBody>
      </p:sp>
      <p:sp>
        <p:nvSpPr>
          <p:cNvPr id="102404" name="Slide Number Placeholder 3"/>
          <p:cNvSpPr>
            <a:spLocks noGrp="1"/>
          </p:cNvSpPr>
          <p:nvPr>
            <p:ph type="sldNum" sz="quarter" idx="5"/>
          </p:nvPr>
        </p:nvSpPr>
        <p:spPr>
          <a:noFill/>
        </p:spPr>
        <p:txBody>
          <a:bodyPr/>
          <a:lstStyle/>
          <a:p>
            <a:fld id="{EACCA1B7-EF41-2744-9710-3295314F6328}" type="slidenum">
              <a:rPr lang="en-US" smtClean="0"/>
              <a:pPr/>
              <a:t>46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p:cNvSpPr>
          <p:nvPr>
            <p:ph type="sldImg"/>
          </p:nvPr>
        </p:nvSpPr>
        <p:spPr>
          <a:ln/>
        </p:spPr>
      </p:sp>
      <p:sp>
        <p:nvSpPr>
          <p:cNvPr id="104451" name="Notes Placeholder 2"/>
          <p:cNvSpPr>
            <a:spLocks noGrp="1"/>
          </p:cNvSpPr>
          <p:nvPr>
            <p:ph type="body" idx="1"/>
          </p:nvPr>
        </p:nvSpPr>
        <p:spPr>
          <a:noFill/>
          <a:ln/>
        </p:spPr>
        <p:txBody>
          <a:bodyPr/>
          <a:lstStyle/>
          <a:p>
            <a:r>
              <a:rPr lang="en-US" smtClean="0">
                <a:latin typeface="Times New Roman" charset="0"/>
              </a:rPr>
              <a:t>Remember affine transforms can be represented as a matrix that looks like this. So there are how many parameters here? a,b,c,d,e,f = 6 parameters. So we need how many points of correspondence? At least 3 to find the affine transform matrix.</a:t>
            </a:r>
          </a:p>
        </p:txBody>
      </p:sp>
      <p:sp>
        <p:nvSpPr>
          <p:cNvPr id="104452" name="Slide Number Placeholder 3"/>
          <p:cNvSpPr>
            <a:spLocks noGrp="1"/>
          </p:cNvSpPr>
          <p:nvPr>
            <p:ph type="sldNum" sz="quarter" idx="5"/>
          </p:nvPr>
        </p:nvSpPr>
        <p:spPr>
          <a:noFill/>
        </p:spPr>
        <p:txBody>
          <a:bodyPr/>
          <a:lstStyle/>
          <a:p>
            <a:fld id="{F87AAE50-4402-624E-8F3D-3BCB8E3D7ECE}" type="slidenum">
              <a:rPr lang="en-US" smtClean="0"/>
              <a:pPr/>
              <a:t>47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p:cNvSpPr>
          <p:nvPr>
            <p:ph type="sldImg"/>
          </p:nvPr>
        </p:nvSpPr>
        <p:spPr>
          <a:ln/>
        </p:spPr>
      </p:sp>
      <p:sp>
        <p:nvSpPr>
          <p:cNvPr id="106499" name="Notes Placeholder 2"/>
          <p:cNvSpPr>
            <a:spLocks noGrp="1"/>
          </p:cNvSpPr>
          <p:nvPr>
            <p:ph type="body" idx="1"/>
          </p:nvPr>
        </p:nvSpPr>
        <p:spPr>
          <a:noFill/>
          <a:ln/>
        </p:spPr>
        <p:txBody>
          <a:bodyPr/>
          <a:lstStyle/>
          <a:p>
            <a:r>
              <a:rPr lang="en-US" smtClean="0">
                <a:latin typeface="Times New Roman" charset="0"/>
              </a:rPr>
              <a:t>What about projective? 9 parameters, so need 5 points of correspondence to find the parameters of the transform matrix.</a:t>
            </a:r>
          </a:p>
        </p:txBody>
      </p:sp>
      <p:sp>
        <p:nvSpPr>
          <p:cNvPr id="106500" name="Slide Number Placeholder 3"/>
          <p:cNvSpPr>
            <a:spLocks noGrp="1"/>
          </p:cNvSpPr>
          <p:nvPr>
            <p:ph type="sldNum" sz="quarter" idx="5"/>
          </p:nvPr>
        </p:nvSpPr>
        <p:spPr>
          <a:noFill/>
        </p:spPr>
        <p:txBody>
          <a:bodyPr/>
          <a:lstStyle/>
          <a:p>
            <a:fld id="{65E18182-F2DB-634E-A0A7-D220419699D2}" type="slidenum">
              <a:rPr lang="en-US" smtClean="0"/>
              <a:pPr/>
              <a:t>48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p:cNvSpPr>
          <p:nvPr>
            <p:ph type="sldImg"/>
          </p:nvPr>
        </p:nvSpPr>
        <p:spPr>
          <a:ln/>
        </p:spPr>
      </p:sp>
      <p:sp>
        <p:nvSpPr>
          <p:cNvPr id="108547" name="Notes Placeholder 2"/>
          <p:cNvSpPr>
            <a:spLocks noGrp="1"/>
          </p:cNvSpPr>
          <p:nvPr>
            <p:ph type="body" idx="1"/>
          </p:nvPr>
        </p:nvSpPr>
        <p:spPr>
          <a:noFill/>
          <a:ln/>
        </p:spPr>
        <p:txBody>
          <a:bodyPr/>
          <a:lstStyle/>
          <a:p>
            <a:r>
              <a:rPr lang="en-US" smtClean="0">
                <a:latin typeface="Times New Roman" charset="0"/>
              </a:rPr>
              <a:t>So say we have two triangles that we know are in correspondence and we want to recover the affine transform T that maps between triangle ABC and A’B’C’. </a:t>
            </a:r>
          </a:p>
          <a:p>
            <a:r>
              <a:rPr lang="en-US" smtClean="0">
                <a:latin typeface="Times New Roman" charset="0"/>
              </a:rPr>
              <a:t>How can we recover the transformation matrix for T?</a:t>
            </a:r>
          </a:p>
          <a:p>
            <a:endParaRPr lang="en-US" smtClean="0">
              <a:latin typeface="Times New Roman" charset="0"/>
            </a:endParaRPr>
          </a:p>
          <a:p>
            <a:r>
              <a:rPr lang="en-US" smtClean="0">
                <a:latin typeface="Times New Roman" charset="0"/>
              </a:rPr>
              <a:t>well we know this (bottom eqn). This gives us two equations x’ = ax + by +c, y’ = dx+ey+f. From our triangles we have 3 points in correspondence so this gives us a system of 6 equation with 6 unknowns and we can use techniques to solve for the 6 unknowns. (x1’ = ax1+by1+c, y1’=dx1+ey1+f. x2’=ax2+by2, etc). </a:t>
            </a:r>
          </a:p>
        </p:txBody>
      </p:sp>
      <p:sp>
        <p:nvSpPr>
          <p:cNvPr id="108548" name="Slide Number Placeholder 3"/>
          <p:cNvSpPr>
            <a:spLocks noGrp="1"/>
          </p:cNvSpPr>
          <p:nvPr>
            <p:ph type="sldNum" sz="quarter" idx="5"/>
          </p:nvPr>
        </p:nvSpPr>
        <p:spPr>
          <a:noFill/>
        </p:spPr>
        <p:txBody>
          <a:bodyPr/>
          <a:lstStyle/>
          <a:p>
            <a:fld id="{26FBDF88-0654-E74B-8502-6A4D5907665F}" type="slidenum">
              <a:rPr lang="en-US" smtClean="0"/>
              <a:pPr/>
              <a:t>49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a:ln/>
        </p:spPr>
      </p:sp>
      <p:sp>
        <p:nvSpPr>
          <p:cNvPr id="25603" name="Notes Placeholder 2"/>
          <p:cNvSpPr>
            <a:spLocks noGrp="1"/>
          </p:cNvSpPr>
          <p:nvPr>
            <p:ph type="body" idx="1"/>
          </p:nvPr>
        </p:nvSpPr>
        <p:spPr>
          <a:noFill/>
          <a:ln/>
        </p:spPr>
        <p:txBody>
          <a:bodyPr/>
          <a:lstStyle/>
          <a:p>
            <a:r>
              <a:rPr lang="en-US" dirty="0" smtClean="0">
                <a:latin typeface="Times New Roman" charset="0"/>
              </a:rPr>
              <a:t>So by filtering each pixel remains, but their values might change. With warping we’re actually changing the set of pixels,</a:t>
            </a:r>
            <a:r>
              <a:rPr lang="en-US" baseline="0" dirty="0" smtClean="0">
                <a:latin typeface="Times New Roman" charset="0"/>
              </a:rPr>
              <a:t> x and y range over a different set of values.</a:t>
            </a:r>
            <a:endParaRPr lang="en-US" dirty="0" smtClean="0">
              <a:latin typeface="Times New Roman" charset="0"/>
            </a:endParaRPr>
          </a:p>
        </p:txBody>
      </p:sp>
      <p:sp>
        <p:nvSpPr>
          <p:cNvPr id="25604" name="Slide Number Placeholder 3"/>
          <p:cNvSpPr>
            <a:spLocks noGrp="1"/>
          </p:cNvSpPr>
          <p:nvPr>
            <p:ph type="sldNum" sz="quarter" idx="5"/>
          </p:nvPr>
        </p:nvSpPr>
        <p:spPr>
          <a:noFill/>
        </p:spPr>
        <p:txBody>
          <a:bodyPr/>
          <a:lstStyle/>
          <a:p>
            <a:fld id="{04454F55-FFCF-2742-9964-993B34F81656}" type="slidenum">
              <a:rPr lang="en-US" smtClean="0"/>
              <a:pPr/>
              <a:t>6</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p:cNvSpPr>
          <p:nvPr>
            <p:ph type="sldImg"/>
          </p:nvPr>
        </p:nvSpPr>
        <p:spPr>
          <a:ln/>
        </p:spPr>
      </p:sp>
      <p:sp>
        <p:nvSpPr>
          <p:cNvPr id="110595" name="Notes Placeholder 2"/>
          <p:cNvSpPr>
            <a:spLocks noGrp="1"/>
          </p:cNvSpPr>
          <p:nvPr>
            <p:ph type="body" idx="1"/>
          </p:nvPr>
        </p:nvSpPr>
        <p:spPr>
          <a:noFill/>
          <a:ln/>
        </p:spPr>
        <p:txBody>
          <a:bodyPr/>
          <a:lstStyle/>
          <a:p>
            <a:r>
              <a:rPr lang="en-US" smtClean="0">
                <a:latin typeface="Times New Roman" charset="0"/>
              </a:rPr>
              <a:t>Luckily for you matlab already has this functionality built in! </a:t>
            </a:r>
          </a:p>
          <a:p>
            <a:endParaRPr lang="en-US" smtClean="0">
              <a:latin typeface="Times New Roman" charset="0"/>
            </a:endParaRPr>
          </a:p>
          <a:p>
            <a:r>
              <a:rPr lang="en-US" smtClean="0">
                <a:latin typeface="Times New Roman" charset="0"/>
              </a:rPr>
              <a:t>So you can use the cp2transform functionality to recover the best transform given some set of correspondences. So this function takes as input some corresponding points, and outputs the best fitting transform.</a:t>
            </a:r>
          </a:p>
        </p:txBody>
      </p:sp>
      <p:sp>
        <p:nvSpPr>
          <p:cNvPr id="110596" name="Slide Number Placeholder 3"/>
          <p:cNvSpPr>
            <a:spLocks noGrp="1"/>
          </p:cNvSpPr>
          <p:nvPr>
            <p:ph type="sldNum" sz="quarter" idx="5"/>
          </p:nvPr>
        </p:nvSpPr>
        <p:spPr>
          <a:noFill/>
        </p:spPr>
        <p:txBody>
          <a:bodyPr/>
          <a:lstStyle/>
          <a:p>
            <a:fld id="{556F2234-25DF-AE48-A0E4-B754308AF5E4}" type="slidenum">
              <a:rPr lang="en-US" smtClean="0"/>
              <a:pPr/>
              <a:t>50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p:cNvSpPr>
          <p:nvPr>
            <p:ph type="sldImg"/>
          </p:nvPr>
        </p:nvSpPr>
        <p:spPr>
          <a:ln/>
        </p:spPr>
      </p:sp>
      <p:sp>
        <p:nvSpPr>
          <p:cNvPr id="112643" name="Notes Placeholder 2"/>
          <p:cNvSpPr>
            <a:spLocks noGrp="1"/>
          </p:cNvSpPr>
          <p:nvPr>
            <p:ph type="body" idx="1"/>
          </p:nvPr>
        </p:nvSpPr>
        <p:spPr>
          <a:noFill/>
          <a:ln/>
        </p:spPr>
        <p:txBody>
          <a:bodyPr/>
          <a:lstStyle/>
          <a:p>
            <a:r>
              <a:rPr lang="en-US" smtClean="0">
                <a:latin typeface="Times New Roman" charset="0"/>
              </a:rPr>
              <a:t>What about if we have a transform T and we want to apply it to some image f. how do we compute the transformed image g?</a:t>
            </a:r>
          </a:p>
        </p:txBody>
      </p:sp>
      <p:sp>
        <p:nvSpPr>
          <p:cNvPr id="112644" name="Slide Number Placeholder 3"/>
          <p:cNvSpPr>
            <a:spLocks noGrp="1"/>
          </p:cNvSpPr>
          <p:nvPr>
            <p:ph type="sldNum" sz="quarter" idx="5"/>
          </p:nvPr>
        </p:nvSpPr>
        <p:spPr>
          <a:noFill/>
        </p:spPr>
        <p:txBody>
          <a:bodyPr/>
          <a:lstStyle/>
          <a:p>
            <a:fld id="{EADBF9E1-4A15-6644-9D73-3A82C41A2CE9}" type="slidenum">
              <a:rPr lang="en-US" smtClean="0"/>
              <a:pPr/>
              <a:t>51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p:cNvSpPr>
          <p:nvPr>
            <p:ph type="sldImg"/>
          </p:nvPr>
        </p:nvSpPr>
        <p:spPr>
          <a:ln/>
        </p:spPr>
      </p:sp>
      <p:sp>
        <p:nvSpPr>
          <p:cNvPr id="114691" name="Notes Placeholder 2"/>
          <p:cNvSpPr>
            <a:spLocks noGrp="1"/>
          </p:cNvSpPr>
          <p:nvPr>
            <p:ph type="body" idx="1"/>
          </p:nvPr>
        </p:nvSpPr>
        <p:spPr>
          <a:noFill/>
          <a:ln/>
        </p:spPr>
        <p:txBody>
          <a:bodyPr/>
          <a:lstStyle/>
          <a:p>
            <a:r>
              <a:rPr lang="en-US" smtClean="0">
                <a:latin typeface="Times New Roman" charset="0"/>
              </a:rPr>
              <a:t>Just multiply each x,y location by transformation matrix, T to get x’y’ </a:t>
            </a:r>
          </a:p>
          <a:p>
            <a:endParaRPr lang="en-US" smtClean="0">
              <a:latin typeface="Times New Roman" charset="0"/>
            </a:endParaRPr>
          </a:p>
          <a:p>
            <a:r>
              <a:rPr lang="en-US" smtClean="0">
                <a:latin typeface="Times New Roman" charset="0"/>
              </a:rPr>
              <a:t>But what if x’y’ lands “between” two valid pixel locations?</a:t>
            </a:r>
          </a:p>
        </p:txBody>
      </p:sp>
      <p:sp>
        <p:nvSpPr>
          <p:cNvPr id="114692" name="Slide Number Placeholder 3"/>
          <p:cNvSpPr>
            <a:spLocks noGrp="1"/>
          </p:cNvSpPr>
          <p:nvPr>
            <p:ph type="sldNum" sz="quarter" idx="5"/>
          </p:nvPr>
        </p:nvSpPr>
        <p:spPr>
          <a:noFill/>
        </p:spPr>
        <p:txBody>
          <a:bodyPr/>
          <a:lstStyle/>
          <a:p>
            <a:fld id="{0E0C6255-0F2F-2C4B-9378-B321A79C32EE}" type="slidenum">
              <a:rPr lang="en-US" smtClean="0"/>
              <a:pPr/>
              <a:t>52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p:cNvSpPr>
          <p:nvPr>
            <p:ph type="sldImg"/>
          </p:nvPr>
        </p:nvSpPr>
        <p:spPr>
          <a:ln/>
        </p:spPr>
      </p:sp>
      <p:sp>
        <p:nvSpPr>
          <p:cNvPr id="116739" name="Notes Placeholder 2"/>
          <p:cNvSpPr>
            <a:spLocks noGrp="1"/>
          </p:cNvSpPr>
          <p:nvPr>
            <p:ph type="body" idx="1"/>
          </p:nvPr>
        </p:nvSpPr>
        <p:spPr>
          <a:noFill/>
          <a:ln/>
        </p:spPr>
        <p:txBody>
          <a:bodyPr/>
          <a:lstStyle/>
          <a:p>
            <a:r>
              <a:rPr lang="en-US" smtClean="0">
                <a:latin typeface="Times New Roman" charset="0"/>
              </a:rPr>
              <a:t>Then we can distribute the color among neighboring valid pixels. This is known as “splatting”</a:t>
            </a:r>
          </a:p>
        </p:txBody>
      </p:sp>
      <p:sp>
        <p:nvSpPr>
          <p:cNvPr id="116740" name="Slide Number Placeholder 3"/>
          <p:cNvSpPr>
            <a:spLocks noGrp="1"/>
          </p:cNvSpPr>
          <p:nvPr>
            <p:ph type="sldNum" sz="quarter" idx="5"/>
          </p:nvPr>
        </p:nvSpPr>
        <p:spPr>
          <a:noFill/>
        </p:spPr>
        <p:txBody>
          <a:bodyPr/>
          <a:lstStyle/>
          <a:p>
            <a:fld id="{B23FE1F7-1F88-1145-AED5-0C32ED51295A}" type="slidenum">
              <a:rPr lang="en-US" smtClean="0"/>
              <a:pPr/>
              <a:t>53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p:cNvSpPr>
          <p:nvPr>
            <p:ph type="sldImg"/>
          </p:nvPr>
        </p:nvSpPr>
        <p:spPr>
          <a:ln/>
        </p:spPr>
      </p:sp>
      <p:sp>
        <p:nvSpPr>
          <p:cNvPr id="118787" name="Notes Placeholder 2"/>
          <p:cNvSpPr>
            <a:spLocks noGrp="1"/>
          </p:cNvSpPr>
          <p:nvPr>
            <p:ph type="body" idx="1"/>
          </p:nvPr>
        </p:nvSpPr>
        <p:spPr>
          <a:noFill/>
          <a:ln/>
        </p:spPr>
        <p:txBody>
          <a:bodyPr/>
          <a:lstStyle/>
          <a:p>
            <a:r>
              <a:rPr lang="en-US" dirty="0" smtClean="0">
                <a:latin typeface="Times New Roman" charset="0"/>
              </a:rPr>
              <a:t>Ok so how do we do this in </a:t>
            </a:r>
            <a:r>
              <a:rPr lang="en-US" dirty="0" err="1" smtClean="0">
                <a:latin typeface="Times New Roman" charset="0"/>
              </a:rPr>
              <a:t>matlab</a:t>
            </a:r>
            <a:r>
              <a:rPr lang="en-US" dirty="0" smtClean="0">
                <a:latin typeface="Times New Roman" charset="0"/>
              </a:rPr>
              <a:t>? Luckily for you </a:t>
            </a:r>
            <a:r>
              <a:rPr lang="en-US" dirty="0" err="1" smtClean="0">
                <a:latin typeface="Times New Roman" charset="0"/>
              </a:rPr>
              <a:t>matlab</a:t>
            </a:r>
            <a:r>
              <a:rPr lang="en-US" dirty="0" smtClean="0">
                <a:latin typeface="Times New Roman" charset="0"/>
              </a:rPr>
              <a:t> has a built in function called </a:t>
            </a:r>
            <a:r>
              <a:rPr lang="en-US" dirty="0" err="1" smtClean="0">
                <a:latin typeface="Times New Roman" charset="0"/>
              </a:rPr>
              <a:t>imtransform</a:t>
            </a:r>
            <a:r>
              <a:rPr lang="en-US" dirty="0" smtClean="0">
                <a:latin typeface="Times New Roman" charset="0"/>
              </a:rPr>
              <a:t>, which takes as input the transform you want to apply and a source image. It then outputs a transformed image. </a:t>
            </a:r>
          </a:p>
          <a:p>
            <a:endParaRPr lang="en-US" dirty="0" smtClean="0">
              <a:latin typeface="Times New Roman" charset="0"/>
            </a:endParaRPr>
          </a:p>
          <a:p>
            <a:r>
              <a:rPr lang="en-US" dirty="0" smtClean="0">
                <a:latin typeface="Times New Roman" charset="0"/>
              </a:rPr>
              <a:t>Later if we have time we’ll try to do this.</a:t>
            </a:r>
          </a:p>
          <a:p>
            <a:endParaRPr lang="en-US" dirty="0" smtClean="0">
              <a:latin typeface="Times New Roman" charset="0"/>
            </a:endParaRPr>
          </a:p>
        </p:txBody>
      </p:sp>
      <p:sp>
        <p:nvSpPr>
          <p:cNvPr id="118788" name="Slide Number Placeholder 3"/>
          <p:cNvSpPr>
            <a:spLocks noGrp="1"/>
          </p:cNvSpPr>
          <p:nvPr>
            <p:ph type="sldNum" sz="quarter" idx="5"/>
          </p:nvPr>
        </p:nvSpPr>
        <p:spPr>
          <a:noFill/>
        </p:spPr>
        <p:txBody>
          <a:bodyPr/>
          <a:lstStyle/>
          <a:p>
            <a:fld id="{AE5C7C98-449C-F044-B91C-AA0D2642AA0B}" type="slidenum">
              <a:rPr lang="en-US" smtClean="0"/>
              <a:pPr/>
              <a:t>54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p:cNvSpPr>
          <p:nvPr>
            <p:ph type="sldImg"/>
          </p:nvPr>
        </p:nvSpPr>
        <p:spPr>
          <a:ln/>
        </p:spPr>
      </p:sp>
      <p:sp>
        <p:nvSpPr>
          <p:cNvPr id="121859" name="Notes Placeholder 2"/>
          <p:cNvSpPr>
            <a:spLocks noGrp="1"/>
          </p:cNvSpPr>
          <p:nvPr>
            <p:ph type="body" idx="1"/>
          </p:nvPr>
        </p:nvSpPr>
        <p:spPr>
          <a:noFill/>
          <a:ln/>
        </p:spPr>
        <p:txBody>
          <a:bodyPr/>
          <a:lstStyle/>
          <a:p>
            <a:r>
              <a:rPr lang="en-US" dirty="0" smtClean="0">
                <a:latin typeface="Times New Roman" charset="0"/>
              </a:rPr>
              <a:t>Now you have all the tools to implement HW4.</a:t>
            </a:r>
          </a:p>
        </p:txBody>
      </p:sp>
      <p:sp>
        <p:nvSpPr>
          <p:cNvPr id="121860" name="Slide Number Placeholder 3"/>
          <p:cNvSpPr>
            <a:spLocks noGrp="1"/>
          </p:cNvSpPr>
          <p:nvPr>
            <p:ph type="sldNum" sz="quarter" idx="5"/>
          </p:nvPr>
        </p:nvSpPr>
        <p:spPr>
          <a:noFill/>
        </p:spPr>
        <p:txBody>
          <a:bodyPr/>
          <a:lstStyle/>
          <a:p>
            <a:fld id="{DB811576-840B-274F-8EF0-0FDE6E93CCC9}" type="slidenum">
              <a:rPr lang="en-US" smtClean="0"/>
              <a:pPr/>
              <a:t>55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p:cNvSpPr>
          <p:nvPr>
            <p:ph type="sldImg"/>
          </p:nvPr>
        </p:nvSpPr>
        <p:spPr>
          <a:ln/>
        </p:spPr>
      </p:sp>
      <p:sp>
        <p:nvSpPr>
          <p:cNvPr id="123907" name="Notes Placeholder 2"/>
          <p:cNvSpPr>
            <a:spLocks noGrp="1"/>
          </p:cNvSpPr>
          <p:nvPr>
            <p:ph type="body" idx="1"/>
          </p:nvPr>
        </p:nvSpPr>
        <p:spPr>
          <a:noFill/>
          <a:ln/>
        </p:spPr>
        <p:txBody>
          <a:bodyPr/>
          <a:lstStyle/>
          <a:p>
            <a:endParaRPr lang="en-US" dirty="0" smtClean="0">
              <a:latin typeface="Times New Roman" charset="0"/>
            </a:endParaRPr>
          </a:p>
        </p:txBody>
      </p:sp>
      <p:sp>
        <p:nvSpPr>
          <p:cNvPr id="123908" name="Slide Number Placeholder 3"/>
          <p:cNvSpPr>
            <a:spLocks noGrp="1"/>
          </p:cNvSpPr>
          <p:nvPr>
            <p:ph type="sldNum" sz="quarter" idx="5"/>
          </p:nvPr>
        </p:nvSpPr>
        <p:spPr>
          <a:noFill/>
        </p:spPr>
        <p:txBody>
          <a:bodyPr/>
          <a:lstStyle/>
          <a:p>
            <a:fld id="{E73B7514-B4E0-DC44-8A21-C7924727AE83}" type="slidenum">
              <a:rPr lang="en-US" smtClean="0"/>
              <a:pPr/>
              <a:t>56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charset="0"/>
              </a:rPr>
              <a:t>How would you do it?</a:t>
            </a:r>
          </a:p>
          <a:p>
            <a:endParaRPr lang="en-US" dirty="0"/>
          </a:p>
        </p:txBody>
      </p:sp>
      <p:sp>
        <p:nvSpPr>
          <p:cNvPr id="4" name="Slide Number Placeholder 3"/>
          <p:cNvSpPr>
            <a:spLocks noGrp="1"/>
          </p:cNvSpPr>
          <p:nvPr>
            <p:ph type="sldNum" sz="quarter" idx="10"/>
          </p:nvPr>
        </p:nvSpPr>
        <p:spPr/>
        <p:txBody>
          <a:bodyPr/>
          <a:lstStyle/>
          <a:p>
            <a:pPr>
              <a:defRPr/>
            </a:pPr>
            <a:fld id="{A7E4076B-662D-DE42-89B7-95478A30922C}" type="slidenum">
              <a:rPr lang="en-US" smtClean="0"/>
              <a:pPr>
                <a:defRPr/>
              </a:pPr>
              <a:t>57</a:t>
            </a:fld>
            <a:endParaRPr lang="en-US"/>
          </a:p>
        </p:txBody>
      </p:sp>
    </p:spTree>
    <p:extLst>
      <p:ext uri="{BB962C8B-B14F-4D97-AF65-F5344CB8AC3E}">
        <p14:creationId xmlns:p14="http://schemas.microsoft.com/office/powerpoint/2010/main" val="26108391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p:cNvSpPr>
          <p:nvPr>
            <p:ph type="sldImg"/>
          </p:nvPr>
        </p:nvSpPr>
        <p:spPr>
          <a:ln/>
        </p:spPr>
      </p:sp>
      <p:sp>
        <p:nvSpPr>
          <p:cNvPr id="128003" name="Notes Placeholder 2"/>
          <p:cNvSpPr>
            <a:spLocks noGrp="1"/>
          </p:cNvSpPr>
          <p:nvPr>
            <p:ph type="body" idx="1"/>
          </p:nvPr>
        </p:nvSpPr>
        <p:spPr>
          <a:noFill/>
          <a:ln/>
        </p:spPr>
        <p:txBody>
          <a:bodyPr/>
          <a:lstStyle/>
          <a:p>
            <a:r>
              <a:rPr lang="en-US" smtClean="0">
                <a:latin typeface="Times New Roman" charset="0"/>
              </a:rPr>
              <a:t>Show on board what this would mean in this case.</a:t>
            </a:r>
          </a:p>
        </p:txBody>
      </p:sp>
      <p:sp>
        <p:nvSpPr>
          <p:cNvPr id="128004" name="Slide Number Placeholder 3"/>
          <p:cNvSpPr>
            <a:spLocks noGrp="1"/>
          </p:cNvSpPr>
          <p:nvPr>
            <p:ph type="sldNum" sz="quarter" idx="5"/>
          </p:nvPr>
        </p:nvSpPr>
        <p:spPr>
          <a:noFill/>
        </p:spPr>
        <p:txBody>
          <a:bodyPr/>
          <a:lstStyle/>
          <a:p>
            <a:fld id="{8FD5D34D-0714-084E-A4CC-B43C13C6657F}" type="slidenum">
              <a:rPr lang="en-US" smtClean="0"/>
              <a:pPr/>
              <a:t>60</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a:ln/>
        </p:spPr>
      </p:sp>
      <p:sp>
        <p:nvSpPr>
          <p:cNvPr id="27651" name="Notes Placeholder 2"/>
          <p:cNvSpPr>
            <a:spLocks noGrp="1"/>
          </p:cNvSpPr>
          <p:nvPr>
            <p:ph type="body" idx="1"/>
          </p:nvPr>
        </p:nvSpPr>
        <p:spPr>
          <a:noFill/>
          <a:ln/>
        </p:spPr>
        <p:txBody>
          <a:bodyPr/>
          <a:lstStyle/>
          <a:p>
            <a:endParaRPr lang="en-US" smtClean="0">
              <a:latin typeface="Times New Roman" charset="0"/>
            </a:endParaRPr>
          </a:p>
        </p:txBody>
      </p:sp>
      <p:sp>
        <p:nvSpPr>
          <p:cNvPr id="27652" name="Slide Number Placeholder 3"/>
          <p:cNvSpPr>
            <a:spLocks noGrp="1"/>
          </p:cNvSpPr>
          <p:nvPr>
            <p:ph type="sldNum" sz="quarter" idx="5"/>
          </p:nvPr>
        </p:nvSpPr>
        <p:spPr>
          <a:noFill/>
        </p:spPr>
        <p:txBody>
          <a:bodyPr/>
          <a:lstStyle/>
          <a:p>
            <a:fld id="{AC2CC5C2-B5A8-DE4D-A119-86A2415C918D}" type="slidenum">
              <a:rPr lang="en-US" smtClean="0"/>
              <a:pPr/>
              <a:t>7</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6194A58-1657-F049-98A4-F8B542494DA3}" type="slidenum">
              <a:rPr lang="en-US"/>
              <a:pPr/>
              <a:t>9</a:t>
            </a:fld>
            <a:endParaRPr lang="en-US"/>
          </a:p>
        </p:txBody>
      </p:sp>
      <p:sp>
        <p:nvSpPr>
          <p:cNvPr id="30723" name="Rectangle 2"/>
          <p:cNvSpPr>
            <a:spLocks noGrp="1" noRot="1" noChangeAspect="1" noChangeArrowheads="1" noTextEdit="1"/>
          </p:cNvSpPr>
          <p:nvPr>
            <p:ph type="sldImg"/>
          </p:nvPr>
        </p:nvSpPr>
        <p:spPr>
          <a:xfrm>
            <a:off x="1001713" y="774700"/>
            <a:ext cx="5097462" cy="3822700"/>
          </a:xfrm>
          <a:ln/>
        </p:spPr>
      </p:sp>
      <p:sp>
        <p:nvSpPr>
          <p:cNvPr id="30724" name="Rectangle 3"/>
          <p:cNvSpPr>
            <a:spLocks noGrp="1" noChangeArrowheads="1"/>
          </p:cNvSpPr>
          <p:nvPr>
            <p:ph type="body" idx="1"/>
          </p:nvPr>
        </p:nvSpPr>
        <p:spPr>
          <a:xfrm>
            <a:off x="946150" y="4862513"/>
            <a:ext cx="5207000" cy="4603750"/>
          </a:xfrm>
          <a:noFill/>
          <a:ln/>
        </p:spPr>
        <p:txBody>
          <a:bodyPr/>
          <a:lstStyle/>
          <a:p>
            <a:endParaRPr lang="ru-RU">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a:ln/>
        </p:spPr>
      </p:sp>
      <p:sp>
        <p:nvSpPr>
          <p:cNvPr id="35843" name="Notes Placeholder 2"/>
          <p:cNvSpPr>
            <a:spLocks noGrp="1"/>
          </p:cNvSpPr>
          <p:nvPr>
            <p:ph type="body" idx="1"/>
          </p:nvPr>
        </p:nvSpPr>
        <p:spPr>
          <a:noFill/>
          <a:ln/>
        </p:spPr>
        <p:txBody>
          <a:bodyPr/>
          <a:lstStyle/>
          <a:p>
            <a:r>
              <a:rPr lang="en-US" dirty="0" smtClean="0">
                <a:latin typeface="Times New Roman" charset="0"/>
              </a:rPr>
              <a:t>How would you represent</a:t>
            </a:r>
            <a:r>
              <a:rPr lang="en-US" baseline="0" dirty="0" smtClean="0">
                <a:latin typeface="Times New Roman" charset="0"/>
              </a:rPr>
              <a:t> this in matrix form?</a:t>
            </a:r>
          </a:p>
          <a:p>
            <a:r>
              <a:rPr lang="en-US" baseline="0" dirty="0" smtClean="0">
                <a:latin typeface="Times New Roman" charset="0"/>
              </a:rPr>
              <a:t>Inverse – what you multiply </a:t>
            </a:r>
            <a:r>
              <a:rPr lang="en-US" baseline="0" dirty="0" err="1" smtClean="0">
                <a:latin typeface="Times New Roman" charset="0"/>
              </a:rPr>
              <a:t>x’y</a:t>
            </a:r>
            <a:r>
              <a:rPr lang="en-US" baseline="0" dirty="0" smtClean="0">
                <a:latin typeface="Times New Roman" charset="0"/>
              </a:rPr>
              <a:t>’ by to get </a:t>
            </a:r>
            <a:r>
              <a:rPr lang="en-US" baseline="0" dirty="0" err="1" smtClean="0">
                <a:latin typeface="Times New Roman" charset="0"/>
              </a:rPr>
              <a:t>xy</a:t>
            </a:r>
            <a:r>
              <a:rPr lang="en-US" baseline="0" dirty="0" smtClean="0">
                <a:latin typeface="Times New Roman" charset="0"/>
              </a:rPr>
              <a:t> [1/a 0; 0 1/b]</a:t>
            </a:r>
            <a:endParaRPr lang="en-US" dirty="0">
              <a:latin typeface="Times New Roman" charset="0"/>
            </a:endParaRPr>
          </a:p>
        </p:txBody>
      </p:sp>
      <p:sp>
        <p:nvSpPr>
          <p:cNvPr id="35844" name="Slide Number Placeholder 3"/>
          <p:cNvSpPr>
            <a:spLocks noGrp="1"/>
          </p:cNvSpPr>
          <p:nvPr>
            <p:ph type="sldNum" sz="quarter" idx="5"/>
          </p:nvPr>
        </p:nvSpPr>
        <p:spPr>
          <a:noFill/>
        </p:spPr>
        <p:txBody>
          <a:bodyPr/>
          <a:lstStyle/>
          <a:p>
            <a:fld id="{24879238-D1AD-7740-92DC-79AE8DEF4747}" type="slidenum">
              <a:rPr lang="en-US" smtClean="0"/>
              <a:pPr/>
              <a:t>11</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7891" name="Notes Placeholder 2"/>
          <p:cNvSpPr>
            <a:spLocks noGrp="1"/>
          </p:cNvSpPr>
          <p:nvPr>
            <p:ph type="body" idx="1"/>
          </p:nvPr>
        </p:nvSpPr>
        <p:spPr>
          <a:noFill/>
          <a:ln/>
        </p:spPr>
        <p:txBody>
          <a:bodyPr/>
          <a:lstStyle/>
          <a:p>
            <a:r>
              <a:rPr lang="en-US" smtClean="0">
                <a:latin typeface="Times New Roman" charset="0"/>
              </a:rPr>
              <a:t>For a 2d rotation x’ = xcostheta – ysintheta. y’ = xsintheta + ycostheta. But how do we get this?</a:t>
            </a:r>
          </a:p>
        </p:txBody>
      </p:sp>
      <p:sp>
        <p:nvSpPr>
          <p:cNvPr id="37892" name="Slide Number Placeholder 3"/>
          <p:cNvSpPr>
            <a:spLocks noGrp="1"/>
          </p:cNvSpPr>
          <p:nvPr>
            <p:ph type="sldNum" sz="quarter" idx="5"/>
          </p:nvPr>
        </p:nvSpPr>
        <p:spPr>
          <a:noFill/>
        </p:spPr>
        <p:txBody>
          <a:bodyPr/>
          <a:lstStyle/>
          <a:p>
            <a:fld id="{2B1992F8-FEF5-3647-BFB9-2ABF1A233ED7}" type="slidenum">
              <a:rPr lang="en-US" smtClean="0"/>
              <a:pPr/>
              <a:t>12</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a:ln/>
        </p:spPr>
      </p:sp>
      <p:sp>
        <p:nvSpPr>
          <p:cNvPr id="39939" name="Notes Placeholder 2"/>
          <p:cNvSpPr>
            <a:spLocks noGrp="1"/>
          </p:cNvSpPr>
          <p:nvPr>
            <p:ph type="body" idx="1"/>
          </p:nvPr>
        </p:nvSpPr>
        <p:spPr>
          <a:noFill/>
          <a:ln/>
        </p:spPr>
        <p:txBody>
          <a:bodyPr/>
          <a:lstStyle/>
          <a:p>
            <a:r>
              <a:rPr lang="en-US" dirty="0" smtClean="0">
                <a:latin typeface="Times New Roman" charset="0"/>
              </a:rPr>
              <a:t>How do you represent x and y in polar coordinates?</a:t>
            </a:r>
          </a:p>
          <a:p>
            <a:endParaRPr lang="en-US" dirty="0" smtClean="0">
              <a:latin typeface="Times New Roman" charset="0"/>
            </a:endParaRPr>
          </a:p>
          <a:p>
            <a:endParaRPr lang="en-US" dirty="0" smtClean="0">
              <a:latin typeface="Times New Roman" charset="0"/>
            </a:endParaRPr>
          </a:p>
        </p:txBody>
      </p:sp>
      <p:sp>
        <p:nvSpPr>
          <p:cNvPr id="39940" name="Slide Number Placeholder 3"/>
          <p:cNvSpPr>
            <a:spLocks noGrp="1"/>
          </p:cNvSpPr>
          <p:nvPr>
            <p:ph type="sldNum" sz="quarter" idx="5"/>
          </p:nvPr>
        </p:nvSpPr>
        <p:spPr>
          <a:noFill/>
        </p:spPr>
        <p:txBody>
          <a:bodyPr/>
          <a:lstStyle/>
          <a:p>
            <a:fld id="{B267563B-1EB5-974A-BBAE-0AA8BE07BCF8}" type="slidenum">
              <a:rPr lang="en-US" smtClean="0"/>
              <a:pPr/>
              <a:t>13</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22BCC2A-91F3-9347-93C3-F08BF335915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97815D-71ED-D44D-A4E1-F1C75985ED5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76200"/>
            <a:ext cx="56769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DBAD6B-D06E-F24A-A271-E73D288DD81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914400"/>
            <a:ext cx="38100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100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B71CDE0-3E9D-7641-8F6F-2656C1085A4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838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914400"/>
            <a:ext cx="7772400" cy="5257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2B9D3F-C3C2-2946-AEF7-F8E87588FE2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A0F5D0-7A68-404F-82AD-A4623716FEC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D6F765-C3BE-AD42-99AE-413EA855DF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9144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889F6A-3DBF-014B-BB33-466180EE8D8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2BF93A8-9FFC-FE4B-96E0-BAAA0FB30DD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CBCDD19-E393-1646-9A39-0075E635EDF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FF4FC17-A45A-4547-9E8E-D97B43810F6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9B9D74F-5CB0-6B46-AB5A-4844F5D7618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CDED000-C10E-6A43-B2F9-B0118470498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914400"/>
            <a:ext cx="7772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9E56A34-82D2-7648-B3B6-E233BE2531B1}" type="slidenum">
              <a:rPr lang="en-US"/>
              <a:pPr>
                <a:defRPr/>
              </a:pPr>
              <a:t>‹#›</a:t>
            </a:fld>
            <a:endParaRPr lang="en-US"/>
          </a:p>
        </p:txBody>
      </p:sp>
      <p:sp>
        <p:nvSpPr>
          <p:cNvPr id="1031" name="Line 7"/>
          <p:cNvSpPr>
            <a:spLocks noChangeShapeType="1"/>
          </p:cNvSpPr>
          <p:nvPr/>
        </p:nvSpPr>
        <p:spPr bwMode="auto">
          <a:xfrm>
            <a:off x="685800" y="838200"/>
            <a:ext cx="7772400" cy="0"/>
          </a:xfrm>
          <a:prstGeom prst="line">
            <a:avLst/>
          </a:prstGeom>
          <a:noFill/>
          <a:ln w="38100">
            <a:solidFill>
              <a:schemeClr val="tx1"/>
            </a:solidFill>
            <a:round/>
            <a:headEnd/>
            <a:tailEnd/>
          </a:ln>
          <a:effectLst/>
        </p:spPr>
        <p:txBody>
          <a:bodyPr wrap="none" anchor="ctr">
            <a:prstTxWarp prst="textNoShape">
              <a:avLst/>
            </a:prstTxWarp>
          </a:bodyPr>
          <a:lstStyle/>
          <a:p>
            <a:pPr>
              <a:defRPr/>
            </a:pPr>
            <a:endParaRPr lang="en-US">
              <a:latin typeface="Times New Roman" pitchFamily="-65"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spcBef>
          <a:spcPct val="0"/>
        </a:spcBef>
        <a:spcAft>
          <a:spcPct val="0"/>
        </a:spcAft>
        <a:defRPr sz="34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400">
          <a:solidFill>
            <a:schemeClr val="tx2"/>
          </a:solidFill>
          <a:latin typeface="Arial" pitchFamily="-65" charset="0"/>
          <a:ea typeface="ＭＳ Ｐゴシック" charset="-128"/>
          <a:cs typeface="ＭＳ Ｐゴシック" charset="-128"/>
        </a:defRPr>
      </a:lvl2pPr>
      <a:lvl3pPr algn="l" rtl="0" eaLnBrk="0" fontAlgn="base" hangingPunct="0">
        <a:spcBef>
          <a:spcPct val="0"/>
        </a:spcBef>
        <a:spcAft>
          <a:spcPct val="0"/>
        </a:spcAft>
        <a:defRPr sz="3400">
          <a:solidFill>
            <a:schemeClr val="tx2"/>
          </a:solidFill>
          <a:latin typeface="Arial" pitchFamily="-65" charset="0"/>
          <a:ea typeface="ＭＳ Ｐゴシック" charset="-128"/>
          <a:cs typeface="ＭＳ Ｐゴシック" charset="-128"/>
        </a:defRPr>
      </a:lvl3pPr>
      <a:lvl4pPr algn="l" rtl="0" eaLnBrk="0" fontAlgn="base" hangingPunct="0">
        <a:spcBef>
          <a:spcPct val="0"/>
        </a:spcBef>
        <a:spcAft>
          <a:spcPct val="0"/>
        </a:spcAft>
        <a:defRPr sz="3400">
          <a:solidFill>
            <a:schemeClr val="tx2"/>
          </a:solidFill>
          <a:latin typeface="Arial" pitchFamily="-65" charset="0"/>
          <a:ea typeface="ＭＳ Ｐゴシック" charset="-128"/>
          <a:cs typeface="ＭＳ Ｐゴシック" charset="-128"/>
        </a:defRPr>
      </a:lvl4pPr>
      <a:lvl5pPr algn="l" rtl="0" eaLnBrk="0" fontAlgn="base" hangingPunct="0">
        <a:spcBef>
          <a:spcPct val="0"/>
        </a:spcBef>
        <a:spcAft>
          <a:spcPct val="0"/>
        </a:spcAft>
        <a:defRPr sz="3400">
          <a:solidFill>
            <a:schemeClr val="tx2"/>
          </a:solidFill>
          <a:latin typeface="Arial" pitchFamily="-65" charset="0"/>
          <a:ea typeface="ＭＳ Ｐゴシック" charset="-128"/>
          <a:cs typeface="ＭＳ Ｐゴシック" charset="-128"/>
        </a:defRPr>
      </a:lvl5pPr>
      <a:lvl6pPr marL="457200" algn="l" rtl="0" eaLnBrk="0" fontAlgn="base" hangingPunct="0">
        <a:spcBef>
          <a:spcPct val="0"/>
        </a:spcBef>
        <a:spcAft>
          <a:spcPct val="0"/>
        </a:spcAft>
        <a:defRPr sz="3400">
          <a:solidFill>
            <a:schemeClr val="tx2"/>
          </a:solidFill>
          <a:latin typeface="Arial" pitchFamily="-65" charset="0"/>
        </a:defRPr>
      </a:lvl6pPr>
      <a:lvl7pPr marL="914400" algn="l" rtl="0" eaLnBrk="0" fontAlgn="base" hangingPunct="0">
        <a:spcBef>
          <a:spcPct val="0"/>
        </a:spcBef>
        <a:spcAft>
          <a:spcPct val="0"/>
        </a:spcAft>
        <a:defRPr sz="3400">
          <a:solidFill>
            <a:schemeClr val="tx2"/>
          </a:solidFill>
          <a:latin typeface="Arial" pitchFamily="-65" charset="0"/>
        </a:defRPr>
      </a:lvl7pPr>
      <a:lvl8pPr marL="1371600" algn="l" rtl="0" eaLnBrk="0" fontAlgn="base" hangingPunct="0">
        <a:spcBef>
          <a:spcPct val="0"/>
        </a:spcBef>
        <a:spcAft>
          <a:spcPct val="0"/>
        </a:spcAft>
        <a:defRPr sz="3400">
          <a:solidFill>
            <a:schemeClr val="tx2"/>
          </a:solidFill>
          <a:latin typeface="Arial" pitchFamily="-65" charset="0"/>
        </a:defRPr>
      </a:lvl8pPr>
      <a:lvl9pPr marL="1828800" algn="l" rtl="0" eaLnBrk="0" fontAlgn="base" hangingPunct="0">
        <a:spcBef>
          <a:spcPct val="0"/>
        </a:spcBef>
        <a:spcAft>
          <a:spcPct val="0"/>
        </a:spcAft>
        <a:defRPr sz="3400">
          <a:solidFill>
            <a:schemeClr val="tx2"/>
          </a:solidFill>
          <a:latin typeface="Arial" pitchFamily="-65" charset="0"/>
        </a:defRPr>
      </a:lvl9pPr>
    </p:titleStyle>
    <p:bodyStyle>
      <a:lvl1pPr marL="342900" indent="-342900" algn="l" rtl="0" eaLnBrk="0" fontAlgn="base" hangingPunct="0">
        <a:spcBef>
          <a:spcPct val="20000"/>
        </a:spcBef>
        <a:spcAft>
          <a:spcPct val="0"/>
        </a:spcAft>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1400">
          <a:solidFill>
            <a:schemeClr val="tx1"/>
          </a:solidFill>
          <a:latin typeface="+mn-lt"/>
          <a:ea typeface="ＭＳ Ｐゴシック" pitchFamily="-65" charset="-128"/>
        </a:defRPr>
      </a:lvl5pPr>
      <a:lvl6pPr marL="2514600" indent="-228600" algn="l" rtl="0" eaLnBrk="0" fontAlgn="base" hangingPunct="0">
        <a:spcBef>
          <a:spcPct val="20000"/>
        </a:spcBef>
        <a:spcAft>
          <a:spcPct val="0"/>
        </a:spcAft>
        <a:buChar char="»"/>
        <a:defRPr sz="1400">
          <a:solidFill>
            <a:schemeClr val="tx1"/>
          </a:solidFill>
          <a:latin typeface="+mn-lt"/>
          <a:ea typeface="ＭＳ Ｐゴシック" pitchFamily="-65" charset="-128"/>
        </a:defRPr>
      </a:lvl6pPr>
      <a:lvl7pPr marL="2971800" indent="-228600" algn="l" rtl="0" eaLnBrk="0" fontAlgn="base" hangingPunct="0">
        <a:spcBef>
          <a:spcPct val="20000"/>
        </a:spcBef>
        <a:spcAft>
          <a:spcPct val="0"/>
        </a:spcAft>
        <a:buChar char="»"/>
        <a:defRPr sz="1400">
          <a:solidFill>
            <a:schemeClr val="tx1"/>
          </a:solidFill>
          <a:latin typeface="+mn-lt"/>
          <a:ea typeface="ＭＳ Ｐゴシック" pitchFamily="-65" charset="-128"/>
        </a:defRPr>
      </a:lvl7pPr>
      <a:lvl8pPr marL="3429000" indent="-228600" algn="l" rtl="0" eaLnBrk="0" fontAlgn="base" hangingPunct="0">
        <a:spcBef>
          <a:spcPct val="20000"/>
        </a:spcBef>
        <a:spcAft>
          <a:spcPct val="0"/>
        </a:spcAft>
        <a:buChar char="»"/>
        <a:defRPr sz="1400">
          <a:solidFill>
            <a:schemeClr val="tx1"/>
          </a:solidFill>
          <a:latin typeface="+mn-lt"/>
          <a:ea typeface="ＭＳ Ｐゴシック" pitchFamily="-65" charset="-128"/>
        </a:defRPr>
      </a:lvl8pPr>
      <a:lvl9pPr marL="3886200" indent="-228600" algn="l" rtl="0" eaLnBrk="0" fontAlgn="base" hangingPunct="0">
        <a:spcBef>
          <a:spcPct val="20000"/>
        </a:spcBef>
        <a:spcAft>
          <a:spcPct val="0"/>
        </a:spcAft>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5.bin"/><Relationship Id="rId5" Type="http://schemas.openxmlformats.org/officeDocument/2006/relationships/image" Target="../media/image12.wmf"/><Relationship Id="rId6" Type="http://schemas.openxmlformats.org/officeDocument/2006/relationships/oleObject" Target="../embeddings/oleObject6.bin"/><Relationship Id="rId7" Type="http://schemas.openxmlformats.org/officeDocument/2006/relationships/image" Target="../media/image13.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7.bin"/><Relationship Id="rId5" Type="http://schemas.openxmlformats.org/officeDocument/2006/relationships/image" Target="../media/image14.wmf"/><Relationship Id="rId6" Type="http://schemas.openxmlformats.org/officeDocument/2006/relationships/oleObject" Target="../embeddings/oleObject8.bin"/><Relationship Id="rId7" Type="http://schemas.openxmlformats.org/officeDocument/2006/relationships/image" Target="../media/image15.wmf"/><Relationship Id="rId1" Type="http://schemas.openxmlformats.org/officeDocument/2006/relationships/vmlDrawing" Target="../drawings/vmlDrawing4.vml"/><Relationship Id="rId2"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9.bin"/><Relationship Id="rId5" Type="http://schemas.openxmlformats.org/officeDocument/2006/relationships/image" Target="../media/image16.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0.bin"/><Relationship Id="rId5" Type="http://schemas.openxmlformats.org/officeDocument/2006/relationships/image" Target="../media/image16.wmf"/><Relationship Id="rId6" Type="http://schemas.openxmlformats.org/officeDocument/2006/relationships/oleObject" Target="../embeddings/oleObject11.bin"/><Relationship Id="rId7" Type="http://schemas.openxmlformats.org/officeDocument/2006/relationships/image" Target="../media/image17.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2.bin"/><Relationship Id="rId5" Type="http://schemas.openxmlformats.org/officeDocument/2006/relationships/image" Target="../media/image16.wmf"/><Relationship Id="rId6" Type="http://schemas.openxmlformats.org/officeDocument/2006/relationships/oleObject" Target="../embeddings/oleObject13.bin"/><Relationship Id="rId7" Type="http://schemas.openxmlformats.org/officeDocument/2006/relationships/image" Target="../media/image17.wmf"/><Relationship Id="rId8" Type="http://schemas.openxmlformats.org/officeDocument/2006/relationships/oleObject" Target="../embeddings/oleObject14.bin"/><Relationship Id="rId9" Type="http://schemas.openxmlformats.org/officeDocument/2006/relationships/image" Target="../media/image18.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16.wmf"/><Relationship Id="rId5" Type="http://schemas.openxmlformats.org/officeDocument/2006/relationships/oleObject" Target="../embeddings/oleObject16.bin"/><Relationship Id="rId6" Type="http://schemas.openxmlformats.org/officeDocument/2006/relationships/image" Target="../media/image17.wmf"/><Relationship Id="rId7" Type="http://schemas.openxmlformats.org/officeDocument/2006/relationships/oleObject" Target="../embeddings/oleObject17.bin"/><Relationship Id="rId8" Type="http://schemas.openxmlformats.org/officeDocument/2006/relationships/image" Target="../media/image18.wmf"/><Relationship Id="rId9" Type="http://schemas.openxmlformats.org/officeDocument/2006/relationships/oleObject" Target="../embeddings/oleObject18.bin"/><Relationship Id="rId10" Type="http://schemas.openxmlformats.org/officeDocument/2006/relationships/image" Target="../media/image19.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9.bin"/><Relationship Id="rId5" Type="http://schemas.openxmlformats.org/officeDocument/2006/relationships/image" Target="../media/image20.wmf"/><Relationship Id="rId6" Type="http://schemas.openxmlformats.org/officeDocument/2006/relationships/oleObject" Target="../embeddings/oleObject20.bin"/><Relationship Id="rId7" Type="http://schemas.openxmlformats.org/officeDocument/2006/relationships/image" Target="../media/image21.wmf"/><Relationship Id="rId8" Type="http://schemas.openxmlformats.org/officeDocument/2006/relationships/oleObject" Target="../embeddings/oleObject21.bin"/><Relationship Id="rId9" Type="http://schemas.openxmlformats.org/officeDocument/2006/relationships/image" Target="../media/image22.wmf"/><Relationship Id="rId10" Type="http://schemas.openxmlformats.org/officeDocument/2006/relationships/oleObject" Target="../embeddings/oleObject22.bin"/><Relationship Id="rId11" Type="http://schemas.openxmlformats.org/officeDocument/2006/relationships/image" Target="../media/image23.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23.bin"/><Relationship Id="rId5" Type="http://schemas.openxmlformats.org/officeDocument/2006/relationships/image" Target="../media/image24.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4.bin"/><Relationship Id="rId4" Type="http://schemas.openxmlformats.org/officeDocument/2006/relationships/image" Target="../media/image24.wmf"/><Relationship Id="rId5" Type="http://schemas.openxmlformats.org/officeDocument/2006/relationships/oleObject" Target="../embeddings/oleObject25.bin"/><Relationship Id="rId6" Type="http://schemas.openxmlformats.org/officeDocument/2006/relationships/image" Target="../media/image25.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6.bin"/><Relationship Id="rId4" Type="http://schemas.openxmlformats.org/officeDocument/2006/relationships/image" Target="../media/image24.wmf"/><Relationship Id="rId5" Type="http://schemas.openxmlformats.org/officeDocument/2006/relationships/oleObject" Target="../embeddings/oleObject27.bin"/><Relationship Id="rId6" Type="http://schemas.openxmlformats.org/officeDocument/2006/relationships/image" Target="../media/image25.wmf"/><Relationship Id="rId7" Type="http://schemas.openxmlformats.org/officeDocument/2006/relationships/oleObject" Target="../embeddings/oleObject28.bin"/><Relationship Id="rId8" Type="http://schemas.openxmlformats.org/officeDocument/2006/relationships/image" Target="../media/image26.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9.bin"/><Relationship Id="rId4" Type="http://schemas.openxmlformats.org/officeDocument/2006/relationships/image" Target="../media/image24.wmf"/><Relationship Id="rId5" Type="http://schemas.openxmlformats.org/officeDocument/2006/relationships/oleObject" Target="../embeddings/oleObject30.bin"/><Relationship Id="rId6" Type="http://schemas.openxmlformats.org/officeDocument/2006/relationships/image" Target="../media/image25.wmf"/><Relationship Id="rId7" Type="http://schemas.openxmlformats.org/officeDocument/2006/relationships/oleObject" Target="../embeddings/oleObject31.bin"/><Relationship Id="rId8" Type="http://schemas.openxmlformats.org/officeDocument/2006/relationships/image" Target="../media/image26.wmf"/><Relationship Id="rId9" Type="http://schemas.openxmlformats.org/officeDocument/2006/relationships/oleObject" Target="../embeddings/oleObject32.bin"/><Relationship Id="rId10" Type="http://schemas.openxmlformats.org/officeDocument/2006/relationships/image" Target="../media/image27.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33.bin"/><Relationship Id="rId5" Type="http://schemas.openxmlformats.org/officeDocument/2006/relationships/image" Target="../media/image28.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34.bin"/><Relationship Id="rId5" Type="http://schemas.openxmlformats.org/officeDocument/2006/relationships/image" Target="../media/image28.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5.bin"/><Relationship Id="rId4" Type="http://schemas.openxmlformats.org/officeDocument/2006/relationships/image" Target="../media/image29.wmf"/><Relationship Id="rId5" Type="http://schemas.openxmlformats.org/officeDocument/2006/relationships/oleObject" Target="../embeddings/oleObject36.bin"/><Relationship Id="rId6" Type="http://schemas.openxmlformats.org/officeDocument/2006/relationships/image" Target="../media/image30.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hyperlink" Target="http://www.jeffrey-martin.com/" TargetMode="Externa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37.bin"/><Relationship Id="rId5" Type="http://schemas.openxmlformats.org/officeDocument/2006/relationships/image" Target="../media/image31.w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38.bin"/><Relationship Id="rId5" Type="http://schemas.openxmlformats.org/officeDocument/2006/relationships/image" Target="../media/image32.wmf"/><Relationship Id="rId1" Type="http://schemas.openxmlformats.org/officeDocument/2006/relationships/vmlDrawing" Target="../drawings/vmlDrawing18.vml"/><Relationship Id="rId2"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39.bin"/><Relationship Id="rId5" Type="http://schemas.openxmlformats.org/officeDocument/2006/relationships/image" Target="../media/image31.w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40.bin"/><Relationship Id="rId5" Type="http://schemas.openxmlformats.org/officeDocument/2006/relationships/image" Target="../media/image33.wmf"/><Relationship Id="rId6" Type="http://schemas.openxmlformats.org/officeDocument/2006/relationships/oleObject" Target="../embeddings/oleObject41.bin"/><Relationship Id="rId7" Type="http://schemas.openxmlformats.org/officeDocument/2006/relationships/image" Target="../media/image31.w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42.bin"/><Relationship Id="rId5" Type="http://schemas.openxmlformats.org/officeDocument/2006/relationships/image" Target="../media/image34.wmf"/><Relationship Id="rId1" Type="http://schemas.openxmlformats.org/officeDocument/2006/relationships/vmlDrawing" Target="../drawings/vmlDrawing21.vml"/><Relationship Id="rId2"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43.bin"/><Relationship Id="rId5" Type="http://schemas.openxmlformats.org/officeDocument/2006/relationships/image" Target="../media/image34.wmf"/><Relationship Id="rId1" Type="http://schemas.openxmlformats.org/officeDocument/2006/relationships/vmlDrawing" Target="../drawings/vmlDrawing22.vml"/><Relationship Id="rId2"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44.bin"/><Relationship Id="rId5" Type="http://schemas.openxmlformats.org/officeDocument/2006/relationships/image" Target="../media/image35.wmf"/><Relationship Id="rId6" Type="http://schemas.openxmlformats.org/officeDocument/2006/relationships/oleObject" Target="../embeddings/oleObject45.bin"/><Relationship Id="rId7" Type="http://schemas.openxmlformats.org/officeDocument/2006/relationships/image" Target="../media/image36.wmf"/><Relationship Id="rId8" Type="http://schemas.openxmlformats.org/officeDocument/2006/relationships/oleObject" Target="../embeddings/oleObject46.bin"/><Relationship Id="rId9" Type="http://schemas.openxmlformats.org/officeDocument/2006/relationships/image" Target="../media/image37.wmf"/><Relationship Id="rId10" Type="http://schemas.openxmlformats.org/officeDocument/2006/relationships/oleObject" Target="../embeddings/oleObject47.bin"/><Relationship Id="rId11" Type="http://schemas.openxmlformats.org/officeDocument/2006/relationships/image" Target="../media/image38.w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48.bin"/><Relationship Id="rId5" Type="http://schemas.openxmlformats.org/officeDocument/2006/relationships/image" Target="../media/image39.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49.bin"/><Relationship Id="rId5" Type="http://schemas.openxmlformats.org/officeDocument/2006/relationships/image" Target="../media/image40.w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2.xml"/><Relationship Id="rId4" Type="http://schemas.openxmlformats.org/officeDocument/2006/relationships/hyperlink" Target="http://www-groups.dcs.st-and.ac.uk/~history/Miscellaneous/darcy.html" TargetMode="External"/><Relationship Id="rId5" Type="http://schemas.openxmlformats.org/officeDocument/2006/relationships/hyperlink" Target="http://en.wikipedia.org/wiki/D'Arcy_Thompson" TargetMode="External"/><Relationship Id="rId6" Type="http://schemas.openxmlformats.org/officeDocument/2006/relationships/oleObject" Target="../embeddings/oleObject1.bin"/><Relationship Id="rId7" Type="http://schemas.openxmlformats.org/officeDocument/2006/relationships/image" Target="../media/image2.png"/><Relationship Id="rId8" Type="http://schemas.openxmlformats.org/officeDocument/2006/relationships/oleObject" Target="../embeddings/oleObject2.bin"/><Relationship Id="rId9" Type="http://schemas.openxmlformats.org/officeDocument/2006/relationships/image" Target="../media/image3.png"/><Relationship Id="rId10"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50.bin"/><Relationship Id="rId5" Type="http://schemas.openxmlformats.org/officeDocument/2006/relationships/image" Target="../media/image41.w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image" Target="../media/image6.jpeg"/><Relationship Id="rId5" Type="http://schemas.openxmlformats.org/officeDocument/2006/relationships/oleObject" Target="../embeddings/oleObject51.bin"/><Relationship Id="rId6" Type="http://schemas.openxmlformats.org/officeDocument/2006/relationships/image" Target="../media/image42.w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jpeg"/></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image" Target="../media/image8.png"/><Relationship Id="rId5" Type="http://schemas.openxmlformats.org/officeDocument/2006/relationships/image" Target="../media/image6.jpeg"/><Relationship Id="rId6" Type="http://schemas.openxmlformats.org/officeDocument/2006/relationships/oleObject" Target="../embeddings/oleObject52.bin"/><Relationship Id="rId7" Type="http://schemas.openxmlformats.org/officeDocument/2006/relationships/image" Target="../media/image40.w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image" Target="../media/image9.png"/><Relationship Id="rId5" Type="http://schemas.openxmlformats.org/officeDocument/2006/relationships/image" Target="../media/image6.jpeg"/><Relationship Id="rId6" Type="http://schemas.openxmlformats.org/officeDocument/2006/relationships/oleObject" Target="../embeddings/oleObject53.bin"/><Relationship Id="rId7" Type="http://schemas.openxmlformats.org/officeDocument/2006/relationships/image" Target="../media/image41.w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44.jpeg"/><Relationship Id="rId5" Type="http://schemas.openxmlformats.org/officeDocument/2006/relationships/oleObject" Target="../embeddings/oleObject54.bin"/><Relationship Id="rId6" Type="http://schemas.openxmlformats.org/officeDocument/2006/relationships/image" Target="../media/image43.w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44.jpeg"/><Relationship Id="rId5" Type="http://schemas.openxmlformats.org/officeDocument/2006/relationships/oleObject" Target="../embeddings/oleObject55.bin"/><Relationship Id="rId6" Type="http://schemas.openxmlformats.org/officeDocument/2006/relationships/image" Target="../media/image43.w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5.xml.rels><?xml version="1.0" encoding="UTF-8" standalone="yes"?>
<Relationships xmlns="http://schemas.openxmlformats.org/package/2006/relationships"><Relationship Id="rId3" Type="http://schemas.openxmlformats.org/officeDocument/2006/relationships/hyperlink" Target="http://www.youtube.com/watch?v=TOnif6BC0kc" TargetMode="External"/><Relationship Id="rId4"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6.xml.rels><?xml version="1.0" encoding="UTF-8" standalone="yes"?>
<Relationships xmlns="http://schemas.openxmlformats.org/package/2006/relationships"><Relationship Id="rId3" Type="http://schemas.openxmlformats.org/officeDocument/2006/relationships/image" Target="../media/image46.jpeg"/><Relationship Id="rId4" Type="http://schemas.openxmlformats.org/officeDocument/2006/relationships/image" Target="../media/image47.jpeg"/><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57.xml.rels><?xml version="1.0" encoding="UTF-8" standalone="yes"?>
<Relationships xmlns="http://schemas.openxmlformats.org/package/2006/relationships"><Relationship Id="rId3" Type="http://schemas.openxmlformats.org/officeDocument/2006/relationships/image" Target="../media/image46.jpeg"/><Relationship Id="rId4" Type="http://schemas.openxmlformats.org/officeDocument/2006/relationships/image" Target="../media/image47.jpeg"/><Relationship Id="rId5" Type="http://schemas.openxmlformats.org/officeDocument/2006/relationships/image" Target="../media/image48.jpeg"/><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6.jpeg"/><Relationship Id="rId3" Type="http://schemas.openxmlformats.org/officeDocument/2006/relationships/image" Target="../media/image47.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6.jpeg"/><Relationship Id="rId3" Type="http://schemas.openxmlformats.org/officeDocument/2006/relationships/image" Target="../media/image4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60.xml.rels><?xml version="1.0" encoding="UTF-8" standalone="yes"?>
<Relationships xmlns="http://schemas.openxmlformats.org/package/2006/relationships"><Relationship Id="rId3" Type="http://schemas.openxmlformats.org/officeDocument/2006/relationships/image" Target="../media/image46.jpeg"/><Relationship Id="rId4" Type="http://schemas.openxmlformats.org/officeDocument/2006/relationships/image" Target="../media/image47.jpeg"/><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6.jpeg"/><Relationship Id="rId3" Type="http://schemas.openxmlformats.org/officeDocument/2006/relationships/image" Target="../media/image47.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6.jpeg"/><Relationship Id="rId3" Type="http://schemas.openxmlformats.org/officeDocument/2006/relationships/image" Target="../media/image47.jpeg"/></Relationships>
</file>

<file path=ppt/slides/_rels/slide63.xml.rels><?xml version="1.0" encoding="UTF-8" standalone="yes"?>
<Relationships xmlns="http://schemas.openxmlformats.org/package/2006/relationships"><Relationship Id="rId3" Type="http://schemas.openxmlformats.org/officeDocument/2006/relationships/image" Target="../media/image47.jpeg"/><Relationship Id="rId4" Type="http://schemas.openxmlformats.org/officeDocument/2006/relationships/image" Target="../media/image48.jpeg"/><Relationship Id="rId1" Type="http://schemas.openxmlformats.org/officeDocument/2006/relationships/slideLayout" Target="../slideLayouts/slideLayout6.xml"/><Relationship Id="rId2" Type="http://schemas.openxmlformats.org/officeDocument/2006/relationships/image" Target="../media/image46.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oleObject" Target="../embeddings/oleObject4.bin"/><Relationship Id="rId5" Type="http://schemas.openxmlformats.org/officeDocument/2006/relationships/image" Target="../media/image11.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txBox="1">
            <a:spLocks/>
          </p:cNvSpPr>
          <p:nvPr/>
        </p:nvSpPr>
        <p:spPr bwMode="auto">
          <a:xfrm>
            <a:off x="685800" y="2130425"/>
            <a:ext cx="7772400" cy="1470025"/>
          </a:xfrm>
          <a:prstGeom prst="rect">
            <a:avLst/>
          </a:prstGeom>
          <a:noFill/>
          <a:ln w="9525">
            <a:noFill/>
            <a:miter lim="800000"/>
            <a:headEnd/>
            <a:tailEnd/>
          </a:ln>
        </p:spPr>
        <p:txBody>
          <a:bodyPr anchor="ctr">
            <a:prstTxWarp prst="textNoShape">
              <a:avLst/>
            </a:prstTxWarp>
          </a:bodyPr>
          <a:lstStyle/>
          <a:p>
            <a:pPr algn="ctr" defTabSz="457200" eaLnBrk="1" hangingPunct="1"/>
            <a:r>
              <a:rPr lang="en-US" sz="4400" dirty="0" smtClean="0">
                <a:latin typeface="Arial" charset="0"/>
                <a:ea typeface="ＭＳ Ｐゴシック" charset="-128"/>
                <a:cs typeface="ＭＳ Ｐゴシック" charset="-128"/>
              </a:rPr>
              <a:t>Warping</a:t>
            </a:r>
            <a:endParaRPr lang="en-US" sz="4400" dirty="0">
              <a:latin typeface="Arial" charset="0"/>
              <a:ea typeface="ＭＳ Ｐゴシック" charset="-128"/>
              <a:cs typeface="ＭＳ Ｐゴシック" charset="-128"/>
            </a:endParaRPr>
          </a:p>
        </p:txBody>
      </p:sp>
      <p:sp>
        <p:nvSpPr>
          <p:cNvPr id="17411" name="Subtitle 2"/>
          <p:cNvSpPr txBox="1">
            <a:spLocks/>
          </p:cNvSpPr>
          <p:nvPr/>
        </p:nvSpPr>
        <p:spPr bwMode="auto">
          <a:xfrm>
            <a:off x="990600" y="3886200"/>
            <a:ext cx="7086600" cy="1752600"/>
          </a:xfrm>
          <a:prstGeom prst="rect">
            <a:avLst/>
          </a:prstGeom>
          <a:noFill/>
          <a:ln w="9525">
            <a:noFill/>
            <a:miter lim="800000"/>
            <a:headEnd/>
            <a:tailEnd/>
          </a:ln>
        </p:spPr>
        <p:txBody>
          <a:bodyPr>
            <a:prstTxWarp prst="textNoShape">
              <a:avLst/>
            </a:prstTxWarp>
          </a:bodyPr>
          <a:lstStyle/>
          <a:p>
            <a:pPr algn="ctr" defTabSz="457200" eaLnBrk="1" hangingPunct="1">
              <a:spcBef>
                <a:spcPct val="20000"/>
              </a:spcBef>
              <a:buFont typeface="Arial" charset="0"/>
              <a:buNone/>
            </a:pPr>
            <a:r>
              <a:rPr lang="en-US" sz="3200" dirty="0" smtClean="0">
                <a:solidFill>
                  <a:srgbClr val="898989"/>
                </a:solidFill>
                <a:latin typeface="Arial" charset="0"/>
              </a:rPr>
              <a:t>CSE 590 Computational Photography</a:t>
            </a:r>
            <a:endParaRPr lang="en-US" sz="3200" dirty="0">
              <a:solidFill>
                <a:srgbClr val="898989"/>
              </a:solidFill>
              <a:latin typeface="Arial" charset="0"/>
            </a:endParaRPr>
          </a:p>
          <a:p>
            <a:pPr algn="ctr" defTabSz="457200" eaLnBrk="1" hangingPunct="1">
              <a:spcBef>
                <a:spcPct val="20000"/>
              </a:spcBef>
              <a:buFont typeface="Arial" charset="0"/>
              <a:buNone/>
            </a:pPr>
            <a:r>
              <a:rPr lang="en-US" sz="3200" dirty="0">
                <a:solidFill>
                  <a:srgbClr val="898989"/>
                </a:solidFill>
                <a:latin typeface="Arial" charset="0"/>
              </a:rPr>
              <a:t>Tamara Berg</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p:txBody>
          <a:bodyPr/>
          <a:lstStyle/>
          <a:p>
            <a:pPr>
              <a:lnSpc>
                <a:spcPct val="90000"/>
              </a:lnSpc>
            </a:pPr>
            <a:r>
              <a:rPr lang="en-US" sz="2000" i="1">
                <a:solidFill>
                  <a:srgbClr val="CC3300"/>
                </a:solidFill>
              </a:rPr>
              <a:t>Non-uniform scaling</a:t>
            </a:r>
            <a:r>
              <a:rPr lang="en-US" sz="2000"/>
              <a:t>: different scalars per component:</a:t>
            </a:r>
          </a:p>
          <a:p>
            <a:pPr>
              <a:lnSpc>
                <a:spcPct val="90000"/>
              </a:lnSpc>
            </a:pPr>
            <a:endParaRPr lang="en-US" sz="2000"/>
          </a:p>
        </p:txBody>
      </p:sp>
      <p:sp>
        <p:nvSpPr>
          <p:cNvPr id="31747" name="Rectangle 3"/>
          <p:cNvSpPr>
            <a:spLocks noGrp="1" noChangeArrowheads="1"/>
          </p:cNvSpPr>
          <p:nvPr>
            <p:ph type="title"/>
          </p:nvPr>
        </p:nvSpPr>
        <p:spPr>
          <a:xfrm>
            <a:off x="687388" y="76200"/>
            <a:ext cx="7770812" cy="838200"/>
          </a:xfrm>
        </p:spPr>
        <p:txBody>
          <a:bodyPr/>
          <a:lstStyle/>
          <a:p>
            <a:r>
              <a:rPr lang="en-US"/>
              <a:t>Scaling</a:t>
            </a:r>
          </a:p>
        </p:txBody>
      </p:sp>
      <p:grpSp>
        <p:nvGrpSpPr>
          <p:cNvPr id="31748" name="Group 4"/>
          <p:cNvGrpSpPr>
            <a:grpSpLocks/>
          </p:cNvGrpSpPr>
          <p:nvPr/>
        </p:nvGrpSpPr>
        <p:grpSpPr bwMode="auto">
          <a:xfrm>
            <a:off x="609600" y="2514600"/>
            <a:ext cx="8001000" cy="2743200"/>
            <a:chOff x="384" y="1584"/>
            <a:chExt cx="5040" cy="1728"/>
          </a:xfrm>
        </p:grpSpPr>
        <p:grpSp>
          <p:nvGrpSpPr>
            <p:cNvPr id="31749" name="Group 5"/>
            <p:cNvGrpSpPr>
              <a:grpSpLocks/>
            </p:cNvGrpSpPr>
            <p:nvPr/>
          </p:nvGrpSpPr>
          <p:grpSpPr bwMode="auto">
            <a:xfrm>
              <a:off x="384" y="1584"/>
              <a:ext cx="1920" cy="1728"/>
              <a:chOff x="816" y="2208"/>
              <a:chExt cx="1920" cy="1728"/>
            </a:xfrm>
          </p:grpSpPr>
          <p:sp>
            <p:nvSpPr>
              <p:cNvPr id="31779" name="Line 6"/>
              <p:cNvSpPr>
                <a:spLocks noChangeShapeType="1"/>
              </p:cNvSpPr>
              <p:nvPr/>
            </p:nvSpPr>
            <p:spPr bwMode="auto">
              <a:xfrm>
                <a:off x="1056" y="2208"/>
                <a:ext cx="0" cy="172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80" name="Line 7"/>
              <p:cNvSpPr>
                <a:spLocks noChangeShapeType="1"/>
              </p:cNvSpPr>
              <p:nvPr/>
            </p:nvSpPr>
            <p:spPr bwMode="auto">
              <a:xfrm>
                <a:off x="816" y="3744"/>
                <a:ext cx="1920"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81" name="Line 8"/>
              <p:cNvSpPr>
                <a:spLocks noChangeShapeType="1"/>
              </p:cNvSpPr>
              <p:nvPr/>
            </p:nvSpPr>
            <p:spPr bwMode="auto">
              <a:xfrm>
                <a:off x="1248"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82" name="Line 9"/>
              <p:cNvSpPr>
                <a:spLocks noChangeShapeType="1"/>
              </p:cNvSpPr>
              <p:nvPr/>
            </p:nvSpPr>
            <p:spPr bwMode="auto">
              <a:xfrm>
                <a:off x="1440"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83" name="Line 10"/>
              <p:cNvSpPr>
                <a:spLocks noChangeShapeType="1"/>
              </p:cNvSpPr>
              <p:nvPr/>
            </p:nvSpPr>
            <p:spPr bwMode="auto">
              <a:xfrm>
                <a:off x="1632"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84" name="Line 11"/>
              <p:cNvSpPr>
                <a:spLocks noChangeShapeType="1"/>
              </p:cNvSpPr>
              <p:nvPr/>
            </p:nvSpPr>
            <p:spPr bwMode="auto">
              <a:xfrm>
                <a:off x="1824"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85" name="Line 12"/>
              <p:cNvSpPr>
                <a:spLocks noChangeShapeType="1"/>
              </p:cNvSpPr>
              <p:nvPr/>
            </p:nvSpPr>
            <p:spPr bwMode="auto">
              <a:xfrm>
                <a:off x="2016"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86" name="Line 13"/>
              <p:cNvSpPr>
                <a:spLocks noChangeShapeType="1"/>
              </p:cNvSpPr>
              <p:nvPr/>
            </p:nvSpPr>
            <p:spPr bwMode="auto">
              <a:xfrm>
                <a:off x="2208"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87" name="Line 14"/>
              <p:cNvSpPr>
                <a:spLocks noChangeShapeType="1"/>
              </p:cNvSpPr>
              <p:nvPr/>
            </p:nvSpPr>
            <p:spPr bwMode="auto">
              <a:xfrm>
                <a:off x="2400"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88" name="Line 15"/>
              <p:cNvSpPr>
                <a:spLocks noChangeShapeType="1"/>
              </p:cNvSpPr>
              <p:nvPr/>
            </p:nvSpPr>
            <p:spPr bwMode="auto">
              <a:xfrm>
                <a:off x="2592"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89" name="Line 16"/>
              <p:cNvSpPr>
                <a:spLocks noChangeShapeType="1"/>
              </p:cNvSpPr>
              <p:nvPr/>
            </p:nvSpPr>
            <p:spPr bwMode="auto">
              <a:xfrm>
                <a:off x="1008" y="3552"/>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90" name="Line 17"/>
              <p:cNvSpPr>
                <a:spLocks noChangeShapeType="1"/>
              </p:cNvSpPr>
              <p:nvPr/>
            </p:nvSpPr>
            <p:spPr bwMode="auto">
              <a:xfrm>
                <a:off x="1008" y="3360"/>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91" name="Line 18"/>
              <p:cNvSpPr>
                <a:spLocks noChangeShapeType="1"/>
              </p:cNvSpPr>
              <p:nvPr/>
            </p:nvSpPr>
            <p:spPr bwMode="auto">
              <a:xfrm>
                <a:off x="1008" y="3168"/>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92" name="Line 19"/>
              <p:cNvSpPr>
                <a:spLocks noChangeShapeType="1"/>
              </p:cNvSpPr>
              <p:nvPr/>
            </p:nvSpPr>
            <p:spPr bwMode="auto">
              <a:xfrm>
                <a:off x="1008" y="2976"/>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93" name="Line 20"/>
              <p:cNvSpPr>
                <a:spLocks noChangeShapeType="1"/>
              </p:cNvSpPr>
              <p:nvPr/>
            </p:nvSpPr>
            <p:spPr bwMode="auto">
              <a:xfrm>
                <a:off x="1008" y="2784"/>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94" name="Line 21"/>
              <p:cNvSpPr>
                <a:spLocks noChangeShapeType="1"/>
              </p:cNvSpPr>
              <p:nvPr/>
            </p:nvSpPr>
            <p:spPr bwMode="auto">
              <a:xfrm>
                <a:off x="1008" y="2592"/>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95" name="Line 22"/>
              <p:cNvSpPr>
                <a:spLocks noChangeShapeType="1"/>
              </p:cNvSpPr>
              <p:nvPr/>
            </p:nvSpPr>
            <p:spPr bwMode="auto">
              <a:xfrm>
                <a:off x="1008" y="2400"/>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96" name="Line 23"/>
              <p:cNvSpPr>
                <a:spLocks noChangeShapeType="1"/>
              </p:cNvSpPr>
              <p:nvPr/>
            </p:nvSpPr>
            <p:spPr bwMode="auto">
              <a:xfrm>
                <a:off x="1008" y="2208"/>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grpSp>
        <p:grpSp>
          <p:nvGrpSpPr>
            <p:cNvPr id="31750" name="Group 24"/>
            <p:cNvGrpSpPr>
              <a:grpSpLocks/>
            </p:cNvGrpSpPr>
            <p:nvPr/>
          </p:nvGrpSpPr>
          <p:grpSpPr bwMode="auto">
            <a:xfrm>
              <a:off x="1008" y="2256"/>
              <a:ext cx="576" cy="672"/>
              <a:chOff x="1440" y="2928"/>
              <a:chExt cx="576" cy="672"/>
            </a:xfrm>
          </p:grpSpPr>
          <p:sp>
            <p:nvSpPr>
              <p:cNvPr id="31776" name="Freeform 25" descr="Horizontal brick"/>
              <p:cNvSpPr>
                <a:spLocks/>
              </p:cNvSpPr>
              <p:nvPr/>
            </p:nvSpPr>
            <p:spPr bwMode="auto">
              <a:xfrm>
                <a:off x="1536" y="2928"/>
                <a:ext cx="96" cy="144"/>
              </a:xfrm>
              <a:custGeom>
                <a:avLst/>
                <a:gdLst>
                  <a:gd name="T0" fmla="*/ 0 w 96"/>
                  <a:gd name="T1" fmla="*/ 144 h 144"/>
                  <a:gd name="T2" fmla="*/ 0 w 96"/>
                  <a:gd name="T3" fmla="*/ 0 h 144"/>
                  <a:gd name="T4" fmla="*/ 96 w 96"/>
                  <a:gd name="T5" fmla="*/ 0 h 144"/>
                  <a:gd name="T6" fmla="*/ 96 w 96"/>
                  <a:gd name="T7" fmla="*/ 96 h 144"/>
                  <a:gd name="T8" fmla="*/ 0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0" y="0"/>
                    </a:lnTo>
                    <a:lnTo>
                      <a:pt x="96" y="0"/>
                    </a:lnTo>
                    <a:lnTo>
                      <a:pt x="96" y="96"/>
                    </a:lnTo>
                    <a:lnTo>
                      <a:pt x="0" y="144"/>
                    </a:lnTo>
                    <a:close/>
                  </a:path>
                </a:pathLst>
              </a:custGeom>
              <a:pattFill prst="horzBrick">
                <a:fgClr>
                  <a:srgbClr val="032389"/>
                </a:fgClr>
                <a:bgClr>
                  <a:srgbClr val="FFFFFF"/>
                </a:bgClr>
              </a:pattFill>
              <a:ln w="38100">
                <a:solidFill>
                  <a:schemeClr val="tx2"/>
                </a:solidFill>
                <a:round/>
                <a:headEnd/>
                <a:tailEnd/>
              </a:ln>
            </p:spPr>
            <p:txBody>
              <a:bodyPr wrap="none" anchor="ctr">
                <a:prstTxWarp prst="textNoShape">
                  <a:avLst/>
                </a:prstTxWarp>
              </a:bodyPr>
              <a:lstStyle/>
              <a:p>
                <a:endParaRPr lang="en-US"/>
              </a:p>
            </p:txBody>
          </p:sp>
          <p:sp>
            <p:nvSpPr>
              <p:cNvPr id="31777" name="Rectangle 26"/>
              <p:cNvSpPr>
                <a:spLocks noChangeArrowheads="1"/>
              </p:cNvSpPr>
              <p:nvPr/>
            </p:nvSpPr>
            <p:spPr bwMode="auto">
              <a:xfrm>
                <a:off x="1440" y="3168"/>
                <a:ext cx="576" cy="432"/>
              </a:xfrm>
              <a:prstGeom prst="rect">
                <a:avLst/>
              </a:prstGeom>
              <a:solidFill>
                <a:srgbClr val="FFFFFF"/>
              </a:solidFill>
              <a:ln w="38100">
                <a:solidFill>
                  <a:schemeClr val="hlink"/>
                </a:solidFill>
                <a:miter lim="800000"/>
                <a:headEnd/>
                <a:tailEnd/>
              </a:ln>
            </p:spPr>
            <p:txBody>
              <a:bodyPr wrap="none" anchor="ctr">
                <a:prstTxWarp prst="textNoShape">
                  <a:avLst/>
                </a:prstTxWarp>
              </a:bodyPr>
              <a:lstStyle/>
              <a:p>
                <a:endParaRPr lang="en-US"/>
              </a:p>
            </p:txBody>
          </p:sp>
          <p:sp>
            <p:nvSpPr>
              <p:cNvPr id="31778" name="Freeform 27"/>
              <p:cNvSpPr>
                <a:spLocks/>
              </p:cNvSpPr>
              <p:nvPr/>
            </p:nvSpPr>
            <p:spPr bwMode="auto">
              <a:xfrm>
                <a:off x="1440" y="2976"/>
                <a:ext cx="576" cy="192"/>
              </a:xfrm>
              <a:custGeom>
                <a:avLst/>
                <a:gdLst>
                  <a:gd name="T0" fmla="*/ 0 w 576"/>
                  <a:gd name="T1" fmla="*/ 192 h 192"/>
                  <a:gd name="T2" fmla="*/ 240 w 576"/>
                  <a:gd name="T3" fmla="*/ 0 h 192"/>
                  <a:gd name="T4" fmla="*/ 336 w 576"/>
                  <a:gd name="T5" fmla="*/ 0 h 192"/>
                  <a:gd name="T6" fmla="*/ 576 w 576"/>
                  <a:gd name="T7" fmla="*/ 192 h 192"/>
                  <a:gd name="T8" fmla="*/ 0 w 576"/>
                  <a:gd name="T9" fmla="*/ 192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lnTo>
                      <a:pt x="240" y="0"/>
                    </a:lnTo>
                    <a:lnTo>
                      <a:pt x="336" y="0"/>
                    </a:lnTo>
                    <a:lnTo>
                      <a:pt x="576" y="192"/>
                    </a:lnTo>
                    <a:lnTo>
                      <a:pt x="0" y="192"/>
                    </a:lnTo>
                    <a:close/>
                  </a:path>
                </a:pathLst>
              </a:custGeom>
              <a:solidFill>
                <a:srgbClr val="FFFFFF"/>
              </a:solidFill>
              <a:ln w="38100">
                <a:solidFill>
                  <a:schemeClr val="hlink"/>
                </a:solidFill>
                <a:round/>
                <a:headEnd/>
                <a:tailEnd/>
              </a:ln>
            </p:spPr>
            <p:txBody>
              <a:bodyPr wrap="none" anchor="ctr">
                <a:prstTxWarp prst="textNoShape">
                  <a:avLst/>
                </a:prstTxWarp>
              </a:bodyPr>
              <a:lstStyle/>
              <a:p>
                <a:endParaRPr lang="en-US"/>
              </a:p>
            </p:txBody>
          </p:sp>
        </p:grpSp>
        <p:grpSp>
          <p:nvGrpSpPr>
            <p:cNvPr id="31751" name="Group 28"/>
            <p:cNvGrpSpPr>
              <a:grpSpLocks/>
            </p:cNvGrpSpPr>
            <p:nvPr/>
          </p:nvGrpSpPr>
          <p:grpSpPr bwMode="auto">
            <a:xfrm>
              <a:off x="3264" y="1584"/>
              <a:ext cx="1920" cy="1728"/>
              <a:chOff x="816" y="2208"/>
              <a:chExt cx="1920" cy="1728"/>
            </a:xfrm>
          </p:grpSpPr>
          <p:sp>
            <p:nvSpPr>
              <p:cNvPr id="31758" name="Line 29"/>
              <p:cNvSpPr>
                <a:spLocks noChangeShapeType="1"/>
              </p:cNvSpPr>
              <p:nvPr/>
            </p:nvSpPr>
            <p:spPr bwMode="auto">
              <a:xfrm>
                <a:off x="1056" y="2208"/>
                <a:ext cx="0" cy="172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59" name="Line 30"/>
              <p:cNvSpPr>
                <a:spLocks noChangeShapeType="1"/>
              </p:cNvSpPr>
              <p:nvPr/>
            </p:nvSpPr>
            <p:spPr bwMode="auto">
              <a:xfrm>
                <a:off x="816" y="3744"/>
                <a:ext cx="1920"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60" name="Line 31"/>
              <p:cNvSpPr>
                <a:spLocks noChangeShapeType="1"/>
              </p:cNvSpPr>
              <p:nvPr/>
            </p:nvSpPr>
            <p:spPr bwMode="auto">
              <a:xfrm>
                <a:off x="1248"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61" name="Line 32"/>
              <p:cNvSpPr>
                <a:spLocks noChangeShapeType="1"/>
              </p:cNvSpPr>
              <p:nvPr/>
            </p:nvSpPr>
            <p:spPr bwMode="auto">
              <a:xfrm>
                <a:off x="1440"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62" name="Line 33"/>
              <p:cNvSpPr>
                <a:spLocks noChangeShapeType="1"/>
              </p:cNvSpPr>
              <p:nvPr/>
            </p:nvSpPr>
            <p:spPr bwMode="auto">
              <a:xfrm>
                <a:off x="1632"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63" name="Line 34"/>
              <p:cNvSpPr>
                <a:spLocks noChangeShapeType="1"/>
              </p:cNvSpPr>
              <p:nvPr/>
            </p:nvSpPr>
            <p:spPr bwMode="auto">
              <a:xfrm>
                <a:off x="1824"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64" name="Line 35"/>
              <p:cNvSpPr>
                <a:spLocks noChangeShapeType="1"/>
              </p:cNvSpPr>
              <p:nvPr/>
            </p:nvSpPr>
            <p:spPr bwMode="auto">
              <a:xfrm>
                <a:off x="2016"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65" name="Line 36"/>
              <p:cNvSpPr>
                <a:spLocks noChangeShapeType="1"/>
              </p:cNvSpPr>
              <p:nvPr/>
            </p:nvSpPr>
            <p:spPr bwMode="auto">
              <a:xfrm>
                <a:off x="2208"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66" name="Line 37"/>
              <p:cNvSpPr>
                <a:spLocks noChangeShapeType="1"/>
              </p:cNvSpPr>
              <p:nvPr/>
            </p:nvSpPr>
            <p:spPr bwMode="auto">
              <a:xfrm>
                <a:off x="2400"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67" name="Line 38"/>
              <p:cNvSpPr>
                <a:spLocks noChangeShapeType="1"/>
              </p:cNvSpPr>
              <p:nvPr/>
            </p:nvSpPr>
            <p:spPr bwMode="auto">
              <a:xfrm>
                <a:off x="2592"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68" name="Line 39"/>
              <p:cNvSpPr>
                <a:spLocks noChangeShapeType="1"/>
              </p:cNvSpPr>
              <p:nvPr/>
            </p:nvSpPr>
            <p:spPr bwMode="auto">
              <a:xfrm>
                <a:off x="1008" y="3552"/>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69" name="Line 40"/>
              <p:cNvSpPr>
                <a:spLocks noChangeShapeType="1"/>
              </p:cNvSpPr>
              <p:nvPr/>
            </p:nvSpPr>
            <p:spPr bwMode="auto">
              <a:xfrm>
                <a:off x="1008" y="3360"/>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70" name="Line 41"/>
              <p:cNvSpPr>
                <a:spLocks noChangeShapeType="1"/>
              </p:cNvSpPr>
              <p:nvPr/>
            </p:nvSpPr>
            <p:spPr bwMode="auto">
              <a:xfrm>
                <a:off x="1008" y="3168"/>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71" name="Line 42"/>
              <p:cNvSpPr>
                <a:spLocks noChangeShapeType="1"/>
              </p:cNvSpPr>
              <p:nvPr/>
            </p:nvSpPr>
            <p:spPr bwMode="auto">
              <a:xfrm>
                <a:off x="1008" y="2976"/>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72" name="Line 43"/>
              <p:cNvSpPr>
                <a:spLocks noChangeShapeType="1"/>
              </p:cNvSpPr>
              <p:nvPr/>
            </p:nvSpPr>
            <p:spPr bwMode="auto">
              <a:xfrm>
                <a:off x="1008" y="2784"/>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73" name="Line 44"/>
              <p:cNvSpPr>
                <a:spLocks noChangeShapeType="1"/>
              </p:cNvSpPr>
              <p:nvPr/>
            </p:nvSpPr>
            <p:spPr bwMode="auto">
              <a:xfrm>
                <a:off x="1008" y="2592"/>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74" name="Line 45"/>
              <p:cNvSpPr>
                <a:spLocks noChangeShapeType="1"/>
              </p:cNvSpPr>
              <p:nvPr/>
            </p:nvSpPr>
            <p:spPr bwMode="auto">
              <a:xfrm>
                <a:off x="1008" y="2400"/>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1775" name="Line 46"/>
              <p:cNvSpPr>
                <a:spLocks noChangeShapeType="1"/>
              </p:cNvSpPr>
              <p:nvPr/>
            </p:nvSpPr>
            <p:spPr bwMode="auto">
              <a:xfrm>
                <a:off x="1008" y="2208"/>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grpSp>
        <p:grpSp>
          <p:nvGrpSpPr>
            <p:cNvPr id="31752" name="Group 47"/>
            <p:cNvGrpSpPr>
              <a:grpSpLocks/>
            </p:cNvGrpSpPr>
            <p:nvPr/>
          </p:nvGrpSpPr>
          <p:grpSpPr bwMode="auto">
            <a:xfrm>
              <a:off x="4272" y="2690"/>
              <a:ext cx="1152" cy="334"/>
              <a:chOff x="1440" y="2928"/>
              <a:chExt cx="576" cy="672"/>
            </a:xfrm>
          </p:grpSpPr>
          <p:sp>
            <p:nvSpPr>
              <p:cNvPr id="31755" name="Freeform 48" descr="Horizontal brick"/>
              <p:cNvSpPr>
                <a:spLocks/>
              </p:cNvSpPr>
              <p:nvPr/>
            </p:nvSpPr>
            <p:spPr bwMode="auto">
              <a:xfrm>
                <a:off x="1536" y="2928"/>
                <a:ext cx="96" cy="144"/>
              </a:xfrm>
              <a:custGeom>
                <a:avLst/>
                <a:gdLst>
                  <a:gd name="T0" fmla="*/ 0 w 96"/>
                  <a:gd name="T1" fmla="*/ 144 h 144"/>
                  <a:gd name="T2" fmla="*/ 0 w 96"/>
                  <a:gd name="T3" fmla="*/ 0 h 144"/>
                  <a:gd name="T4" fmla="*/ 96 w 96"/>
                  <a:gd name="T5" fmla="*/ 0 h 144"/>
                  <a:gd name="T6" fmla="*/ 96 w 96"/>
                  <a:gd name="T7" fmla="*/ 96 h 144"/>
                  <a:gd name="T8" fmla="*/ 0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0" y="0"/>
                    </a:lnTo>
                    <a:lnTo>
                      <a:pt x="96" y="0"/>
                    </a:lnTo>
                    <a:lnTo>
                      <a:pt x="96" y="96"/>
                    </a:lnTo>
                    <a:lnTo>
                      <a:pt x="0" y="144"/>
                    </a:lnTo>
                    <a:close/>
                  </a:path>
                </a:pathLst>
              </a:custGeom>
              <a:pattFill prst="horzBrick">
                <a:fgClr>
                  <a:srgbClr val="032389"/>
                </a:fgClr>
                <a:bgClr>
                  <a:srgbClr val="FFFFFF"/>
                </a:bgClr>
              </a:pattFill>
              <a:ln w="38100">
                <a:solidFill>
                  <a:schemeClr val="tx2"/>
                </a:solidFill>
                <a:round/>
                <a:headEnd/>
                <a:tailEnd/>
              </a:ln>
            </p:spPr>
            <p:txBody>
              <a:bodyPr wrap="none" anchor="ctr">
                <a:prstTxWarp prst="textNoShape">
                  <a:avLst/>
                </a:prstTxWarp>
              </a:bodyPr>
              <a:lstStyle/>
              <a:p>
                <a:endParaRPr lang="en-US"/>
              </a:p>
            </p:txBody>
          </p:sp>
          <p:sp>
            <p:nvSpPr>
              <p:cNvPr id="31756" name="Rectangle 49"/>
              <p:cNvSpPr>
                <a:spLocks noChangeArrowheads="1"/>
              </p:cNvSpPr>
              <p:nvPr/>
            </p:nvSpPr>
            <p:spPr bwMode="auto">
              <a:xfrm>
                <a:off x="1440" y="3168"/>
                <a:ext cx="576" cy="432"/>
              </a:xfrm>
              <a:prstGeom prst="rect">
                <a:avLst/>
              </a:prstGeom>
              <a:solidFill>
                <a:srgbClr val="FFFFFF"/>
              </a:solidFill>
              <a:ln w="38100">
                <a:solidFill>
                  <a:schemeClr val="hlink"/>
                </a:solidFill>
                <a:miter lim="800000"/>
                <a:headEnd/>
                <a:tailEnd/>
              </a:ln>
            </p:spPr>
            <p:txBody>
              <a:bodyPr wrap="none" anchor="ctr">
                <a:prstTxWarp prst="textNoShape">
                  <a:avLst/>
                </a:prstTxWarp>
              </a:bodyPr>
              <a:lstStyle/>
              <a:p>
                <a:endParaRPr lang="en-US"/>
              </a:p>
            </p:txBody>
          </p:sp>
          <p:sp>
            <p:nvSpPr>
              <p:cNvPr id="31757" name="Freeform 50"/>
              <p:cNvSpPr>
                <a:spLocks/>
              </p:cNvSpPr>
              <p:nvPr/>
            </p:nvSpPr>
            <p:spPr bwMode="auto">
              <a:xfrm>
                <a:off x="1440" y="2976"/>
                <a:ext cx="576" cy="192"/>
              </a:xfrm>
              <a:custGeom>
                <a:avLst/>
                <a:gdLst>
                  <a:gd name="T0" fmla="*/ 0 w 576"/>
                  <a:gd name="T1" fmla="*/ 192 h 192"/>
                  <a:gd name="T2" fmla="*/ 240 w 576"/>
                  <a:gd name="T3" fmla="*/ 0 h 192"/>
                  <a:gd name="T4" fmla="*/ 336 w 576"/>
                  <a:gd name="T5" fmla="*/ 0 h 192"/>
                  <a:gd name="T6" fmla="*/ 576 w 576"/>
                  <a:gd name="T7" fmla="*/ 192 h 192"/>
                  <a:gd name="T8" fmla="*/ 0 w 576"/>
                  <a:gd name="T9" fmla="*/ 192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lnTo>
                      <a:pt x="240" y="0"/>
                    </a:lnTo>
                    <a:lnTo>
                      <a:pt x="336" y="0"/>
                    </a:lnTo>
                    <a:lnTo>
                      <a:pt x="576" y="192"/>
                    </a:lnTo>
                    <a:lnTo>
                      <a:pt x="0" y="192"/>
                    </a:lnTo>
                    <a:close/>
                  </a:path>
                </a:pathLst>
              </a:custGeom>
              <a:solidFill>
                <a:srgbClr val="FFFFFF"/>
              </a:solidFill>
              <a:ln w="38100">
                <a:solidFill>
                  <a:schemeClr val="hlink"/>
                </a:solidFill>
                <a:round/>
                <a:headEnd/>
                <a:tailEnd/>
              </a:ln>
            </p:spPr>
            <p:txBody>
              <a:bodyPr wrap="none" anchor="ctr">
                <a:prstTxWarp prst="textNoShape">
                  <a:avLst/>
                </a:prstTxWarp>
              </a:bodyPr>
              <a:lstStyle/>
              <a:p>
                <a:endParaRPr lang="en-US"/>
              </a:p>
            </p:txBody>
          </p:sp>
        </p:grpSp>
        <p:sp>
          <p:nvSpPr>
            <p:cNvPr id="31753" name="AutoShape 51"/>
            <p:cNvSpPr>
              <a:spLocks noChangeArrowheads="1"/>
            </p:cNvSpPr>
            <p:nvPr/>
          </p:nvSpPr>
          <p:spPr bwMode="auto">
            <a:xfrm>
              <a:off x="2496" y="2352"/>
              <a:ext cx="480" cy="240"/>
            </a:xfrm>
            <a:prstGeom prst="rightArrow">
              <a:avLst>
                <a:gd name="adj1" fmla="val 50000"/>
                <a:gd name="adj2" fmla="val 50000"/>
              </a:avLst>
            </a:prstGeom>
            <a:solidFill>
              <a:srgbClr val="FFFF00"/>
            </a:solidFill>
            <a:ln w="28575">
              <a:solidFill>
                <a:schemeClr val="accent1"/>
              </a:solidFill>
              <a:miter lim="800000"/>
              <a:headEnd/>
              <a:tailEnd type="none" w="sm" len="sm"/>
            </a:ln>
          </p:spPr>
          <p:txBody>
            <a:bodyPr wrap="none" anchor="ctr">
              <a:prstTxWarp prst="textNoShape">
                <a:avLst/>
              </a:prstTxWarp>
            </a:bodyPr>
            <a:lstStyle/>
            <a:p>
              <a:pPr algn="ctr"/>
              <a:endParaRPr lang="ru-RU" i="1">
                <a:solidFill>
                  <a:srgbClr val="FFFF00"/>
                </a:solidFill>
                <a:latin typeface="Arial" charset="0"/>
              </a:endParaRPr>
            </a:p>
          </p:txBody>
        </p:sp>
        <p:sp>
          <p:nvSpPr>
            <p:cNvPr id="31754" name="Text Box 52"/>
            <p:cNvSpPr txBox="1">
              <a:spLocks noChangeArrowheads="1"/>
            </p:cNvSpPr>
            <p:nvPr/>
          </p:nvSpPr>
          <p:spPr bwMode="auto">
            <a:xfrm>
              <a:off x="2436" y="2592"/>
              <a:ext cx="618" cy="518"/>
            </a:xfrm>
            <a:prstGeom prst="rect">
              <a:avLst/>
            </a:prstGeom>
            <a:noFill/>
            <a:ln w="38100">
              <a:noFill/>
              <a:miter lim="800000"/>
              <a:headEnd/>
              <a:tailEnd/>
            </a:ln>
          </p:spPr>
          <p:txBody>
            <a:bodyPr wrap="none" anchor="ctr">
              <a:prstTxWarp prst="textNoShape">
                <a:avLst/>
              </a:prstTxWarp>
              <a:spAutoFit/>
            </a:bodyPr>
            <a:lstStyle/>
            <a:p>
              <a:pPr algn="ctr"/>
              <a:r>
                <a:rPr lang="en-US">
                  <a:sym typeface="Symbol" charset="2"/>
                </a:rPr>
                <a:t>X  </a:t>
              </a:r>
              <a:r>
                <a:rPr lang="en-US"/>
                <a:t>2,</a:t>
              </a:r>
              <a:br>
                <a:rPr lang="en-US"/>
              </a:br>
              <a:r>
                <a:rPr lang="en-US"/>
                <a:t>Y </a:t>
              </a:r>
              <a:r>
                <a:rPr lang="en-US">
                  <a:sym typeface="Symbol" charset="2"/>
                </a:rPr>
                <a:t></a:t>
              </a:r>
              <a:r>
                <a:rPr lang="en-US"/>
                <a:t> 0.5</a:t>
              </a:r>
            </a:p>
          </p:txBody>
        </p:sp>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687388" y="76200"/>
            <a:ext cx="7770812" cy="838200"/>
          </a:xfrm>
        </p:spPr>
        <p:txBody>
          <a:bodyPr/>
          <a:lstStyle/>
          <a:p>
            <a:r>
              <a:rPr lang="en-US"/>
              <a:t>Scaling</a:t>
            </a:r>
          </a:p>
        </p:txBody>
      </p:sp>
      <p:sp>
        <p:nvSpPr>
          <p:cNvPr id="34821" name="Rectangle 3"/>
          <p:cNvSpPr>
            <a:spLocks noGrp="1" noChangeArrowheads="1"/>
          </p:cNvSpPr>
          <p:nvPr>
            <p:ph type="body" idx="1"/>
          </p:nvPr>
        </p:nvSpPr>
        <p:spPr>
          <a:xfrm>
            <a:off x="533400" y="2057400"/>
            <a:ext cx="7772400" cy="4114800"/>
          </a:xfrm>
        </p:spPr>
        <p:txBody>
          <a:bodyPr/>
          <a:lstStyle/>
          <a:p>
            <a:r>
              <a:rPr lang="en-US" dirty="0"/>
              <a:t>Scaling operation:</a:t>
            </a:r>
          </a:p>
          <a:p>
            <a:endParaRPr lang="en-US" dirty="0"/>
          </a:p>
          <a:p>
            <a:endParaRPr lang="en-US" dirty="0"/>
          </a:p>
          <a:p>
            <a:r>
              <a:rPr lang="en-US" dirty="0"/>
              <a:t>Or, in matrix form:</a:t>
            </a:r>
          </a:p>
        </p:txBody>
      </p:sp>
      <p:graphicFrame>
        <p:nvGraphicFramePr>
          <p:cNvPr id="34818" name="Object 2"/>
          <p:cNvGraphicFramePr>
            <a:graphicFrameLocks noChangeAspect="1"/>
          </p:cNvGraphicFramePr>
          <p:nvPr/>
        </p:nvGraphicFramePr>
        <p:xfrm>
          <a:off x="4837113" y="2038350"/>
          <a:ext cx="1328737" cy="1292225"/>
        </p:xfrm>
        <a:graphic>
          <a:graphicData uri="http://schemas.openxmlformats.org/presentationml/2006/ole">
            <mc:AlternateContent xmlns:mc="http://schemas.openxmlformats.org/markup-compatibility/2006">
              <mc:Choice xmlns:v="urn:schemas-microsoft-com:vml" Requires="v">
                <p:oleObj spid="_x0000_s34912" name="Equation" r:id="rId4" imgW="444240" imgH="431640" progId="Equation.3">
                  <p:embed/>
                </p:oleObj>
              </mc:Choice>
              <mc:Fallback>
                <p:oleObj name="Equation" r:id="rId4" imgW="44424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7113" y="2038350"/>
                        <a:ext cx="1328737" cy="12922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717829" name="Object 3"/>
          <p:cNvGraphicFramePr>
            <a:graphicFrameLocks noChangeAspect="1"/>
          </p:cNvGraphicFramePr>
          <p:nvPr/>
        </p:nvGraphicFramePr>
        <p:xfrm>
          <a:off x="4030663" y="4095750"/>
          <a:ext cx="3271837" cy="1408113"/>
        </p:xfrm>
        <a:graphic>
          <a:graphicData uri="http://schemas.openxmlformats.org/presentationml/2006/ole">
            <mc:AlternateContent xmlns:mc="http://schemas.openxmlformats.org/markup-compatibility/2006">
              <mc:Choice xmlns:v="urn:schemas-microsoft-com:vml" Requires="v">
                <p:oleObj spid="_x0000_s34913" name="Equation" r:id="rId6" imgW="1091880" imgH="469800" progId="Equation.3">
                  <p:embed/>
                </p:oleObj>
              </mc:Choice>
              <mc:Fallback>
                <p:oleObj name="Equation" r:id="rId6" imgW="1091880" imgH="4698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0663" y="4095750"/>
                        <a:ext cx="3271837" cy="14081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717830" name="AutoShape 6"/>
          <p:cNvSpPr>
            <a:spLocks/>
          </p:cNvSpPr>
          <p:nvPr/>
        </p:nvSpPr>
        <p:spPr bwMode="auto">
          <a:xfrm rot="-5400000">
            <a:off x="5811838" y="5067300"/>
            <a:ext cx="228600" cy="1219200"/>
          </a:xfrm>
          <a:prstGeom prst="leftBrace">
            <a:avLst>
              <a:gd name="adj1" fmla="val 44444"/>
              <a:gd name="adj2" fmla="val 50000"/>
            </a:avLst>
          </a:prstGeom>
          <a:noFill/>
          <a:ln w="38100">
            <a:solidFill>
              <a:schemeClr val="tx2"/>
            </a:solidFill>
            <a:round/>
            <a:headEnd/>
            <a:tailEnd/>
          </a:ln>
        </p:spPr>
        <p:txBody>
          <a:bodyPr vert="eaVert" wrap="none" anchor="ctr">
            <a:prstTxWarp prst="textNoShape">
              <a:avLst/>
            </a:prstTxWarp>
          </a:bodyPr>
          <a:lstStyle/>
          <a:p>
            <a:pPr algn="ctr" eaLnBrk="1" hangingPunct="1"/>
            <a:endParaRPr lang="ru-RU" sz="1800">
              <a:solidFill>
                <a:schemeClr val="bg1"/>
              </a:solidFill>
            </a:endParaRPr>
          </a:p>
        </p:txBody>
      </p:sp>
      <p:sp>
        <p:nvSpPr>
          <p:cNvPr id="717831" name="Text Box 7"/>
          <p:cNvSpPr txBox="1">
            <a:spLocks noChangeArrowheads="1"/>
          </p:cNvSpPr>
          <p:nvPr/>
        </p:nvSpPr>
        <p:spPr bwMode="auto">
          <a:xfrm>
            <a:off x="4767263" y="5791200"/>
            <a:ext cx="2336800" cy="457200"/>
          </a:xfrm>
          <a:prstGeom prst="rect">
            <a:avLst/>
          </a:prstGeom>
          <a:noFill/>
          <a:ln w="38100">
            <a:noFill/>
            <a:miter lim="800000"/>
            <a:headEnd/>
            <a:tailEnd/>
          </a:ln>
        </p:spPr>
        <p:txBody>
          <a:bodyPr wrap="none" anchor="ctr">
            <a:prstTxWarp prst="textNoShape">
              <a:avLst/>
            </a:prstTxWarp>
            <a:spAutoFit/>
          </a:bodyPr>
          <a:lstStyle/>
          <a:p>
            <a:pPr algn="ctr"/>
            <a:r>
              <a:rPr lang="en-US" i="1">
                <a:latin typeface="Arial" charset="0"/>
              </a:rPr>
              <a:t>scaling matrix S</a:t>
            </a:r>
            <a:endParaRPr lang="en-US">
              <a:latin typeface="Arial" charset="0"/>
            </a:endParaRPr>
          </a:p>
        </p:txBody>
      </p:sp>
      <p:sp>
        <p:nvSpPr>
          <p:cNvPr id="717832" name="Text Box 8"/>
          <p:cNvSpPr txBox="1">
            <a:spLocks noChangeArrowheads="1"/>
          </p:cNvSpPr>
          <p:nvPr/>
        </p:nvSpPr>
        <p:spPr bwMode="auto">
          <a:xfrm>
            <a:off x="533400" y="6288088"/>
            <a:ext cx="2979738" cy="457200"/>
          </a:xfrm>
          <a:prstGeom prst="rect">
            <a:avLst/>
          </a:prstGeom>
          <a:noFill/>
          <a:ln w="9525">
            <a:noFill/>
            <a:miter lim="800000"/>
            <a:headEnd/>
            <a:tailEnd/>
          </a:ln>
        </p:spPr>
        <p:txBody>
          <a:bodyPr wrap="none">
            <a:prstTxWarp prst="textNoShape">
              <a:avLst/>
            </a:prstTxWarp>
            <a:spAutoFit/>
          </a:bodyPr>
          <a:lstStyle/>
          <a:p>
            <a:r>
              <a:rPr lang="en-US">
                <a:latin typeface="Arial" charset="0"/>
              </a:rPr>
              <a:t>What’s inverse of 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8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8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8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8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30" grpId="0" animBg="1"/>
      <p:bldP spid="717831" grpId="0"/>
      <p:bldP spid="7178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7388" y="76200"/>
            <a:ext cx="7770812" cy="838200"/>
          </a:xfrm>
        </p:spPr>
        <p:txBody>
          <a:bodyPr/>
          <a:lstStyle/>
          <a:p>
            <a:r>
              <a:rPr lang="en-US"/>
              <a:t>2-D Rotation</a:t>
            </a:r>
          </a:p>
        </p:txBody>
      </p:sp>
      <p:grpSp>
        <p:nvGrpSpPr>
          <p:cNvPr id="36867" name="Group 3"/>
          <p:cNvGrpSpPr>
            <a:grpSpLocks/>
          </p:cNvGrpSpPr>
          <p:nvPr/>
        </p:nvGrpSpPr>
        <p:grpSpPr bwMode="auto">
          <a:xfrm>
            <a:off x="180975" y="1524000"/>
            <a:ext cx="5838825" cy="4495800"/>
            <a:chOff x="128" y="960"/>
            <a:chExt cx="4138" cy="2832"/>
          </a:xfrm>
        </p:grpSpPr>
        <p:sp>
          <p:nvSpPr>
            <p:cNvPr id="36869" name="Oval 4"/>
            <p:cNvSpPr>
              <a:spLocks noChangeArrowheads="1"/>
            </p:cNvSpPr>
            <p:nvPr/>
          </p:nvSpPr>
          <p:spPr bwMode="auto">
            <a:xfrm>
              <a:off x="1512" y="1248"/>
              <a:ext cx="108" cy="96"/>
            </a:xfrm>
            <a:prstGeom prst="ellipse">
              <a:avLst/>
            </a:prstGeom>
            <a:solidFill>
              <a:schemeClr val="accent2"/>
            </a:solidFill>
            <a:ln w="38100">
              <a:solidFill>
                <a:schemeClr val="tx1"/>
              </a:solidFill>
              <a:round/>
              <a:headEnd/>
              <a:tailEnd/>
            </a:ln>
          </p:spPr>
          <p:txBody>
            <a:bodyPr wrap="none" anchor="ctr">
              <a:prstTxWarp prst="textNoShape">
                <a:avLst/>
              </a:prstTxWarp>
            </a:bodyPr>
            <a:lstStyle/>
            <a:p>
              <a:endParaRPr lang="en-US"/>
            </a:p>
          </p:txBody>
        </p:sp>
        <p:sp>
          <p:nvSpPr>
            <p:cNvPr id="36870" name="Line 5"/>
            <p:cNvSpPr>
              <a:spLocks noChangeShapeType="1"/>
            </p:cNvSpPr>
            <p:nvPr/>
          </p:nvSpPr>
          <p:spPr bwMode="auto">
            <a:xfrm>
              <a:off x="810" y="1008"/>
              <a:ext cx="0" cy="2784"/>
            </a:xfrm>
            <a:prstGeom prst="line">
              <a:avLst/>
            </a:prstGeom>
            <a:noFill/>
            <a:ln w="38100">
              <a:solidFill>
                <a:schemeClr val="tx1"/>
              </a:solidFill>
              <a:round/>
              <a:headEnd type="triangle" w="med" len="med"/>
              <a:tailEnd/>
            </a:ln>
          </p:spPr>
          <p:txBody>
            <a:bodyPr wrap="none" anchor="ctr">
              <a:prstTxWarp prst="textNoShape">
                <a:avLst/>
              </a:prstTxWarp>
            </a:bodyPr>
            <a:lstStyle/>
            <a:p>
              <a:endParaRPr lang="en-US"/>
            </a:p>
          </p:txBody>
        </p:sp>
        <p:sp>
          <p:nvSpPr>
            <p:cNvPr id="36871" name="Line 6"/>
            <p:cNvSpPr>
              <a:spLocks noChangeShapeType="1"/>
            </p:cNvSpPr>
            <p:nvPr/>
          </p:nvSpPr>
          <p:spPr bwMode="auto">
            <a:xfrm>
              <a:off x="810" y="3792"/>
              <a:ext cx="3456" cy="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36872" name="Oval 7"/>
            <p:cNvSpPr>
              <a:spLocks noChangeArrowheads="1"/>
            </p:cNvSpPr>
            <p:nvPr/>
          </p:nvSpPr>
          <p:spPr bwMode="auto">
            <a:xfrm>
              <a:off x="2908" y="2264"/>
              <a:ext cx="108" cy="96"/>
            </a:xfrm>
            <a:prstGeom prst="ellipse">
              <a:avLst/>
            </a:prstGeom>
            <a:solidFill>
              <a:schemeClr val="hlink"/>
            </a:solidFill>
            <a:ln w="38100">
              <a:solidFill>
                <a:schemeClr val="tx1"/>
              </a:solidFill>
              <a:round/>
              <a:headEnd/>
              <a:tailEnd/>
            </a:ln>
          </p:spPr>
          <p:txBody>
            <a:bodyPr wrap="none" anchor="ctr">
              <a:prstTxWarp prst="textNoShape">
                <a:avLst/>
              </a:prstTxWarp>
            </a:bodyPr>
            <a:lstStyle/>
            <a:p>
              <a:endParaRPr lang="en-US"/>
            </a:p>
          </p:txBody>
        </p:sp>
        <p:sp>
          <p:nvSpPr>
            <p:cNvPr id="36873" name="Line 8"/>
            <p:cNvSpPr>
              <a:spLocks noChangeShapeType="1"/>
            </p:cNvSpPr>
            <p:nvPr/>
          </p:nvSpPr>
          <p:spPr bwMode="auto">
            <a:xfrm flipV="1">
              <a:off x="810" y="2352"/>
              <a:ext cx="2106" cy="144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36874" name="Line 9"/>
            <p:cNvSpPr>
              <a:spLocks noChangeShapeType="1"/>
            </p:cNvSpPr>
            <p:nvPr/>
          </p:nvSpPr>
          <p:spPr bwMode="auto">
            <a:xfrm rot="19268048" flipV="1">
              <a:off x="128" y="1832"/>
              <a:ext cx="2106" cy="144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36875" name="Text Box 10"/>
            <p:cNvSpPr txBox="1">
              <a:spLocks noChangeArrowheads="1"/>
            </p:cNvSpPr>
            <p:nvPr/>
          </p:nvSpPr>
          <p:spPr bwMode="auto">
            <a:xfrm>
              <a:off x="992" y="3006"/>
              <a:ext cx="316" cy="519"/>
            </a:xfrm>
            <a:prstGeom prst="rect">
              <a:avLst/>
            </a:prstGeom>
            <a:noFill/>
            <a:ln w="38100">
              <a:noFill/>
              <a:miter lim="800000"/>
              <a:headEnd/>
              <a:tailEnd/>
            </a:ln>
          </p:spPr>
          <p:txBody>
            <a:bodyPr wrap="none" anchor="ctr">
              <a:prstTxWarp prst="textNoShape">
                <a:avLst/>
              </a:prstTxWarp>
              <a:spAutoFit/>
            </a:bodyPr>
            <a:lstStyle/>
            <a:p>
              <a:pPr algn="ctr"/>
              <a:r>
                <a:rPr lang="en-US" sz="4800">
                  <a:sym typeface="Symbol" charset="2"/>
                </a:rPr>
                <a:t></a:t>
              </a:r>
              <a:endParaRPr lang="en-US" sz="4800"/>
            </a:p>
          </p:txBody>
        </p:sp>
        <p:sp>
          <p:nvSpPr>
            <p:cNvPr id="36876" name="Text Box 11"/>
            <p:cNvSpPr txBox="1">
              <a:spLocks noChangeArrowheads="1"/>
            </p:cNvSpPr>
            <p:nvPr/>
          </p:nvSpPr>
          <p:spPr bwMode="auto">
            <a:xfrm>
              <a:off x="2916" y="1872"/>
              <a:ext cx="810" cy="442"/>
            </a:xfrm>
            <a:prstGeom prst="rect">
              <a:avLst/>
            </a:prstGeom>
            <a:noFill/>
            <a:ln w="38100">
              <a:noFill/>
              <a:miter lim="800000"/>
              <a:headEnd/>
              <a:tailEnd/>
            </a:ln>
          </p:spPr>
          <p:txBody>
            <a:bodyPr wrap="none" anchor="ctr">
              <a:prstTxWarp prst="textNoShape">
                <a:avLst/>
              </a:prstTxWarp>
              <a:spAutoFit/>
            </a:bodyPr>
            <a:lstStyle/>
            <a:p>
              <a:r>
                <a:rPr lang="en-US" sz="4000"/>
                <a:t>(x, y)</a:t>
              </a:r>
            </a:p>
          </p:txBody>
        </p:sp>
        <p:sp>
          <p:nvSpPr>
            <p:cNvPr id="36877" name="Text Box 12"/>
            <p:cNvSpPr txBox="1">
              <a:spLocks noChangeArrowheads="1"/>
            </p:cNvSpPr>
            <p:nvPr/>
          </p:nvSpPr>
          <p:spPr bwMode="auto">
            <a:xfrm>
              <a:off x="1656" y="960"/>
              <a:ext cx="1024" cy="442"/>
            </a:xfrm>
            <a:prstGeom prst="rect">
              <a:avLst/>
            </a:prstGeom>
            <a:noFill/>
            <a:ln w="38100">
              <a:noFill/>
              <a:miter lim="800000"/>
              <a:headEnd/>
              <a:tailEnd/>
            </a:ln>
          </p:spPr>
          <p:txBody>
            <a:bodyPr wrap="none" anchor="ctr">
              <a:prstTxWarp prst="textNoShape">
                <a:avLst/>
              </a:prstTxWarp>
              <a:spAutoFit/>
            </a:bodyPr>
            <a:lstStyle/>
            <a:p>
              <a:r>
                <a:rPr lang="en-US" sz="4000"/>
                <a:t>(x’, y’)</a:t>
              </a:r>
            </a:p>
          </p:txBody>
        </p:sp>
      </p:grpSp>
      <p:sp>
        <p:nvSpPr>
          <p:cNvPr id="718861" name="Text Box 13"/>
          <p:cNvSpPr txBox="1">
            <a:spLocks noChangeArrowheads="1"/>
          </p:cNvSpPr>
          <p:nvPr/>
        </p:nvSpPr>
        <p:spPr bwMode="auto">
          <a:xfrm>
            <a:off x="3767138" y="4324350"/>
            <a:ext cx="5072062" cy="1228725"/>
          </a:xfrm>
          <a:prstGeom prst="rect">
            <a:avLst/>
          </a:prstGeom>
          <a:solidFill>
            <a:srgbClr val="9999FF"/>
          </a:solidFill>
          <a:ln w="38100">
            <a:solidFill>
              <a:schemeClr val="bg2"/>
            </a:solidFill>
            <a:miter lim="800000"/>
            <a:headEnd/>
            <a:tailEnd/>
          </a:ln>
        </p:spPr>
        <p:txBody>
          <a:bodyPr anchor="ctr">
            <a:prstTxWarp prst="textNoShape">
              <a:avLst/>
            </a:prstTxWarp>
            <a:spAutoFit/>
          </a:bodyPr>
          <a:lstStyle/>
          <a:p>
            <a:pPr algn="ctr"/>
            <a:r>
              <a:rPr lang="en-US" sz="3600"/>
              <a:t>x’ = x </a:t>
            </a:r>
            <a:r>
              <a:rPr lang="en-US" sz="3600" b="1"/>
              <a:t>cos</a:t>
            </a:r>
            <a:r>
              <a:rPr lang="en-US" sz="3600"/>
              <a:t>(</a:t>
            </a:r>
            <a:r>
              <a:rPr lang="en-US" sz="3600">
                <a:sym typeface="Symbol" charset="2"/>
              </a:rPr>
              <a:t>) - y </a:t>
            </a:r>
            <a:r>
              <a:rPr lang="en-US" sz="3600" b="1">
                <a:sym typeface="Symbol" charset="2"/>
              </a:rPr>
              <a:t>sin</a:t>
            </a:r>
            <a:r>
              <a:rPr lang="en-US" sz="3600">
                <a:sym typeface="Symbol" charset="2"/>
              </a:rPr>
              <a:t>()</a:t>
            </a:r>
          </a:p>
          <a:p>
            <a:pPr algn="ctr"/>
            <a:r>
              <a:rPr lang="en-US" sz="3600">
                <a:sym typeface="Symbol" charset="2"/>
              </a:rPr>
              <a:t>y’ = x </a:t>
            </a:r>
            <a:r>
              <a:rPr lang="en-US" sz="3600" b="1">
                <a:sym typeface="Symbol" charset="2"/>
              </a:rPr>
              <a:t>sin</a:t>
            </a:r>
            <a:r>
              <a:rPr lang="en-US" sz="3600">
                <a:sym typeface="Symbol" charset="2"/>
              </a:rPr>
              <a:t>() + y </a:t>
            </a:r>
            <a:r>
              <a:rPr lang="en-US" sz="3600" b="1">
                <a:sym typeface="Symbol" charset="2"/>
              </a:rPr>
              <a:t>cos</a:t>
            </a:r>
            <a:r>
              <a:rPr lang="en-US" sz="3600">
                <a:sym typeface="Symbol" charset="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8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6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7388" y="76200"/>
            <a:ext cx="7770812" cy="838200"/>
          </a:xfrm>
        </p:spPr>
        <p:txBody>
          <a:bodyPr/>
          <a:lstStyle/>
          <a:p>
            <a:r>
              <a:rPr lang="en-US"/>
              <a:t>2-D Rotation</a:t>
            </a:r>
          </a:p>
        </p:txBody>
      </p:sp>
      <p:grpSp>
        <p:nvGrpSpPr>
          <p:cNvPr id="38916" name="Group 4"/>
          <p:cNvGrpSpPr>
            <a:grpSpLocks/>
          </p:cNvGrpSpPr>
          <p:nvPr/>
        </p:nvGrpSpPr>
        <p:grpSpPr bwMode="auto">
          <a:xfrm>
            <a:off x="0" y="2743200"/>
            <a:ext cx="3714750" cy="2949575"/>
            <a:chOff x="128" y="829"/>
            <a:chExt cx="4138" cy="2963"/>
          </a:xfrm>
        </p:grpSpPr>
        <p:sp>
          <p:nvSpPr>
            <p:cNvPr id="38920" name="Oval 5"/>
            <p:cNvSpPr>
              <a:spLocks noChangeArrowheads="1"/>
            </p:cNvSpPr>
            <p:nvPr/>
          </p:nvSpPr>
          <p:spPr bwMode="auto">
            <a:xfrm>
              <a:off x="1512" y="1248"/>
              <a:ext cx="108" cy="96"/>
            </a:xfrm>
            <a:prstGeom prst="ellipse">
              <a:avLst/>
            </a:prstGeom>
            <a:solidFill>
              <a:schemeClr val="accent2"/>
            </a:solidFill>
            <a:ln w="38100">
              <a:solidFill>
                <a:schemeClr val="tx1"/>
              </a:solidFill>
              <a:round/>
              <a:headEnd/>
              <a:tailEnd/>
            </a:ln>
          </p:spPr>
          <p:txBody>
            <a:bodyPr wrap="none" anchor="ctr">
              <a:prstTxWarp prst="textNoShape">
                <a:avLst/>
              </a:prstTxWarp>
            </a:bodyPr>
            <a:lstStyle/>
            <a:p>
              <a:endParaRPr lang="en-US"/>
            </a:p>
          </p:txBody>
        </p:sp>
        <p:sp>
          <p:nvSpPr>
            <p:cNvPr id="38921" name="Line 6"/>
            <p:cNvSpPr>
              <a:spLocks noChangeShapeType="1"/>
            </p:cNvSpPr>
            <p:nvPr/>
          </p:nvSpPr>
          <p:spPr bwMode="auto">
            <a:xfrm>
              <a:off x="810" y="1008"/>
              <a:ext cx="0" cy="2784"/>
            </a:xfrm>
            <a:prstGeom prst="line">
              <a:avLst/>
            </a:prstGeom>
            <a:noFill/>
            <a:ln w="38100">
              <a:solidFill>
                <a:schemeClr val="tx1"/>
              </a:solidFill>
              <a:round/>
              <a:headEnd type="triangle" w="med" len="med"/>
              <a:tailEnd/>
            </a:ln>
          </p:spPr>
          <p:txBody>
            <a:bodyPr wrap="none" anchor="ctr">
              <a:prstTxWarp prst="textNoShape">
                <a:avLst/>
              </a:prstTxWarp>
            </a:bodyPr>
            <a:lstStyle/>
            <a:p>
              <a:endParaRPr lang="en-US"/>
            </a:p>
          </p:txBody>
        </p:sp>
        <p:sp>
          <p:nvSpPr>
            <p:cNvPr id="38922" name="Line 7"/>
            <p:cNvSpPr>
              <a:spLocks noChangeShapeType="1"/>
            </p:cNvSpPr>
            <p:nvPr/>
          </p:nvSpPr>
          <p:spPr bwMode="auto">
            <a:xfrm>
              <a:off x="810" y="3792"/>
              <a:ext cx="3456" cy="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38923" name="Oval 8"/>
            <p:cNvSpPr>
              <a:spLocks noChangeArrowheads="1"/>
            </p:cNvSpPr>
            <p:nvPr/>
          </p:nvSpPr>
          <p:spPr bwMode="auto">
            <a:xfrm>
              <a:off x="2908" y="2264"/>
              <a:ext cx="108" cy="96"/>
            </a:xfrm>
            <a:prstGeom prst="ellipse">
              <a:avLst/>
            </a:prstGeom>
            <a:solidFill>
              <a:schemeClr val="hlink"/>
            </a:solidFill>
            <a:ln w="38100">
              <a:solidFill>
                <a:schemeClr val="tx1"/>
              </a:solidFill>
              <a:round/>
              <a:headEnd/>
              <a:tailEnd/>
            </a:ln>
          </p:spPr>
          <p:txBody>
            <a:bodyPr wrap="none" anchor="ctr">
              <a:prstTxWarp prst="textNoShape">
                <a:avLst/>
              </a:prstTxWarp>
            </a:bodyPr>
            <a:lstStyle/>
            <a:p>
              <a:endParaRPr lang="en-US"/>
            </a:p>
          </p:txBody>
        </p:sp>
        <p:sp>
          <p:nvSpPr>
            <p:cNvPr id="38924" name="Line 9"/>
            <p:cNvSpPr>
              <a:spLocks noChangeShapeType="1"/>
            </p:cNvSpPr>
            <p:nvPr/>
          </p:nvSpPr>
          <p:spPr bwMode="auto">
            <a:xfrm flipV="1">
              <a:off x="810" y="2352"/>
              <a:ext cx="2106" cy="144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38925" name="Line 10"/>
            <p:cNvSpPr>
              <a:spLocks noChangeShapeType="1"/>
            </p:cNvSpPr>
            <p:nvPr/>
          </p:nvSpPr>
          <p:spPr bwMode="auto">
            <a:xfrm rot="19268048" flipV="1">
              <a:off x="128" y="1832"/>
              <a:ext cx="2106" cy="144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38926" name="Text Box 11"/>
            <p:cNvSpPr txBox="1">
              <a:spLocks noChangeArrowheads="1"/>
            </p:cNvSpPr>
            <p:nvPr/>
          </p:nvSpPr>
          <p:spPr bwMode="auto">
            <a:xfrm>
              <a:off x="903" y="2853"/>
              <a:ext cx="497" cy="827"/>
            </a:xfrm>
            <a:prstGeom prst="rect">
              <a:avLst/>
            </a:prstGeom>
            <a:noFill/>
            <a:ln w="38100">
              <a:noFill/>
              <a:miter lim="800000"/>
              <a:headEnd/>
              <a:tailEnd/>
            </a:ln>
          </p:spPr>
          <p:txBody>
            <a:bodyPr wrap="none" anchor="ctr">
              <a:prstTxWarp prst="textNoShape">
                <a:avLst/>
              </a:prstTxWarp>
              <a:spAutoFit/>
            </a:bodyPr>
            <a:lstStyle/>
            <a:p>
              <a:pPr algn="ctr"/>
              <a:r>
                <a:rPr lang="en-US" sz="4800">
                  <a:sym typeface="Symbol" charset="2"/>
                </a:rPr>
                <a:t></a:t>
              </a:r>
              <a:endParaRPr lang="en-US" sz="4800"/>
            </a:p>
          </p:txBody>
        </p:sp>
        <p:sp>
          <p:nvSpPr>
            <p:cNvPr id="38927" name="Text Box 12"/>
            <p:cNvSpPr txBox="1">
              <a:spLocks noChangeArrowheads="1"/>
            </p:cNvSpPr>
            <p:nvPr/>
          </p:nvSpPr>
          <p:spPr bwMode="auto">
            <a:xfrm>
              <a:off x="2915" y="1741"/>
              <a:ext cx="1274" cy="705"/>
            </a:xfrm>
            <a:prstGeom prst="rect">
              <a:avLst/>
            </a:prstGeom>
            <a:noFill/>
            <a:ln w="38100">
              <a:noFill/>
              <a:miter lim="800000"/>
              <a:headEnd/>
              <a:tailEnd/>
            </a:ln>
          </p:spPr>
          <p:txBody>
            <a:bodyPr wrap="none" anchor="ctr">
              <a:prstTxWarp prst="textNoShape">
                <a:avLst/>
              </a:prstTxWarp>
              <a:spAutoFit/>
            </a:bodyPr>
            <a:lstStyle/>
            <a:p>
              <a:r>
                <a:rPr lang="en-US" sz="4000"/>
                <a:t>(x, y)</a:t>
              </a:r>
            </a:p>
          </p:txBody>
        </p:sp>
        <p:sp>
          <p:nvSpPr>
            <p:cNvPr id="38928" name="Text Box 13"/>
            <p:cNvSpPr txBox="1">
              <a:spLocks noChangeArrowheads="1"/>
            </p:cNvSpPr>
            <p:nvPr/>
          </p:nvSpPr>
          <p:spPr bwMode="auto">
            <a:xfrm>
              <a:off x="1656" y="829"/>
              <a:ext cx="1610" cy="705"/>
            </a:xfrm>
            <a:prstGeom prst="rect">
              <a:avLst/>
            </a:prstGeom>
            <a:noFill/>
            <a:ln w="38100">
              <a:noFill/>
              <a:miter lim="800000"/>
              <a:headEnd/>
              <a:tailEnd/>
            </a:ln>
          </p:spPr>
          <p:txBody>
            <a:bodyPr wrap="none" anchor="ctr">
              <a:prstTxWarp prst="textNoShape">
                <a:avLst/>
              </a:prstTxWarp>
              <a:spAutoFit/>
            </a:bodyPr>
            <a:lstStyle/>
            <a:p>
              <a:r>
                <a:rPr lang="en-US" sz="4000"/>
                <a:t>(x’, y’)</a:t>
              </a:r>
            </a:p>
          </p:txBody>
        </p:sp>
      </p:grpSp>
      <p:sp>
        <p:nvSpPr>
          <p:cNvPr id="38917" name="Rectangle 14"/>
          <p:cNvSpPr>
            <a:spLocks noChangeArrowheads="1"/>
          </p:cNvSpPr>
          <p:nvPr/>
        </p:nvSpPr>
        <p:spPr bwMode="auto">
          <a:xfrm>
            <a:off x="1117600" y="5029200"/>
            <a:ext cx="604838" cy="641350"/>
          </a:xfrm>
          <a:prstGeom prst="rect">
            <a:avLst/>
          </a:prstGeom>
          <a:noFill/>
          <a:ln w="12700">
            <a:noFill/>
            <a:miter lim="800000"/>
            <a:headEnd/>
            <a:tailEnd/>
          </a:ln>
        </p:spPr>
        <p:txBody>
          <a:bodyPr>
            <a:prstTxWarp prst="textNoShape">
              <a:avLst/>
            </a:prstTxWarp>
            <a:spAutoFit/>
          </a:bodyPr>
          <a:lstStyle/>
          <a:p>
            <a:pPr algn="ctr"/>
            <a:r>
              <a:rPr lang="en-US" sz="3600">
                <a:latin typeface="Symbol" charset="2"/>
                <a:sym typeface="Symbol" charset="2"/>
              </a:rPr>
              <a:t>f</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7388" y="76200"/>
            <a:ext cx="7770812" cy="838200"/>
          </a:xfrm>
        </p:spPr>
        <p:txBody>
          <a:bodyPr/>
          <a:lstStyle/>
          <a:p>
            <a:r>
              <a:rPr lang="en-US"/>
              <a:t>2-D Rotation</a:t>
            </a:r>
          </a:p>
        </p:txBody>
      </p:sp>
      <p:sp>
        <p:nvSpPr>
          <p:cNvPr id="38915" name="Text Box 3"/>
          <p:cNvSpPr txBox="1">
            <a:spLocks noChangeArrowheads="1"/>
          </p:cNvSpPr>
          <p:nvPr/>
        </p:nvSpPr>
        <p:spPr bwMode="auto">
          <a:xfrm>
            <a:off x="4503738" y="1524000"/>
            <a:ext cx="2278062" cy="1938338"/>
          </a:xfrm>
          <a:prstGeom prst="rect">
            <a:avLst/>
          </a:prstGeom>
          <a:noFill/>
          <a:ln w="38100">
            <a:noFill/>
            <a:miter lim="800000"/>
            <a:headEnd/>
            <a:tailEnd/>
          </a:ln>
        </p:spPr>
        <p:txBody>
          <a:bodyPr wrap="none" anchor="ctr">
            <a:prstTxWarp prst="textNoShape">
              <a:avLst/>
            </a:prstTxWarp>
            <a:spAutoFit/>
          </a:bodyPr>
          <a:lstStyle/>
          <a:p>
            <a:r>
              <a:rPr lang="en-US"/>
              <a:t>x = r cos (</a:t>
            </a:r>
            <a:r>
              <a:rPr lang="en-US">
                <a:latin typeface="Symbol" charset="2"/>
                <a:sym typeface="Symbol" charset="2"/>
              </a:rPr>
              <a:t>f</a:t>
            </a:r>
            <a:r>
              <a:rPr lang="en-US"/>
              <a:t>)</a:t>
            </a:r>
          </a:p>
          <a:p>
            <a:r>
              <a:rPr lang="en-US"/>
              <a:t>y = r sin (</a:t>
            </a:r>
            <a:r>
              <a:rPr lang="en-US">
                <a:latin typeface="Symbol" charset="2"/>
                <a:sym typeface="Symbol" charset="2"/>
              </a:rPr>
              <a:t>f</a:t>
            </a:r>
            <a:r>
              <a:rPr lang="en-US"/>
              <a:t>)</a:t>
            </a:r>
          </a:p>
          <a:p>
            <a:r>
              <a:rPr lang="en-US"/>
              <a:t>x’ = r cos (</a:t>
            </a:r>
            <a:r>
              <a:rPr lang="en-US">
                <a:latin typeface="Symbol" charset="2"/>
                <a:sym typeface="Symbol" charset="2"/>
              </a:rPr>
              <a:t>f</a:t>
            </a:r>
            <a:r>
              <a:rPr lang="en-US"/>
              <a:t> + </a:t>
            </a:r>
            <a:r>
              <a:rPr lang="en-US">
                <a:sym typeface="Symbol" charset="2"/>
              </a:rPr>
              <a:t></a:t>
            </a:r>
            <a:r>
              <a:rPr lang="en-US"/>
              <a:t>)</a:t>
            </a:r>
          </a:p>
          <a:p>
            <a:r>
              <a:rPr lang="en-US"/>
              <a:t>y’ = r sin (</a:t>
            </a:r>
            <a:r>
              <a:rPr lang="en-US">
                <a:latin typeface="Symbol" charset="2"/>
                <a:sym typeface="Symbol" charset="2"/>
              </a:rPr>
              <a:t>f</a:t>
            </a:r>
            <a:r>
              <a:rPr lang="en-US"/>
              <a:t> + </a:t>
            </a:r>
            <a:r>
              <a:rPr lang="en-US">
                <a:sym typeface="Symbol" charset="2"/>
              </a:rPr>
              <a:t></a:t>
            </a:r>
            <a:r>
              <a:rPr lang="en-US"/>
              <a:t>)</a:t>
            </a:r>
          </a:p>
          <a:p>
            <a:endParaRPr lang="en-US"/>
          </a:p>
        </p:txBody>
      </p:sp>
      <p:grpSp>
        <p:nvGrpSpPr>
          <p:cNvPr id="38916" name="Group 4"/>
          <p:cNvGrpSpPr>
            <a:grpSpLocks/>
          </p:cNvGrpSpPr>
          <p:nvPr/>
        </p:nvGrpSpPr>
        <p:grpSpPr bwMode="auto">
          <a:xfrm>
            <a:off x="0" y="2743200"/>
            <a:ext cx="3714750" cy="2949575"/>
            <a:chOff x="128" y="829"/>
            <a:chExt cx="4138" cy="2963"/>
          </a:xfrm>
        </p:grpSpPr>
        <p:sp>
          <p:nvSpPr>
            <p:cNvPr id="38920" name="Oval 5"/>
            <p:cNvSpPr>
              <a:spLocks noChangeArrowheads="1"/>
            </p:cNvSpPr>
            <p:nvPr/>
          </p:nvSpPr>
          <p:spPr bwMode="auto">
            <a:xfrm>
              <a:off x="1512" y="1248"/>
              <a:ext cx="108" cy="96"/>
            </a:xfrm>
            <a:prstGeom prst="ellipse">
              <a:avLst/>
            </a:prstGeom>
            <a:solidFill>
              <a:schemeClr val="accent2"/>
            </a:solidFill>
            <a:ln w="38100">
              <a:solidFill>
                <a:schemeClr val="tx1"/>
              </a:solidFill>
              <a:round/>
              <a:headEnd/>
              <a:tailEnd/>
            </a:ln>
          </p:spPr>
          <p:txBody>
            <a:bodyPr wrap="none" anchor="ctr">
              <a:prstTxWarp prst="textNoShape">
                <a:avLst/>
              </a:prstTxWarp>
            </a:bodyPr>
            <a:lstStyle/>
            <a:p>
              <a:endParaRPr lang="en-US"/>
            </a:p>
          </p:txBody>
        </p:sp>
        <p:sp>
          <p:nvSpPr>
            <p:cNvPr id="38921" name="Line 6"/>
            <p:cNvSpPr>
              <a:spLocks noChangeShapeType="1"/>
            </p:cNvSpPr>
            <p:nvPr/>
          </p:nvSpPr>
          <p:spPr bwMode="auto">
            <a:xfrm>
              <a:off x="810" y="1008"/>
              <a:ext cx="0" cy="2784"/>
            </a:xfrm>
            <a:prstGeom prst="line">
              <a:avLst/>
            </a:prstGeom>
            <a:noFill/>
            <a:ln w="38100">
              <a:solidFill>
                <a:schemeClr val="tx1"/>
              </a:solidFill>
              <a:round/>
              <a:headEnd type="triangle" w="med" len="med"/>
              <a:tailEnd/>
            </a:ln>
          </p:spPr>
          <p:txBody>
            <a:bodyPr wrap="none" anchor="ctr">
              <a:prstTxWarp prst="textNoShape">
                <a:avLst/>
              </a:prstTxWarp>
            </a:bodyPr>
            <a:lstStyle/>
            <a:p>
              <a:endParaRPr lang="en-US"/>
            </a:p>
          </p:txBody>
        </p:sp>
        <p:sp>
          <p:nvSpPr>
            <p:cNvPr id="38922" name="Line 7"/>
            <p:cNvSpPr>
              <a:spLocks noChangeShapeType="1"/>
            </p:cNvSpPr>
            <p:nvPr/>
          </p:nvSpPr>
          <p:spPr bwMode="auto">
            <a:xfrm>
              <a:off x="810" y="3792"/>
              <a:ext cx="3456" cy="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38923" name="Oval 8"/>
            <p:cNvSpPr>
              <a:spLocks noChangeArrowheads="1"/>
            </p:cNvSpPr>
            <p:nvPr/>
          </p:nvSpPr>
          <p:spPr bwMode="auto">
            <a:xfrm>
              <a:off x="2908" y="2264"/>
              <a:ext cx="108" cy="96"/>
            </a:xfrm>
            <a:prstGeom prst="ellipse">
              <a:avLst/>
            </a:prstGeom>
            <a:solidFill>
              <a:schemeClr val="hlink"/>
            </a:solidFill>
            <a:ln w="38100">
              <a:solidFill>
                <a:schemeClr val="tx1"/>
              </a:solidFill>
              <a:round/>
              <a:headEnd/>
              <a:tailEnd/>
            </a:ln>
          </p:spPr>
          <p:txBody>
            <a:bodyPr wrap="none" anchor="ctr">
              <a:prstTxWarp prst="textNoShape">
                <a:avLst/>
              </a:prstTxWarp>
            </a:bodyPr>
            <a:lstStyle/>
            <a:p>
              <a:endParaRPr lang="en-US"/>
            </a:p>
          </p:txBody>
        </p:sp>
        <p:sp>
          <p:nvSpPr>
            <p:cNvPr id="38924" name="Line 9"/>
            <p:cNvSpPr>
              <a:spLocks noChangeShapeType="1"/>
            </p:cNvSpPr>
            <p:nvPr/>
          </p:nvSpPr>
          <p:spPr bwMode="auto">
            <a:xfrm flipV="1">
              <a:off x="810" y="2352"/>
              <a:ext cx="2106" cy="144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38925" name="Line 10"/>
            <p:cNvSpPr>
              <a:spLocks noChangeShapeType="1"/>
            </p:cNvSpPr>
            <p:nvPr/>
          </p:nvSpPr>
          <p:spPr bwMode="auto">
            <a:xfrm rot="19268048" flipV="1">
              <a:off x="128" y="1832"/>
              <a:ext cx="2106" cy="144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38926" name="Text Box 11"/>
            <p:cNvSpPr txBox="1">
              <a:spLocks noChangeArrowheads="1"/>
            </p:cNvSpPr>
            <p:nvPr/>
          </p:nvSpPr>
          <p:spPr bwMode="auto">
            <a:xfrm>
              <a:off x="903" y="2853"/>
              <a:ext cx="497" cy="827"/>
            </a:xfrm>
            <a:prstGeom prst="rect">
              <a:avLst/>
            </a:prstGeom>
            <a:noFill/>
            <a:ln w="38100">
              <a:noFill/>
              <a:miter lim="800000"/>
              <a:headEnd/>
              <a:tailEnd/>
            </a:ln>
          </p:spPr>
          <p:txBody>
            <a:bodyPr wrap="none" anchor="ctr">
              <a:prstTxWarp prst="textNoShape">
                <a:avLst/>
              </a:prstTxWarp>
              <a:spAutoFit/>
            </a:bodyPr>
            <a:lstStyle/>
            <a:p>
              <a:pPr algn="ctr"/>
              <a:r>
                <a:rPr lang="en-US" sz="4800">
                  <a:sym typeface="Symbol" charset="2"/>
                </a:rPr>
                <a:t></a:t>
              </a:r>
              <a:endParaRPr lang="en-US" sz="4800"/>
            </a:p>
          </p:txBody>
        </p:sp>
        <p:sp>
          <p:nvSpPr>
            <p:cNvPr id="38927" name="Text Box 12"/>
            <p:cNvSpPr txBox="1">
              <a:spLocks noChangeArrowheads="1"/>
            </p:cNvSpPr>
            <p:nvPr/>
          </p:nvSpPr>
          <p:spPr bwMode="auto">
            <a:xfrm>
              <a:off x="2915" y="1741"/>
              <a:ext cx="1274" cy="705"/>
            </a:xfrm>
            <a:prstGeom prst="rect">
              <a:avLst/>
            </a:prstGeom>
            <a:noFill/>
            <a:ln w="38100">
              <a:noFill/>
              <a:miter lim="800000"/>
              <a:headEnd/>
              <a:tailEnd/>
            </a:ln>
          </p:spPr>
          <p:txBody>
            <a:bodyPr wrap="none" anchor="ctr">
              <a:prstTxWarp prst="textNoShape">
                <a:avLst/>
              </a:prstTxWarp>
              <a:spAutoFit/>
            </a:bodyPr>
            <a:lstStyle/>
            <a:p>
              <a:r>
                <a:rPr lang="en-US" sz="4000"/>
                <a:t>(x, y)</a:t>
              </a:r>
            </a:p>
          </p:txBody>
        </p:sp>
        <p:sp>
          <p:nvSpPr>
            <p:cNvPr id="38928" name="Text Box 13"/>
            <p:cNvSpPr txBox="1">
              <a:spLocks noChangeArrowheads="1"/>
            </p:cNvSpPr>
            <p:nvPr/>
          </p:nvSpPr>
          <p:spPr bwMode="auto">
            <a:xfrm>
              <a:off x="1656" y="829"/>
              <a:ext cx="1610" cy="705"/>
            </a:xfrm>
            <a:prstGeom prst="rect">
              <a:avLst/>
            </a:prstGeom>
            <a:noFill/>
            <a:ln w="38100">
              <a:noFill/>
              <a:miter lim="800000"/>
              <a:headEnd/>
              <a:tailEnd/>
            </a:ln>
          </p:spPr>
          <p:txBody>
            <a:bodyPr wrap="none" anchor="ctr">
              <a:prstTxWarp prst="textNoShape">
                <a:avLst/>
              </a:prstTxWarp>
              <a:spAutoFit/>
            </a:bodyPr>
            <a:lstStyle/>
            <a:p>
              <a:r>
                <a:rPr lang="en-US" sz="4000"/>
                <a:t>(x’, y’)</a:t>
              </a:r>
            </a:p>
          </p:txBody>
        </p:sp>
      </p:grpSp>
      <p:sp>
        <p:nvSpPr>
          <p:cNvPr id="38917" name="Rectangle 14"/>
          <p:cNvSpPr>
            <a:spLocks noChangeArrowheads="1"/>
          </p:cNvSpPr>
          <p:nvPr/>
        </p:nvSpPr>
        <p:spPr bwMode="auto">
          <a:xfrm>
            <a:off x="1117600" y="5029200"/>
            <a:ext cx="604838" cy="641350"/>
          </a:xfrm>
          <a:prstGeom prst="rect">
            <a:avLst/>
          </a:prstGeom>
          <a:noFill/>
          <a:ln w="12700">
            <a:noFill/>
            <a:miter lim="800000"/>
            <a:headEnd/>
            <a:tailEnd/>
          </a:ln>
        </p:spPr>
        <p:txBody>
          <a:bodyPr>
            <a:prstTxWarp prst="textNoShape">
              <a:avLst/>
            </a:prstTxWarp>
            <a:spAutoFit/>
          </a:bodyPr>
          <a:lstStyle/>
          <a:p>
            <a:pPr algn="ctr"/>
            <a:r>
              <a:rPr lang="en-US" sz="3600">
                <a:latin typeface="Symbol" charset="2"/>
                <a:sym typeface="Symbol" charset="2"/>
              </a:rPr>
              <a:t>f</a:t>
            </a:r>
          </a:p>
        </p:txBody>
      </p:sp>
    </p:spTree>
    <p:extLst>
      <p:ext uri="{BB962C8B-B14F-4D97-AF65-F5344CB8AC3E}">
        <p14:creationId xmlns:p14="http://schemas.microsoft.com/office/powerpoint/2010/main" val="207161486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7388" y="76200"/>
            <a:ext cx="7770812" cy="838200"/>
          </a:xfrm>
        </p:spPr>
        <p:txBody>
          <a:bodyPr/>
          <a:lstStyle/>
          <a:p>
            <a:r>
              <a:rPr lang="en-US"/>
              <a:t>2-D Rotation</a:t>
            </a:r>
          </a:p>
        </p:txBody>
      </p:sp>
      <p:sp>
        <p:nvSpPr>
          <p:cNvPr id="40963" name="Text Box 3"/>
          <p:cNvSpPr txBox="1">
            <a:spLocks noChangeArrowheads="1"/>
          </p:cNvSpPr>
          <p:nvPr/>
        </p:nvSpPr>
        <p:spPr bwMode="auto">
          <a:xfrm>
            <a:off x="4503738" y="1524000"/>
            <a:ext cx="4598987" cy="3416300"/>
          </a:xfrm>
          <a:prstGeom prst="rect">
            <a:avLst/>
          </a:prstGeom>
          <a:noFill/>
          <a:ln w="38100">
            <a:noFill/>
            <a:miter lim="800000"/>
            <a:headEnd/>
            <a:tailEnd/>
          </a:ln>
        </p:spPr>
        <p:txBody>
          <a:bodyPr wrap="none" anchor="ctr">
            <a:prstTxWarp prst="textNoShape">
              <a:avLst/>
            </a:prstTxWarp>
            <a:spAutoFit/>
          </a:bodyPr>
          <a:lstStyle/>
          <a:p>
            <a:r>
              <a:rPr lang="en-US"/>
              <a:t>x = r cos (</a:t>
            </a:r>
            <a:r>
              <a:rPr lang="en-US">
                <a:latin typeface="Symbol" charset="2"/>
                <a:sym typeface="Symbol" charset="2"/>
              </a:rPr>
              <a:t>f</a:t>
            </a:r>
            <a:r>
              <a:rPr lang="en-US"/>
              <a:t>)</a:t>
            </a:r>
          </a:p>
          <a:p>
            <a:r>
              <a:rPr lang="en-US"/>
              <a:t>y = r sin (</a:t>
            </a:r>
            <a:r>
              <a:rPr lang="en-US">
                <a:latin typeface="Symbol" charset="2"/>
                <a:sym typeface="Symbol" charset="2"/>
              </a:rPr>
              <a:t>f</a:t>
            </a:r>
            <a:r>
              <a:rPr lang="en-US"/>
              <a:t>)</a:t>
            </a:r>
          </a:p>
          <a:p>
            <a:r>
              <a:rPr lang="en-US"/>
              <a:t>x’ = r cos (</a:t>
            </a:r>
            <a:r>
              <a:rPr lang="en-US">
                <a:latin typeface="Symbol" charset="2"/>
                <a:sym typeface="Symbol" charset="2"/>
              </a:rPr>
              <a:t>f</a:t>
            </a:r>
            <a:r>
              <a:rPr lang="en-US"/>
              <a:t> + </a:t>
            </a:r>
            <a:r>
              <a:rPr lang="en-US">
                <a:sym typeface="Symbol" charset="2"/>
              </a:rPr>
              <a:t></a:t>
            </a:r>
            <a:r>
              <a:rPr lang="en-US"/>
              <a:t>)</a:t>
            </a:r>
          </a:p>
          <a:p>
            <a:r>
              <a:rPr lang="en-US"/>
              <a:t>y’ = r sin (</a:t>
            </a:r>
            <a:r>
              <a:rPr lang="en-US">
                <a:latin typeface="Symbol" charset="2"/>
                <a:sym typeface="Symbol" charset="2"/>
              </a:rPr>
              <a:t>f</a:t>
            </a:r>
            <a:r>
              <a:rPr lang="en-US"/>
              <a:t> + </a:t>
            </a:r>
            <a:r>
              <a:rPr lang="en-US">
                <a:sym typeface="Symbol" charset="2"/>
              </a:rPr>
              <a:t></a:t>
            </a:r>
            <a:r>
              <a:rPr lang="en-US"/>
              <a:t>)</a:t>
            </a:r>
          </a:p>
          <a:p>
            <a:endParaRPr lang="en-US"/>
          </a:p>
          <a:p>
            <a:r>
              <a:rPr lang="en-US">
                <a:solidFill>
                  <a:srgbClr val="CC3300"/>
                </a:solidFill>
              </a:rPr>
              <a:t>Trig Identity…</a:t>
            </a:r>
          </a:p>
          <a:p>
            <a:r>
              <a:rPr lang="en-US"/>
              <a:t>x’ = r cos(</a:t>
            </a:r>
            <a:r>
              <a:rPr lang="en-US">
                <a:latin typeface="Symbol" charset="2"/>
                <a:sym typeface="Symbol" charset="2"/>
              </a:rPr>
              <a:t>f</a:t>
            </a:r>
            <a:r>
              <a:rPr lang="en-US"/>
              <a:t>) cos(</a:t>
            </a:r>
            <a:r>
              <a:rPr lang="en-US">
                <a:sym typeface="Symbol" charset="2"/>
              </a:rPr>
              <a:t></a:t>
            </a:r>
            <a:r>
              <a:rPr lang="en-US"/>
              <a:t>) – r sin(</a:t>
            </a:r>
            <a:r>
              <a:rPr lang="en-US">
                <a:latin typeface="Symbol" charset="2"/>
                <a:sym typeface="Symbol" charset="2"/>
              </a:rPr>
              <a:t>f</a:t>
            </a:r>
            <a:r>
              <a:rPr lang="en-US"/>
              <a:t>) sin(</a:t>
            </a:r>
            <a:r>
              <a:rPr lang="en-US">
                <a:sym typeface="Symbol" charset="2"/>
              </a:rPr>
              <a:t></a:t>
            </a:r>
            <a:r>
              <a:rPr lang="en-US"/>
              <a:t>)</a:t>
            </a:r>
          </a:p>
          <a:p>
            <a:r>
              <a:rPr lang="en-US"/>
              <a:t>y’ = r sin(</a:t>
            </a:r>
            <a:r>
              <a:rPr lang="en-US">
                <a:latin typeface="Symbol" charset="2"/>
                <a:sym typeface="Symbol" charset="2"/>
              </a:rPr>
              <a:t>f</a:t>
            </a:r>
            <a:r>
              <a:rPr lang="en-US"/>
              <a:t>) cos(</a:t>
            </a:r>
            <a:r>
              <a:rPr lang="en-US">
                <a:sym typeface="Symbol" charset="2"/>
              </a:rPr>
              <a:t></a:t>
            </a:r>
            <a:r>
              <a:rPr lang="en-US"/>
              <a:t>) + r cos(</a:t>
            </a:r>
            <a:r>
              <a:rPr lang="en-US">
                <a:latin typeface="Symbol" charset="2"/>
                <a:sym typeface="Symbol" charset="2"/>
              </a:rPr>
              <a:t>f</a:t>
            </a:r>
            <a:r>
              <a:rPr lang="en-US"/>
              <a:t>) sin(</a:t>
            </a:r>
            <a:r>
              <a:rPr lang="en-US">
                <a:sym typeface="Symbol" charset="2"/>
              </a:rPr>
              <a:t></a:t>
            </a:r>
            <a:r>
              <a:rPr lang="en-US"/>
              <a:t>)</a:t>
            </a:r>
          </a:p>
          <a:p>
            <a:endParaRPr lang="en-US"/>
          </a:p>
        </p:txBody>
      </p:sp>
      <p:grpSp>
        <p:nvGrpSpPr>
          <p:cNvPr id="40964" name="Group 4"/>
          <p:cNvGrpSpPr>
            <a:grpSpLocks/>
          </p:cNvGrpSpPr>
          <p:nvPr/>
        </p:nvGrpSpPr>
        <p:grpSpPr bwMode="auto">
          <a:xfrm>
            <a:off x="0" y="2743200"/>
            <a:ext cx="3714750" cy="2949575"/>
            <a:chOff x="128" y="829"/>
            <a:chExt cx="4138" cy="2963"/>
          </a:xfrm>
        </p:grpSpPr>
        <p:sp>
          <p:nvSpPr>
            <p:cNvPr id="40968" name="Oval 5"/>
            <p:cNvSpPr>
              <a:spLocks noChangeArrowheads="1"/>
            </p:cNvSpPr>
            <p:nvPr/>
          </p:nvSpPr>
          <p:spPr bwMode="auto">
            <a:xfrm>
              <a:off x="1512" y="1248"/>
              <a:ext cx="108" cy="96"/>
            </a:xfrm>
            <a:prstGeom prst="ellipse">
              <a:avLst/>
            </a:prstGeom>
            <a:solidFill>
              <a:schemeClr val="accent2"/>
            </a:solidFill>
            <a:ln w="38100">
              <a:solidFill>
                <a:schemeClr val="tx1"/>
              </a:solidFill>
              <a:round/>
              <a:headEnd/>
              <a:tailEnd/>
            </a:ln>
          </p:spPr>
          <p:txBody>
            <a:bodyPr wrap="none" anchor="ctr">
              <a:prstTxWarp prst="textNoShape">
                <a:avLst/>
              </a:prstTxWarp>
            </a:bodyPr>
            <a:lstStyle/>
            <a:p>
              <a:endParaRPr lang="en-US"/>
            </a:p>
          </p:txBody>
        </p:sp>
        <p:sp>
          <p:nvSpPr>
            <p:cNvPr id="40969" name="Line 6"/>
            <p:cNvSpPr>
              <a:spLocks noChangeShapeType="1"/>
            </p:cNvSpPr>
            <p:nvPr/>
          </p:nvSpPr>
          <p:spPr bwMode="auto">
            <a:xfrm>
              <a:off x="810" y="1008"/>
              <a:ext cx="0" cy="2784"/>
            </a:xfrm>
            <a:prstGeom prst="line">
              <a:avLst/>
            </a:prstGeom>
            <a:noFill/>
            <a:ln w="38100">
              <a:solidFill>
                <a:schemeClr val="tx1"/>
              </a:solidFill>
              <a:round/>
              <a:headEnd type="triangle" w="med" len="med"/>
              <a:tailEnd/>
            </a:ln>
          </p:spPr>
          <p:txBody>
            <a:bodyPr wrap="none" anchor="ctr">
              <a:prstTxWarp prst="textNoShape">
                <a:avLst/>
              </a:prstTxWarp>
            </a:bodyPr>
            <a:lstStyle/>
            <a:p>
              <a:endParaRPr lang="en-US"/>
            </a:p>
          </p:txBody>
        </p:sp>
        <p:sp>
          <p:nvSpPr>
            <p:cNvPr id="40970" name="Line 7"/>
            <p:cNvSpPr>
              <a:spLocks noChangeShapeType="1"/>
            </p:cNvSpPr>
            <p:nvPr/>
          </p:nvSpPr>
          <p:spPr bwMode="auto">
            <a:xfrm>
              <a:off x="810" y="3792"/>
              <a:ext cx="3456" cy="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40971" name="Oval 8"/>
            <p:cNvSpPr>
              <a:spLocks noChangeArrowheads="1"/>
            </p:cNvSpPr>
            <p:nvPr/>
          </p:nvSpPr>
          <p:spPr bwMode="auto">
            <a:xfrm>
              <a:off x="2908" y="2264"/>
              <a:ext cx="108" cy="96"/>
            </a:xfrm>
            <a:prstGeom prst="ellipse">
              <a:avLst/>
            </a:prstGeom>
            <a:solidFill>
              <a:schemeClr val="hlink"/>
            </a:solidFill>
            <a:ln w="38100">
              <a:solidFill>
                <a:schemeClr val="tx1"/>
              </a:solidFill>
              <a:round/>
              <a:headEnd/>
              <a:tailEnd/>
            </a:ln>
          </p:spPr>
          <p:txBody>
            <a:bodyPr wrap="none" anchor="ctr">
              <a:prstTxWarp prst="textNoShape">
                <a:avLst/>
              </a:prstTxWarp>
            </a:bodyPr>
            <a:lstStyle/>
            <a:p>
              <a:endParaRPr lang="en-US"/>
            </a:p>
          </p:txBody>
        </p:sp>
        <p:sp>
          <p:nvSpPr>
            <p:cNvPr id="40972" name="Line 9"/>
            <p:cNvSpPr>
              <a:spLocks noChangeShapeType="1"/>
            </p:cNvSpPr>
            <p:nvPr/>
          </p:nvSpPr>
          <p:spPr bwMode="auto">
            <a:xfrm flipV="1">
              <a:off x="810" y="2352"/>
              <a:ext cx="2106" cy="144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40973" name="Line 10"/>
            <p:cNvSpPr>
              <a:spLocks noChangeShapeType="1"/>
            </p:cNvSpPr>
            <p:nvPr/>
          </p:nvSpPr>
          <p:spPr bwMode="auto">
            <a:xfrm rot="19268048" flipV="1">
              <a:off x="128" y="1832"/>
              <a:ext cx="2106" cy="144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40974" name="Text Box 11"/>
            <p:cNvSpPr txBox="1">
              <a:spLocks noChangeArrowheads="1"/>
            </p:cNvSpPr>
            <p:nvPr/>
          </p:nvSpPr>
          <p:spPr bwMode="auto">
            <a:xfrm>
              <a:off x="903" y="2853"/>
              <a:ext cx="497" cy="827"/>
            </a:xfrm>
            <a:prstGeom prst="rect">
              <a:avLst/>
            </a:prstGeom>
            <a:noFill/>
            <a:ln w="38100">
              <a:noFill/>
              <a:miter lim="800000"/>
              <a:headEnd/>
              <a:tailEnd/>
            </a:ln>
          </p:spPr>
          <p:txBody>
            <a:bodyPr wrap="none" anchor="ctr">
              <a:prstTxWarp prst="textNoShape">
                <a:avLst/>
              </a:prstTxWarp>
              <a:spAutoFit/>
            </a:bodyPr>
            <a:lstStyle/>
            <a:p>
              <a:pPr algn="ctr"/>
              <a:r>
                <a:rPr lang="en-US" sz="4800">
                  <a:sym typeface="Symbol" charset="2"/>
                </a:rPr>
                <a:t></a:t>
              </a:r>
              <a:endParaRPr lang="en-US" sz="4800"/>
            </a:p>
          </p:txBody>
        </p:sp>
        <p:sp>
          <p:nvSpPr>
            <p:cNvPr id="40975" name="Text Box 12"/>
            <p:cNvSpPr txBox="1">
              <a:spLocks noChangeArrowheads="1"/>
            </p:cNvSpPr>
            <p:nvPr/>
          </p:nvSpPr>
          <p:spPr bwMode="auto">
            <a:xfrm>
              <a:off x="2915" y="1741"/>
              <a:ext cx="1274" cy="705"/>
            </a:xfrm>
            <a:prstGeom prst="rect">
              <a:avLst/>
            </a:prstGeom>
            <a:noFill/>
            <a:ln w="38100">
              <a:noFill/>
              <a:miter lim="800000"/>
              <a:headEnd/>
              <a:tailEnd/>
            </a:ln>
          </p:spPr>
          <p:txBody>
            <a:bodyPr wrap="none" anchor="ctr">
              <a:prstTxWarp prst="textNoShape">
                <a:avLst/>
              </a:prstTxWarp>
              <a:spAutoFit/>
            </a:bodyPr>
            <a:lstStyle/>
            <a:p>
              <a:r>
                <a:rPr lang="en-US" sz="4000"/>
                <a:t>(x, y)</a:t>
              </a:r>
            </a:p>
          </p:txBody>
        </p:sp>
        <p:sp>
          <p:nvSpPr>
            <p:cNvPr id="40976" name="Text Box 13"/>
            <p:cNvSpPr txBox="1">
              <a:spLocks noChangeArrowheads="1"/>
            </p:cNvSpPr>
            <p:nvPr/>
          </p:nvSpPr>
          <p:spPr bwMode="auto">
            <a:xfrm>
              <a:off x="1656" y="829"/>
              <a:ext cx="1610" cy="705"/>
            </a:xfrm>
            <a:prstGeom prst="rect">
              <a:avLst/>
            </a:prstGeom>
            <a:noFill/>
            <a:ln w="38100">
              <a:noFill/>
              <a:miter lim="800000"/>
              <a:headEnd/>
              <a:tailEnd/>
            </a:ln>
          </p:spPr>
          <p:txBody>
            <a:bodyPr wrap="none" anchor="ctr">
              <a:prstTxWarp prst="textNoShape">
                <a:avLst/>
              </a:prstTxWarp>
              <a:spAutoFit/>
            </a:bodyPr>
            <a:lstStyle/>
            <a:p>
              <a:r>
                <a:rPr lang="en-US" sz="4000" dirty="0"/>
                <a:t>(x’, y’)</a:t>
              </a:r>
            </a:p>
          </p:txBody>
        </p:sp>
      </p:grpSp>
      <p:sp>
        <p:nvSpPr>
          <p:cNvPr id="40965" name="Rectangle 14"/>
          <p:cNvSpPr>
            <a:spLocks noChangeArrowheads="1"/>
          </p:cNvSpPr>
          <p:nvPr/>
        </p:nvSpPr>
        <p:spPr bwMode="auto">
          <a:xfrm>
            <a:off x="1117600" y="5029200"/>
            <a:ext cx="604838" cy="641350"/>
          </a:xfrm>
          <a:prstGeom prst="rect">
            <a:avLst/>
          </a:prstGeom>
          <a:noFill/>
          <a:ln w="12700">
            <a:noFill/>
            <a:miter lim="800000"/>
            <a:headEnd/>
            <a:tailEnd/>
          </a:ln>
        </p:spPr>
        <p:txBody>
          <a:bodyPr>
            <a:prstTxWarp prst="textNoShape">
              <a:avLst/>
            </a:prstTxWarp>
            <a:spAutoFit/>
          </a:bodyPr>
          <a:lstStyle/>
          <a:p>
            <a:pPr algn="ctr"/>
            <a:r>
              <a:rPr lang="en-US" sz="3600">
                <a:latin typeface="Symbol" charset="2"/>
                <a:sym typeface="Symbol" charset="2"/>
              </a:rPr>
              <a:t>f</a:t>
            </a:r>
          </a:p>
        </p:txBody>
      </p:sp>
      <p:sp>
        <p:nvSpPr>
          <p:cNvPr id="40966" name="Freeform 15"/>
          <p:cNvSpPr>
            <a:spLocks/>
          </p:cNvSpPr>
          <p:nvPr/>
        </p:nvSpPr>
        <p:spPr bwMode="auto">
          <a:xfrm>
            <a:off x="6469063" y="2514600"/>
            <a:ext cx="508000" cy="1219200"/>
          </a:xfrm>
          <a:custGeom>
            <a:avLst/>
            <a:gdLst>
              <a:gd name="T0" fmla="*/ 0 w 360"/>
              <a:gd name="T1" fmla="*/ 0 h 768"/>
              <a:gd name="T2" fmla="*/ 669054344 w 360"/>
              <a:gd name="T3" fmla="*/ 846772500 h 768"/>
              <a:gd name="T4" fmla="*/ 286737778 w 360"/>
              <a:gd name="T5" fmla="*/ 1935480000 h 768"/>
              <a:gd name="T6" fmla="*/ 0 60000 65536"/>
              <a:gd name="T7" fmla="*/ 0 60000 65536"/>
              <a:gd name="T8" fmla="*/ 0 60000 65536"/>
              <a:gd name="T9" fmla="*/ 0 w 360"/>
              <a:gd name="T10" fmla="*/ 0 h 768"/>
              <a:gd name="T11" fmla="*/ 360 w 360"/>
              <a:gd name="T12" fmla="*/ 768 h 768"/>
            </a:gdLst>
            <a:ahLst/>
            <a:cxnLst>
              <a:cxn ang="T6">
                <a:pos x="T0" y="T1"/>
              </a:cxn>
              <a:cxn ang="T7">
                <a:pos x="T2" y="T3"/>
              </a:cxn>
              <a:cxn ang="T8">
                <a:pos x="T4" y="T5"/>
              </a:cxn>
            </a:cxnLst>
            <a:rect l="T9" t="T10" r="T11" b="T12"/>
            <a:pathLst>
              <a:path w="360" h="768">
                <a:moveTo>
                  <a:pt x="0" y="0"/>
                </a:moveTo>
                <a:cubicBezTo>
                  <a:pt x="156" y="104"/>
                  <a:pt x="312" y="208"/>
                  <a:pt x="336" y="336"/>
                </a:cubicBezTo>
                <a:cubicBezTo>
                  <a:pt x="360" y="464"/>
                  <a:pt x="176" y="696"/>
                  <a:pt x="144" y="768"/>
                </a:cubicBezTo>
              </a:path>
            </a:pathLst>
          </a:custGeom>
          <a:noFill/>
          <a:ln w="12700">
            <a:solidFill>
              <a:schemeClr val="tx1"/>
            </a:solidFill>
            <a:round/>
            <a:headEnd/>
            <a:tailEnd type="triangle" w="med" len="me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7388" y="76200"/>
            <a:ext cx="7770812" cy="838200"/>
          </a:xfrm>
        </p:spPr>
        <p:txBody>
          <a:bodyPr/>
          <a:lstStyle/>
          <a:p>
            <a:r>
              <a:rPr lang="en-US"/>
              <a:t>2-D Rotation</a:t>
            </a:r>
          </a:p>
        </p:txBody>
      </p:sp>
      <p:sp>
        <p:nvSpPr>
          <p:cNvPr id="43011" name="Text Box 3"/>
          <p:cNvSpPr txBox="1">
            <a:spLocks noChangeArrowheads="1"/>
          </p:cNvSpPr>
          <p:nvPr/>
        </p:nvSpPr>
        <p:spPr bwMode="auto">
          <a:xfrm>
            <a:off x="4503738" y="1524000"/>
            <a:ext cx="4565650" cy="4473575"/>
          </a:xfrm>
          <a:prstGeom prst="rect">
            <a:avLst/>
          </a:prstGeom>
          <a:noFill/>
          <a:ln w="38100">
            <a:noFill/>
            <a:miter lim="800000"/>
            <a:headEnd/>
            <a:tailEnd/>
          </a:ln>
        </p:spPr>
        <p:txBody>
          <a:bodyPr wrap="none" anchor="ctr">
            <a:prstTxWarp prst="textNoShape">
              <a:avLst/>
            </a:prstTxWarp>
            <a:spAutoFit/>
          </a:bodyPr>
          <a:lstStyle/>
          <a:p>
            <a:r>
              <a:rPr lang="en-US"/>
              <a:t>x = r cos (</a:t>
            </a:r>
            <a:r>
              <a:rPr lang="en-US">
                <a:latin typeface="Symbol" charset="2"/>
                <a:sym typeface="Symbol" charset="2"/>
              </a:rPr>
              <a:t>f</a:t>
            </a:r>
            <a:r>
              <a:rPr lang="en-US"/>
              <a:t>)</a:t>
            </a:r>
          </a:p>
          <a:p>
            <a:r>
              <a:rPr lang="en-US"/>
              <a:t>y = r sin (</a:t>
            </a:r>
            <a:r>
              <a:rPr lang="en-US">
                <a:latin typeface="Symbol" charset="2"/>
                <a:sym typeface="Symbol" charset="2"/>
              </a:rPr>
              <a:t>f</a:t>
            </a:r>
            <a:r>
              <a:rPr lang="en-US"/>
              <a:t>)</a:t>
            </a:r>
          </a:p>
          <a:p>
            <a:r>
              <a:rPr lang="en-US"/>
              <a:t>x’ = r cos (</a:t>
            </a:r>
            <a:r>
              <a:rPr lang="en-US">
                <a:latin typeface="Symbol" charset="2"/>
                <a:sym typeface="Symbol" charset="2"/>
              </a:rPr>
              <a:t>f</a:t>
            </a:r>
            <a:r>
              <a:rPr lang="en-US"/>
              <a:t> + </a:t>
            </a:r>
            <a:r>
              <a:rPr lang="en-US">
                <a:sym typeface="Symbol" charset="2"/>
              </a:rPr>
              <a:t></a:t>
            </a:r>
            <a:r>
              <a:rPr lang="en-US"/>
              <a:t>)</a:t>
            </a:r>
          </a:p>
          <a:p>
            <a:r>
              <a:rPr lang="en-US"/>
              <a:t>y’ = r sin (</a:t>
            </a:r>
            <a:r>
              <a:rPr lang="en-US">
                <a:latin typeface="Symbol" charset="2"/>
                <a:sym typeface="Symbol" charset="2"/>
              </a:rPr>
              <a:t>f</a:t>
            </a:r>
            <a:r>
              <a:rPr lang="en-US"/>
              <a:t> + </a:t>
            </a:r>
            <a:r>
              <a:rPr lang="en-US">
                <a:sym typeface="Symbol" charset="2"/>
              </a:rPr>
              <a:t></a:t>
            </a:r>
            <a:r>
              <a:rPr lang="en-US"/>
              <a:t>)</a:t>
            </a:r>
          </a:p>
          <a:p>
            <a:endParaRPr lang="en-US"/>
          </a:p>
          <a:p>
            <a:r>
              <a:rPr lang="en-US">
                <a:solidFill>
                  <a:srgbClr val="CC3300"/>
                </a:solidFill>
              </a:rPr>
              <a:t>Trig Identity…</a:t>
            </a:r>
          </a:p>
          <a:p>
            <a:r>
              <a:rPr lang="en-US"/>
              <a:t>x’ = r cos(</a:t>
            </a:r>
            <a:r>
              <a:rPr lang="en-US">
                <a:latin typeface="Symbol" charset="2"/>
                <a:sym typeface="Symbol" charset="2"/>
              </a:rPr>
              <a:t>f</a:t>
            </a:r>
            <a:r>
              <a:rPr lang="en-US"/>
              <a:t>) cos(</a:t>
            </a:r>
            <a:r>
              <a:rPr lang="en-US">
                <a:sym typeface="Symbol" charset="2"/>
              </a:rPr>
              <a:t></a:t>
            </a:r>
            <a:r>
              <a:rPr lang="en-US"/>
              <a:t>) – r sin(</a:t>
            </a:r>
            <a:r>
              <a:rPr lang="en-US">
                <a:latin typeface="Symbol" charset="2"/>
                <a:sym typeface="Symbol" charset="2"/>
              </a:rPr>
              <a:t>f</a:t>
            </a:r>
            <a:r>
              <a:rPr lang="en-US"/>
              <a:t>) sin(</a:t>
            </a:r>
            <a:r>
              <a:rPr lang="en-US">
                <a:sym typeface="Symbol" charset="2"/>
              </a:rPr>
              <a:t></a:t>
            </a:r>
            <a:r>
              <a:rPr lang="en-US"/>
              <a:t>)</a:t>
            </a:r>
          </a:p>
          <a:p>
            <a:r>
              <a:rPr lang="en-US"/>
              <a:t>y’ = r sin(</a:t>
            </a:r>
            <a:r>
              <a:rPr lang="en-US">
                <a:latin typeface="Symbol" charset="2"/>
                <a:sym typeface="Symbol" charset="2"/>
              </a:rPr>
              <a:t>f</a:t>
            </a:r>
            <a:r>
              <a:rPr lang="en-US"/>
              <a:t>) cos(</a:t>
            </a:r>
            <a:r>
              <a:rPr lang="en-US">
                <a:sym typeface="Symbol" charset="2"/>
              </a:rPr>
              <a:t></a:t>
            </a:r>
            <a:r>
              <a:rPr lang="en-US"/>
              <a:t>) + r cos(</a:t>
            </a:r>
            <a:r>
              <a:rPr lang="en-US">
                <a:latin typeface="Symbol" charset="2"/>
                <a:sym typeface="Symbol" charset="2"/>
              </a:rPr>
              <a:t>f</a:t>
            </a:r>
            <a:r>
              <a:rPr lang="en-US"/>
              <a:t>) sin(</a:t>
            </a:r>
            <a:r>
              <a:rPr lang="en-US">
                <a:sym typeface="Symbol" charset="2"/>
              </a:rPr>
              <a:t></a:t>
            </a:r>
            <a:r>
              <a:rPr lang="en-US"/>
              <a:t>)</a:t>
            </a:r>
          </a:p>
          <a:p>
            <a:endParaRPr lang="en-US"/>
          </a:p>
          <a:p>
            <a:r>
              <a:rPr lang="en-US">
                <a:solidFill>
                  <a:srgbClr val="CC3300"/>
                </a:solidFill>
              </a:rPr>
              <a:t>Substitute…</a:t>
            </a:r>
          </a:p>
          <a:p>
            <a:r>
              <a:rPr lang="en-US"/>
              <a:t>x’ = x </a:t>
            </a:r>
            <a:r>
              <a:rPr lang="en-US" b="1"/>
              <a:t>cos</a:t>
            </a:r>
            <a:r>
              <a:rPr lang="en-US"/>
              <a:t>(</a:t>
            </a:r>
            <a:r>
              <a:rPr lang="en-US">
                <a:sym typeface="Symbol" charset="2"/>
              </a:rPr>
              <a:t>) - y </a:t>
            </a:r>
            <a:r>
              <a:rPr lang="en-US" b="1">
                <a:sym typeface="Symbol" charset="2"/>
              </a:rPr>
              <a:t>sin</a:t>
            </a:r>
            <a:r>
              <a:rPr lang="en-US">
                <a:sym typeface="Symbol" charset="2"/>
              </a:rPr>
              <a:t>()</a:t>
            </a:r>
          </a:p>
          <a:p>
            <a:r>
              <a:rPr lang="en-US">
                <a:sym typeface="Symbol" charset="2"/>
              </a:rPr>
              <a:t>y’ = x </a:t>
            </a:r>
            <a:r>
              <a:rPr lang="en-US" b="1">
                <a:sym typeface="Symbol" charset="2"/>
              </a:rPr>
              <a:t>sin</a:t>
            </a:r>
            <a:r>
              <a:rPr lang="en-US">
                <a:sym typeface="Symbol" charset="2"/>
              </a:rPr>
              <a:t>() + y </a:t>
            </a:r>
            <a:r>
              <a:rPr lang="en-US" b="1">
                <a:sym typeface="Symbol" charset="2"/>
              </a:rPr>
              <a:t>cos</a:t>
            </a:r>
            <a:r>
              <a:rPr lang="en-US">
                <a:sym typeface="Symbol" charset="2"/>
              </a:rPr>
              <a:t>()</a:t>
            </a:r>
          </a:p>
        </p:txBody>
      </p:sp>
      <p:grpSp>
        <p:nvGrpSpPr>
          <p:cNvPr id="43012" name="Group 4"/>
          <p:cNvGrpSpPr>
            <a:grpSpLocks/>
          </p:cNvGrpSpPr>
          <p:nvPr/>
        </p:nvGrpSpPr>
        <p:grpSpPr bwMode="auto">
          <a:xfrm>
            <a:off x="0" y="2743200"/>
            <a:ext cx="3714750" cy="2949575"/>
            <a:chOff x="128" y="829"/>
            <a:chExt cx="4138" cy="2963"/>
          </a:xfrm>
        </p:grpSpPr>
        <p:sp>
          <p:nvSpPr>
            <p:cNvPr id="43016" name="Oval 5"/>
            <p:cNvSpPr>
              <a:spLocks noChangeArrowheads="1"/>
            </p:cNvSpPr>
            <p:nvPr/>
          </p:nvSpPr>
          <p:spPr bwMode="auto">
            <a:xfrm>
              <a:off x="1512" y="1248"/>
              <a:ext cx="108" cy="96"/>
            </a:xfrm>
            <a:prstGeom prst="ellipse">
              <a:avLst/>
            </a:prstGeom>
            <a:solidFill>
              <a:schemeClr val="accent2"/>
            </a:solidFill>
            <a:ln w="38100">
              <a:solidFill>
                <a:schemeClr val="tx1"/>
              </a:solidFill>
              <a:round/>
              <a:headEnd/>
              <a:tailEnd/>
            </a:ln>
          </p:spPr>
          <p:txBody>
            <a:bodyPr wrap="none" anchor="ctr">
              <a:prstTxWarp prst="textNoShape">
                <a:avLst/>
              </a:prstTxWarp>
            </a:bodyPr>
            <a:lstStyle/>
            <a:p>
              <a:endParaRPr lang="en-US"/>
            </a:p>
          </p:txBody>
        </p:sp>
        <p:sp>
          <p:nvSpPr>
            <p:cNvPr id="43017" name="Line 6"/>
            <p:cNvSpPr>
              <a:spLocks noChangeShapeType="1"/>
            </p:cNvSpPr>
            <p:nvPr/>
          </p:nvSpPr>
          <p:spPr bwMode="auto">
            <a:xfrm>
              <a:off x="810" y="1008"/>
              <a:ext cx="0" cy="2784"/>
            </a:xfrm>
            <a:prstGeom prst="line">
              <a:avLst/>
            </a:prstGeom>
            <a:noFill/>
            <a:ln w="38100">
              <a:solidFill>
                <a:schemeClr val="tx1"/>
              </a:solidFill>
              <a:round/>
              <a:headEnd type="triangle" w="med" len="med"/>
              <a:tailEnd/>
            </a:ln>
          </p:spPr>
          <p:txBody>
            <a:bodyPr wrap="none" anchor="ctr">
              <a:prstTxWarp prst="textNoShape">
                <a:avLst/>
              </a:prstTxWarp>
            </a:bodyPr>
            <a:lstStyle/>
            <a:p>
              <a:endParaRPr lang="en-US"/>
            </a:p>
          </p:txBody>
        </p:sp>
        <p:sp>
          <p:nvSpPr>
            <p:cNvPr id="43018" name="Line 7"/>
            <p:cNvSpPr>
              <a:spLocks noChangeShapeType="1"/>
            </p:cNvSpPr>
            <p:nvPr/>
          </p:nvSpPr>
          <p:spPr bwMode="auto">
            <a:xfrm>
              <a:off x="810" y="3792"/>
              <a:ext cx="3456" cy="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43019" name="Oval 8"/>
            <p:cNvSpPr>
              <a:spLocks noChangeArrowheads="1"/>
            </p:cNvSpPr>
            <p:nvPr/>
          </p:nvSpPr>
          <p:spPr bwMode="auto">
            <a:xfrm>
              <a:off x="2908" y="2264"/>
              <a:ext cx="108" cy="96"/>
            </a:xfrm>
            <a:prstGeom prst="ellipse">
              <a:avLst/>
            </a:prstGeom>
            <a:solidFill>
              <a:schemeClr val="hlink"/>
            </a:solidFill>
            <a:ln w="38100">
              <a:solidFill>
                <a:schemeClr val="tx1"/>
              </a:solidFill>
              <a:round/>
              <a:headEnd/>
              <a:tailEnd/>
            </a:ln>
          </p:spPr>
          <p:txBody>
            <a:bodyPr wrap="none" anchor="ctr">
              <a:prstTxWarp prst="textNoShape">
                <a:avLst/>
              </a:prstTxWarp>
            </a:bodyPr>
            <a:lstStyle/>
            <a:p>
              <a:endParaRPr lang="en-US"/>
            </a:p>
          </p:txBody>
        </p:sp>
        <p:sp>
          <p:nvSpPr>
            <p:cNvPr id="43020" name="Line 9"/>
            <p:cNvSpPr>
              <a:spLocks noChangeShapeType="1"/>
            </p:cNvSpPr>
            <p:nvPr/>
          </p:nvSpPr>
          <p:spPr bwMode="auto">
            <a:xfrm flipV="1">
              <a:off x="810" y="2352"/>
              <a:ext cx="2106" cy="144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43021" name="Line 10"/>
            <p:cNvSpPr>
              <a:spLocks noChangeShapeType="1"/>
            </p:cNvSpPr>
            <p:nvPr/>
          </p:nvSpPr>
          <p:spPr bwMode="auto">
            <a:xfrm rot="19268048" flipV="1">
              <a:off x="128" y="1832"/>
              <a:ext cx="2106" cy="144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43022" name="Text Box 11"/>
            <p:cNvSpPr txBox="1">
              <a:spLocks noChangeArrowheads="1"/>
            </p:cNvSpPr>
            <p:nvPr/>
          </p:nvSpPr>
          <p:spPr bwMode="auto">
            <a:xfrm>
              <a:off x="903" y="2853"/>
              <a:ext cx="497" cy="827"/>
            </a:xfrm>
            <a:prstGeom prst="rect">
              <a:avLst/>
            </a:prstGeom>
            <a:noFill/>
            <a:ln w="38100">
              <a:noFill/>
              <a:miter lim="800000"/>
              <a:headEnd/>
              <a:tailEnd/>
            </a:ln>
          </p:spPr>
          <p:txBody>
            <a:bodyPr wrap="none" anchor="ctr">
              <a:prstTxWarp prst="textNoShape">
                <a:avLst/>
              </a:prstTxWarp>
              <a:spAutoFit/>
            </a:bodyPr>
            <a:lstStyle/>
            <a:p>
              <a:pPr algn="ctr"/>
              <a:r>
                <a:rPr lang="en-US" sz="4800">
                  <a:sym typeface="Symbol" charset="2"/>
                </a:rPr>
                <a:t></a:t>
              </a:r>
              <a:endParaRPr lang="en-US" sz="4800"/>
            </a:p>
          </p:txBody>
        </p:sp>
        <p:sp>
          <p:nvSpPr>
            <p:cNvPr id="43023" name="Text Box 12"/>
            <p:cNvSpPr txBox="1">
              <a:spLocks noChangeArrowheads="1"/>
            </p:cNvSpPr>
            <p:nvPr/>
          </p:nvSpPr>
          <p:spPr bwMode="auto">
            <a:xfrm>
              <a:off x="2915" y="1741"/>
              <a:ext cx="1274" cy="705"/>
            </a:xfrm>
            <a:prstGeom prst="rect">
              <a:avLst/>
            </a:prstGeom>
            <a:noFill/>
            <a:ln w="38100">
              <a:noFill/>
              <a:miter lim="800000"/>
              <a:headEnd/>
              <a:tailEnd/>
            </a:ln>
          </p:spPr>
          <p:txBody>
            <a:bodyPr wrap="none" anchor="ctr">
              <a:prstTxWarp prst="textNoShape">
                <a:avLst/>
              </a:prstTxWarp>
              <a:spAutoFit/>
            </a:bodyPr>
            <a:lstStyle/>
            <a:p>
              <a:r>
                <a:rPr lang="en-US" sz="4000"/>
                <a:t>(x, y)</a:t>
              </a:r>
            </a:p>
          </p:txBody>
        </p:sp>
        <p:sp>
          <p:nvSpPr>
            <p:cNvPr id="43024" name="Text Box 13"/>
            <p:cNvSpPr txBox="1">
              <a:spLocks noChangeArrowheads="1"/>
            </p:cNvSpPr>
            <p:nvPr/>
          </p:nvSpPr>
          <p:spPr bwMode="auto">
            <a:xfrm>
              <a:off x="1656" y="829"/>
              <a:ext cx="1610" cy="705"/>
            </a:xfrm>
            <a:prstGeom prst="rect">
              <a:avLst/>
            </a:prstGeom>
            <a:noFill/>
            <a:ln w="38100">
              <a:noFill/>
              <a:miter lim="800000"/>
              <a:headEnd/>
              <a:tailEnd/>
            </a:ln>
          </p:spPr>
          <p:txBody>
            <a:bodyPr wrap="none" anchor="ctr">
              <a:prstTxWarp prst="textNoShape">
                <a:avLst/>
              </a:prstTxWarp>
              <a:spAutoFit/>
            </a:bodyPr>
            <a:lstStyle/>
            <a:p>
              <a:r>
                <a:rPr lang="en-US" sz="4000"/>
                <a:t>(x’, y’)</a:t>
              </a:r>
            </a:p>
          </p:txBody>
        </p:sp>
      </p:grpSp>
      <p:sp>
        <p:nvSpPr>
          <p:cNvPr id="43013" name="Rectangle 14"/>
          <p:cNvSpPr>
            <a:spLocks noChangeArrowheads="1"/>
          </p:cNvSpPr>
          <p:nvPr/>
        </p:nvSpPr>
        <p:spPr bwMode="auto">
          <a:xfrm>
            <a:off x="1117600" y="5029200"/>
            <a:ext cx="604838" cy="641350"/>
          </a:xfrm>
          <a:prstGeom prst="rect">
            <a:avLst/>
          </a:prstGeom>
          <a:noFill/>
          <a:ln w="12700">
            <a:noFill/>
            <a:miter lim="800000"/>
            <a:headEnd/>
            <a:tailEnd/>
          </a:ln>
        </p:spPr>
        <p:txBody>
          <a:bodyPr>
            <a:prstTxWarp prst="textNoShape">
              <a:avLst/>
            </a:prstTxWarp>
            <a:spAutoFit/>
          </a:bodyPr>
          <a:lstStyle/>
          <a:p>
            <a:pPr algn="ctr"/>
            <a:r>
              <a:rPr lang="en-US" sz="3600">
                <a:latin typeface="Symbol" charset="2"/>
                <a:sym typeface="Symbol" charset="2"/>
              </a:rPr>
              <a:t>f</a:t>
            </a:r>
          </a:p>
        </p:txBody>
      </p:sp>
      <p:sp>
        <p:nvSpPr>
          <p:cNvPr id="43014" name="Freeform 15"/>
          <p:cNvSpPr>
            <a:spLocks/>
          </p:cNvSpPr>
          <p:nvPr/>
        </p:nvSpPr>
        <p:spPr bwMode="auto">
          <a:xfrm>
            <a:off x="6469063" y="2514600"/>
            <a:ext cx="508000" cy="1219200"/>
          </a:xfrm>
          <a:custGeom>
            <a:avLst/>
            <a:gdLst>
              <a:gd name="T0" fmla="*/ 0 w 360"/>
              <a:gd name="T1" fmla="*/ 0 h 768"/>
              <a:gd name="T2" fmla="*/ 669054344 w 360"/>
              <a:gd name="T3" fmla="*/ 846772500 h 768"/>
              <a:gd name="T4" fmla="*/ 286737778 w 360"/>
              <a:gd name="T5" fmla="*/ 1935480000 h 768"/>
              <a:gd name="T6" fmla="*/ 0 60000 65536"/>
              <a:gd name="T7" fmla="*/ 0 60000 65536"/>
              <a:gd name="T8" fmla="*/ 0 60000 65536"/>
              <a:gd name="T9" fmla="*/ 0 w 360"/>
              <a:gd name="T10" fmla="*/ 0 h 768"/>
              <a:gd name="T11" fmla="*/ 360 w 360"/>
              <a:gd name="T12" fmla="*/ 768 h 768"/>
            </a:gdLst>
            <a:ahLst/>
            <a:cxnLst>
              <a:cxn ang="T6">
                <a:pos x="T0" y="T1"/>
              </a:cxn>
              <a:cxn ang="T7">
                <a:pos x="T2" y="T3"/>
              </a:cxn>
              <a:cxn ang="T8">
                <a:pos x="T4" y="T5"/>
              </a:cxn>
            </a:cxnLst>
            <a:rect l="T9" t="T10" r="T11" b="T12"/>
            <a:pathLst>
              <a:path w="360" h="768">
                <a:moveTo>
                  <a:pt x="0" y="0"/>
                </a:moveTo>
                <a:cubicBezTo>
                  <a:pt x="156" y="104"/>
                  <a:pt x="312" y="208"/>
                  <a:pt x="336" y="336"/>
                </a:cubicBezTo>
                <a:cubicBezTo>
                  <a:pt x="360" y="464"/>
                  <a:pt x="176" y="696"/>
                  <a:pt x="144" y="768"/>
                </a:cubicBezTo>
              </a:path>
            </a:pathLst>
          </a:custGeom>
          <a:noFill/>
          <a:ln w="12700">
            <a:solidFill>
              <a:schemeClr val="tx1"/>
            </a:solidFill>
            <a:round/>
            <a:headEnd/>
            <a:tailEnd type="triangle" w="med" len="med"/>
          </a:ln>
        </p:spPr>
        <p:txBody>
          <a:bodyPr>
            <a:prstTxWarp prst="textNoShape">
              <a:avLst/>
            </a:prstTxWarp>
          </a:bodyPr>
          <a:lstStyle/>
          <a:p>
            <a:endParaRPr lang="en-US"/>
          </a:p>
        </p:txBody>
      </p:sp>
      <p:sp>
        <p:nvSpPr>
          <p:cNvPr id="43015" name="Freeform 16"/>
          <p:cNvSpPr>
            <a:spLocks/>
          </p:cNvSpPr>
          <p:nvPr/>
        </p:nvSpPr>
        <p:spPr bwMode="auto">
          <a:xfrm>
            <a:off x="4141787" y="1828800"/>
            <a:ext cx="1039813" cy="3429000"/>
          </a:xfrm>
          <a:custGeom>
            <a:avLst/>
            <a:gdLst>
              <a:gd name="T0" fmla="*/ 702582995 w 736"/>
              <a:gd name="T1" fmla="*/ 0 h 2160"/>
              <a:gd name="T2" fmla="*/ 127743005 w 736"/>
              <a:gd name="T3" fmla="*/ 2147483647 h 2160"/>
              <a:gd name="T4" fmla="*/ 1469036787 w 736"/>
              <a:gd name="T5" fmla="*/ 2147483647 h 2160"/>
              <a:gd name="T6" fmla="*/ 0 60000 65536"/>
              <a:gd name="T7" fmla="*/ 0 60000 65536"/>
              <a:gd name="T8" fmla="*/ 0 60000 65536"/>
              <a:gd name="T9" fmla="*/ 0 w 736"/>
              <a:gd name="T10" fmla="*/ 0 h 2160"/>
              <a:gd name="T11" fmla="*/ 736 w 736"/>
              <a:gd name="T12" fmla="*/ 2160 h 2160"/>
            </a:gdLst>
            <a:ahLst/>
            <a:cxnLst>
              <a:cxn ang="T6">
                <a:pos x="T0" y="T1"/>
              </a:cxn>
              <a:cxn ang="T7">
                <a:pos x="T2" y="T3"/>
              </a:cxn>
              <a:cxn ang="T8">
                <a:pos x="T4" y="T5"/>
              </a:cxn>
            </a:cxnLst>
            <a:rect l="T9" t="T10" r="T11" b="T12"/>
            <a:pathLst>
              <a:path w="736" h="2160">
                <a:moveTo>
                  <a:pt x="352" y="0"/>
                </a:moveTo>
                <a:cubicBezTo>
                  <a:pt x="176" y="660"/>
                  <a:pt x="0" y="1320"/>
                  <a:pt x="64" y="1680"/>
                </a:cubicBezTo>
                <a:cubicBezTo>
                  <a:pt x="128" y="2040"/>
                  <a:pt x="624" y="2080"/>
                  <a:pt x="736" y="2160"/>
                </a:cubicBezTo>
              </a:path>
            </a:pathLst>
          </a:custGeom>
          <a:noFill/>
          <a:ln w="12700">
            <a:solidFill>
              <a:schemeClr val="tx1"/>
            </a:solidFill>
            <a:round/>
            <a:headEnd/>
            <a:tailEnd type="triangle" w="med" len="me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r>
              <a:rPr lang="en-US"/>
              <a:t>2-D Rotation</a:t>
            </a:r>
          </a:p>
        </p:txBody>
      </p:sp>
      <p:sp>
        <p:nvSpPr>
          <p:cNvPr id="720899" name="Rectangle 3"/>
          <p:cNvSpPr>
            <a:spLocks noGrp="1" noChangeArrowheads="1"/>
          </p:cNvSpPr>
          <p:nvPr>
            <p:ph type="body" sz="half" idx="1"/>
          </p:nvPr>
        </p:nvSpPr>
        <p:spPr>
          <a:xfrm>
            <a:off x="685800" y="914400"/>
            <a:ext cx="7772400" cy="5257800"/>
          </a:xfrm>
        </p:spPr>
        <p:txBody>
          <a:bodyPr/>
          <a:lstStyle/>
          <a:p>
            <a:pPr marL="0" indent="0"/>
            <a:r>
              <a:rPr lang="en-US" sz="2000" dirty="0"/>
              <a:t>This is easy to capture in matrix form:</a:t>
            </a:r>
          </a:p>
          <a:p>
            <a:pPr marL="0" indent="0"/>
            <a:endParaRPr lang="en-US" sz="2000" dirty="0"/>
          </a:p>
          <a:p>
            <a:pPr marL="0" indent="0"/>
            <a:endParaRPr lang="en-US" sz="2000" dirty="0"/>
          </a:p>
          <a:p>
            <a:pPr marL="0" indent="0"/>
            <a:endParaRPr lang="en-US" sz="2000" dirty="0"/>
          </a:p>
          <a:p>
            <a:pPr marL="0" indent="0"/>
            <a:endParaRPr lang="en-US" sz="2000" dirty="0"/>
          </a:p>
          <a:p>
            <a:pPr marL="0" indent="0"/>
            <a:endParaRPr lang="en-US" sz="2000" dirty="0"/>
          </a:p>
          <a:p>
            <a:pPr lvl="1"/>
            <a:endParaRPr lang="en-US" sz="1800" b="1" i="1" dirty="0"/>
          </a:p>
          <a:p>
            <a:pPr lvl="1"/>
            <a:endParaRPr lang="en-US" sz="1800" b="1" i="1" dirty="0"/>
          </a:p>
          <a:p>
            <a:pPr lvl="1">
              <a:buFontTx/>
              <a:buNone/>
            </a:pPr>
            <a:endParaRPr lang="en-US" sz="1800" b="1" i="1" dirty="0"/>
          </a:p>
          <a:p>
            <a:pPr lvl="1">
              <a:buFontTx/>
              <a:buNone/>
            </a:pPr>
            <a:endParaRPr lang="en-US" sz="1800" b="1" i="1" dirty="0"/>
          </a:p>
          <a:p>
            <a:pPr lvl="1">
              <a:buFontTx/>
              <a:buNone/>
            </a:pPr>
            <a:endParaRPr lang="en-US" sz="1800" b="1" i="1" dirty="0"/>
          </a:p>
          <a:p>
            <a:pPr marL="0" indent="0"/>
            <a:r>
              <a:rPr lang="en-US" sz="2000" dirty="0"/>
              <a:t>What is the inverse transformation?</a:t>
            </a:r>
          </a:p>
          <a:p>
            <a:pPr lvl="1"/>
            <a:r>
              <a:rPr lang="en-US" sz="1800" dirty="0"/>
              <a:t>Rotation by –</a:t>
            </a:r>
            <a:r>
              <a:rPr lang="en-US" sz="1800" dirty="0">
                <a:latin typeface="Symbol" charset="2"/>
              </a:rPr>
              <a:t>q</a:t>
            </a:r>
            <a:endParaRPr lang="en-US" sz="1800" dirty="0"/>
          </a:p>
          <a:p>
            <a:pPr lvl="1"/>
            <a:r>
              <a:rPr lang="en-US" sz="1800" dirty="0"/>
              <a:t>For rotation matrices</a:t>
            </a:r>
          </a:p>
        </p:txBody>
      </p:sp>
      <p:graphicFrame>
        <p:nvGraphicFramePr>
          <p:cNvPr id="47106" name="Object 2"/>
          <p:cNvGraphicFramePr>
            <a:graphicFrameLocks noChangeAspect="1"/>
          </p:cNvGraphicFramePr>
          <p:nvPr/>
        </p:nvGraphicFramePr>
        <p:xfrm>
          <a:off x="1752600" y="1338263"/>
          <a:ext cx="4454525" cy="1176337"/>
        </p:xfrm>
        <a:graphic>
          <a:graphicData uri="http://schemas.openxmlformats.org/presentationml/2006/ole">
            <mc:AlternateContent xmlns:mc="http://schemas.openxmlformats.org/markup-compatibility/2006">
              <mc:Choice xmlns:v="urn:schemas-microsoft-com:vml" Requires="v">
                <p:oleObj spid="_x0000_s47200" name="Equation" r:id="rId4" imgW="1777680" imgH="469800" progId="Equation.3">
                  <p:embed/>
                </p:oleObj>
              </mc:Choice>
              <mc:Fallback>
                <p:oleObj name="Equation" r:id="rId4" imgW="1777680" imgH="469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338263"/>
                        <a:ext cx="4454525" cy="117633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2"/>
                            </a:solidFill>
                            <a:miter lim="800000"/>
                            <a:headEnd/>
                            <a:tailEnd/>
                          </a14:hiddenLine>
                        </a:ext>
                      </a:extLst>
                    </p:spPr>
                  </p:pic>
                </p:oleObj>
              </mc:Fallback>
            </mc:AlternateContent>
          </a:graphicData>
        </a:graphic>
      </p:graphicFrame>
      <p:graphicFrame>
        <p:nvGraphicFramePr>
          <p:cNvPr id="720901" name="Object 3"/>
          <p:cNvGraphicFramePr>
            <a:graphicFrameLocks noGrp="1" noChangeAspect="1"/>
          </p:cNvGraphicFramePr>
          <p:nvPr>
            <p:ph sz="half" idx="2"/>
          </p:nvPr>
        </p:nvGraphicFramePr>
        <p:xfrm>
          <a:off x="3746500" y="5453063"/>
          <a:ext cx="1254125" cy="400050"/>
        </p:xfrm>
        <a:graphic>
          <a:graphicData uri="http://schemas.openxmlformats.org/presentationml/2006/ole">
            <mc:AlternateContent xmlns:mc="http://schemas.openxmlformats.org/markup-compatibility/2006">
              <mc:Choice xmlns:v="urn:schemas-microsoft-com:vml" Requires="v">
                <p:oleObj spid="_x0000_s47201" name="Equation" r:id="rId6" imgW="596880" imgH="190440" progId="Equation.3">
                  <p:embed/>
                </p:oleObj>
              </mc:Choice>
              <mc:Fallback>
                <p:oleObj name="Equation" r:id="rId6" imgW="596880" imgH="1904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6500" y="5453063"/>
                        <a:ext cx="1254125" cy="4000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47110" name="AutoShape 7"/>
          <p:cNvSpPr>
            <a:spLocks/>
          </p:cNvSpPr>
          <p:nvPr/>
        </p:nvSpPr>
        <p:spPr bwMode="auto">
          <a:xfrm rot="-5400000">
            <a:off x="4038600" y="1447800"/>
            <a:ext cx="228600" cy="2514600"/>
          </a:xfrm>
          <a:prstGeom prst="leftBrace">
            <a:avLst>
              <a:gd name="adj1" fmla="val 91667"/>
              <a:gd name="adj2" fmla="val 50000"/>
            </a:avLst>
          </a:prstGeom>
          <a:noFill/>
          <a:ln w="38100">
            <a:solidFill>
              <a:schemeClr val="tx2"/>
            </a:solidFill>
            <a:round/>
            <a:headEnd/>
            <a:tailEnd/>
          </a:ln>
        </p:spPr>
        <p:txBody>
          <a:bodyPr vert="eaVert" wrap="none" anchor="ctr">
            <a:prstTxWarp prst="textNoShape">
              <a:avLst/>
            </a:prstTxWarp>
          </a:bodyPr>
          <a:lstStyle/>
          <a:p>
            <a:pPr algn="ctr" eaLnBrk="1" hangingPunct="1"/>
            <a:endParaRPr lang="ru-RU" sz="1800">
              <a:solidFill>
                <a:schemeClr val="bg1"/>
              </a:solidFill>
            </a:endParaRPr>
          </a:p>
        </p:txBody>
      </p:sp>
      <p:sp>
        <p:nvSpPr>
          <p:cNvPr id="47111" name="Text Box 8"/>
          <p:cNvSpPr txBox="1">
            <a:spLocks noChangeArrowheads="1"/>
          </p:cNvSpPr>
          <p:nvPr/>
        </p:nvSpPr>
        <p:spPr bwMode="auto">
          <a:xfrm>
            <a:off x="3946525" y="2860675"/>
            <a:ext cx="404813" cy="457200"/>
          </a:xfrm>
          <a:prstGeom prst="rect">
            <a:avLst/>
          </a:prstGeom>
          <a:noFill/>
          <a:ln w="9525">
            <a:noFill/>
            <a:miter lim="800000"/>
            <a:headEnd/>
            <a:tailEnd/>
          </a:ln>
        </p:spPr>
        <p:txBody>
          <a:bodyPr wrap="none">
            <a:prstTxWarp prst="textNoShape">
              <a:avLst/>
            </a:prstTxWarp>
            <a:spAutoFit/>
          </a:bodyPr>
          <a:lstStyle/>
          <a:p>
            <a:r>
              <a:rPr lang="en-US" b="1"/>
              <a:t>R</a:t>
            </a:r>
          </a:p>
        </p:txBody>
      </p:sp>
      <p:grpSp>
        <p:nvGrpSpPr>
          <p:cNvPr id="8" name="Group 4"/>
          <p:cNvGrpSpPr>
            <a:grpSpLocks/>
          </p:cNvGrpSpPr>
          <p:nvPr/>
        </p:nvGrpSpPr>
        <p:grpSpPr bwMode="auto">
          <a:xfrm>
            <a:off x="5257800" y="2921389"/>
            <a:ext cx="3714750" cy="2949575"/>
            <a:chOff x="128" y="829"/>
            <a:chExt cx="4138" cy="2963"/>
          </a:xfrm>
        </p:grpSpPr>
        <p:sp>
          <p:nvSpPr>
            <p:cNvPr id="9" name="Oval 5"/>
            <p:cNvSpPr>
              <a:spLocks noChangeArrowheads="1"/>
            </p:cNvSpPr>
            <p:nvPr/>
          </p:nvSpPr>
          <p:spPr bwMode="auto">
            <a:xfrm>
              <a:off x="1512" y="1248"/>
              <a:ext cx="108" cy="96"/>
            </a:xfrm>
            <a:prstGeom prst="ellipse">
              <a:avLst/>
            </a:prstGeom>
            <a:solidFill>
              <a:schemeClr val="accent2"/>
            </a:solidFill>
            <a:ln w="38100">
              <a:solidFill>
                <a:schemeClr val="tx1"/>
              </a:solidFill>
              <a:round/>
              <a:headEnd/>
              <a:tailEnd/>
            </a:ln>
          </p:spPr>
          <p:txBody>
            <a:bodyPr wrap="none" anchor="ctr">
              <a:prstTxWarp prst="textNoShape">
                <a:avLst/>
              </a:prstTxWarp>
            </a:bodyPr>
            <a:lstStyle/>
            <a:p>
              <a:endParaRPr lang="en-US"/>
            </a:p>
          </p:txBody>
        </p:sp>
        <p:sp>
          <p:nvSpPr>
            <p:cNvPr id="10" name="Line 6"/>
            <p:cNvSpPr>
              <a:spLocks noChangeShapeType="1"/>
            </p:cNvSpPr>
            <p:nvPr/>
          </p:nvSpPr>
          <p:spPr bwMode="auto">
            <a:xfrm>
              <a:off x="810" y="1008"/>
              <a:ext cx="0" cy="2784"/>
            </a:xfrm>
            <a:prstGeom prst="line">
              <a:avLst/>
            </a:prstGeom>
            <a:noFill/>
            <a:ln w="38100">
              <a:solidFill>
                <a:schemeClr val="tx1"/>
              </a:solidFill>
              <a:round/>
              <a:headEnd type="triangle" w="med" len="med"/>
              <a:tailEnd/>
            </a:ln>
          </p:spPr>
          <p:txBody>
            <a:bodyPr wrap="none" anchor="ctr">
              <a:prstTxWarp prst="textNoShape">
                <a:avLst/>
              </a:prstTxWarp>
            </a:bodyPr>
            <a:lstStyle/>
            <a:p>
              <a:endParaRPr lang="en-US"/>
            </a:p>
          </p:txBody>
        </p:sp>
        <p:sp>
          <p:nvSpPr>
            <p:cNvPr id="11" name="Line 7"/>
            <p:cNvSpPr>
              <a:spLocks noChangeShapeType="1"/>
            </p:cNvSpPr>
            <p:nvPr/>
          </p:nvSpPr>
          <p:spPr bwMode="auto">
            <a:xfrm>
              <a:off x="810" y="3792"/>
              <a:ext cx="3456" cy="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12" name="Oval 8"/>
            <p:cNvSpPr>
              <a:spLocks noChangeArrowheads="1"/>
            </p:cNvSpPr>
            <p:nvPr/>
          </p:nvSpPr>
          <p:spPr bwMode="auto">
            <a:xfrm>
              <a:off x="2908" y="2264"/>
              <a:ext cx="108" cy="96"/>
            </a:xfrm>
            <a:prstGeom prst="ellipse">
              <a:avLst/>
            </a:prstGeom>
            <a:solidFill>
              <a:schemeClr val="hlink"/>
            </a:solidFill>
            <a:ln w="38100">
              <a:solidFill>
                <a:schemeClr val="tx1"/>
              </a:solidFill>
              <a:round/>
              <a:headEnd/>
              <a:tailEnd/>
            </a:ln>
          </p:spPr>
          <p:txBody>
            <a:bodyPr wrap="none" anchor="ctr">
              <a:prstTxWarp prst="textNoShape">
                <a:avLst/>
              </a:prstTxWarp>
            </a:bodyPr>
            <a:lstStyle/>
            <a:p>
              <a:endParaRPr lang="en-US"/>
            </a:p>
          </p:txBody>
        </p:sp>
        <p:sp>
          <p:nvSpPr>
            <p:cNvPr id="13" name="Line 9"/>
            <p:cNvSpPr>
              <a:spLocks noChangeShapeType="1"/>
            </p:cNvSpPr>
            <p:nvPr/>
          </p:nvSpPr>
          <p:spPr bwMode="auto">
            <a:xfrm flipV="1">
              <a:off x="810" y="2352"/>
              <a:ext cx="2106" cy="144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14" name="Line 10"/>
            <p:cNvSpPr>
              <a:spLocks noChangeShapeType="1"/>
            </p:cNvSpPr>
            <p:nvPr/>
          </p:nvSpPr>
          <p:spPr bwMode="auto">
            <a:xfrm rot="19268048" flipV="1">
              <a:off x="128" y="1832"/>
              <a:ext cx="2106" cy="144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15" name="Text Box 11"/>
            <p:cNvSpPr txBox="1">
              <a:spLocks noChangeArrowheads="1"/>
            </p:cNvSpPr>
            <p:nvPr/>
          </p:nvSpPr>
          <p:spPr bwMode="auto">
            <a:xfrm>
              <a:off x="903" y="2853"/>
              <a:ext cx="497" cy="827"/>
            </a:xfrm>
            <a:prstGeom prst="rect">
              <a:avLst/>
            </a:prstGeom>
            <a:noFill/>
            <a:ln w="38100">
              <a:noFill/>
              <a:miter lim="800000"/>
              <a:headEnd/>
              <a:tailEnd/>
            </a:ln>
          </p:spPr>
          <p:txBody>
            <a:bodyPr wrap="none" anchor="ctr">
              <a:prstTxWarp prst="textNoShape">
                <a:avLst/>
              </a:prstTxWarp>
              <a:spAutoFit/>
            </a:bodyPr>
            <a:lstStyle/>
            <a:p>
              <a:pPr algn="ctr"/>
              <a:r>
                <a:rPr lang="en-US" sz="4800">
                  <a:sym typeface="Symbol" charset="2"/>
                </a:rPr>
                <a:t></a:t>
              </a:r>
              <a:endParaRPr lang="en-US" sz="4800"/>
            </a:p>
          </p:txBody>
        </p:sp>
        <p:sp>
          <p:nvSpPr>
            <p:cNvPr id="16" name="Text Box 12"/>
            <p:cNvSpPr txBox="1">
              <a:spLocks noChangeArrowheads="1"/>
            </p:cNvSpPr>
            <p:nvPr/>
          </p:nvSpPr>
          <p:spPr bwMode="auto">
            <a:xfrm>
              <a:off x="2915" y="1741"/>
              <a:ext cx="1274" cy="705"/>
            </a:xfrm>
            <a:prstGeom prst="rect">
              <a:avLst/>
            </a:prstGeom>
            <a:noFill/>
            <a:ln w="38100">
              <a:noFill/>
              <a:miter lim="800000"/>
              <a:headEnd/>
              <a:tailEnd/>
            </a:ln>
          </p:spPr>
          <p:txBody>
            <a:bodyPr wrap="none" anchor="ctr">
              <a:prstTxWarp prst="textNoShape">
                <a:avLst/>
              </a:prstTxWarp>
              <a:spAutoFit/>
            </a:bodyPr>
            <a:lstStyle/>
            <a:p>
              <a:r>
                <a:rPr lang="en-US" sz="4000"/>
                <a:t>(x, y)</a:t>
              </a:r>
            </a:p>
          </p:txBody>
        </p:sp>
        <p:sp>
          <p:nvSpPr>
            <p:cNvPr id="17" name="Text Box 13"/>
            <p:cNvSpPr txBox="1">
              <a:spLocks noChangeArrowheads="1"/>
            </p:cNvSpPr>
            <p:nvPr/>
          </p:nvSpPr>
          <p:spPr bwMode="auto">
            <a:xfrm>
              <a:off x="1656" y="829"/>
              <a:ext cx="1610" cy="705"/>
            </a:xfrm>
            <a:prstGeom prst="rect">
              <a:avLst/>
            </a:prstGeom>
            <a:noFill/>
            <a:ln w="38100">
              <a:noFill/>
              <a:miter lim="800000"/>
              <a:headEnd/>
              <a:tailEnd/>
            </a:ln>
          </p:spPr>
          <p:txBody>
            <a:bodyPr wrap="none" anchor="ctr">
              <a:prstTxWarp prst="textNoShape">
                <a:avLst/>
              </a:prstTxWarp>
              <a:spAutoFit/>
            </a:bodyPr>
            <a:lstStyle/>
            <a:p>
              <a:r>
                <a:rPr lang="en-US" sz="4000"/>
                <a:t>(x’, y’)</a:t>
              </a:r>
            </a:p>
          </p:txBody>
        </p:sp>
      </p:grpSp>
      <p:sp>
        <p:nvSpPr>
          <p:cNvPr id="18" name="Rectangle 14"/>
          <p:cNvSpPr>
            <a:spLocks noChangeArrowheads="1"/>
          </p:cNvSpPr>
          <p:nvPr/>
        </p:nvSpPr>
        <p:spPr bwMode="auto">
          <a:xfrm>
            <a:off x="6375400" y="5207389"/>
            <a:ext cx="604838" cy="641350"/>
          </a:xfrm>
          <a:prstGeom prst="rect">
            <a:avLst/>
          </a:prstGeom>
          <a:noFill/>
          <a:ln w="12700">
            <a:noFill/>
            <a:miter lim="800000"/>
            <a:headEnd/>
            <a:tailEnd/>
          </a:ln>
        </p:spPr>
        <p:txBody>
          <a:bodyPr>
            <a:prstTxWarp prst="textNoShape">
              <a:avLst/>
            </a:prstTxWarp>
            <a:spAutoFit/>
          </a:bodyPr>
          <a:lstStyle/>
          <a:p>
            <a:pPr algn="ctr"/>
            <a:r>
              <a:rPr lang="en-US" sz="3600">
                <a:latin typeface="Symbol" charset="2"/>
                <a:sym typeface="Symbol" charset="2"/>
              </a:rPr>
              <a:t>f</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089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0899">
                                            <p:txEl>
                                              <p:pRg st="12" end="1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0899">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0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99" grpId="0" build="p"/>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687388" y="76200"/>
            <a:ext cx="7770812" cy="838200"/>
          </a:xfrm>
        </p:spPr>
        <p:txBody>
          <a:bodyPr/>
          <a:lstStyle/>
          <a:p>
            <a:r>
              <a:rPr lang="en-US"/>
              <a:t>2x2 Matrices</a:t>
            </a:r>
          </a:p>
        </p:txBody>
      </p:sp>
      <p:sp>
        <p:nvSpPr>
          <p:cNvPr id="49156" name="Rectangle 3"/>
          <p:cNvSpPr>
            <a:spLocks noGrp="1" noChangeArrowheads="1"/>
          </p:cNvSpPr>
          <p:nvPr>
            <p:ph type="body" idx="1"/>
          </p:nvPr>
        </p:nvSpPr>
        <p:spPr/>
        <p:txBody>
          <a:bodyPr/>
          <a:lstStyle/>
          <a:p>
            <a:r>
              <a:rPr lang="en-US"/>
              <a:t>What types of transformations can be </a:t>
            </a:r>
            <a:br>
              <a:rPr lang="en-US"/>
            </a:br>
            <a:r>
              <a:rPr lang="en-US"/>
              <a:t>represented with a 2x2 matrix?</a:t>
            </a:r>
          </a:p>
        </p:txBody>
      </p:sp>
      <p:sp>
        <p:nvSpPr>
          <p:cNvPr id="49157" name="Text Box 4"/>
          <p:cNvSpPr txBox="1">
            <a:spLocks noChangeArrowheads="1"/>
          </p:cNvSpPr>
          <p:nvPr/>
        </p:nvSpPr>
        <p:spPr bwMode="auto">
          <a:xfrm>
            <a:off x="846138" y="2667000"/>
            <a:ext cx="1852612" cy="519113"/>
          </a:xfrm>
          <a:prstGeom prst="rect">
            <a:avLst/>
          </a:prstGeom>
          <a:noFill/>
          <a:ln w="9525">
            <a:noFill/>
            <a:miter lim="800000"/>
            <a:headEnd/>
            <a:tailEnd/>
          </a:ln>
        </p:spPr>
        <p:txBody>
          <a:bodyPr wrap="none">
            <a:prstTxWarp prst="textNoShape">
              <a:avLst/>
            </a:prstTxWarp>
            <a:spAutoFit/>
          </a:bodyPr>
          <a:lstStyle/>
          <a:p>
            <a:r>
              <a:rPr lang="en-US" sz="2800">
                <a:solidFill>
                  <a:schemeClr val="tx2"/>
                </a:solidFill>
                <a:latin typeface="Arial" charset="0"/>
              </a:rPr>
              <a:t>2D Identity?</a:t>
            </a:r>
          </a:p>
        </p:txBody>
      </p:sp>
      <p:graphicFrame>
        <p:nvGraphicFramePr>
          <p:cNvPr id="49154" name="Object 2"/>
          <p:cNvGraphicFramePr>
            <a:graphicFrameLocks noChangeAspect="1"/>
          </p:cNvGraphicFramePr>
          <p:nvPr/>
        </p:nvGraphicFramePr>
        <p:xfrm>
          <a:off x="1252538" y="3276600"/>
          <a:ext cx="962025" cy="893763"/>
        </p:xfrm>
        <a:graphic>
          <a:graphicData uri="http://schemas.openxmlformats.org/presentationml/2006/ole">
            <mc:AlternateContent xmlns:mc="http://schemas.openxmlformats.org/markup-compatibility/2006">
              <mc:Choice xmlns:v="urn:schemas-microsoft-com:vml" Requires="v">
                <p:oleObj spid="_x0000_s49202" name="Equation" r:id="rId4" imgW="380880" imgH="355320" progId="Equation.3">
                  <p:embed/>
                </p:oleObj>
              </mc:Choice>
              <mc:Fallback>
                <p:oleObj name="Equation" r:id="rId4" imgW="380880" imgH="35532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2538" y="3276600"/>
                        <a:ext cx="962025" cy="8937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687388" y="76200"/>
            <a:ext cx="7770812" cy="838200"/>
          </a:xfrm>
        </p:spPr>
        <p:txBody>
          <a:bodyPr/>
          <a:lstStyle/>
          <a:p>
            <a:r>
              <a:rPr lang="en-US"/>
              <a:t>2x2 Matrices</a:t>
            </a:r>
          </a:p>
        </p:txBody>
      </p:sp>
      <p:sp>
        <p:nvSpPr>
          <p:cNvPr id="51205" name="Rectangle 3"/>
          <p:cNvSpPr>
            <a:spLocks noGrp="1" noChangeArrowheads="1"/>
          </p:cNvSpPr>
          <p:nvPr>
            <p:ph type="body" idx="1"/>
          </p:nvPr>
        </p:nvSpPr>
        <p:spPr/>
        <p:txBody>
          <a:bodyPr/>
          <a:lstStyle/>
          <a:p>
            <a:r>
              <a:rPr lang="en-US"/>
              <a:t>What types of transformations can be </a:t>
            </a:r>
            <a:br>
              <a:rPr lang="en-US"/>
            </a:br>
            <a:r>
              <a:rPr lang="en-US"/>
              <a:t>represented with a 2x2 matrix?</a:t>
            </a:r>
          </a:p>
        </p:txBody>
      </p:sp>
      <p:sp>
        <p:nvSpPr>
          <p:cNvPr id="51206" name="Text Box 4"/>
          <p:cNvSpPr txBox="1">
            <a:spLocks noChangeArrowheads="1"/>
          </p:cNvSpPr>
          <p:nvPr/>
        </p:nvSpPr>
        <p:spPr bwMode="auto">
          <a:xfrm>
            <a:off x="846138" y="2667000"/>
            <a:ext cx="1852612" cy="519113"/>
          </a:xfrm>
          <a:prstGeom prst="rect">
            <a:avLst/>
          </a:prstGeom>
          <a:noFill/>
          <a:ln w="9525">
            <a:noFill/>
            <a:miter lim="800000"/>
            <a:headEnd/>
            <a:tailEnd/>
          </a:ln>
        </p:spPr>
        <p:txBody>
          <a:bodyPr wrap="none">
            <a:prstTxWarp prst="textNoShape">
              <a:avLst/>
            </a:prstTxWarp>
            <a:spAutoFit/>
          </a:bodyPr>
          <a:lstStyle/>
          <a:p>
            <a:r>
              <a:rPr lang="en-US" sz="2800">
                <a:solidFill>
                  <a:schemeClr val="tx2"/>
                </a:solidFill>
                <a:latin typeface="Arial" charset="0"/>
              </a:rPr>
              <a:t>2D Identity?</a:t>
            </a:r>
          </a:p>
        </p:txBody>
      </p:sp>
      <p:graphicFrame>
        <p:nvGraphicFramePr>
          <p:cNvPr id="51202" name="Object 2"/>
          <p:cNvGraphicFramePr>
            <a:graphicFrameLocks noChangeAspect="1"/>
          </p:cNvGraphicFramePr>
          <p:nvPr/>
        </p:nvGraphicFramePr>
        <p:xfrm>
          <a:off x="1252538" y="3276600"/>
          <a:ext cx="962025" cy="893763"/>
        </p:xfrm>
        <a:graphic>
          <a:graphicData uri="http://schemas.openxmlformats.org/presentationml/2006/ole">
            <mc:AlternateContent xmlns:mc="http://schemas.openxmlformats.org/markup-compatibility/2006">
              <mc:Choice xmlns:v="urn:schemas-microsoft-com:vml" Requires="v">
                <p:oleObj spid="_x0000_s51296" name="Equation" r:id="rId4" imgW="380880" imgH="355320" progId="Equation.3">
                  <p:embed/>
                </p:oleObj>
              </mc:Choice>
              <mc:Fallback>
                <p:oleObj name="Equation" r:id="rId4" imgW="380880" imgH="35532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2538" y="3276600"/>
                        <a:ext cx="962025" cy="8937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24998" name="Object 3"/>
          <p:cNvGraphicFramePr>
            <a:graphicFrameLocks noChangeAspect="1"/>
          </p:cNvGraphicFramePr>
          <p:nvPr/>
        </p:nvGraphicFramePr>
        <p:xfrm>
          <a:off x="3898900" y="3200400"/>
          <a:ext cx="2722563" cy="962025"/>
        </p:xfrm>
        <a:graphic>
          <a:graphicData uri="http://schemas.openxmlformats.org/presentationml/2006/ole">
            <mc:AlternateContent xmlns:mc="http://schemas.openxmlformats.org/markup-compatibility/2006">
              <mc:Choice xmlns:v="urn:schemas-microsoft-com:vml" Requires="v">
                <p:oleObj spid="_x0000_s51297" name="Equation" r:id="rId6" imgW="1079280" imgH="380880" progId="Equation.3">
                  <p:embed/>
                </p:oleObj>
              </mc:Choice>
              <mc:Fallback>
                <p:oleObj name="Equation" r:id="rId6" imgW="1079280" imgH="3808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8900" y="3200400"/>
                        <a:ext cx="2722563" cy="96202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743200"/>
            <a:ext cx="3505200" cy="838200"/>
          </a:xfrm>
        </p:spPr>
        <p:txBody>
          <a:bodyPr/>
          <a:lstStyle/>
          <a:p>
            <a:r>
              <a:rPr lang="en-US" dirty="0" smtClean="0"/>
              <a:t>Picture Time!</a:t>
            </a:r>
            <a:endParaRPr lang="en-US" dirty="0"/>
          </a:p>
        </p:txBody>
      </p:sp>
    </p:spTree>
    <p:extLst>
      <p:ext uri="{BB962C8B-B14F-4D97-AF65-F5344CB8AC3E}">
        <p14:creationId xmlns:p14="http://schemas.microsoft.com/office/powerpoint/2010/main" val="328245913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a:xfrm>
            <a:off x="687388" y="76200"/>
            <a:ext cx="7770812" cy="838200"/>
          </a:xfrm>
        </p:spPr>
        <p:txBody>
          <a:bodyPr/>
          <a:lstStyle/>
          <a:p>
            <a:r>
              <a:rPr lang="en-US"/>
              <a:t>2x2 Matrices</a:t>
            </a:r>
          </a:p>
        </p:txBody>
      </p:sp>
      <p:sp>
        <p:nvSpPr>
          <p:cNvPr id="53254" name="Rectangle 3"/>
          <p:cNvSpPr>
            <a:spLocks noGrp="1" noChangeArrowheads="1"/>
          </p:cNvSpPr>
          <p:nvPr>
            <p:ph type="body" idx="1"/>
          </p:nvPr>
        </p:nvSpPr>
        <p:spPr/>
        <p:txBody>
          <a:bodyPr/>
          <a:lstStyle/>
          <a:p>
            <a:r>
              <a:rPr lang="en-US"/>
              <a:t>What types of transformations can be </a:t>
            </a:r>
            <a:br>
              <a:rPr lang="en-US"/>
            </a:br>
            <a:r>
              <a:rPr lang="en-US"/>
              <a:t>represented with a 2x2 matrix?</a:t>
            </a:r>
          </a:p>
        </p:txBody>
      </p:sp>
      <p:sp>
        <p:nvSpPr>
          <p:cNvPr id="53255" name="Text Box 4"/>
          <p:cNvSpPr txBox="1">
            <a:spLocks noChangeArrowheads="1"/>
          </p:cNvSpPr>
          <p:nvPr/>
        </p:nvSpPr>
        <p:spPr bwMode="auto">
          <a:xfrm>
            <a:off x="846138" y="2667000"/>
            <a:ext cx="1852612" cy="519113"/>
          </a:xfrm>
          <a:prstGeom prst="rect">
            <a:avLst/>
          </a:prstGeom>
          <a:noFill/>
          <a:ln w="9525">
            <a:noFill/>
            <a:miter lim="800000"/>
            <a:headEnd/>
            <a:tailEnd/>
          </a:ln>
        </p:spPr>
        <p:txBody>
          <a:bodyPr wrap="none">
            <a:prstTxWarp prst="textNoShape">
              <a:avLst/>
            </a:prstTxWarp>
            <a:spAutoFit/>
          </a:bodyPr>
          <a:lstStyle/>
          <a:p>
            <a:r>
              <a:rPr lang="en-US" sz="2800">
                <a:solidFill>
                  <a:schemeClr val="tx2"/>
                </a:solidFill>
                <a:latin typeface="Arial" charset="0"/>
              </a:rPr>
              <a:t>2D Identity?</a:t>
            </a:r>
          </a:p>
        </p:txBody>
      </p:sp>
      <p:graphicFrame>
        <p:nvGraphicFramePr>
          <p:cNvPr id="53250" name="Object 2"/>
          <p:cNvGraphicFramePr>
            <a:graphicFrameLocks noChangeAspect="1"/>
          </p:cNvGraphicFramePr>
          <p:nvPr/>
        </p:nvGraphicFramePr>
        <p:xfrm>
          <a:off x="1252538" y="3276600"/>
          <a:ext cx="962025" cy="893763"/>
        </p:xfrm>
        <a:graphic>
          <a:graphicData uri="http://schemas.openxmlformats.org/presentationml/2006/ole">
            <mc:AlternateContent xmlns:mc="http://schemas.openxmlformats.org/markup-compatibility/2006">
              <mc:Choice xmlns:v="urn:schemas-microsoft-com:vml" Requires="v">
                <p:oleObj spid="_x0000_s53389" name="Equation" r:id="rId4" imgW="380880" imgH="355320" progId="Equation.3">
                  <p:embed/>
                </p:oleObj>
              </mc:Choice>
              <mc:Fallback>
                <p:oleObj name="Equation" r:id="rId4" imgW="380880" imgH="35532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2538" y="3276600"/>
                        <a:ext cx="962025" cy="8937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24998" name="Object 3"/>
          <p:cNvGraphicFramePr>
            <a:graphicFrameLocks noChangeAspect="1"/>
          </p:cNvGraphicFramePr>
          <p:nvPr/>
        </p:nvGraphicFramePr>
        <p:xfrm>
          <a:off x="3898900" y="3200400"/>
          <a:ext cx="2722563" cy="962025"/>
        </p:xfrm>
        <a:graphic>
          <a:graphicData uri="http://schemas.openxmlformats.org/presentationml/2006/ole">
            <mc:AlternateContent xmlns:mc="http://schemas.openxmlformats.org/markup-compatibility/2006">
              <mc:Choice xmlns:v="urn:schemas-microsoft-com:vml" Requires="v">
                <p:oleObj spid="_x0000_s53390" name="Equation" r:id="rId6" imgW="1079280" imgH="380880" progId="Equation.3">
                  <p:embed/>
                </p:oleObj>
              </mc:Choice>
              <mc:Fallback>
                <p:oleObj name="Equation" r:id="rId6" imgW="1079280" imgH="3808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8900" y="3200400"/>
                        <a:ext cx="2722563" cy="96202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53256" name="Text Box 7"/>
          <p:cNvSpPr txBox="1">
            <a:spLocks noChangeArrowheads="1"/>
          </p:cNvSpPr>
          <p:nvPr/>
        </p:nvSpPr>
        <p:spPr bwMode="auto">
          <a:xfrm>
            <a:off x="846138" y="4419600"/>
            <a:ext cx="1841344" cy="523220"/>
          </a:xfrm>
          <a:prstGeom prst="rect">
            <a:avLst/>
          </a:prstGeom>
          <a:noFill/>
          <a:ln w="9525">
            <a:noFill/>
            <a:miter lim="800000"/>
            <a:headEnd/>
            <a:tailEnd/>
          </a:ln>
        </p:spPr>
        <p:txBody>
          <a:bodyPr wrap="none">
            <a:prstTxWarp prst="textNoShape">
              <a:avLst/>
            </a:prstTxWarp>
            <a:spAutoFit/>
          </a:bodyPr>
          <a:lstStyle/>
          <a:p>
            <a:r>
              <a:rPr lang="en-US" sz="2800" dirty="0">
                <a:solidFill>
                  <a:schemeClr val="tx2"/>
                </a:solidFill>
                <a:latin typeface="Arial" charset="0"/>
              </a:rPr>
              <a:t>2D </a:t>
            </a:r>
            <a:r>
              <a:rPr lang="en-US" sz="2800" dirty="0" smtClean="0">
                <a:solidFill>
                  <a:schemeClr val="tx2"/>
                </a:solidFill>
                <a:latin typeface="Arial" charset="0"/>
              </a:rPr>
              <a:t>Scale?</a:t>
            </a:r>
            <a:endParaRPr lang="en-US" sz="2800" dirty="0">
              <a:solidFill>
                <a:schemeClr val="tx2"/>
              </a:solidFill>
              <a:latin typeface="Arial" charset="0"/>
            </a:endParaRPr>
          </a:p>
        </p:txBody>
      </p:sp>
      <p:graphicFrame>
        <p:nvGraphicFramePr>
          <p:cNvPr id="53252" name="Object 4"/>
          <p:cNvGraphicFramePr>
            <a:graphicFrameLocks noChangeAspect="1"/>
          </p:cNvGraphicFramePr>
          <p:nvPr/>
        </p:nvGraphicFramePr>
        <p:xfrm>
          <a:off x="1220788" y="4870450"/>
          <a:ext cx="1631950" cy="1212850"/>
        </p:xfrm>
        <a:graphic>
          <a:graphicData uri="http://schemas.openxmlformats.org/presentationml/2006/ole">
            <mc:AlternateContent xmlns:mc="http://schemas.openxmlformats.org/markup-compatibility/2006">
              <mc:Choice xmlns:v="urn:schemas-microsoft-com:vml" Requires="v">
                <p:oleObj spid="_x0000_s53391" name="Equation" r:id="rId8" imgW="647640" imgH="482400" progId="Equation.3">
                  <p:embed/>
                </p:oleObj>
              </mc:Choice>
              <mc:Fallback>
                <p:oleObj name="Equation" r:id="rId8" imgW="647640" imgH="4824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0788" y="4870450"/>
                        <a:ext cx="1631950" cy="1212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Rectangle 2"/>
          <p:cNvSpPr>
            <a:spLocks noGrp="1" noChangeArrowheads="1"/>
          </p:cNvSpPr>
          <p:nvPr>
            <p:ph type="title"/>
          </p:nvPr>
        </p:nvSpPr>
        <p:spPr>
          <a:xfrm>
            <a:off x="687388" y="76200"/>
            <a:ext cx="7770812" cy="838200"/>
          </a:xfrm>
        </p:spPr>
        <p:txBody>
          <a:bodyPr/>
          <a:lstStyle/>
          <a:p>
            <a:r>
              <a:rPr lang="en-US"/>
              <a:t>2x2 Matrices</a:t>
            </a:r>
          </a:p>
        </p:txBody>
      </p:sp>
      <p:sp>
        <p:nvSpPr>
          <p:cNvPr id="55303" name="Rectangle 3"/>
          <p:cNvSpPr>
            <a:spLocks noGrp="1" noChangeArrowheads="1"/>
          </p:cNvSpPr>
          <p:nvPr>
            <p:ph type="body" idx="1"/>
          </p:nvPr>
        </p:nvSpPr>
        <p:spPr/>
        <p:txBody>
          <a:bodyPr/>
          <a:lstStyle/>
          <a:p>
            <a:r>
              <a:rPr lang="en-US"/>
              <a:t>What types of transformations can be </a:t>
            </a:r>
            <a:br>
              <a:rPr lang="en-US"/>
            </a:br>
            <a:r>
              <a:rPr lang="en-US"/>
              <a:t>represented with a 2x2 matrix?</a:t>
            </a:r>
          </a:p>
        </p:txBody>
      </p:sp>
      <p:sp>
        <p:nvSpPr>
          <p:cNvPr id="55304" name="Text Box 4"/>
          <p:cNvSpPr txBox="1">
            <a:spLocks noChangeArrowheads="1"/>
          </p:cNvSpPr>
          <p:nvPr/>
        </p:nvSpPr>
        <p:spPr bwMode="auto">
          <a:xfrm>
            <a:off x="846138" y="2667000"/>
            <a:ext cx="1852612" cy="519113"/>
          </a:xfrm>
          <a:prstGeom prst="rect">
            <a:avLst/>
          </a:prstGeom>
          <a:noFill/>
          <a:ln w="9525">
            <a:noFill/>
            <a:miter lim="800000"/>
            <a:headEnd/>
            <a:tailEnd/>
          </a:ln>
        </p:spPr>
        <p:txBody>
          <a:bodyPr wrap="none">
            <a:prstTxWarp prst="textNoShape">
              <a:avLst/>
            </a:prstTxWarp>
            <a:spAutoFit/>
          </a:bodyPr>
          <a:lstStyle/>
          <a:p>
            <a:r>
              <a:rPr lang="en-US" sz="2800">
                <a:solidFill>
                  <a:schemeClr val="tx2"/>
                </a:solidFill>
                <a:latin typeface="Arial" charset="0"/>
              </a:rPr>
              <a:t>2D Identity?</a:t>
            </a:r>
          </a:p>
        </p:txBody>
      </p:sp>
      <p:graphicFrame>
        <p:nvGraphicFramePr>
          <p:cNvPr id="55298" name="Object 2"/>
          <p:cNvGraphicFramePr>
            <a:graphicFrameLocks noChangeAspect="1"/>
          </p:cNvGraphicFramePr>
          <p:nvPr/>
        </p:nvGraphicFramePr>
        <p:xfrm>
          <a:off x="1252538" y="3276600"/>
          <a:ext cx="962025" cy="893763"/>
        </p:xfrm>
        <a:graphic>
          <a:graphicData uri="http://schemas.openxmlformats.org/presentationml/2006/ole">
            <mc:AlternateContent xmlns:mc="http://schemas.openxmlformats.org/markup-compatibility/2006">
              <mc:Choice xmlns:v="urn:schemas-microsoft-com:vml" Requires="v">
                <p:oleObj spid="_x0000_s55482" name="Equation" r:id="rId3" imgW="380880" imgH="355320" progId="Equation.3">
                  <p:embed/>
                </p:oleObj>
              </mc:Choice>
              <mc:Fallback>
                <p:oleObj name="Equation" r:id="rId3" imgW="380880" imgH="3553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2538" y="3276600"/>
                        <a:ext cx="962025" cy="8937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24998" name="Object 3"/>
          <p:cNvGraphicFramePr>
            <a:graphicFrameLocks noChangeAspect="1"/>
          </p:cNvGraphicFramePr>
          <p:nvPr/>
        </p:nvGraphicFramePr>
        <p:xfrm>
          <a:off x="3898900" y="3200400"/>
          <a:ext cx="2722563" cy="962025"/>
        </p:xfrm>
        <a:graphic>
          <a:graphicData uri="http://schemas.openxmlformats.org/presentationml/2006/ole">
            <mc:AlternateContent xmlns:mc="http://schemas.openxmlformats.org/markup-compatibility/2006">
              <mc:Choice xmlns:v="urn:schemas-microsoft-com:vml" Requires="v">
                <p:oleObj spid="_x0000_s55483" name="Equation" r:id="rId5" imgW="1079280" imgH="380880" progId="Equation.3">
                  <p:embed/>
                </p:oleObj>
              </mc:Choice>
              <mc:Fallback>
                <p:oleObj name="Equation" r:id="rId5" imgW="1079280" imgH="3808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8900" y="3200400"/>
                        <a:ext cx="2722563" cy="96202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55305" name="Text Box 7"/>
          <p:cNvSpPr txBox="1">
            <a:spLocks noChangeArrowheads="1"/>
          </p:cNvSpPr>
          <p:nvPr/>
        </p:nvSpPr>
        <p:spPr bwMode="auto">
          <a:xfrm>
            <a:off x="846138" y="4419600"/>
            <a:ext cx="1841344" cy="523220"/>
          </a:xfrm>
          <a:prstGeom prst="rect">
            <a:avLst/>
          </a:prstGeom>
          <a:noFill/>
          <a:ln w="9525">
            <a:noFill/>
            <a:miter lim="800000"/>
            <a:headEnd/>
            <a:tailEnd/>
          </a:ln>
        </p:spPr>
        <p:txBody>
          <a:bodyPr wrap="none">
            <a:prstTxWarp prst="textNoShape">
              <a:avLst/>
            </a:prstTxWarp>
            <a:spAutoFit/>
          </a:bodyPr>
          <a:lstStyle/>
          <a:p>
            <a:r>
              <a:rPr lang="en-US" sz="2800" dirty="0">
                <a:solidFill>
                  <a:schemeClr val="tx2"/>
                </a:solidFill>
                <a:latin typeface="Arial" charset="0"/>
              </a:rPr>
              <a:t>2D </a:t>
            </a:r>
            <a:r>
              <a:rPr lang="en-US" sz="2800" dirty="0" smtClean="0">
                <a:solidFill>
                  <a:schemeClr val="tx2"/>
                </a:solidFill>
                <a:latin typeface="Arial" charset="0"/>
              </a:rPr>
              <a:t>Scale?</a:t>
            </a:r>
            <a:endParaRPr lang="en-US" sz="2800" dirty="0">
              <a:solidFill>
                <a:schemeClr val="tx2"/>
              </a:solidFill>
              <a:latin typeface="Arial" charset="0"/>
            </a:endParaRPr>
          </a:p>
        </p:txBody>
      </p:sp>
      <p:graphicFrame>
        <p:nvGraphicFramePr>
          <p:cNvPr id="55300" name="Object 4"/>
          <p:cNvGraphicFramePr>
            <a:graphicFrameLocks noChangeAspect="1"/>
          </p:cNvGraphicFramePr>
          <p:nvPr/>
        </p:nvGraphicFramePr>
        <p:xfrm>
          <a:off x="1220788" y="4870450"/>
          <a:ext cx="1631950" cy="1212850"/>
        </p:xfrm>
        <a:graphic>
          <a:graphicData uri="http://schemas.openxmlformats.org/presentationml/2006/ole">
            <mc:AlternateContent xmlns:mc="http://schemas.openxmlformats.org/markup-compatibility/2006">
              <mc:Choice xmlns:v="urn:schemas-microsoft-com:vml" Requires="v">
                <p:oleObj spid="_x0000_s55484" name="Equation" r:id="rId7" imgW="647640" imgH="482400" progId="Equation.3">
                  <p:embed/>
                </p:oleObj>
              </mc:Choice>
              <mc:Fallback>
                <p:oleObj name="Equation" r:id="rId7" imgW="647640" imgH="4824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0788" y="4870450"/>
                        <a:ext cx="1631950" cy="1212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25001" name="Object 5"/>
          <p:cNvGraphicFramePr>
            <a:graphicFrameLocks noChangeAspect="1"/>
          </p:cNvGraphicFramePr>
          <p:nvPr/>
        </p:nvGraphicFramePr>
        <p:xfrm>
          <a:off x="3867150" y="4902200"/>
          <a:ext cx="3108325" cy="1217613"/>
        </p:xfrm>
        <a:graphic>
          <a:graphicData uri="http://schemas.openxmlformats.org/presentationml/2006/ole">
            <mc:AlternateContent xmlns:mc="http://schemas.openxmlformats.org/markup-compatibility/2006">
              <mc:Choice xmlns:v="urn:schemas-microsoft-com:vml" Requires="v">
                <p:oleObj spid="_x0000_s55485" name="Equation" r:id="rId9" imgW="1231560" imgH="482400" progId="Equation.3">
                  <p:embed/>
                </p:oleObj>
              </mc:Choice>
              <mc:Fallback>
                <p:oleObj name="Equation" r:id="rId9" imgW="1231560" imgH="4824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7150" y="4902200"/>
                        <a:ext cx="3108325" cy="12176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2"/>
          <p:cNvSpPr>
            <a:spLocks noGrp="1" noChangeArrowheads="1"/>
          </p:cNvSpPr>
          <p:nvPr>
            <p:ph type="title"/>
          </p:nvPr>
        </p:nvSpPr>
        <p:spPr>
          <a:xfrm>
            <a:off x="687388" y="76200"/>
            <a:ext cx="7770812" cy="838200"/>
          </a:xfrm>
        </p:spPr>
        <p:txBody>
          <a:bodyPr/>
          <a:lstStyle/>
          <a:p>
            <a:r>
              <a:rPr lang="en-US"/>
              <a:t>2x2 Matrices</a:t>
            </a:r>
          </a:p>
        </p:txBody>
      </p:sp>
      <p:sp>
        <p:nvSpPr>
          <p:cNvPr id="56327" name="Rectangle 3"/>
          <p:cNvSpPr>
            <a:spLocks noGrp="1" noChangeArrowheads="1"/>
          </p:cNvSpPr>
          <p:nvPr>
            <p:ph type="body" idx="1"/>
          </p:nvPr>
        </p:nvSpPr>
        <p:spPr/>
        <p:txBody>
          <a:bodyPr/>
          <a:lstStyle/>
          <a:p>
            <a:r>
              <a:rPr lang="en-US"/>
              <a:t>What types of transformations can be </a:t>
            </a:r>
            <a:br>
              <a:rPr lang="en-US"/>
            </a:br>
            <a:r>
              <a:rPr lang="en-US"/>
              <a:t>represented with a 2x2 matrix?</a:t>
            </a:r>
          </a:p>
        </p:txBody>
      </p:sp>
      <p:sp>
        <p:nvSpPr>
          <p:cNvPr id="56328" name="Text Box 4"/>
          <p:cNvSpPr txBox="1">
            <a:spLocks noChangeArrowheads="1"/>
          </p:cNvSpPr>
          <p:nvPr/>
        </p:nvSpPr>
        <p:spPr bwMode="auto">
          <a:xfrm>
            <a:off x="838200" y="2681288"/>
            <a:ext cx="3579813" cy="519112"/>
          </a:xfrm>
          <a:prstGeom prst="rect">
            <a:avLst/>
          </a:prstGeom>
          <a:noFill/>
          <a:ln w="9525">
            <a:noFill/>
            <a:miter lim="800000"/>
            <a:headEnd/>
            <a:tailEnd/>
          </a:ln>
        </p:spPr>
        <p:txBody>
          <a:bodyPr wrap="none">
            <a:prstTxWarp prst="textNoShape">
              <a:avLst/>
            </a:prstTxWarp>
            <a:spAutoFit/>
          </a:bodyPr>
          <a:lstStyle/>
          <a:p>
            <a:r>
              <a:rPr lang="en-US" sz="2800">
                <a:solidFill>
                  <a:schemeClr val="tx2"/>
                </a:solidFill>
                <a:latin typeface="Arial" charset="0"/>
              </a:rPr>
              <a:t>2D Rotate around (0,0)?</a:t>
            </a:r>
          </a:p>
        </p:txBody>
      </p:sp>
      <p:graphicFrame>
        <p:nvGraphicFramePr>
          <p:cNvPr id="56322" name="Object 2"/>
          <p:cNvGraphicFramePr>
            <a:graphicFrameLocks noChangeAspect="1"/>
          </p:cNvGraphicFramePr>
          <p:nvPr/>
        </p:nvGraphicFramePr>
        <p:xfrm>
          <a:off x="1143000" y="3382963"/>
          <a:ext cx="3224213" cy="782637"/>
        </p:xfrm>
        <a:graphic>
          <a:graphicData uri="http://schemas.openxmlformats.org/presentationml/2006/ole">
            <mc:AlternateContent xmlns:mc="http://schemas.openxmlformats.org/markup-compatibility/2006">
              <mc:Choice xmlns:v="urn:schemas-microsoft-com:vml" Requires="v">
                <p:oleObj spid="_x0000_s56502" name="Equation" r:id="rId4" imgW="1460160" imgH="355320" progId="Equation.3">
                  <p:embed/>
                </p:oleObj>
              </mc:Choice>
              <mc:Fallback>
                <p:oleObj name="Equation" r:id="rId4" imgW="1460160" imgH="35532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382963"/>
                        <a:ext cx="3224213" cy="78263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26022" name="Object 3"/>
          <p:cNvGraphicFramePr>
            <a:graphicFrameLocks noChangeAspect="1"/>
          </p:cNvGraphicFramePr>
          <p:nvPr/>
        </p:nvGraphicFramePr>
        <p:xfrm>
          <a:off x="5016500" y="3327400"/>
          <a:ext cx="3454400" cy="930275"/>
        </p:xfrm>
        <a:graphic>
          <a:graphicData uri="http://schemas.openxmlformats.org/presentationml/2006/ole">
            <mc:AlternateContent xmlns:mc="http://schemas.openxmlformats.org/markup-compatibility/2006">
              <mc:Choice xmlns:v="urn:schemas-microsoft-com:vml" Requires="v">
                <p:oleObj spid="_x0000_s56503" name="Equation" r:id="rId6" imgW="1701720" imgH="457200" progId="Equation.3">
                  <p:embed/>
                </p:oleObj>
              </mc:Choice>
              <mc:Fallback>
                <p:oleObj name="Equation" r:id="rId6" imgW="1701720" imgH="4572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6500" y="3327400"/>
                        <a:ext cx="3454400" cy="9302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56329" name="Text Box 7"/>
          <p:cNvSpPr txBox="1">
            <a:spLocks noChangeArrowheads="1"/>
          </p:cNvSpPr>
          <p:nvPr/>
        </p:nvSpPr>
        <p:spPr bwMode="auto">
          <a:xfrm>
            <a:off x="838200" y="4586288"/>
            <a:ext cx="1677988" cy="519112"/>
          </a:xfrm>
          <a:prstGeom prst="rect">
            <a:avLst/>
          </a:prstGeom>
          <a:noFill/>
          <a:ln w="9525">
            <a:noFill/>
            <a:miter lim="800000"/>
            <a:headEnd/>
            <a:tailEnd/>
          </a:ln>
        </p:spPr>
        <p:txBody>
          <a:bodyPr wrap="none">
            <a:prstTxWarp prst="textNoShape">
              <a:avLst/>
            </a:prstTxWarp>
            <a:spAutoFit/>
          </a:bodyPr>
          <a:lstStyle/>
          <a:p>
            <a:r>
              <a:rPr lang="en-US" sz="2800">
                <a:solidFill>
                  <a:schemeClr val="tx2"/>
                </a:solidFill>
                <a:latin typeface="Arial" charset="0"/>
              </a:rPr>
              <a:t>2D Shear?</a:t>
            </a:r>
          </a:p>
        </p:txBody>
      </p:sp>
      <p:graphicFrame>
        <p:nvGraphicFramePr>
          <p:cNvPr id="56324" name="Object 4"/>
          <p:cNvGraphicFramePr>
            <a:graphicFrameLocks noChangeAspect="1"/>
          </p:cNvGraphicFramePr>
          <p:nvPr/>
        </p:nvGraphicFramePr>
        <p:xfrm>
          <a:off x="1101725" y="5176838"/>
          <a:ext cx="2101850" cy="1006475"/>
        </p:xfrm>
        <a:graphic>
          <a:graphicData uri="http://schemas.openxmlformats.org/presentationml/2006/ole">
            <mc:AlternateContent xmlns:mc="http://schemas.openxmlformats.org/markup-compatibility/2006">
              <mc:Choice xmlns:v="urn:schemas-microsoft-com:vml" Requires="v">
                <p:oleObj spid="_x0000_s56504" name="Equation" r:id="rId8" imgW="952200" imgH="457200" progId="Equation.3">
                  <p:embed/>
                </p:oleObj>
              </mc:Choice>
              <mc:Fallback>
                <p:oleObj name="Equation" r:id="rId8" imgW="952200" imgH="4572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1725" y="5176838"/>
                        <a:ext cx="2101850" cy="10064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26025" name="Object 5"/>
          <p:cNvGraphicFramePr>
            <a:graphicFrameLocks noChangeAspect="1"/>
          </p:cNvGraphicFramePr>
          <p:nvPr/>
        </p:nvGraphicFramePr>
        <p:xfrm>
          <a:off x="4941888" y="5106988"/>
          <a:ext cx="3489325" cy="1217612"/>
        </p:xfrm>
        <a:graphic>
          <a:graphicData uri="http://schemas.openxmlformats.org/presentationml/2006/ole">
            <mc:AlternateContent xmlns:mc="http://schemas.openxmlformats.org/markup-compatibility/2006">
              <mc:Choice xmlns:v="urn:schemas-microsoft-com:vml" Requires="v">
                <p:oleObj spid="_x0000_s56505" name="Equation" r:id="rId10" imgW="1384200" imgH="482400" progId="Equation.3">
                  <p:embed/>
                </p:oleObj>
              </mc:Choice>
              <mc:Fallback>
                <p:oleObj name="Equation" r:id="rId10" imgW="1384200" imgH="4824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41888" y="5106988"/>
                        <a:ext cx="3489325" cy="121761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260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26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687388" y="76200"/>
            <a:ext cx="7770812" cy="838200"/>
          </a:xfrm>
        </p:spPr>
        <p:txBody>
          <a:bodyPr/>
          <a:lstStyle/>
          <a:p>
            <a:r>
              <a:rPr lang="en-US"/>
              <a:t>2x2 Matrices</a:t>
            </a:r>
          </a:p>
        </p:txBody>
      </p:sp>
      <p:sp>
        <p:nvSpPr>
          <p:cNvPr id="58372" name="Rectangle 3"/>
          <p:cNvSpPr>
            <a:spLocks noGrp="1" noChangeArrowheads="1"/>
          </p:cNvSpPr>
          <p:nvPr>
            <p:ph type="body" idx="1"/>
          </p:nvPr>
        </p:nvSpPr>
        <p:spPr/>
        <p:txBody>
          <a:bodyPr/>
          <a:lstStyle/>
          <a:p>
            <a:r>
              <a:rPr lang="en-US"/>
              <a:t>What types of transformations can be </a:t>
            </a:r>
            <a:br>
              <a:rPr lang="en-US"/>
            </a:br>
            <a:r>
              <a:rPr lang="en-US"/>
              <a:t>represented with a 2x2 matrix?</a:t>
            </a:r>
          </a:p>
        </p:txBody>
      </p:sp>
      <p:sp>
        <p:nvSpPr>
          <p:cNvPr id="58373" name="Text Box 4"/>
          <p:cNvSpPr txBox="1">
            <a:spLocks noChangeArrowheads="1"/>
          </p:cNvSpPr>
          <p:nvPr/>
        </p:nvSpPr>
        <p:spPr bwMode="auto">
          <a:xfrm>
            <a:off x="838200" y="2681288"/>
            <a:ext cx="3489325" cy="519112"/>
          </a:xfrm>
          <a:prstGeom prst="rect">
            <a:avLst/>
          </a:prstGeom>
          <a:noFill/>
          <a:ln w="9525">
            <a:noFill/>
            <a:miter lim="800000"/>
            <a:headEnd/>
            <a:tailEnd/>
          </a:ln>
        </p:spPr>
        <p:txBody>
          <a:bodyPr wrap="none">
            <a:prstTxWarp prst="textNoShape">
              <a:avLst/>
            </a:prstTxWarp>
            <a:spAutoFit/>
          </a:bodyPr>
          <a:lstStyle/>
          <a:p>
            <a:r>
              <a:rPr lang="en-US" sz="2800">
                <a:solidFill>
                  <a:schemeClr val="tx2"/>
                </a:solidFill>
                <a:latin typeface="Arial" charset="0"/>
              </a:rPr>
              <a:t>2D Mirror about Y axis?</a:t>
            </a:r>
          </a:p>
        </p:txBody>
      </p:sp>
      <p:graphicFrame>
        <p:nvGraphicFramePr>
          <p:cNvPr id="58370" name="Object 2"/>
          <p:cNvGraphicFramePr>
            <a:graphicFrameLocks noChangeAspect="1"/>
          </p:cNvGraphicFramePr>
          <p:nvPr/>
        </p:nvGraphicFramePr>
        <p:xfrm>
          <a:off x="1219200" y="3332163"/>
          <a:ext cx="1009650" cy="782637"/>
        </p:xfrm>
        <a:graphic>
          <a:graphicData uri="http://schemas.openxmlformats.org/presentationml/2006/ole">
            <mc:AlternateContent xmlns:mc="http://schemas.openxmlformats.org/markup-compatibility/2006">
              <mc:Choice xmlns:v="urn:schemas-microsoft-com:vml" Requires="v">
                <p:oleObj spid="_x0000_s58418" name="Equation" r:id="rId4" imgW="457200" imgH="355320" progId="Equation.3">
                  <p:embed/>
                </p:oleObj>
              </mc:Choice>
              <mc:Fallback>
                <p:oleObj name="Equation" r:id="rId4" imgW="457200" imgH="35532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332163"/>
                        <a:ext cx="1009650" cy="78263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a:xfrm>
            <a:off x="687388" y="76200"/>
            <a:ext cx="7770812" cy="838200"/>
          </a:xfrm>
        </p:spPr>
        <p:txBody>
          <a:bodyPr/>
          <a:lstStyle/>
          <a:p>
            <a:r>
              <a:rPr lang="en-US"/>
              <a:t>2x2 Matrices</a:t>
            </a:r>
          </a:p>
        </p:txBody>
      </p:sp>
      <p:sp>
        <p:nvSpPr>
          <p:cNvPr id="60421" name="Rectangle 3"/>
          <p:cNvSpPr>
            <a:spLocks noGrp="1" noChangeArrowheads="1"/>
          </p:cNvSpPr>
          <p:nvPr>
            <p:ph type="body" idx="1"/>
          </p:nvPr>
        </p:nvSpPr>
        <p:spPr/>
        <p:txBody>
          <a:bodyPr/>
          <a:lstStyle/>
          <a:p>
            <a:r>
              <a:rPr lang="en-US"/>
              <a:t>What types of transformations can be </a:t>
            </a:r>
            <a:br>
              <a:rPr lang="en-US"/>
            </a:br>
            <a:r>
              <a:rPr lang="en-US"/>
              <a:t>represented with a 2x2 matrix?</a:t>
            </a:r>
          </a:p>
        </p:txBody>
      </p:sp>
      <p:sp>
        <p:nvSpPr>
          <p:cNvPr id="60422" name="Text Box 4"/>
          <p:cNvSpPr txBox="1">
            <a:spLocks noChangeArrowheads="1"/>
          </p:cNvSpPr>
          <p:nvPr/>
        </p:nvSpPr>
        <p:spPr bwMode="auto">
          <a:xfrm>
            <a:off x="838200" y="2681288"/>
            <a:ext cx="3489325" cy="519112"/>
          </a:xfrm>
          <a:prstGeom prst="rect">
            <a:avLst/>
          </a:prstGeom>
          <a:noFill/>
          <a:ln w="9525">
            <a:noFill/>
            <a:miter lim="800000"/>
            <a:headEnd/>
            <a:tailEnd/>
          </a:ln>
        </p:spPr>
        <p:txBody>
          <a:bodyPr wrap="none">
            <a:prstTxWarp prst="textNoShape">
              <a:avLst/>
            </a:prstTxWarp>
            <a:spAutoFit/>
          </a:bodyPr>
          <a:lstStyle/>
          <a:p>
            <a:r>
              <a:rPr lang="en-US" sz="2800">
                <a:solidFill>
                  <a:schemeClr val="tx2"/>
                </a:solidFill>
                <a:latin typeface="Arial" charset="0"/>
              </a:rPr>
              <a:t>2D Mirror about Y axis?</a:t>
            </a:r>
          </a:p>
        </p:txBody>
      </p:sp>
      <p:graphicFrame>
        <p:nvGraphicFramePr>
          <p:cNvPr id="60418" name="Object 2"/>
          <p:cNvGraphicFramePr>
            <a:graphicFrameLocks noChangeAspect="1"/>
          </p:cNvGraphicFramePr>
          <p:nvPr/>
        </p:nvGraphicFramePr>
        <p:xfrm>
          <a:off x="1219200" y="3332163"/>
          <a:ext cx="1009650" cy="782637"/>
        </p:xfrm>
        <a:graphic>
          <a:graphicData uri="http://schemas.openxmlformats.org/presentationml/2006/ole">
            <mc:AlternateContent xmlns:mc="http://schemas.openxmlformats.org/markup-compatibility/2006">
              <mc:Choice xmlns:v="urn:schemas-microsoft-com:vml" Requires="v">
                <p:oleObj spid="_x0000_s60512" name="Equation" r:id="rId3" imgW="457200" imgH="355320" progId="Equation.3">
                  <p:embed/>
                </p:oleObj>
              </mc:Choice>
              <mc:Fallback>
                <p:oleObj name="Equation" r:id="rId3" imgW="457200" imgH="3553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332163"/>
                        <a:ext cx="1009650" cy="78263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27046" name="Object 3"/>
          <p:cNvGraphicFramePr>
            <a:graphicFrameLocks noChangeAspect="1"/>
          </p:cNvGraphicFramePr>
          <p:nvPr/>
        </p:nvGraphicFramePr>
        <p:xfrm>
          <a:off x="4572000" y="3200400"/>
          <a:ext cx="2971800" cy="968375"/>
        </p:xfrm>
        <a:graphic>
          <a:graphicData uri="http://schemas.openxmlformats.org/presentationml/2006/ole">
            <mc:AlternateContent xmlns:mc="http://schemas.openxmlformats.org/markup-compatibility/2006">
              <mc:Choice xmlns:v="urn:schemas-microsoft-com:vml" Requires="v">
                <p:oleObj spid="_x0000_s60513" name="Equation" r:id="rId5" imgW="1168200" imgH="380880" progId="Equation.3">
                  <p:embed/>
                </p:oleObj>
              </mc:Choice>
              <mc:Fallback>
                <p:oleObj name="Equation" r:id="rId5" imgW="1168200" imgH="3808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200400"/>
                        <a:ext cx="2971800" cy="9683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a:xfrm>
            <a:off x="687388" y="76200"/>
            <a:ext cx="7770812" cy="838200"/>
          </a:xfrm>
        </p:spPr>
        <p:txBody>
          <a:bodyPr/>
          <a:lstStyle/>
          <a:p>
            <a:r>
              <a:rPr lang="en-US"/>
              <a:t>2x2 Matrices</a:t>
            </a:r>
          </a:p>
        </p:txBody>
      </p:sp>
      <p:sp>
        <p:nvSpPr>
          <p:cNvPr id="61446" name="Rectangle 3"/>
          <p:cNvSpPr>
            <a:spLocks noGrp="1" noChangeArrowheads="1"/>
          </p:cNvSpPr>
          <p:nvPr>
            <p:ph type="body" idx="1"/>
          </p:nvPr>
        </p:nvSpPr>
        <p:spPr/>
        <p:txBody>
          <a:bodyPr/>
          <a:lstStyle/>
          <a:p>
            <a:r>
              <a:rPr lang="en-US"/>
              <a:t>What types of transformations can be </a:t>
            </a:r>
            <a:br>
              <a:rPr lang="en-US"/>
            </a:br>
            <a:r>
              <a:rPr lang="en-US"/>
              <a:t>represented with a 2x2 matrix?</a:t>
            </a:r>
          </a:p>
        </p:txBody>
      </p:sp>
      <p:sp>
        <p:nvSpPr>
          <p:cNvPr id="61447" name="Text Box 4"/>
          <p:cNvSpPr txBox="1">
            <a:spLocks noChangeArrowheads="1"/>
          </p:cNvSpPr>
          <p:nvPr/>
        </p:nvSpPr>
        <p:spPr bwMode="auto">
          <a:xfrm>
            <a:off x="838200" y="2681288"/>
            <a:ext cx="3489325" cy="519112"/>
          </a:xfrm>
          <a:prstGeom prst="rect">
            <a:avLst/>
          </a:prstGeom>
          <a:noFill/>
          <a:ln w="9525">
            <a:noFill/>
            <a:miter lim="800000"/>
            <a:headEnd/>
            <a:tailEnd/>
          </a:ln>
        </p:spPr>
        <p:txBody>
          <a:bodyPr wrap="none">
            <a:prstTxWarp prst="textNoShape">
              <a:avLst/>
            </a:prstTxWarp>
            <a:spAutoFit/>
          </a:bodyPr>
          <a:lstStyle/>
          <a:p>
            <a:r>
              <a:rPr lang="en-US" sz="2800">
                <a:solidFill>
                  <a:schemeClr val="tx2"/>
                </a:solidFill>
                <a:latin typeface="Arial" charset="0"/>
              </a:rPr>
              <a:t>2D Mirror about Y axis?</a:t>
            </a:r>
          </a:p>
        </p:txBody>
      </p:sp>
      <p:graphicFrame>
        <p:nvGraphicFramePr>
          <p:cNvPr id="61442" name="Object 2"/>
          <p:cNvGraphicFramePr>
            <a:graphicFrameLocks noChangeAspect="1"/>
          </p:cNvGraphicFramePr>
          <p:nvPr/>
        </p:nvGraphicFramePr>
        <p:xfrm>
          <a:off x="1219200" y="3332163"/>
          <a:ext cx="1009650" cy="782637"/>
        </p:xfrm>
        <a:graphic>
          <a:graphicData uri="http://schemas.openxmlformats.org/presentationml/2006/ole">
            <mc:AlternateContent xmlns:mc="http://schemas.openxmlformats.org/markup-compatibility/2006">
              <mc:Choice xmlns:v="urn:schemas-microsoft-com:vml" Requires="v">
                <p:oleObj spid="_x0000_s61581" name="Equation" r:id="rId3" imgW="457200" imgH="355320" progId="Equation.3">
                  <p:embed/>
                </p:oleObj>
              </mc:Choice>
              <mc:Fallback>
                <p:oleObj name="Equation" r:id="rId3" imgW="457200" imgH="3553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332163"/>
                        <a:ext cx="1009650" cy="78263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27046" name="Object 3"/>
          <p:cNvGraphicFramePr>
            <a:graphicFrameLocks noChangeAspect="1"/>
          </p:cNvGraphicFramePr>
          <p:nvPr/>
        </p:nvGraphicFramePr>
        <p:xfrm>
          <a:off x="4572000" y="3200400"/>
          <a:ext cx="2971800" cy="968375"/>
        </p:xfrm>
        <a:graphic>
          <a:graphicData uri="http://schemas.openxmlformats.org/presentationml/2006/ole">
            <mc:AlternateContent xmlns:mc="http://schemas.openxmlformats.org/markup-compatibility/2006">
              <mc:Choice xmlns:v="urn:schemas-microsoft-com:vml" Requires="v">
                <p:oleObj spid="_x0000_s61582" name="Equation" r:id="rId5" imgW="1168200" imgH="380880" progId="Equation.3">
                  <p:embed/>
                </p:oleObj>
              </mc:Choice>
              <mc:Fallback>
                <p:oleObj name="Equation" r:id="rId5" imgW="1168200" imgH="3808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200400"/>
                        <a:ext cx="2971800" cy="9683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1448" name="Text Box 7"/>
          <p:cNvSpPr txBox="1">
            <a:spLocks noChangeArrowheads="1"/>
          </p:cNvSpPr>
          <p:nvPr/>
        </p:nvSpPr>
        <p:spPr bwMode="auto">
          <a:xfrm>
            <a:off x="838200" y="4586288"/>
            <a:ext cx="3105150" cy="519112"/>
          </a:xfrm>
          <a:prstGeom prst="rect">
            <a:avLst/>
          </a:prstGeom>
          <a:noFill/>
          <a:ln w="9525">
            <a:noFill/>
            <a:miter lim="800000"/>
            <a:headEnd/>
            <a:tailEnd/>
          </a:ln>
        </p:spPr>
        <p:txBody>
          <a:bodyPr wrap="none">
            <a:prstTxWarp prst="textNoShape">
              <a:avLst/>
            </a:prstTxWarp>
            <a:spAutoFit/>
          </a:bodyPr>
          <a:lstStyle/>
          <a:p>
            <a:r>
              <a:rPr lang="en-US" sz="2800">
                <a:solidFill>
                  <a:schemeClr val="tx2"/>
                </a:solidFill>
                <a:latin typeface="Arial" charset="0"/>
              </a:rPr>
              <a:t>2D Mirror over (0,0)?</a:t>
            </a:r>
          </a:p>
        </p:txBody>
      </p:sp>
      <p:graphicFrame>
        <p:nvGraphicFramePr>
          <p:cNvPr id="61444" name="Object 4"/>
          <p:cNvGraphicFramePr>
            <a:graphicFrameLocks noChangeAspect="1"/>
          </p:cNvGraphicFramePr>
          <p:nvPr/>
        </p:nvGraphicFramePr>
        <p:xfrm>
          <a:off x="1295400" y="5313363"/>
          <a:ext cx="1036638" cy="782637"/>
        </p:xfrm>
        <a:graphic>
          <a:graphicData uri="http://schemas.openxmlformats.org/presentationml/2006/ole">
            <mc:AlternateContent xmlns:mc="http://schemas.openxmlformats.org/markup-compatibility/2006">
              <mc:Choice xmlns:v="urn:schemas-microsoft-com:vml" Requires="v">
                <p:oleObj spid="_x0000_s61583" name="Equation" r:id="rId7" imgW="469800" imgH="355320" progId="Equation.3">
                  <p:embed/>
                </p:oleObj>
              </mc:Choice>
              <mc:Fallback>
                <p:oleObj name="Equation" r:id="rId7" imgW="469800" imgH="3553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5313363"/>
                        <a:ext cx="1036638" cy="78263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Rectangle 2"/>
          <p:cNvSpPr>
            <a:spLocks noGrp="1" noChangeArrowheads="1"/>
          </p:cNvSpPr>
          <p:nvPr>
            <p:ph type="title"/>
          </p:nvPr>
        </p:nvSpPr>
        <p:spPr>
          <a:xfrm>
            <a:off x="687388" y="76200"/>
            <a:ext cx="7770812" cy="838200"/>
          </a:xfrm>
        </p:spPr>
        <p:txBody>
          <a:bodyPr/>
          <a:lstStyle/>
          <a:p>
            <a:r>
              <a:rPr lang="en-US"/>
              <a:t>2x2 Matrices</a:t>
            </a:r>
          </a:p>
        </p:txBody>
      </p:sp>
      <p:sp>
        <p:nvSpPr>
          <p:cNvPr id="62471" name="Rectangle 3"/>
          <p:cNvSpPr>
            <a:spLocks noGrp="1" noChangeArrowheads="1"/>
          </p:cNvSpPr>
          <p:nvPr>
            <p:ph type="body" idx="1"/>
          </p:nvPr>
        </p:nvSpPr>
        <p:spPr/>
        <p:txBody>
          <a:bodyPr/>
          <a:lstStyle/>
          <a:p>
            <a:r>
              <a:rPr lang="en-US"/>
              <a:t>What types of transformations can be </a:t>
            </a:r>
            <a:br>
              <a:rPr lang="en-US"/>
            </a:br>
            <a:r>
              <a:rPr lang="en-US"/>
              <a:t>represented with a 2x2 matrix?</a:t>
            </a:r>
          </a:p>
        </p:txBody>
      </p:sp>
      <p:sp>
        <p:nvSpPr>
          <p:cNvPr id="62472" name="Text Box 4"/>
          <p:cNvSpPr txBox="1">
            <a:spLocks noChangeArrowheads="1"/>
          </p:cNvSpPr>
          <p:nvPr/>
        </p:nvSpPr>
        <p:spPr bwMode="auto">
          <a:xfrm>
            <a:off x="838200" y="2681288"/>
            <a:ext cx="3489325" cy="519112"/>
          </a:xfrm>
          <a:prstGeom prst="rect">
            <a:avLst/>
          </a:prstGeom>
          <a:noFill/>
          <a:ln w="9525">
            <a:noFill/>
            <a:miter lim="800000"/>
            <a:headEnd/>
            <a:tailEnd/>
          </a:ln>
        </p:spPr>
        <p:txBody>
          <a:bodyPr wrap="none">
            <a:prstTxWarp prst="textNoShape">
              <a:avLst/>
            </a:prstTxWarp>
            <a:spAutoFit/>
          </a:bodyPr>
          <a:lstStyle/>
          <a:p>
            <a:r>
              <a:rPr lang="en-US" sz="2800">
                <a:solidFill>
                  <a:schemeClr val="tx2"/>
                </a:solidFill>
                <a:latin typeface="Arial" charset="0"/>
              </a:rPr>
              <a:t>2D Mirror about Y axis?</a:t>
            </a:r>
          </a:p>
        </p:txBody>
      </p:sp>
      <p:graphicFrame>
        <p:nvGraphicFramePr>
          <p:cNvPr id="62466" name="Object 2"/>
          <p:cNvGraphicFramePr>
            <a:graphicFrameLocks noChangeAspect="1"/>
          </p:cNvGraphicFramePr>
          <p:nvPr/>
        </p:nvGraphicFramePr>
        <p:xfrm>
          <a:off x="1219200" y="3332163"/>
          <a:ext cx="1009650" cy="782637"/>
        </p:xfrm>
        <a:graphic>
          <a:graphicData uri="http://schemas.openxmlformats.org/presentationml/2006/ole">
            <mc:AlternateContent xmlns:mc="http://schemas.openxmlformats.org/markup-compatibility/2006">
              <mc:Choice xmlns:v="urn:schemas-microsoft-com:vml" Requires="v">
                <p:oleObj spid="_x0000_s62650" name="Equation" r:id="rId3" imgW="457200" imgH="355320" progId="Equation.3">
                  <p:embed/>
                </p:oleObj>
              </mc:Choice>
              <mc:Fallback>
                <p:oleObj name="Equation" r:id="rId3" imgW="457200" imgH="3553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332163"/>
                        <a:ext cx="1009650" cy="78263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27046" name="Object 3"/>
          <p:cNvGraphicFramePr>
            <a:graphicFrameLocks noChangeAspect="1"/>
          </p:cNvGraphicFramePr>
          <p:nvPr/>
        </p:nvGraphicFramePr>
        <p:xfrm>
          <a:off x="4572000" y="3200400"/>
          <a:ext cx="2971800" cy="968375"/>
        </p:xfrm>
        <a:graphic>
          <a:graphicData uri="http://schemas.openxmlformats.org/presentationml/2006/ole">
            <mc:AlternateContent xmlns:mc="http://schemas.openxmlformats.org/markup-compatibility/2006">
              <mc:Choice xmlns:v="urn:schemas-microsoft-com:vml" Requires="v">
                <p:oleObj spid="_x0000_s62651" name="Equation" r:id="rId5" imgW="1168200" imgH="380880" progId="Equation.3">
                  <p:embed/>
                </p:oleObj>
              </mc:Choice>
              <mc:Fallback>
                <p:oleObj name="Equation" r:id="rId5" imgW="1168200" imgH="3808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200400"/>
                        <a:ext cx="2971800" cy="9683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2473" name="Text Box 7"/>
          <p:cNvSpPr txBox="1">
            <a:spLocks noChangeArrowheads="1"/>
          </p:cNvSpPr>
          <p:nvPr/>
        </p:nvSpPr>
        <p:spPr bwMode="auto">
          <a:xfrm>
            <a:off x="838200" y="4586288"/>
            <a:ext cx="3105150" cy="519112"/>
          </a:xfrm>
          <a:prstGeom prst="rect">
            <a:avLst/>
          </a:prstGeom>
          <a:noFill/>
          <a:ln w="9525">
            <a:noFill/>
            <a:miter lim="800000"/>
            <a:headEnd/>
            <a:tailEnd/>
          </a:ln>
        </p:spPr>
        <p:txBody>
          <a:bodyPr wrap="none">
            <a:prstTxWarp prst="textNoShape">
              <a:avLst/>
            </a:prstTxWarp>
            <a:spAutoFit/>
          </a:bodyPr>
          <a:lstStyle/>
          <a:p>
            <a:r>
              <a:rPr lang="en-US" sz="2800">
                <a:solidFill>
                  <a:schemeClr val="tx2"/>
                </a:solidFill>
                <a:latin typeface="Arial" charset="0"/>
              </a:rPr>
              <a:t>2D Mirror over (0,0)?</a:t>
            </a:r>
          </a:p>
        </p:txBody>
      </p:sp>
      <p:graphicFrame>
        <p:nvGraphicFramePr>
          <p:cNvPr id="62468" name="Object 4"/>
          <p:cNvGraphicFramePr>
            <a:graphicFrameLocks noChangeAspect="1"/>
          </p:cNvGraphicFramePr>
          <p:nvPr/>
        </p:nvGraphicFramePr>
        <p:xfrm>
          <a:off x="1295400" y="5313363"/>
          <a:ext cx="1036638" cy="782637"/>
        </p:xfrm>
        <a:graphic>
          <a:graphicData uri="http://schemas.openxmlformats.org/presentationml/2006/ole">
            <mc:AlternateContent xmlns:mc="http://schemas.openxmlformats.org/markup-compatibility/2006">
              <mc:Choice xmlns:v="urn:schemas-microsoft-com:vml" Requires="v">
                <p:oleObj spid="_x0000_s62652" name="Equation" r:id="rId7" imgW="469800" imgH="355320" progId="Equation.3">
                  <p:embed/>
                </p:oleObj>
              </mc:Choice>
              <mc:Fallback>
                <p:oleObj name="Equation" r:id="rId7" imgW="469800" imgH="3553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5313363"/>
                        <a:ext cx="1036638" cy="78263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27049" name="Object 5"/>
          <p:cNvGraphicFramePr>
            <a:graphicFrameLocks noChangeAspect="1"/>
          </p:cNvGraphicFramePr>
          <p:nvPr/>
        </p:nvGraphicFramePr>
        <p:xfrm>
          <a:off x="4575175" y="5203825"/>
          <a:ext cx="3197225" cy="968375"/>
        </p:xfrm>
        <a:graphic>
          <a:graphicData uri="http://schemas.openxmlformats.org/presentationml/2006/ole">
            <mc:AlternateContent xmlns:mc="http://schemas.openxmlformats.org/markup-compatibility/2006">
              <mc:Choice xmlns:v="urn:schemas-microsoft-com:vml" Requires="v">
                <p:oleObj spid="_x0000_s62653" name="Equation" r:id="rId9" imgW="1257120" imgH="380880" progId="Equation.3">
                  <p:embed/>
                </p:oleObj>
              </mc:Choice>
              <mc:Fallback>
                <p:oleObj name="Equation" r:id="rId9" imgW="1257120" imgH="3808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5175" y="5203825"/>
                        <a:ext cx="3197225" cy="9683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687388" y="76200"/>
            <a:ext cx="7770812" cy="838200"/>
          </a:xfrm>
        </p:spPr>
        <p:txBody>
          <a:bodyPr/>
          <a:lstStyle/>
          <a:p>
            <a:r>
              <a:rPr lang="en-US"/>
              <a:t>2x2 Matrices</a:t>
            </a:r>
          </a:p>
        </p:txBody>
      </p:sp>
      <p:sp>
        <p:nvSpPr>
          <p:cNvPr id="63492" name="Rectangle 3"/>
          <p:cNvSpPr>
            <a:spLocks noGrp="1" noChangeArrowheads="1"/>
          </p:cNvSpPr>
          <p:nvPr>
            <p:ph type="body" idx="1"/>
          </p:nvPr>
        </p:nvSpPr>
        <p:spPr/>
        <p:txBody>
          <a:bodyPr/>
          <a:lstStyle/>
          <a:p>
            <a:r>
              <a:rPr lang="en-US"/>
              <a:t>What types of transformations can be </a:t>
            </a:r>
            <a:br>
              <a:rPr lang="en-US"/>
            </a:br>
            <a:r>
              <a:rPr lang="en-US"/>
              <a:t>represented with a 2x2 matrix?</a:t>
            </a:r>
          </a:p>
        </p:txBody>
      </p:sp>
      <p:sp>
        <p:nvSpPr>
          <p:cNvPr id="63493" name="Text Box 4"/>
          <p:cNvSpPr txBox="1">
            <a:spLocks noChangeArrowheads="1"/>
          </p:cNvSpPr>
          <p:nvPr/>
        </p:nvSpPr>
        <p:spPr bwMode="auto">
          <a:xfrm>
            <a:off x="838200" y="2757488"/>
            <a:ext cx="2400300" cy="519112"/>
          </a:xfrm>
          <a:prstGeom prst="rect">
            <a:avLst/>
          </a:prstGeom>
          <a:noFill/>
          <a:ln w="9525">
            <a:noFill/>
            <a:miter lim="800000"/>
            <a:headEnd/>
            <a:tailEnd/>
          </a:ln>
        </p:spPr>
        <p:txBody>
          <a:bodyPr wrap="none">
            <a:prstTxWarp prst="textNoShape">
              <a:avLst/>
            </a:prstTxWarp>
            <a:spAutoFit/>
          </a:bodyPr>
          <a:lstStyle/>
          <a:p>
            <a:r>
              <a:rPr lang="en-US" sz="2800">
                <a:solidFill>
                  <a:schemeClr val="tx2"/>
                </a:solidFill>
                <a:latin typeface="Arial" charset="0"/>
              </a:rPr>
              <a:t>2D Translation?</a:t>
            </a:r>
          </a:p>
        </p:txBody>
      </p:sp>
      <p:graphicFrame>
        <p:nvGraphicFramePr>
          <p:cNvPr id="63490" name="Object 2"/>
          <p:cNvGraphicFramePr>
            <a:graphicFrameLocks noChangeAspect="1"/>
          </p:cNvGraphicFramePr>
          <p:nvPr/>
        </p:nvGraphicFramePr>
        <p:xfrm>
          <a:off x="1374775" y="3297238"/>
          <a:ext cx="1425575" cy="1006475"/>
        </p:xfrm>
        <a:graphic>
          <a:graphicData uri="http://schemas.openxmlformats.org/presentationml/2006/ole">
            <mc:AlternateContent xmlns:mc="http://schemas.openxmlformats.org/markup-compatibility/2006">
              <mc:Choice xmlns:v="urn:schemas-microsoft-com:vml" Requires="v">
                <p:oleObj spid="_x0000_s63538" name="Equation" r:id="rId4" imgW="647640" imgH="457200" progId="Equation.3">
                  <p:embed/>
                </p:oleObj>
              </mc:Choice>
              <mc:Fallback>
                <p:oleObj name="Equation" r:id="rId4" imgW="647640" imgH="457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4775" y="3297238"/>
                        <a:ext cx="1425575" cy="10064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687388" y="76200"/>
            <a:ext cx="7770812" cy="838200"/>
          </a:xfrm>
        </p:spPr>
        <p:txBody>
          <a:bodyPr/>
          <a:lstStyle/>
          <a:p>
            <a:r>
              <a:rPr lang="en-US"/>
              <a:t>2x2 Matrices</a:t>
            </a:r>
          </a:p>
        </p:txBody>
      </p:sp>
      <p:sp>
        <p:nvSpPr>
          <p:cNvPr id="65540" name="Rectangle 3"/>
          <p:cNvSpPr>
            <a:spLocks noGrp="1" noChangeArrowheads="1"/>
          </p:cNvSpPr>
          <p:nvPr>
            <p:ph type="body" idx="1"/>
          </p:nvPr>
        </p:nvSpPr>
        <p:spPr/>
        <p:txBody>
          <a:bodyPr/>
          <a:lstStyle/>
          <a:p>
            <a:r>
              <a:rPr lang="en-US"/>
              <a:t>What types of transformations can be </a:t>
            </a:r>
            <a:br>
              <a:rPr lang="en-US"/>
            </a:br>
            <a:r>
              <a:rPr lang="en-US"/>
              <a:t>represented with a 2x2 matrix?</a:t>
            </a:r>
          </a:p>
        </p:txBody>
      </p:sp>
      <p:sp>
        <p:nvSpPr>
          <p:cNvPr id="65541" name="Text Box 4"/>
          <p:cNvSpPr txBox="1">
            <a:spLocks noChangeArrowheads="1"/>
          </p:cNvSpPr>
          <p:nvPr/>
        </p:nvSpPr>
        <p:spPr bwMode="auto">
          <a:xfrm>
            <a:off x="838200" y="2757488"/>
            <a:ext cx="2400300" cy="519112"/>
          </a:xfrm>
          <a:prstGeom prst="rect">
            <a:avLst/>
          </a:prstGeom>
          <a:noFill/>
          <a:ln w="9525">
            <a:noFill/>
            <a:miter lim="800000"/>
            <a:headEnd/>
            <a:tailEnd/>
          </a:ln>
        </p:spPr>
        <p:txBody>
          <a:bodyPr wrap="none">
            <a:prstTxWarp prst="textNoShape">
              <a:avLst/>
            </a:prstTxWarp>
            <a:spAutoFit/>
          </a:bodyPr>
          <a:lstStyle/>
          <a:p>
            <a:r>
              <a:rPr lang="en-US" sz="2800">
                <a:solidFill>
                  <a:schemeClr val="tx2"/>
                </a:solidFill>
                <a:latin typeface="Arial" charset="0"/>
              </a:rPr>
              <a:t>2D Translation?</a:t>
            </a:r>
          </a:p>
        </p:txBody>
      </p:sp>
      <p:graphicFrame>
        <p:nvGraphicFramePr>
          <p:cNvPr id="65538" name="Object 2"/>
          <p:cNvGraphicFramePr>
            <a:graphicFrameLocks noChangeAspect="1"/>
          </p:cNvGraphicFramePr>
          <p:nvPr/>
        </p:nvGraphicFramePr>
        <p:xfrm>
          <a:off x="1374775" y="3297238"/>
          <a:ext cx="1425575" cy="1006475"/>
        </p:xfrm>
        <a:graphic>
          <a:graphicData uri="http://schemas.openxmlformats.org/presentationml/2006/ole">
            <mc:AlternateContent xmlns:mc="http://schemas.openxmlformats.org/markup-compatibility/2006">
              <mc:Choice xmlns:v="urn:schemas-microsoft-com:vml" Requires="v">
                <p:oleObj spid="_x0000_s65586" name="Equation" r:id="rId4" imgW="647640" imgH="457200" progId="Equation.3">
                  <p:embed/>
                </p:oleObj>
              </mc:Choice>
              <mc:Fallback>
                <p:oleObj name="Equation" r:id="rId4" imgW="647640" imgH="457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4775" y="3297238"/>
                        <a:ext cx="1425575" cy="10064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728071" name="Text Box 7"/>
          <p:cNvSpPr txBox="1">
            <a:spLocks noChangeArrowheads="1"/>
          </p:cNvSpPr>
          <p:nvPr/>
        </p:nvSpPr>
        <p:spPr bwMode="auto">
          <a:xfrm>
            <a:off x="3927475" y="3505200"/>
            <a:ext cx="644525" cy="457200"/>
          </a:xfrm>
          <a:prstGeom prst="rect">
            <a:avLst/>
          </a:prstGeom>
          <a:noFill/>
          <a:ln w="9525">
            <a:noFill/>
            <a:miter lim="800000"/>
            <a:headEnd/>
            <a:tailEnd/>
          </a:ln>
        </p:spPr>
        <p:txBody>
          <a:bodyPr wrap="none">
            <a:prstTxWarp prst="textNoShape">
              <a:avLst/>
            </a:prstTxWarp>
            <a:spAutoFit/>
          </a:bodyPr>
          <a:lstStyle/>
          <a:p>
            <a:r>
              <a:rPr lang="en-US" dirty="0">
                <a:solidFill>
                  <a:schemeClr val="tx2"/>
                </a:solidFill>
                <a:latin typeface="Arial" charset="0"/>
              </a:rPr>
              <a:t>NO!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80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7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a:xfrm>
            <a:off x="687388" y="76200"/>
            <a:ext cx="7770812" cy="838200"/>
          </a:xfrm>
        </p:spPr>
        <p:txBody>
          <a:bodyPr/>
          <a:lstStyle/>
          <a:p>
            <a:r>
              <a:rPr lang="en-US"/>
              <a:t>All 2D Linear Transformations</a:t>
            </a:r>
          </a:p>
        </p:txBody>
      </p:sp>
      <p:sp>
        <p:nvSpPr>
          <p:cNvPr id="67589" name="Rectangle 3"/>
          <p:cNvSpPr>
            <a:spLocks noGrp="1" noChangeArrowheads="1"/>
          </p:cNvSpPr>
          <p:nvPr>
            <p:ph type="body" idx="1"/>
          </p:nvPr>
        </p:nvSpPr>
        <p:spPr>
          <a:xfrm>
            <a:off x="304800" y="1612900"/>
            <a:ext cx="8566150" cy="4787900"/>
          </a:xfrm>
        </p:spPr>
        <p:txBody>
          <a:bodyPr/>
          <a:lstStyle/>
          <a:p>
            <a:pPr>
              <a:lnSpc>
                <a:spcPct val="90000"/>
              </a:lnSpc>
            </a:pPr>
            <a:r>
              <a:rPr lang="en-US" sz="1600"/>
              <a:t>Linear transformations are combinations of …</a:t>
            </a:r>
          </a:p>
          <a:p>
            <a:pPr lvl="1">
              <a:lnSpc>
                <a:spcPct val="90000"/>
              </a:lnSpc>
            </a:pPr>
            <a:r>
              <a:rPr lang="en-US" sz="1400"/>
              <a:t>Scale,</a:t>
            </a:r>
          </a:p>
          <a:p>
            <a:pPr lvl="1">
              <a:lnSpc>
                <a:spcPct val="90000"/>
              </a:lnSpc>
            </a:pPr>
            <a:r>
              <a:rPr lang="en-US" sz="1400"/>
              <a:t>Rotation,</a:t>
            </a:r>
          </a:p>
          <a:p>
            <a:pPr lvl="1">
              <a:lnSpc>
                <a:spcPct val="90000"/>
              </a:lnSpc>
            </a:pPr>
            <a:r>
              <a:rPr lang="en-US" sz="1400"/>
              <a:t>Shear, and</a:t>
            </a:r>
          </a:p>
          <a:p>
            <a:pPr lvl="1">
              <a:lnSpc>
                <a:spcPct val="90000"/>
              </a:lnSpc>
            </a:pPr>
            <a:r>
              <a:rPr lang="en-US" sz="1400"/>
              <a:t>Mirror</a:t>
            </a:r>
          </a:p>
          <a:p>
            <a:pPr>
              <a:lnSpc>
                <a:spcPct val="90000"/>
              </a:lnSpc>
            </a:pPr>
            <a:r>
              <a:rPr lang="en-US" sz="1600"/>
              <a:t>Properties of linear transformations:</a:t>
            </a:r>
          </a:p>
          <a:p>
            <a:pPr lvl="1">
              <a:lnSpc>
                <a:spcPct val="90000"/>
              </a:lnSpc>
            </a:pPr>
            <a:r>
              <a:rPr lang="en-US" sz="1400"/>
              <a:t>Origin maps to origin</a:t>
            </a:r>
          </a:p>
          <a:p>
            <a:pPr lvl="1">
              <a:lnSpc>
                <a:spcPct val="90000"/>
              </a:lnSpc>
            </a:pPr>
            <a:r>
              <a:rPr lang="en-US" sz="1400"/>
              <a:t>Lines map to lines</a:t>
            </a:r>
          </a:p>
          <a:p>
            <a:pPr lvl="1">
              <a:lnSpc>
                <a:spcPct val="90000"/>
              </a:lnSpc>
            </a:pPr>
            <a:r>
              <a:rPr lang="en-US" sz="1400"/>
              <a:t>Parallel lines remain parallel</a:t>
            </a:r>
          </a:p>
          <a:p>
            <a:pPr lvl="1">
              <a:lnSpc>
                <a:spcPct val="90000"/>
              </a:lnSpc>
            </a:pPr>
            <a:r>
              <a:rPr lang="en-US" sz="1400"/>
              <a:t>Ratios are preserved</a:t>
            </a:r>
          </a:p>
          <a:p>
            <a:pPr lvl="1">
              <a:lnSpc>
                <a:spcPct val="90000"/>
              </a:lnSpc>
            </a:pPr>
            <a:r>
              <a:rPr lang="en-US" sz="1400"/>
              <a:t>Closed under composition</a:t>
            </a:r>
          </a:p>
        </p:txBody>
      </p:sp>
      <p:graphicFrame>
        <p:nvGraphicFramePr>
          <p:cNvPr id="67586" name="Object 2"/>
          <p:cNvGraphicFramePr>
            <a:graphicFrameLocks noChangeAspect="1"/>
          </p:cNvGraphicFramePr>
          <p:nvPr/>
        </p:nvGraphicFramePr>
        <p:xfrm>
          <a:off x="4953000" y="1746250"/>
          <a:ext cx="2271713" cy="927100"/>
        </p:xfrm>
        <a:graphic>
          <a:graphicData uri="http://schemas.openxmlformats.org/presentationml/2006/ole">
            <mc:AlternateContent xmlns:mc="http://schemas.openxmlformats.org/markup-compatibility/2006">
              <mc:Choice xmlns:v="urn:schemas-microsoft-com:vml" Requires="v">
                <p:oleObj spid="_x0000_s67678" name="Equation" r:id="rId3" imgW="1117440" imgH="457200" progId="Equation.3">
                  <p:embed/>
                </p:oleObj>
              </mc:Choice>
              <mc:Fallback>
                <p:oleObj name="Equation" r:id="rId3" imgW="111744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746250"/>
                        <a:ext cx="2271713" cy="9271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67587" name="Object 3"/>
          <p:cNvGraphicFramePr>
            <a:graphicFrameLocks noChangeAspect="1"/>
          </p:cNvGraphicFramePr>
          <p:nvPr/>
        </p:nvGraphicFramePr>
        <p:xfrm>
          <a:off x="3027363" y="4770438"/>
          <a:ext cx="5126037" cy="1020762"/>
        </p:xfrm>
        <a:graphic>
          <a:graphicData uri="http://schemas.openxmlformats.org/presentationml/2006/ole">
            <mc:AlternateContent xmlns:mc="http://schemas.openxmlformats.org/markup-compatibility/2006">
              <mc:Choice xmlns:v="urn:schemas-microsoft-com:vml" Requires="v">
                <p:oleObj spid="_x0000_s67679" name="Equation" r:id="rId5" imgW="2031840" imgH="406080" progId="Equation.3">
                  <p:embed/>
                </p:oleObj>
              </mc:Choice>
              <mc:Fallback>
                <p:oleObj name="Equation" r:id="rId5" imgW="2031840" imgH="4060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7363" y="4770438"/>
                        <a:ext cx="5126037" cy="10207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Image Warping</a:t>
            </a:r>
          </a:p>
        </p:txBody>
      </p:sp>
      <p:sp>
        <p:nvSpPr>
          <p:cNvPr id="19459" name="Text Box 3"/>
          <p:cNvSpPr txBox="1">
            <a:spLocks noChangeArrowheads="1"/>
          </p:cNvSpPr>
          <p:nvPr/>
        </p:nvSpPr>
        <p:spPr bwMode="auto">
          <a:xfrm>
            <a:off x="5446713" y="6477000"/>
            <a:ext cx="3697287" cy="338138"/>
          </a:xfrm>
          <a:prstGeom prst="rect">
            <a:avLst/>
          </a:prstGeom>
          <a:noFill/>
          <a:ln w="9525">
            <a:noFill/>
            <a:miter lim="800000"/>
            <a:headEnd/>
            <a:tailEnd/>
          </a:ln>
        </p:spPr>
        <p:txBody>
          <a:bodyPr wrap="none">
            <a:prstTxWarp prst="textNoShape">
              <a:avLst/>
            </a:prstTxWarp>
            <a:spAutoFit/>
          </a:bodyPr>
          <a:lstStyle/>
          <a:p>
            <a:pPr algn="r"/>
            <a:r>
              <a:rPr lang="en-US" sz="1600">
                <a:latin typeface="Arial" charset="0"/>
                <a:ea typeface="Arial" charset="0"/>
                <a:cs typeface="Arial" charset="0"/>
              </a:rPr>
              <a:t>Slides from: Alexei Efros &amp; Steve Seitz</a:t>
            </a:r>
          </a:p>
        </p:txBody>
      </p:sp>
      <p:pic>
        <p:nvPicPr>
          <p:cNvPr id="19460" name="Picture 6"/>
          <p:cNvPicPr>
            <a:picLocks noChangeAspect="1" noChangeArrowheads="1"/>
          </p:cNvPicPr>
          <p:nvPr/>
        </p:nvPicPr>
        <p:blipFill>
          <a:blip r:embed="rId2"/>
          <a:srcRect l="12251" t="35066" r="43187" b="34196"/>
          <a:stretch>
            <a:fillRect/>
          </a:stretch>
        </p:blipFill>
        <p:spPr bwMode="auto">
          <a:xfrm>
            <a:off x="101600" y="1143000"/>
            <a:ext cx="8915400" cy="4418013"/>
          </a:xfrm>
          <a:prstGeom prst="rect">
            <a:avLst/>
          </a:prstGeom>
          <a:noFill/>
          <a:ln w="9525">
            <a:noFill/>
            <a:miter lim="800000"/>
            <a:headEnd/>
            <a:tailEnd/>
          </a:ln>
        </p:spPr>
      </p:pic>
      <p:sp>
        <p:nvSpPr>
          <p:cNvPr id="19461" name="Rectangle 7"/>
          <p:cNvSpPr>
            <a:spLocks noChangeArrowheads="1"/>
          </p:cNvSpPr>
          <p:nvPr/>
        </p:nvSpPr>
        <p:spPr bwMode="auto">
          <a:xfrm>
            <a:off x="76200" y="5486400"/>
            <a:ext cx="3143250" cy="366713"/>
          </a:xfrm>
          <a:prstGeom prst="rect">
            <a:avLst/>
          </a:prstGeom>
          <a:noFill/>
          <a:ln w="9525">
            <a:noFill/>
            <a:miter lim="800000"/>
            <a:headEnd/>
            <a:tailEnd/>
          </a:ln>
        </p:spPr>
        <p:txBody>
          <a:bodyPr wrap="none">
            <a:prstTxWarp prst="textNoShape">
              <a:avLst/>
            </a:prstTxWarp>
            <a:spAutoFit/>
          </a:bodyPr>
          <a:lstStyle/>
          <a:p>
            <a:r>
              <a:rPr lang="en-US" sz="1800">
                <a:latin typeface="Arial" charset="0"/>
                <a:hlinkClick r:id="rId3"/>
              </a:rPr>
              <a:t>http://www.jeffrey-martin.com</a:t>
            </a:r>
            <a:endParaRPr lang="en-US" sz="18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687388" y="76200"/>
            <a:ext cx="7770812" cy="838200"/>
          </a:xfrm>
        </p:spPr>
        <p:txBody>
          <a:bodyPr/>
          <a:lstStyle/>
          <a:p>
            <a:r>
              <a:rPr lang="en-US"/>
              <a:t>Homogeneous Coordinates</a:t>
            </a:r>
          </a:p>
        </p:txBody>
      </p:sp>
      <p:sp>
        <p:nvSpPr>
          <p:cNvPr id="68612" name="Rectangle 3"/>
          <p:cNvSpPr>
            <a:spLocks noGrp="1" noChangeArrowheads="1"/>
          </p:cNvSpPr>
          <p:nvPr>
            <p:ph type="body" idx="1"/>
          </p:nvPr>
        </p:nvSpPr>
        <p:spPr/>
        <p:txBody>
          <a:bodyPr/>
          <a:lstStyle/>
          <a:p>
            <a:r>
              <a:rPr lang="en-US" b="1"/>
              <a:t>Q: How can we represent translation as a 3x3 matrix?</a:t>
            </a:r>
          </a:p>
          <a:p>
            <a:endParaRPr lang="en-US"/>
          </a:p>
          <a:p>
            <a:endParaRPr lang="en-US"/>
          </a:p>
        </p:txBody>
      </p:sp>
      <p:graphicFrame>
        <p:nvGraphicFramePr>
          <p:cNvPr id="68610" name="Object 2"/>
          <p:cNvGraphicFramePr>
            <a:graphicFrameLocks noChangeAspect="1"/>
          </p:cNvGraphicFramePr>
          <p:nvPr/>
        </p:nvGraphicFramePr>
        <p:xfrm>
          <a:off x="1592263" y="2362200"/>
          <a:ext cx="1423987" cy="1006475"/>
        </p:xfrm>
        <a:graphic>
          <a:graphicData uri="http://schemas.openxmlformats.org/presentationml/2006/ole">
            <mc:AlternateContent xmlns:mc="http://schemas.openxmlformats.org/markup-compatibility/2006">
              <mc:Choice xmlns:v="urn:schemas-microsoft-com:vml" Requires="v">
                <p:oleObj spid="_x0000_s68658" name="Equation" r:id="rId4" imgW="647640" imgH="457200" progId="Equation.3">
                  <p:embed/>
                </p:oleObj>
              </mc:Choice>
              <mc:Fallback>
                <p:oleObj name="Equation" r:id="rId4" imgW="647640" imgH="457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2263" y="2362200"/>
                        <a:ext cx="1423987" cy="10064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en-US"/>
              <a:t>Homogeneous Coordinates</a:t>
            </a:r>
          </a:p>
        </p:txBody>
      </p:sp>
      <p:sp>
        <p:nvSpPr>
          <p:cNvPr id="70660" name="Rectangle 3"/>
          <p:cNvSpPr>
            <a:spLocks noGrp="1" noChangeArrowheads="1"/>
          </p:cNvSpPr>
          <p:nvPr>
            <p:ph type="body" sz="half" idx="1"/>
          </p:nvPr>
        </p:nvSpPr>
        <p:spPr>
          <a:xfrm>
            <a:off x="685800" y="914400"/>
            <a:ext cx="3824288" cy="2833688"/>
          </a:xfrm>
        </p:spPr>
        <p:txBody>
          <a:bodyPr/>
          <a:lstStyle/>
          <a:p>
            <a:pPr marL="0" indent="0"/>
            <a:r>
              <a:rPr lang="en-US" sz="2100" b="1" i="1"/>
              <a:t>Homogeneous coordinates</a:t>
            </a:r>
          </a:p>
          <a:p>
            <a:pPr lvl="1"/>
            <a:r>
              <a:rPr lang="en-US" sz="1800"/>
              <a:t>represent coordinates in 2 dimensions with a 3-vector</a:t>
            </a:r>
          </a:p>
          <a:p>
            <a:pPr marL="0" indent="0"/>
            <a:endParaRPr lang="en-US" sz="2000"/>
          </a:p>
        </p:txBody>
      </p:sp>
      <p:graphicFrame>
        <p:nvGraphicFramePr>
          <p:cNvPr id="70658" name="Object 2"/>
          <p:cNvGraphicFramePr>
            <a:graphicFrameLocks noGrp="1" noChangeAspect="1"/>
          </p:cNvGraphicFramePr>
          <p:nvPr>
            <p:ph sz="half" idx="2"/>
          </p:nvPr>
        </p:nvGraphicFramePr>
        <p:xfrm>
          <a:off x="4433888" y="1166813"/>
          <a:ext cx="4176712" cy="2543175"/>
        </p:xfrm>
        <a:graphic>
          <a:graphicData uri="http://schemas.openxmlformats.org/presentationml/2006/ole">
            <mc:AlternateContent xmlns:mc="http://schemas.openxmlformats.org/markup-compatibility/2006">
              <mc:Choice xmlns:v="urn:schemas-microsoft-com:vml" Requires="v">
                <p:oleObj spid="_x0000_s70706" name="Equation" r:id="rId4" imgW="1562040" imgH="711000" progId="Equation.3">
                  <p:embed/>
                </p:oleObj>
              </mc:Choice>
              <mc:Fallback>
                <p:oleObj name="Equation" r:id="rId4" imgW="1562040" imgH="7110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3888" y="1166813"/>
                        <a:ext cx="4176712" cy="25431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7026" dir="2801120" algn="ctr" rotWithShape="0">
                                <a:srgbClr val="808080">
                                  <a:alpha val="74998"/>
                                </a:srgb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676400" y="3733800"/>
            <a:ext cx="5867400" cy="2819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2" name="Rectangle 2"/>
          <p:cNvSpPr>
            <a:spLocks noGrp="1" noChangeArrowheads="1"/>
          </p:cNvSpPr>
          <p:nvPr>
            <p:ph type="title"/>
          </p:nvPr>
        </p:nvSpPr>
        <p:spPr>
          <a:xfrm>
            <a:off x="687388" y="76200"/>
            <a:ext cx="7770812" cy="838200"/>
          </a:xfrm>
        </p:spPr>
        <p:txBody>
          <a:bodyPr/>
          <a:lstStyle/>
          <a:p>
            <a:r>
              <a:rPr lang="en-US" smtClean="0"/>
              <a:t>Homogeneous Coordinates</a:t>
            </a:r>
          </a:p>
        </p:txBody>
      </p:sp>
      <p:sp>
        <p:nvSpPr>
          <p:cNvPr id="30723" name="Rectangle 3"/>
          <p:cNvSpPr>
            <a:spLocks noGrp="1" noChangeArrowheads="1"/>
          </p:cNvSpPr>
          <p:nvPr>
            <p:ph type="body" idx="1"/>
          </p:nvPr>
        </p:nvSpPr>
        <p:spPr>
          <a:xfrm>
            <a:off x="685800" y="914400"/>
            <a:ext cx="7772400" cy="2743200"/>
          </a:xfrm>
        </p:spPr>
        <p:txBody>
          <a:bodyPr>
            <a:normAutofit fontScale="70000" lnSpcReduction="20000"/>
          </a:bodyPr>
          <a:lstStyle/>
          <a:p>
            <a:pPr>
              <a:buNone/>
            </a:pPr>
            <a:r>
              <a:rPr lang="en-US" sz="3500" dirty="0" smtClean="0"/>
              <a:t>2D Points </a:t>
            </a:r>
            <a:r>
              <a:rPr lang="en-US" sz="3500" dirty="0" smtClean="0">
                <a:sym typeface="Wingdings" pitchFamily="2" charset="2"/>
              </a:rPr>
              <a:t> Homogeneous Coordinates</a:t>
            </a:r>
            <a:endParaRPr lang="en-US" sz="3500" dirty="0" smtClean="0"/>
          </a:p>
          <a:p>
            <a:r>
              <a:rPr lang="en-US" sz="3000" dirty="0" smtClean="0"/>
              <a:t>	Append 1 to every 2D point: (x y) </a:t>
            </a:r>
            <a:r>
              <a:rPr lang="en-US" sz="3000" dirty="0" smtClean="0">
                <a:sym typeface="Wingdings" pitchFamily="2" charset="2"/>
              </a:rPr>
              <a:t> (x y 1)</a:t>
            </a:r>
            <a:endParaRPr lang="en-US" sz="3000" dirty="0" smtClean="0"/>
          </a:p>
          <a:p>
            <a:pPr>
              <a:buNone/>
            </a:pPr>
            <a:r>
              <a:rPr lang="en-US" sz="3000" dirty="0" smtClean="0"/>
              <a:t>Homogeneous coordinates </a:t>
            </a:r>
            <a:r>
              <a:rPr lang="en-US" sz="3000" dirty="0" smtClean="0">
                <a:sym typeface="Wingdings" pitchFamily="2" charset="2"/>
              </a:rPr>
              <a:t> 2D Points</a:t>
            </a:r>
          </a:p>
          <a:p>
            <a:r>
              <a:rPr lang="en-US" sz="3000" dirty="0" smtClean="0">
                <a:sym typeface="Wingdings" pitchFamily="2" charset="2"/>
              </a:rPr>
              <a:t>	Divide by third coordinate (x y w)  (x/w y/w)</a:t>
            </a:r>
            <a:endParaRPr lang="en-US" sz="3000" dirty="0" smtClean="0"/>
          </a:p>
          <a:p>
            <a:pPr>
              <a:buNone/>
            </a:pPr>
            <a:r>
              <a:rPr lang="en-US" sz="3000" dirty="0" smtClean="0"/>
              <a:t>Special properties</a:t>
            </a:r>
          </a:p>
          <a:p>
            <a:r>
              <a:rPr lang="en-US" sz="3000" dirty="0" smtClean="0"/>
              <a:t>	Scale invariant: (x y w) = k * (x y w)</a:t>
            </a:r>
          </a:p>
          <a:p>
            <a:r>
              <a:rPr lang="en-US" sz="3000" dirty="0" smtClean="0"/>
              <a:t>	(x, y, 0) represents a point at infinity</a:t>
            </a:r>
          </a:p>
          <a:p>
            <a:r>
              <a:rPr lang="en-US" sz="3000" dirty="0" smtClean="0"/>
              <a:t>	(0, 0, 0) is not allowed</a:t>
            </a:r>
          </a:p>
        </p:txBody>
      </p:sp>
      <p:grpSp>
        <p:nvGrpSpPr>
          <p:cNvPr id="2" name="Group 5"/>
          <p:cNvGrpSpPr>
            <a:grpSpLocks/>
          </p:cNvGrpSpPr>
          <p:nvPr/>
        </p:nvGrpSpPr>
        <p:grpSpPr bwMode="auto">
          <a:xfrm>
            <a:off x="1905000" y="3810000"/>
            <a:ext cx="5632450" cy="2668588"/>
            <a:chOff x="1836" y="1871"/>
            <a:chExt cx="3992" cy="1681"/>
          </a:xfrm>
        </p:grpSpPr>
        <p:sp>
          <p:nvSpPr>
            <p:cNvPr id="30726" name="Line 6"/>
            <p:cNvSpPr>
              <a:spLocks noChangeShapeType="1"/>
            </p:cNvSpPr>
            <p:nvPr/>
          </p:nvSpPr>
          <p:spPr bwMode="auto">
            <a:xfrm>
              <a:off x="2646" y="2064"/>
              <a:ext cx="0" cy="1488"/>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30727" name="Line 7"/>
            <p:cNvSpPr>
              <a:spLocks noChangeShapeType="1"/>
            </p:cNvSpPr>
            <p:nvPr/>
          </p:nvSpPr>
          <p:spPr bwMode="auto">
            <a:xfrm>
              <a:off x="1836" y="2928"/>
              <a:ext cx="1890" cy="1"/>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30728" name="Oval 8"/>
            <p:cNvSpPr>
              <a:spLocks noChangeArrowheads="1"/>
            </p:cNvSpPr>
            <p:nvPr/>
          </p:nvSpPr>
          <p:spPr bwMode="auto">
            <a:xfrm>
              <a:off x="3254" y="2586"/>
              <a:ext cx="81" cy="72"/>
            </a:xfrm>
            <a:prstGeom prst="ellipse">
              <a:avLst/>
            </a:prstGeom>
            <a:solidFill>
              <a:schemeClr val="tx2"/>
            </a:solidFill>
            <a:ln w="9525">
              <a:solidFill>
                <a:schemeClr val="tx1"/>
              </a:solidFill>
              <a:round/>
              <a:headEnd/>
              <a:tailEnd/>
            </a:ln>
          </p:spPr>
          <p:txBody>
            <a:bodyPr wrap="none" anchor="ctr"/>
            <a:lstStyle/>
            <a:p>
              <a:pPr algn="ctr"/>
              <a:endParaRPr lang="ru-RU">
                <a:solidFill>
                  <a:schemeClr val="tx2"/>
                </a:solidFill>
                <a:latin typeface="Arial" charset="0"/>
              </a:endParaRPr>
            </a:p>
          </p:txBody>
        </p:sp>
        <p:sp>
          <p:nvSpPr>
            <p:cNvPr id="30729" name="Line 9"/>
            <p:cNvSpPr>
              <a:spLocks noChangeShapeType="1"/>
            </p:cNvSpPr>
            <p:nvPr/>
          </p:nvSpPr>
          <p:spPr bwMode="auto">
            <a:xfrm>
              <a:off x="2970" y="2880"/>
              <a:ext cx="1" cy="96"/>
            </a:xfrm>
            <a:prstGeom prst="line">
              <a:avLst/>
            </a:prstGeom>
            <a:noFill/>
            <a:ln w="9525">
              <a:solidFill>
                <a:schemeClr val="tx1"/>
              </a:solidFill>
              <a:round/>
              <a:headEnd/>
              <a:tailEnd/>
            </a:ln>
          </p:spPr>
          <p:txBody>
            <a:bodyPr wrap="none" anchor="ctr"/>
            <a:lstStyle/>
            <a:p>
              <a:endParaRPr lang="en-US"/>
            </a:p>
          </p:txBody>
        </p:sp>
        <p:sp>
          <p:nvSpPr>
            <p:cNvPr id="30730" name="Line 10"/>
            <p:cNvSpPr>
              <a:spLocks noChangeShapeType="1"/>
            </p:cNvSpPr>
            <p:nvPr/>
          </p:nvSpPr>
          <p:spPr bwMode="auto">
            <a:xfrm>
              <a:off x="3294" y="2880"/>
              <a:ext cx="1" cy="96"/>
            </a:xfrm>
            <a:prstGeom prst="line">
              <a:avLst/>
            </a:prstGeom>
            <a:noFill/>
            <a:ln w="9525">
              <a:solidFill>
                <a:schemeClr val="tx1"/>
              </a:solidFill>
              <a:round/>
              <a:headEnd/>
              <a:tailEnd/>
            </a:ln>
          </p:spPr>
          <p:txBody>
            <a:bodyPr wrap="none" anchor="ctr"/>
            <a:lstStyle/>
            <a:p>
              <a:endParaRPr lang="en-US"/>
            </a:p>
          </p:txBody>
        </p:sp>
        <p:sp>
          <p:nvSpPr>
            <p:cNvPr id="30731" name="Line 11"/>
            <p:cNvSpPr>
              <a:spLocks noChangeShapeType="1"/>
            </p:cNvSpPr>
            <p:nvPr/>
          </p:nvSpPr>
          <p:spPr bwMode="auto">
            <a:xfrm>
              <a:off x="2592" y="2640"/>
              <a:ext cx="108" cy="1"/>
            </a:xfrm>
            <a:prstGeom prst="line">
              <a:avLst/>
            </a:prstGeom>
            <a:noFill/>
            <a:ln w="9525">
              <a:solidFill>
                <a:schemeClr val="tx1"/>
              </a:solidFill>
              <a:round/>
              <a:headEnd/>
              <a:tailEnd/>
            </a:ln>
          </p:spPr>
          <p:txBody>
            <a:bodyPr wrap="none" anchor="ctr"/>
            <a:lstStyle/>
            <a:p>
              <a:endParaRPr lang="en-US"/>
            </a:p>
          </p:txBody>
        </p:sp>
        <p:sp>
          <p:nvSpPr>
            <p:cNvPr id="30732" name="Line 12"/>
            <p:cNvSpPr>
              <a:spLocks noChangeShapeType="1"/>
            </p:cNvSpPr>
            <p:nvPr/>
          </p:nvSpPr>
          <p:spPr bwMode="auto">
            <a:xfrm>
              <a:off x="2592" y="2352"/>
              <a:ext cx="108" cy="1"/>
            </a:xfrm>
            <a:prstGeom prst="line">
              <a:avLst/>
            </a:prstGeom>
            <a:noFill/>
            <a:ln w="9525">
              <a:solidFill>
                <a:schemeClr val="tx1"/>
              </a:solidFill>
              <a:round/>
              <a:headEnd/>
              <a:tailEnd/>
            </a:ln>
          </p:spPr>
          <p:txBody>
            <a:bodyPr wrap="none" anchor="ctr"/>
            <a:lstStyle/>
            <a:p>
              <a:endParaRPr lang="en-US"/>
            </a:p>
          </p:txBody>
        </p:sp>
        <p:sp>
          <p:nvSpPr>
            <p:cNvPr id="30733" name="Text Box 13"/>
            <p:cNvSpPr txBox="1">
              <a:spLocks noChangeArrowheads="1"/>
            </p:cNvSpPr>
            <p:nvPr/>
          </p:nvSpPr>
          <p:spPr bwMode="auto">
            <a:xfrm>
              <a:off x="2878" y="2929"/>
              <a:ext cx="205" cy="250"/>
            </a:xfrm>
            <a:prstGeom prst="rect">
              <a:avLst/>
            </a:prstGeom>
            <a:noFill/>
            <a:ln w="9525">
              <a:noFill/>
              <a:miter lim="800000"/>
              <a:headEnd/>
              <a:tailEnd/>
            </a:ln>
          </p:spPr>
          <p:txBody>
            <a:bodyPr wrap="none">
              <a:spAutoFit/>
            </a:bodyPr>
            <a:lstStyle/>
            <a:p>
              <a:r>
                <a:rPr lang="en-US" sz="2000">
                  <a:latin typeface="Arial" charset="0"/>
                </a:rPr>
                <a:t>1</a:t>
              </a:r>
            </a:p>
          </p:txBody>
        </p:sp>
        <p:sp>
          <p:nvSpPr>
            <p:cNvPr id="30734" name="Text Box 14"/>
            <p:cNvSpPr txBox="1">
              <a:spLocks noChangeArrowheads="1"/>
            </p:cNvSpPr>
            <p:nvPr/>
          </p:nvSpPr>
          <p:spPr bwMode="auto">
            <a:xfrm>
              <a:off x="3186" y="2926"/>
              <a:ext cx="205" cy="250"/>
            </a:xfrm>
            <a:prstGeom prst="rect">
              <a:avLst/>
            </a:prstGeom>
            <a:noFill/>
            <a:ln w="9525">
              <a:noFill/>
              <a:miter lim="800000"/>
              <a:headEnd/>
              <a:tailEnd/>
            </a:ln>
          </p:spPr>
          <p:txBody>
            <a:bodyPr wrap="none">
              <a:spAutoFit/>
            </a:bodyPr>
            <a:lstStyle/>
            <a:p>
              <a:r>
                <a:rPr lang="en-US" sz="2000">
                  <a:latin typeface="Arial" charset="0"/>
                </a:rPr>
                <a:t>2</a:t>
              </a:r>
            </a:p>
          </p:txBody>
        </p:sp>
        <p:sp>
          <p:nvSpPr>
            <p:cNvPr id="30735" name="Text Box 15"/>
            <p:cNvSpPr txBox="1">
              <a:spLocks noChangeArrowheads="1"/>
            </p:cNvSpPr>
            <p:nvPr/>
          </p:nvSpPr>
          <p:spPr bwMode="auto">
            <a:xfrm>
              <a:off x="2432" y="2506"/>
              <a:ext cx="205" cy="250"/>
            </a:xfrm>
            <a:prstGeom prst="rect">
              <a:avLst/>
            </a:prstGeom>
            <a:noFill/>
            <a:ln w="9525">
              <a:noFill/>
              <a:miter lim="800000"/>
              <a:headEnd/>
              <a:tailEnd/>
            </a:ln>
          </p:spPr>
          <p:txBody>
            <a:bodyPr wrap="none">
              <a:spAutoFit/>
            </a:bodyPr>
            <a:lstStyle/>
            <a:p>
              <a:r>
                <a:rPr lang="en-US" sz="2000">
                  <a:latin typeface="Arial" charset="0"/>
                </a:rPr>
                <a:t>1</a:t>
              </a:r>
            </a:p>
          </p:txBody>
        </p:sp>
        <p:sp>
          <p:nvSpPr>
            <p:cNvPr id="30736" name="Text Box 16"/>
            <p:cNvSpPr txBox="1">
              <a:spLocks noChangeArrowheads="1"/>
            </p:cNvSpPr>
            <p:nvPr/>
          </p:nvSpPr>
          <p:spPr bwMode="auto">
            <a:xfrm>
              <a:off x="2430" y="2206"/>
              <a:ext cx="205" cy="250"/>
            </a:xfrm>
            <a:prstGeom prst="rect">
              <a:avLst/>
            </a:prstGeom>
            <a:noFill/>
            <a:ln w="9525">
              <a:noFill/>
              <a:miter lim="800000"/>
              <a:headEnd/>
              <a:tailEnd/>
            </a:ln>
          </p:spPr>
          <p:txBody>
            <a:bodyPr wrap="none">
              <a:spAutoFit/>
            </a:bodyPr>
            <a:lstStyle/>
            <a:p>
              <a:r>
                <a:rPr lang="en-US" sz="2000">
                  <a:latin typeface="Arial" charset="0"/>
                </a:rPr>
                <a:t>2</a:t>
              </a:r>
            </a:p>
          </p:txBody>
        </p:sp>
        <p:sp>
          <p:nvSpPr>
            <p:cNvPr id="30737" name="Text Box 17"/>
            <p:cNvSpPr txBox="1">
              <a:spLocks noChangeArrowheads="1"/>
            </p:cNvSpPr>
            <p:nvPr/>
          </p:nvSpPr>
          <p:spPr bwMode="auto">
            <a:xfrm>
              <a:off x="3283" y="2303"/>
              <a:ext cx="671" cy="288"/>
            </a:xfrm>
            <a:prstGeom prst="rect">
              <a:avLst/>
            </a:prstGeom>
            <a:noFill/>
            <a:ln w="9525">
              <a:noFill/>
              <a:miter lim="800000"/>
              <a:headEnd/>
              <a:tailEnd/>
            </a:ln>
          </p:spPr>
          <p:txBody>
            <a:bodyPr wrap="none">
              <a:spAutoFit/>
            </a:bodyPr>
            <a:lstStyle/>
            <a:p>
              <a:r>
                <a:rPr lang="en-US">
                  <a:solidFill>
                    <a:schemeClr val="tx2"/>
                  </a:solidFill>
                  <a:latin typeface="Arial" charset="0"/>
                </a:rPr>
                <a:t>(2,1,1)</a:t>
              </a:r>
            </a:p>
          </p:txBody>
        </p:sp>
        <p:sp>
          <p:nvSpPr>
            <p:cNvPr id="30738" name="Text Box 18"/>
            <p:cNvSpPr txBox="1">
              <a:spLocks noChangeArrowheads="1"/>
            </p:cNvSpPr>
            <p:nvPr/>
          </p:nvSpPr>
          <p:spPr bwMode="auto">
            <a:xfrm>
              <a:off x="3996" y="2304"/>
              <a:ext cx="895" cy="288"/>
            </a:xfrm>
            <a:prstGeom prst="rect">
              <a:avLst/>
            </a:prstGeom>
            <a:noFill/>
            <a:ln w="9525">
              <a:noFill/>
              <a:miter lim="800000"/>
              <a:headEnd/>
              <a:tailEnd/>
            </a:ln>
          </p:spPr>
          <p:txBody>
            <a:bodyPr wrap="none">
              <a:spAutoFit/>
            </a:bodyPr>
            <a:lstStyle/>
            <a:p>
              <a:r>
                <a:rPr lang="en-US">
                  <a:solidFill>
                    <a:schemeClr val="tx2"/>
                  </a:solidFill>
                  <a:latin typeface="Arial" charset="0"/>
                </a:rPr>
                <a:t>or (4,2,2)</a:t>
              </a:r>
            </a:p>
          </p:txBody>
        </p:sp>
        <p:sp>
          <p:nvSpPr>
            <p:cNvPr id="30739" name="Text Box 19"/>
            <p:cNvSpPr txBox="1">
              <a:spLocks noChangeArrowheads="1"/>
            </p:cNvSpPr>
            <p:nvPr/>
          </p:nvSpPr>
          <p:spPr bwMode="auto">
            <a:xfrm>
              <a:off x="4933" y="2304"/>
              <a:ext cx="895" cy="288"/>
            </a:xfrm>
            <a:prstGeom prst="rect">
              <a:avLst/>
            </a:prstGeom>
            <a:noFill/>
            <a:ln w="9525">
              <a:noFill/>
              <a:miter lim="800000"/>
              <a:headEnd/>
              <a:tailEnd/>
            </a:ln>
          </p:spPr>
          <p:txBody>
            <a:bodyPr wrap="none">
              <a:spAutoFit/>
            </a:bodyPr>
            <a:lstStyle/>
            <a:p>
              <a:r>
                <a:rPr lang="en-US">
                  <a:solidFill>
                    <a:schemeClr val="tx2"/>
                  </a:solidFill>
                  <a:latin typeface="Arial" charset="0"/>
                </a:rPr>
                <a:t>or (6,3,3)</a:t>
              </a:r>
            </a:p>
          </p:txBody>
        </p:sp>
        <p:sp>
          <p:nvSpPr>
            <p:cNvPr id="30740" name="Text Box 20"/>
            <p:cNvSpPr txBox="1">
              <a:spLocks noChangeArrowheads="1"/>
            </p:cNvSpPr>
            <p:nvPr/>
          </p:nvSpPr>
          <p:spPr bwMode="auto">
            <a:xfrm>
              <a:off x="3618" y="2848"/>
              <a:ext cx="223" cy="288"/>
            </a:xfrm>
            <a:prstGeom prst="rect">
              <a:avLst/>
            </a:prstGeom>
            <a:noFill/>
            <a:ln w="9525">
              <a:noFill/>
              <a:miter lim="800000"/>
              <a:headEnd/>
              <a:tailEnd/>
            </a:ln>
          </p:spPr>
          <p:txBody>
            <a:bodyPr wrap="none">
              <a:spAutoFit/>
            </a:bodyPr>
            <a:lstStyle/>
            <a:p>
              <a:r>
                <a:rPr lang="en-US" b="1" i="1">
                  <a:latin typeface="Arial" charset="0"/>
                </a:rPr>
                <a:t>x</a:t>
              </a:r>
            </a:p>
          </p:txBody>
        </p:sp>
        <p:sp>
          <p:nvSpPr>
            <p:cNvPr id="30741" name="Text Box 21"/>
            <p:cNvSpPr txBox="1">
              <a:spLocks noChangeArrowheads="1"/>
            </p:cNvSpPr>
            <p:nvPr/>
          </p:nvSpPr>
          <p:spPr bwMode="auto">
            <a:xfrm>
              <a:off x="2474" y="1871"/>
              <a:ext cx="223" cy="288"/>
            </a:xfrm>
            <a:prstGeom prst="rect">
              <a:avLst/>
            </a:prstGeom>
            <a:noFill/>
            <a:ln w="9525">
              <a:noFill/>
              <a:miter lim="800000"/>
              <a:headEnd/>
              <a:tailEnd/>
            </a:ln>
          </p:spPr>
          <p:txBody>
            <a:bodyPr wrap="none">
              <a:spAutoFit/>
            </a:bodyPr>
            <a:lstStyle/>
            <a:p>
              <a:r>
                <a:rPr lang="en-US" b="1" i="1">
                  <a:latin typeface="Arial" charset="0"/>
                </a:rPr>
                <a:t>y</a:t>
              </a:r>
            </a:p>
          </p:txBody>
        </p:sp>
      </p:grpSp>
      <p:sp>
        <p:nvSpPr>
          <p:cNvPr id="22" name="TextBox 21"/>
          <p:cNvSpPr txBox="1"/>
          <p:nvPr/>
        </p:nvSpPr>
        <p:spPr>
          <a:xfrm>
            <a:off x="3352800" y="3810000"/>
            <a:ext cx="1992853" cy="369332"/>
          </a:xfrm>
          <a:prstGeom prst="rect">
            <a:avLst/>
          </a:prstGeom>
          <a:noFill/>
        </p:spPr>
        <p:txBody>
          <a:bodyPr wrap="none" rtlCol="0">
            <a:spAutoFit/>
          </a:bodyPr>
          <a:lstStyle/>
          <a:p>
            <a:r>
              <a:rPr lang="en-US" b="1" dirty="0" smtClean="0"/>
              <a:t>Scale Invariance</a:t>
            </a:r>
            <a:endParaRPr lang="en-US" b="1" dirty="0"/>
          </a:p>
        </p:txBody>
      </p:sp>
    </p:spTree>
    <p:extLst>
      <p:ext uri="{BB962C8B-B14F-4D97-AF65-F5344CB8AC3E}">
        <p14:creationId xmlns:p14="http://schemas.microsoft.com/office/powerpoint/2010/main" val="38542571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2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687388" y="76200"/>
            <a:ext cx="7770812" cy="838200"/>
          </a:xfrm>
        </p:spPr>
        <p:txBody>
          <a:bodyPr/>
          <a:lstStyle/>
          <a:p>
            <a:r>
              <a:rPr lang="en-US"/>
              <a:t>Homogeneous Coordinates</a:t>
            </a:r>
          </a:p>
        </p:txBody>
      </p:sp>
      <p:sp>
        <p:nvSpPr>
          <p:cNvPr id="732163" name="Rectangle 3"/>
          <p:cNvSpPr>
            <a:spLocks noGrp="1" noChangeArrowheads="1"/>
          </p:cNvSpPr>
          <p:nvPr>
            <p:ph type="body" idx="1"/>
          </p:nvPr>
        </p:nvSpPr>
        <p:spPr/>
        <p:txBody>
          <a:bodyPr/>
          <a:lstStyle/>
          <a:p>
            <a:r>
              <a:rPr lang="en-US" b="1"/>
              <a:t>Q: How can we represent translation as a 3x3 matrix?</a:t>
            </a:r>
          </a:p>
          <a:p>
            <a:endParaRPr lang="en-US"/>
          </a:p>
          <a:p>
            <a:endParaRPr lang="en-US"/>
          </a:p>
          <a:p>
            <a:endParaRPr lang="en-US"/>
          </a:p>
        </p:txBody>
      </p:sp>
      <p:graphicFrame>
        <p:nvGraphicFramePr>
          <p:cNvPr id="72706" name="Object 2"/>
          <p:cNvGraphicFramePr>
            <a:graphicFrameLocks noChangeAspect="1"/>
          </p:cNvGraphicFramePr>
          <p:nvPr/>
        </p:nvGraphicFramePr>
        <p:xfrm>
          <a:off x="2538413" y="1660525"/>
          <a:ext cx="1423987" cy="1006475"/>
        </p:xfrm>
        <a:graphic>
          <a:graphicData uri="http://schemas.openxmlformats.org/presentationml/2006/ole">
            <mc:AlternateContent xmlns:mc="http://schemas.openxmlformats.org/markup-compatibility/2006">
              <mc:Choice xmlns:v="urn:schemas-microsoft-com:vml" Requires="v">
                <p:oleObj spid="_x0000_s72754" name="Equation" r:id="rId4" imgW="647640" imgH="457200" progId="Equation.3">
                  <p:embed/>
                </p:oleObj>
              </mc:Choice>
              <mc:Fallback>
                <p:oleObj name="Equation" r:id="rId4" imgW="647640" imgH="457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8413" y="1660525"/>
                        <a:ext cx="1423987" cy="10064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a:xfrm>
            <a:off x="687388" y="76200"/>
            <a:ext cx="7770812" cy="838200"/>
          </a:xfrm>
        </p:spPr>
        <p:txBody>
          <a:bodyPr/>
          <a:lstStyle/>
          <a:p>
            <a:r>
              <a:rPr lang="en-US"/>
              <a:t>Homogeneous Coordinates</a:t>
            </a:r>
          </a:p>
        </p:txBody>
      </p:sp>
      <p:sp>
        <p:nvSpPr>
          <p:cNvPr id="732163" name="Rectangle 3"/>
          <p:cNvSpPr>
            <a:spLocks noGrp="1" noChangeArrowheads="1"/>
          </p:cNvSpPr>
          <p:nvPr>
            <p:ph type="body" idx="1"/>
          </p:nvPr>
        </p:nvSpPr>
        <p:spPr/>
        <p:txBody>
          <a:bodyPr/>
          <a:lstStyle/>
          <a:p>
            <a:r>
              <a:rPr lang="en-US" b="1"/>
              <a:t>Q: How can we represent translation as a 3x3 matrix?</a:t>
            </a:r>
          </a:p>
          <a:p>
            <a:endParaRPr lang="en-US"/>
          </a:p>
          <a:p>
            <a:endParaRPr lang="en-US"/>
          </a:p>
          <a:p>
            <a:endParaRPr lang="en-US"/>
          </a:p>
          <a:p>
            <a:r>
              <a:rPr lang="en-US"/>
              <a:t>A: Using the rightmost column:</a:t>
            </a:r>
          </a:p>
        </p:txBody>
      </p:sp>
      <p:graphicFrame>
        <p:nvGraphicFramePr>
          <p:cNvPr id="732164" name="Object 2"/>
          <p:cNvGraphicFramePr>
            <a:graphicFrameLocks noChangeAspect="1"/>
          </p:cNvGraphicFramePr>
          <p:nvPr/>
        </p:nvGraphicFramePr>
        <p:xfrm>
          <a:off x="1524000" y="3795713"/>
          <a:ext cx="4103688" cy="1843087"/>
        </p:xfrm>
        <a:graphic>
          <a:graphicData uri="http://schemas.openxmlformats.org/presentationml/2006/ole">
            <mc:AlternateContent xmlns:mc="http://schemas.openxmlformats.org/markup-compatibility/2006">
              <mc:Choice xmlns:v="urn:schemas-microsoft-com:vml" Requires="v">
                <p:oleObj spid="_x0000_s74846" name="Equation" r:id="rId4" imgW="1638000" imgH="736560" progId="Equation.3">
                  <p:embed/>
                </p:oleObj>
              </mc:Choice>
              <mc:Fallback>
                <p:oleObj name="Equation" r:id="rId4" imgW="1638000" imgH="7365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795713"/>
                        <a:ext cx="4103688" cy="184308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4755" name="Object 3"/>
          <p:cNvGraphicFramePr>
            <a:graphicFrameLocks noChangeAspect="1"/>
          </p:cNvGraphicFramePr>
          <p:nvPr/>
        </p:nvGraphicFramePr>
        <p:xfrm>
          <a:off x="2538413" y="1660525"/>
          <a:ext cx="1423987" cy="1006475"/>
        </p:xfrm>
        <a:graphic>
          <a:graphicData uri="http://schemas.openxmlformats.org/presentationml/2006/ole">
            <mc:AlternateContent xmlns:mc="http://schemas.openxmlformats.org/markup-compatibility/2006">
              <mc:Choice xmlns:v="urn:schemas-microsoft-com:vml" Requires="v">
                <p:oleObj spid="_x0000_s74847" name="Equation" r:id="rId6" imgW="647640" imgH="457200" progId="Equation.3">
                  <p:embed/>
                </p:oleObj>
              </mc:Choice>
              <mc:Fallback>
                <p:oleObj name="Equation" r:id="rId6" imgW="647640" imgH="4572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8413" y="1660525"/>
                        <a:ext cx="1423987" cy="10064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216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2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en-US"/>
              <a:t>Translation</a:t>
            </a:r>
          </a:p>
        </p:txBody>
      </p:sp>
      <p:sp>
        <p:nvSpPr>
          <p:cNvPr id="76804" name="Rectangle 3"/>
          <p:cNvSpPr>
            <a:spLocks noGrp="1" noChangeArrowheads="1"/>
          </p:cNvSpPr>
          <p:nvPr>
            <p:ph type="body" sz="half" idx="1"/>
          </p:nvPr>
        </p:nvSpPr>
        <p:spPr>
          <a:xfrm>
            <a:off x="685800" y="914400"/>
            <a:ext cx="3824288" cy="5257800"/>
          </a:xfrm>
        </p:spPr>
        <p:txBody>
          <a:bodyPr/>
          <a:lstStyle/>
          <a:p>
            <a:pPr marL="0" indent="0"/>
            <a:r>
              <a:rPr lang="en-US" sz="2000"/>
              <a:t>Example of translation</a:t>
            </a:r>
          </a:p>
          <a:p>
            <a:pPr marL="0" indent="0"/>
            <a:endParaRPr lang="en-US" sz="2000">
              <a:latin typeface="Symbol" charset="2"/>
              <a:sym typeface="Symbol" charset="2"/>
            </a:endParaRPr>
          </a:p>
        </p:txBody>
      </p:sp>
      <p:graphicFrame>
        <p:nvGraphicFramePr>
          <p:cNvPr id="76802" name="Object 2"/>
          <p:cNvGraphicFramePr>
            <a:graphicFrameLocks noGrp="1" noChangeAspect="1"/>
          </p:cNvGraphicFramePr>
          <p:nvPr>
            <p:ph sz="half" idx="2"/>
          </p:nvPr>
        </p:nvGraphicFramePr>
        <p:xfrm>
          <a:off x="4876800" y="2292350"/>
          <a:ext cx="2998788" cy="1136650"/>
        </p:xfrm>
        <a:graphic>
          <a:graphicData uri="http://schemas.openxmlformats.org/presentationml/2006/ole">
            <mc:AlternateContent xmlns:mc="http://schemas.openxmlformats.org/markup-compatibility/2006">
              <mc:Choice xmlns:v="urn:schemas-microsoft-com:vml" Requires="v">
                <p:oleObj spid="_x0000_s76850" name="Equation" r:id="rId4" imgW="1942920" imgH="736560" progId="Equation.3">
                  <p:embed/>
                </p:oleObj>
              </mc:Choice>
              <mc:Fallback>
                <p:oleObj name="Equation" r:id="rId4" imgW="1942920" imgH="7365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292350"/>
                        <a:ext cx="2998788" cy="1136650"/>
                      </a:xfrm>
                      <a:prstGeom prst="rect">
                        <a:avLst/>
                      </a:prstGeom>
                      <a:noFill/>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blurRad="63500" dist="37026" dir="2801120" algn="ctr" rotWithShape="0">
                                <a:srgbClr val="808080">
                                  <a:alpha val="74998"/>
                                </a:srgbClr>
                              </a:outerShdw>
                            </a:effectLst>
                          </a14:hiddenEffects>
                        </a:ext>
                      </a:extLst>
                    </p:spPr>
                  </p:pic>
                </p:oleObj>
              </mc:Fallback>
            </mc:AlternateContent>
          </a:graphicData>
        </a:graphic>
      </p:graphicFrame>
      <p:grpSp>
        <p:nvGrpSpPr>
          <p:cNvPr id="76805" name="Group 5"/>
          <p:cNvGrpSpPr>
            <a:grpSpLocks/>
          </p:cNvGrpSpPr>
          <p:nvPr/>
        </p:nvGrpSpPr>
        <p:grpSpPr bwMode="auto">
          <a:xfrm>
            <a:off x="711200" y="3962400"/>
            <a:ext cx="2541588" cy="2287588"/>
            <a:chOff x="816" y="2208"/>
            <a:chExt cx="1920" cy="1728"/>
          </a:xfrm>
        </p:grpSpPr>
        <p:sp>
          <p:nvSpPr>
            <p:cNvPr id="76840" name="Line 6"/>
            <p:cNvSpPr>
              <a:spLocks noChangeShapeType="1"/>
            </p:cNvSpPr>
            <p:nvPr/>
          </p:nvSpPr>
          <p:spPr bwMode="auto">
            <a:xfrm>
              <a:off x="1056" y="2208"/>
              <a:ext cx="0" cy="172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41" name="Line 7"/>
            <p:cNvSpPr>
              <a:spLocks noChangeShapeType="1"/>
            </p:cNvSpPr>
            <p:nvPr/>
          </p:nvSpPr>
          <p:spPr bwMode="auto">
            <a:xfrm>
              <a:off x="816" y="3744"/>
              <a:ext cx="1920"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42" name="Line 8"/>
            <p:cNvSpPr>
              <a:spLocks noChangeShapeType="1"/>
            </p:cNvSpPr>
            <p:nvPr/>
          </p:nvSpPr>
          <p:spPr bwMode="auto">
            <a:xfrm>
              <a:off x="1248"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43" name="Line 9"/>
            <p:cNvSpPr>
              <a:spLocks noChangeShapeType="1"/>
            </p:cNvSpPr>
            <p:nvPr/>
          </p:nvSpPr>
          <p:spPr bwMode="auto">
            <a:xfrm>
              <a:off x="1440"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44" name="Line 10"/>
            <p:cNvSpPr>
              <a:spLocks noChangeShapeType="1"/>
            </p:cNvSpPr>
            <p:nvPr/>
          </p:nvSpPr>
          <p:spPr bwMode="auto">
            <a:xfrm>
              <a:off x="1632"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45" name="Line 11"/>
            <p:cNvSpPr>
              <a:spLocks noChangeShapeType="1"/>
            </p:cNvSpPr>
            <p:nvPr/>
          </p:nvSpPr>
          <p:spPr bwMode="auto">
            <a:xfrm>
              <a:off x="1824"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46" name="Line 12"/>
            <p:cNvSpPr>
              <a:spLocks noChangeShapeType="1"/>
            </p:cNvSpPr>
            <p:nvPr/>
          </p:nvSpPr>
          <p:spPr bwMode="auto">
            <a:xfrm>
              <a:off x="2016"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47" name="Line 13"/>
            <p:cNvSpPr>
              <a:spLocks noChangeShapeType="1"/>
            </p:cNvSpPr>
            <p:nvPr/>
          </p:nvSpPr>
          <p:spPr bwMode="auto">
            <a:xfrm>
              <a:off x="2208"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48" name="Line 14"/>
            <p:cNvSpPr>
              <a:spLocks noChangeShapeType="1"/>
            </p:cNvSpPr>
            <p:nvPr/>
          </p:nvSpPr>
          <p:spPr bwMode="auto">
            <a:xfrm>
              <a:off x="2400"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49" name="Line 15"/>
            <p:cNvSpPr>
              <a:spLocks noChangeShapeType="1"/>
            </p:cNvSpPr>
            <p:nvPr/>
          </p:nvSpPr>
          <p:spPr bwMode="auto">
            <a:xfrm>
              <a:off x="2592"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50" name="Line 16"/>
            <p:cNvSpPr>
              <a:spLocks noChangeShapeType="1"/>
            </p:cNvSpPr>
            <p:nvPr/>
          </p:nvSpPr>
          <p:spPr bwMode="auto">
            <a:xfrm>
              <a:off x="1008" y="3552"/>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51" name="Line 17"/>
            <p:cNvSpPr>
              <a:spLocks noChangeShapeType="1"/>
            </p:cNvSpPr>
            <p:nvPr/>
          </p:nvSpPr>
          <p:spPr bwMode="auto">
            <a:xfrm>
              <a:off x="1008" y="3360"/>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52" name="Line 18"/>
            <p:cNvSpPr>
              <a:spLocks noChangeShapeType="1"/>
            </p:cNvSpPr>
            <p:nvPr/>
          </p:nvSpPr>
          <p:spPr bwMode="auto">
            <a:xfrm>
              <a:off x="1008" y="3168"/>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53" name="Line 19"/>
            <p:cNvSpPr>
              <a:spLocks noChangeShapeType="1"/>
            </p:cNvSpPr>
            <p:nvPr/>
          </p:nvSpPr>
          <p:spPr bwMode="auto">
            <a:xfrm>
              <a:off x="1008" y="2976"/>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54" name="Line 20"/>
            <p:cNvSpPr>
              <a:spLocks noChangeShapeType="1"/>
            </p:cNvSpPr>
            <p:nvPr/>
          </p:nvSpPr>
          <p:spPr bwMode="auto">
            <a:xfrm>
              <a:off x="1008" y="2784"/>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55" name="Line 21"/>
            <p:cNvSpPr>
              <a:spLocks noChangeShapeType="1"/>
            </p:cNvSpPr>
            <p:nvPr/>
          </p:nvSpPr>
          <p:spPr bwMode="auto">
            <a:xfrm>
              <a:off x="1008" y="2592"/>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56" name="Line 22"/>
            <p:cNvSpPr>
              <a:spLocks noChangeShapeType="1"/>
            </p:cNvSpPr>
            <p:nvPr/>
          </p:nvSpPr>
          <p:spPr bwMode="auto">
            <a:xfrm>
              <a:off x="1008" y="2400"/>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57" name="Line 23"/>
            <p:cNvSpPr>
              <a:spLocks noChangeShapeType="1"/>
            </p:cNvSpPr>
            <p:nvPr/>
          </p:nvSpPr>
          <p:spPr bwMode="auto">
            <a:xfrm>
              <a:off x="1008" y="2208"/>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grpSp>
      <p:grpSp>
        <p:nvGrpSpPr>
          <p:cNvPr id="76806" name="Group 24"/>
          <p:cNvGrpSpPr>
            <a:grpSpLocks/>
          </p:cNvGrpSpPr>
          <p:nvPr/>
        </p:nvGrpSpPr>
        <p:grpSpPr bwMode="auto">
          <a:xfrm>
            <a:off x="1536700" y="4851400"/>
            <a:ext cx="763588" cy="890588"/>
            <a:chOff x="1440" y="2928"/>
            <a:chExt cx="576" cy="672"/>
          </a:xfrm>
        </p:grpSpPr>
        <p:sp>
          <p:nvSpPr>
            <p:cNvPr id="76837" name="Freeform 25" descr="Horizontal brick"/>
            <p:cNvSpPr>
              <a:spLocks/>
            </p:cNvSpPr>
            <p:nvPr/>
          </p:nvSpPr>
          <p:spPr bwMode="auto">
            <a:xfrm>
              <a:off x="1536" y="2928"/>
              <a:ext cx="96" cy="144"/>
            </a:xfrm>
            <a:custGeom>
              <a:avLst/>
              <a:gdLst>
                <a:gd name="T0" fmla="*/ 0 w 96"/>
                <a:gd name="T1" fmla="*/ 144 h 144"/>
                <a:gd name="T2" fmla="*/ 0 w 96"/>
                <a:gd name="T3" fmla="*/ 0 h 144"/>
                <a:gd name="T4" fmla="*/ 96 w 96"/>
                <a:gd name="T5" fmla="*/ 0 h 144"/>
                <a:gd name="T6" fmla="*/ 96 w 96"/>
                <a:gd name="T7" fmla="*/ 96 h 144"/>
                <a:gd name="T8" fmla="*/ 0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0" y="0"/>
                  </a:lnTo>
                  <a:lnTo>
                    <a:pt x="96" y="0"/>
                  </a:lnTo>
                  <a:lnTo>
                    <a:pt x="96" y="96"/>
                  </a:lnTo>
                  <a:lnTo>
                    <a:pt x="0" y="144"/>
                  </a:lnTo>
                  <a:close/>
                </a:path>
              </a:pathLst>
            </a:custGeom>
            <a:pattFill prst="horzBrick">
              <a:fgClr>
                <a:srgbClr val="032389"/>
              </a:fgClr>
              <a:bgClr>
                <a:srgbClr val="FFFFFF"/>
              </a:bgClr>
            </a:pattFill>
            <a:ln w="38100">
              <a:solidFill>
                <a:schemeClr val="tx2"/>
              </a:solidFill>
              <a:round/>
              <a:headEnd/>
              <a:tailEnd/>
            </a:ln>
          </p:spPr>
          <p:txBody>
            <a:bodyPr wrap="none" anchor="ctr">
              <a:prstTxWarp prst="textNoShape">
                <a:avLst/>
              </a:prstTxWarp>
            </a:bodyPr>
            <a:lstStyle/>
            <a:p>
              <a:endParaRPr lang="en-US"/>
            </a:p>
          </p:txBody>
        </p:sp>
        <p:sp>
          <p:nvSpPr>
            <p:cNvPr id="76838" name="Rectangle 26"/>
            <p:cNvSpPr>
              <a:spLocks noChangeArrowheads="1"/>
            </p:cNvSpPr>
            <p:nvPr/>
          </p:nvSpPr>
          <p:spPr bwMode="auto">
            <a:xfrm>
              <a:off x="1440" y="3168"/>
              <a:ext cx="576" cy="432"/>
            </a:xfrm>
            <a:prstGeom prst="rect">
              <a:avLst/>
            </a:prstGeom>
            <a:solidFill>
              <a:srgbClr val="FFFFFF"/>
            </a:solidFill>
            <a:ln w="38100">
              <a:solidFill>
                <a:schemeClr val="hlink"/>
              </a:solidFill>
              <a:miter lim="800000"/>
              <a:headEnd/>
              <a:tailEnd/>
            </a:ln>
          </p:spPr>
          <p:txBody>
            <a:bodyPr wrap="none" anchor="ctr">
              <a:prstTxWarp prst="textNoShape">
                <a:avLst/>
              </a:prstTxWarp>
            </a:bodyPr>
            <a:lstStyle/>
            <a:p>
              <a:endParaRPr lang="en-US"/>
            </a:p>
          </p:txBody>
        </p:sp>
        <p:sp>
          <p:nvSpPr>
            <p:cNvPr id="76839" name="Freeform 27"/>
            <p:cNvSpPr>
              <a:spLocks/>
            </p:cNvSpPr>
            <p:nvPr/>
          </p:nvSpPr>
          <p:spPr bwMode="auto">
            <a:xfrm>
              <a:off x="1440" y="2976"/>
              <a:ext cx="576" cy="192"/>
            </a:xfrm>
            <a:custGeom>
              <a:avLst/>
              <a:gdLst>
                <a:gd name="T0" fmla="*/ 0 w 576"/>
                <a:gd name="T1" fmla="*/ 192 h 192"/>
                <a:gd name="T2" fmla="*/ 240 w 576"/>
                <a:gd name="T3" fmla="*/ 0 h 192"/>
                <a:gd name="T4" fmla="*/ 336 w 576"/>
                <a:gd name="T5" fmla="*/ 0 h 192"/>
                <a:gd name="T6" fmla="*/ 576 w 576"/>
                <a:gd name="T7" fmla="*/ 192 h 192"/>
                <a:gd name="T8" fmla="*/ 0 w 576"/>
                <a:gd name="T9" fmla="*/ 192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lnTo>
                    <a:pt x="240" y="0"/>
                  </a:lnTo>
                  <a:lnTo>
                    <a:pt x="336" y="0"/>
                  </a:lnTo>
                  <a:lnTo>
                    <a:pt x="576" y="192"/>
                  </a:lnTo>
                  <a:lnTo>
                    <a:pt x="0" y="192"/>
                  </a:lnTo>
                  <a:close/>
                </a:path>
              </a:pathLst>
            </a:custGeom>
            <a:solidFill>
              <a:srgbClr val="FFFFFF"/>
            </a:solidFill>
            <a:ln w="38100">
              <a:solidFill>
                <a:schemeClr val="hlink"/>
              </a:solidFill>
              <a:round/>
              <a:headEnd/>
              <a:tailEnd/>
            </a:ln>
          </p:spPr>
          <p:txBody>
            <a:bodyPr wrap="none" anchor="ctr">
              <a:prstTxWarp prst="textNoShape">
                <a:avLst/>
              </a:prstTxWarp>
            </a:bodyPr>
            <a:lstStyle/>
            <a:p>
              <a:endParaRPr lang="en-US"/>
            </a:p>
          </p:txBody>
        </p:sp>
      </p:grpSp>
      <p:grpSp>
        <p:nvGrpSpPr>
          <p:cNvPr id="76807" name="Group 28"/>
          <p:cNvGrpSpPr>
            <a:grpSpLocks/>
          </p:cNvGrpSpPr>
          <p:nvPr/>
        </p:nvGrpSpPr>
        <p:grpSpPr bwMode="auto">
          <a:xfrm>
            <a:off x="4524375" y="3962400"/>
            <a:ext cx="2541588" cy="2287588"/>
            <a:chOff x="816" y="2208"/>
            <a:chExt cx="1920" cy="1728"/>
          </a:xfrm>
        </p:grpSpPr>
        <p:sp>
          <p:nvSpPr>
            <p:cNvPr id="76819" name="Line 29"/>
            <p:cNvSpPr>
              <a:spLocks noChangeShapeType="1"/>
            </p:cNvSpPr>
            <p:nvPr/>
          </p:nvSpPr>
          <p:spPr bwMode="auto">
            <a:xfrm>
              <a:off x="1056" y="2208"/>
              <a:ext cx="0" cy="172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20" name="Line 30"/>
            <p:cNvSpPr>
              <a:spLocks noChangeShapeType="1"/>
            </p:cNvSpPr>
            <p:nvPr/>
          </p:nvSpPr>
          <p:spPr bwMode="auto">
            <a:xfrm>
              <a:off x="816" y="3744"/>
              <a:ext cx="1920"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21" name="Line 31"/>
            <p:cNvSpPr>
              <a:spLocks noChangeShapeType="1"/>
            </p:cNvSpPr>
            <p:nvPr/>
          </p:nvSpPr>
          <p:spPr bwMode="auto">
            <a:xfrm>
              <a:off x="1248"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22" name="Line 32"/>
            <p:cNvSpPr>
              <a:spLocks noChangeShapeType="1"/>
            </p:cNvSpPr>
            <p:nvPr/>
          </p:nvSpPr>
          <p:spPr bwMode="auto">
            <a:xfrm>
              <a:off x="1440"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23" name="Line 33"/>
            <p:cNvSpPr>
              <a:spLocks noChangeShapeType="1"/>
            </p:cNvSpPr>
            <p:nvPr/>
          </p:nvSpPr>
          <p:spPr bwMode="auto">
            <a:xfrm>
              <a:off x="1632"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24" name="Line 34"/>
            <p:cNvSpPr>
              <a:spLocks noChangeShapeType="1"/>
            </p:cNvSpPr>
            <p:nvPr/>
          </p:nvSpPr>
          <p:spPr bwMode="auto">
            <a:xfrm>
              <a:off x="1824"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25" name="Line 35"/>
            <p:cNvSpPr>
              <a:spLocks noChangeShapeType="1"/>
            </p:cNvSpPr>
            <p:nvPr/>
          </p:nvSpPr>
          <p:spPr bwMode="auto">
            <a:xfrm>
              <a:off x="2016"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26" name="Line 36"/>
            <p:cNvSpPr>
              <a:spLocks noChangeShapeType="1"/>
            </p:cNvSpPr>
            <p:nvPr/>
          </p:nvSpPr>
          <p:spPr bwMode="auto">
            <a:xfrm>
              <a:off x="2208"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27" name="Line 37"/>
            <p:cNvSpPr>
              <a:spLocks noChangeShapeType="1"/>
            </p:cNvSpPr>
            <p:nvPr/>
          </p:nvSpPr>
          <p:spPr bwMode="auto">
            <a:xfrm>
              <a:off x="2400"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28" name="Line 38"/>
            <p:cNvSpPr>
              <a:spLocks noChangeShapeType="1"/>
            </p:cNvSpPr>
            <p:nvPr/>
          </p:nvSpPr>
          <p:spPr bwMode="auto">
            <a:xfrm>
              <a:off x="2592"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29" name="Line 39"/>
            <p:cNvSpPr>
              <a:spLocks noChangeShapeType="1"/>
            </p:cNvSpPr>
            <p:nvPr/>
          </p:nvSpPr>
          <p:spPr bwMode="auto">
            <a:xfrm>
              <a:off x="1008" y="3552"/>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30" name="Line 40"/>
            <p:cNvSpPr>
              <a:spLocks noChangeShapeType="1"/>
            </p:cNvSpPr>
            <p:nvPr/>
          </p:nvSpPr>
          <p:spPr bwMode="auto">
            <a:xfrm>
              <a:off x="1008" y="3360"/>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31" name="Line 41"/>
            <p:cNvSpPr>
              <a:spLocks noChangeShapeType="1"/>
            </p:cNvSpPr>
            <p:nvPr/>
          </p:nvSpPr>
          <p:spPr bwMode="auto">
            <a:xfrm>
              <a:off x="1008" y="3168"/>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32" name="Line 42"/>
            <p:cNvSpPr>
              <a:spLocks noChangeShapeType="1"/>
            </p:cNvSpPr>
            <p:nvPr/>
          </p:nvSpPr>
          <p:spPr bwMode="auto">
            <a:xfrm>
              <a:off x="1008" y="2976"/>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33" name="Line 43"/>
            <p:cNvSpPr>
              <a:spLocks noChangeShapeType="1"/>
            </p:cNvSpPr>
            <p:nvPr/>
          </p:nvSpPr>
          <p:spPr bwMode="auto">
            <a:xfrm>
              <a:off x="1008" y="2784"/>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34" name="Line 44"/>
            <p:cNvSpPr>
              <a:spLocks noChangeShapeType="1"/>
            </p:cNvSpPr>
            <p:nvPr/>
          </p:nvSpPr>
          <p:spPr bwMode="auto">
            <a:xfrm>
              <a:off x="1008" y="2592"/>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35" name="Line 45"/>
            <p:cNvSpPr>
              <a:spLocks noChangeShapeType="1"/>
            </p:cNvSpPr>
            <p:nvPr/>
          </p:nvSpPr>
          <p:spPr bwMode="auto">
            <a:xfrm>
              <a:off x="1008" y="2400"/>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6836" name="Line 46"/>
            <p:cNvSpPr>
              <a:spLocks noChangeShapeType="1"/>
            </p:cNvSpPr>
            <p:nvPr/>
          </p:nvSpPr>
          <p:spPr bwMode="auto">
            <a:xfrm>
              <a:off x="1008" y="2208"/>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grpSp>
      <p:sp>
        <p:nvSpPr>
          <p:cNvPr id="76808" name="AutoShape 47"/>
          <p:cNvSpPr>
            <a:spLocks noChangeArrowheads="1"/>
          </p:cNvSpPr>
          <p:nvPr/>
        </p:nvSpPr>
        <p:spPr bwMode="auto">
          <a:xfrm>
            <a:off x="3506788" y="4978400"/>
            <a:ext cx="636587" cy="319088"/>
          </a:xfrm>
          <a:prstGeom prst="rightArrow">
            <a:avLst>
              <a:gd name="adj1" fmla="val 50000"/>
              <a:gd name="adj2" fmla="val 49876"/>
            </a:avLst>
          </a:prstGeom>
          <a:solidFill>
            <a:srgbClr val="FFFF00"/>
          </a:solidFill>
          <a:ln w="28575">
            <a:solidFill>
              <a:schemeClr val="accent1"/>
            </a:solidFill>
            <a:miter lim="800000"/>
            <a:headEnd/>
            <a:tailEnd type="none" w="sm" len="sm"/>
          </a:ln>
        </p:spPr>
        <p:txBody>
          <a:bodyPr wrap="none" anchor="ctr">
            <a:prstTxWarp prst="textNoShape">
              <a:avLst/>
            </a:prstTxWarp>
          </a:bodyPr>
          <a:lstStyle/>
          <a:p>
            <a:pPr algn="ctr"/>
            <a:endParaRPr lang="ru-RU" i="1">
              <a:solidFill>
                <a:srgbClr val="FFFF00"/>
              </a:solidFill>
              <a:latin typeface="Arial" charset="0"/>
            </a:endParaRPr>
          </a:p>
        </p:txBody>
      </p:sp>
      <p:sp>
        <p:nvSpPr>
          <p:cNvPr id="76809" name="Text Box 48"/>
          <p:cNvSpPr txBox="1">
            <a:spLocks noChangeArrowheads="1"/>
          </p:cNvSpPr>
          <p:nvPr/>
        </p:nvSpPr>
        <p:spPr bwMode="auto">
          <a:xfrm>
            <a:off x="3460750" y="5229225"/>
            <a:ext cx="750888" cy="822325"/>
          </a:xfrm>
          <a:prstGeom prst="rect">
            <a:avLst/>
          </a:prstGeom>
          <a:noFill/>
          <a:ln w="38100">
            <a:noFill/>
            <a:miter lim="800000"/>
            <a:headEnd/>
            <a:tailEnd/>
          </a:ln>
        </p:spPr>
        <p:txBody>
          <a:bodyPr wrap="none" anchor="ctr">
            <a:prstTxWarp prst="textNoShape">
              <a:avLst/>
            </a:prstTxWarp>
            <a:spAutoFit/>
          </a:bodyPr>
          <a:lstStyle/>
          <a:p>
            <a:pPr algn="ctr"/>
            <a:r>
              <a:rPr lang="en-US">
                <a:sym typeface="Symbol" charset="2"/>
              </a:rPr>
              <a:t>t</a:t>
            </a:r>
            <a:r>
              <a:rPr lang="en-US" baseline="-25000">
                <a:sym typeface="Symbol" charset="2"/>
              </a:rPr>
              <a:t>x</a:t>
            </a:r>
            <a:r>
              <a:rPr lang="en-US">
                <a:sym typeface="Symbol" charset="2"/>
              </a:rPr>
              <a:t> = 2</a:t>
            </a:r>
            <a:r>
              <a:rPr lang="en-US"/>
              <a:t/>
            </a:r>
            <a:br>
              <a:rPr lang="en-US"/>
            </a:br>
            <a:r>
              <a:rPr lang="en-US"/>
              <a:t>t</a:t>
            </a:r>
            <a:r>
              <a:rPr lang="en-US" baseline="-25000"/>
              <a:t>y</a:t>
            </a:r>
            <a:r>
              <a:rPr lang="en-US"/>
              <a:t> </a:t>
            </a:r>
            <a:r>
              <a:rPr lang="en-US">
                <a:sym typeface="Symbol" charset="2"/>
              </a:rPr>
              <a:t>= 1</a:t>
            </a:r>
            <a:endParaRPr lang="en-US"/>
          </a:p>
        </p:txBody>
      </p:sp>
      <p:grpSp>
        <p:nvGrpSpPr>
          <p:cNvPr id="76810" name="Group 49"/>
          <p:cNvGrpSpPr>
            <a:grpSpLocks/>
          </p:cNvGrpSpPr>
          <p:nvPr/>
        </p:nvGrpSpPr>
        <p:grpSpPr bwMode="auto">
          <a:xfrm>
            <a:off x="5859463" y="4648200"/>
            <a:ext cx="763587" cy="890588"/>
            <a:chOff x="1440" y="2928"/>
            <a:chExt cx="576" cy="672"/>
          </a:xfrm>
        </p:grpSpPr>
        <p:sp>
          <p:nvSpPr>
            <p:cNvPr id="76816" name="Freeform 50" descr="Horizontal brick"/>
            <p:cNvSpPr>
              <a:spLocks/>
            </p:cNvSpPr>
            <p:nvPr/>
          </p:nvSpPr>
          <p:spPr bwMode="auto">
            <a:xfrm>
              <a:off x="1536" y="2928"/>
              <a:ext cx="96" cy="144"/>
            </a:xfrm>
            <a:custGeom>
              <a:avLst/>
              <a:gdLst>
                <a:gd name="T0" fmla="*/ 0 w 96"/>
                <a:gd name="T1" fmla="*/ 144 h 144"/>
                <a:gd name="T2" fmla="*/ 0 w 96"/>
                <a:gd name="T3" fmla="*/ 0 h 144"/>
                <a:gd name="T4" fmla="*/ 96 w 96"/>
                <a:gd name="T5" fmla="*/ 0 h 144"/>
                <a:gd name="T6" fmla="*/ 96 w 96"/>
                <a:gd name="T7" fmla="*/ 96 h 144"/>
                <a:gd name="T8" fmla="*/ 0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0" y="0"/>
                  </a:lnTo>
                  <a:lnTo>
                    <a:pt x="96" y="0"/>
                  </a:lnTo>
                  <a:lnTo>
                    <a:pt x="96" y="96"/>
                  </a:lnTo>
                  <a:lnTo>
                    <a:pt x="0" y="144"/>
                  </a:lnTo>
                  <a:close/>
                </a:path>
              </a:pathLst>
            </a:custGeom>
            <a:pattFill prst="horzBrick">
              <a:fgClr>
                <a:srgbClr val="032389"/>
              </a:fgClr>
              <a:bgClr>
                <a:srgbClr val="FFFFFF"/>
              </a:bgClr>
            </a:pattFill>
            <a:ln w="38100">
              <a:solidFill>
                <a:schemeClr val="tx2"/>
              </a:solidFill>
              <a:round/>
              <a:headEnd/>
              <a:tailEnd/>
            </a:ln>
          </p:spPr>
          <p:txBody>
            <a:bodyPr wrap="none" anchor="ctr">
              <a:prstTxWarp prst="textNoShape">
                <a:avLst/>
              </a:prstTxWarp>
            </a:bodyPr>
            <a:lstStyle/>
            <a:p>
              <a:endParaRPr lang="en-US"/>
            </a:p>
          </p:txBody>
        </p:sp>
        <p:sp>
          <p:nvSpPr>
            <p:cNvPr id="76817" name="Rectangle 51"/>
            <p:cNvSpPr>
              <a:spLocks noChangeArrowheads="1"/>
            </p:cNvSpPr>
            <p:nvPr/>
          </p:nvSpPr>
          <p:spPr bwMode="auto">
            <a:xfrm>
              <a:off x="1440" y="3168"/>
              <a:ext cx="576" cy="432"/>
            </a:xfrm>
            <a:prstGeom prst="rect">
              <a:avLst/>
            </a:prstGeom>
            <a:solidFill>
              <a:srgbClr val="FFFFFF"/>
            </a:solidFill>
            <a:ln w="38100">
              <a:solidFill>
                <a:schemeClr val="hlink"/>
              </a:solidFill>
              <a:miter lim="800000"/>
              <a:headEnd/>
              <a:tailEnd/>
            </a:ln>
          </p:spPr>
          <p:txBody>
            <a:bodyPr wrap="none" anchor="ctr">
              <a:prstTxWarp prst="textNoShape">
                <a:avLst/>
              </a:prstTxWarp>
            </a:bodyPr>
            <a:lstStyle/>
            <a:p>
              <a:endParaRPr lang="en-US"/>
            </a:p>
          </p:txBody>
        </p:sp>
        <p:sp>
          <p:nvSpPr>
            <p:cNvPr id="76818" name="Freeform 52"/>
            <p:cNvSpPr>
              <a:spLocks/>
            </p:cNvSpPr>
            <p:nvPr/>
          </p:nvSpPr>
          <p:spPr bwMode="auto">
            <a:xfrm>
              <a:off x="1440" y="2976"/>
              <a:ext cx="576" cy="192"/>
            </a:xfrm>
            <a:custGeom>
              <a:avLst/>
              <a:gdLst>
                <a:gd name="T0" fmla="*/ 0 w 576"/>
                <a:gd name="T1" fmla="*/ 192 h 192"/>
                <a:gd name="T2" fmla="*/ 240 w 576"/>
                <a:gd name="T3" fmla="*/ 0 h 192"/>
                <a:gd name="T4" fmla="*/ 336 w 576"/>
                <a:gd name="T5" fmla="*/ 0 h 192"/>
                <a:gd name="T6" fmla="*/ 576 w 576"/>
                <a:gd name="T7" fmla="*/ 192 h 192"/>
                <a:gd name="T8" fmla="*/ 0 w 576"/>
                <a:gd name="T9" fmla="*/ 192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lnTo>
                    <a:pt x="240" y="0"/>
                  </a:lnTo>
                  <a:lnTo>
                    <a:pt x="336" y="0"/>
                  </a:lnTo>
                  <a:lnTo>
                    <a:pt x="576" y="192"/>
                  </a:lnTo>
                  <a:lnTo>
                    <a:pt x="0" y="192"/>
                  </a:lnTo>
                  <a:close/>
                </a:path>
              </a:pathLst>
            </a:custGeom>
            <a:solidFill>
              <a:srgbClr val="FFFFFF"/>
            </a:solidFill>
            <a:ln w="38100">
              <a:solidFill>
                <a:schemeClr val="hlink"/>
              </a:solidFill>
              <a:round/>
              <a:headEnd/>
              <a:tailEnd/>
            </a:ln>
          </p:spPr>
          <p:txBody>
            <a:bodyPr wrap="none" anchor="ctr">
              <a:prstTxWarp prst="textNoShape">
                <a:avLst/>
              </a:prstTxWarp>
            </a:bodyPr>
            <a:lstStyle/>
            <a:p>
              <a:endParaRPr lang="en-US"/>
            </a:p>
          </p:txBody>
        </p:sp>
      </p:grpSp>
      <p:sp>
        <p:nvSpPr>
          <p:cNvPr id="76811" name="AutoShape 53"/>
          <p:cNvSpPr>
            <a:spLocks noChangeArrowheads="1"/>
          </p:cNvSpPr>
          <p:nvPr/>
        </p:nvSpPr>
        <p:spPr bwMode="auto">
          <a:xfrm>
            <a:off x="7416800" y="1876425"/>
            <a:ext cx="381000" cy="333375"/>
          </a:xfrm>
          <a:prstGeom prst="downArrow">
            <a:avLst>
              <a:gd name="adj1" fmla="val 46870"/>
              <a:gd name="adj2" fmla="val 47023"/>
            </a:avLst>
          </a:prstGeom>
          <a:solidFill>
            <a:schemeClr val="tx2"/>
          </a:solidFill>
          <a:ln w="9525">
            <a:solidFill>
              <a:schemeClr val="tx1"/>
            </a:solidFill>
            <a:miter lim="800000"/>
            <a:headEnd/>
            <a:tailEnd/>
          </a:ln>
        </p:spPr>
        <p:txBody>
          <a:bodyPr wrap="none" anchor="ctr">
            <a:prstTxWarp prst="textNoShape">
              <a:avLst/>
            </a:prstTxWarp>
          </a:bodyPr>
          <a:lstStyle/>
          <a:p>
            <a:pPr algn="ctr"/>
            <a:endParaRPr lang="ru-RU">
              <a:latin typeface="Arial" charset="0"/>
            </a:endParaRPr>
          </a:p>
        </p:txBody>
      </p:sp>
      <p:sp>
        <p:nvSpPr>
          <p:cNvPr id="76812" name="AutoShape 54"/>
          <p:cNvSpPr>
            <a:spLocks noChangeArrowheads="1"/>
          </p:cNvSpPr>
          <p:nvPr/>
        </p:nvSpPr>
        <p:spPr bwMode="auto">
          <a:xfrm>
            <a:off x="6535738" y="1876425"/>
            <a:ext cx="381000" cy="333375"/>
          </a:xfrm>
          <a:prstGeom prst="downArrow">
            <a:avLst>
              <a:gd name="adj1" fmla="val 46870"/>
              <a:gd name="adj2" fmla="val 47023"/>
            </a:avLst>
          </a:prstGeom>
          <a:solidFill>
            <a:schemeClr val="tx2"/>
          </a:solidFill>
          <a:ln w="9525">
            <a:solidFill>
              <a:schemeClr val="tx1"/>
            </a:solidFill>
            <a:miter lim="800000"/>
            <a:headEnd/>
            <a:tailEnd/>
          </a:ln>
        </p:spPr>
        <p:txBody>
          <a:bodyPr wrap="none" anchor="ctr">
            <a:prstTxWarp prst="textNoShape">
              <a:avLst/>
            </a:prstTxWarp>
          </a:bodyPr>
          <a:lstStyle/>
          <a:p>
            <a:pPr algn="ctr"/>
            <a:endParaRPr lang="ru-RU">
              <a:latin typeface="Arial" charset="0"/>
            </a:endParaRPr>
          </a:p>
        </p:txBody>
      </p:sp>
      <p:sp>
        <p:nvSpPr>
          <p:cNvPr id="76813" name="AutoShape 55"/>
          <p:cNvSpPr>
            <a:spLocks noChangeArrowheads="1"/>
          </p:cNvSpPr>
          <p:nvPr/>
        </p:nvSpPr>
        <p:spPr bwMode="auto">
          <a:xfrm>
            <a:off x="4800600" y="1876425"/>
            <a:ext cx="381000" cy="333375"/>
          </a:xfrm>
          <a:prstGeom prst="downArrow">
            <a:avLst>
              <a:gd name="adj1" fmla="val 46870"/>
              <a:gd name="adj2" fmla="val 47023"/>
            </a:avLst>
          </a:prstGeom>
          <a:solidFill>
            <a:schemeClr val="tx2"/>
          </a:solidFill>
          <a:ln w="9525">
            <a:solidFill>
              <a:schemeClr val="tx1"/>
            </a:solidFill>
            <a:miter lim="800000"/>
            <a:headEnd/>
            <a:tailEnd/>
          </a:ln>
        </p:spPr>
        <p:txBody>
          <a:bodyPr wrap="none" anchor="ctr">
            <a:prstTxWarp prst="textNoShape">
              <a:avLst/>
            </a:prstTxWarp>
          </a:bodyPr>
          <a:lstStyle/>
          <a:p>
            <a:pPr algn="ctr"/>
            <a:endParaRPr lang="ru-RU">
              <a:latin typeface="Arial" charset="0"/>
            </a:endParaRPr>
          </a:p>
        </p:txBody>
      </p:sp>
      <p:sp>
        <p:nvSpPr>
          <p:cNvPr id="76814" name="Rectangle 57"/>
          <p:cNvSpPr>
            <a:spLocks noChangeArrowheads="1"/>
          </p:cNvSpPr>
          <p:nvPr/>
        </p:nvSpPr>
        <p:spPr bwMode="auto">
          <a:xfrm>
            <a:off x="4510088" y="1293813"/>
            <a:ext cx="3900487" cy="457200"/>
          </a:xfrm>
          <a:prstGeom prst="rect">
            <a:avLst/>
          </a:prstGeom>
          <a:noFill/>
          <a:ln w="9525">
            <a:noFill/>
            <a:miter lim="800000"/>
            <a:headEnd/>
            <a:tailEnd/>
          </a:ln>
        </p:spPr>
        <p:txBody>
          <a:bodyPr wrap="none">
            <a:prstTxWarp prst="textNoShape">
              <a:avLst/>
            </a:prstTxWarp>
            <a:spAutoFit/>
          </a:bodyPr>
          <a:lstStyle/>
          <a:p>
            <a:pPr>
              <a:spcBef>
                <a:spcPct val="20000"/>
              </a:spcBef>
            </a:pPr>
            <a:r>
              <a:rPr lang="en-US">
                <a:solidFill>
                  <a:schemeClr val="tx2"/>
                </a:solidFill>
                <a:latin typeface="Arial" charset="0"/>
              </a:rPr>
              <a:t>Homogeneous Coordinates</a:t>
            </a:r>
          </a:p>
        </p:txBody>
      </p:sp>
      <p:sp>
        <p:nvSpPr>
          <p:cNvPr id="76815" name="Rectangle 56"/>
          <p:cNvSpPr>
            <a:spLocks noChangeArrowheads="1"/>
          </p:cNvSpPr>
          <p:nvPr/>
        </p:nvSpPr>
        <p:spPr bwMode="auto">
          <a:xfrm>
            <a:off x="7142163" y="2292350"/>
            <a:ext cx="1011237" cy="1136650"/>
          </a:xfrm>
          <a:prstGeom prst="rect">
            <a:avLst/>
          </a:prstGeom>
          <a:solidFill>
            <a:srgbClr val="FFFFFF"/>
          </a:solidFill>
          <a:ln w="9525">
            <a:solidFill>
              <a:srgbClr val="FFFFFF"/>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en-US"/>
              <a:t>Translation</a:t>
            </a:r>
          </a:p>
        </p:txBody>
      </p:sp>
      <p:sp>
        <p:nvSpPr>
          <p:cNvPr id="78852" name="Rectangle 3"/>
          <p:cNvSpPr>
            <a:spLocks noGrp="1" noChangeArrowheads="1"/>
          </p:cNvSpPr>
          <p:nvPr>
            <p:ph type="body" sz="half" idx="1"/>
          </p:nvPr>
        </p:nvSpPr>
        <p:spPr>
          <a:xfrm>
            <a:off x="685800" y="914400"/>
            <a:ext cx="3824288" cy="5257800"/>
          </a:xfrm>
        </p:spPr>
        <p:txBody>
          <a:bodyPr/>
          <a:lstStyle/>
          <a:p>
            <a:pPr marL="0" indent="0"/>
            <a:r>
              <a:rPr lang="en-US" sz="2000"/>
              <a:t>Example of translation</a:t>
            </a:r>
          </a:p>
          <a:p>
            <a:pPr marL="0" indent="0"/>
            <a:endParaRPr lang="en-US" sz="2000">
              <a:latin typeface="Symbol" charset="2"/>
              <a:sym typeface="Symbol" charset="2"/>
            </a:endParaRPr>
          </a:p>
        </p:txBody>
      </p:sp>
      <p:graphicFrame>
        <p:nvGraphicFramePr>
          <p:cNvPr id="78850" name="Object 2"/>
          <p:cNvGraphicFramePr>
            <a:graphicFrameLocks noGrp="1" noChangeAspect="1"/>
          </p:cNvGraphicFramePr>
          <p:nvPr>
            <p:ph sz="half" idx="2"/>
          </p:nvPr>
        </p:nvGraphicFramePr>
        <p:xfrm>
          <a:off x="4876800" y="2292350"/>
          <a:ext cx="2998788" cy="1136650"/>
        </p:xfrm>
        <a:graphic>
          <a:graphicData uri="http://schemas.openxmlformats.org/presentationml/2006/ole">
            <mc:AlternateContent xmlns:mc="http://schemas.openxmlformats.org/markup-compatibility/2006">
              <mc:Choice xmlns:v="urn:schemas-microsoft-com:vml" Requires="v">
                <p:oleObj spid="_x0000_s78898" name="Equation" r:id="rId4" imgW="1942920" imgH="736560" progId="Equation.3">
                  <p:embed/>
                </p:oleObj>
              </mc:Choice>
              <mc:Fallback>
                <p:oleObj name="Equation" r:id="rId4" imgW="1942920" imgH="7365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292350"/>
                        <a:ext cx="2998788" cy="1136650"/>
                      </a:xfrm>
                      <a:prstGeom prst="rect">
                        <a:avLst/>
                      </a:prstGeom>
                      <a:noFill/>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blurRad="63500" dist="37026" dir="2801120" algn="ctr" rotWithShape="0">
                                <a:srgbClr val="808080">
                                  <a:alpha val="74998"/>
                                </a:srgbClr>
                              </a:outerShdw>
                            </a:effectLst>
                          </a14:hiddenEffects>
                        </a:ext>
                      </a:extLst>
                    </p:spPr>
                  </p:pic>
                </p:oleObj>
              </mc:Fallback>
            </mc:AlternateContent>
          </a:graphicData>
        </a:graphic>
      </p:graphicFrame>
      <p:grpSp>
        <p:nvGrpSpPr>
          <p:cNvPr id="78853" name="Group 5"/>
          <p:cNvGrpSpPr>
            <a:grpSpLocks/>
          </p:cNvGrpSpPr>
          <p:nvPr/>
        </p:nvGrpSpPr>
        <p:grpSpPr bwMode="auto">
          <a:xfrm>
            <a:off x="711200" y="3962400"/>
            <a:ext cx="2541588" cy="2287588"/>
            <a:chOff x="816" y="2208"/>
            <a:chExt cx="1920" cy="1728"/>
          </a:xfrm>
        </p:grpSpPr>
        <p:sp>
          <p:nvSpPr>
            <p:cNvPr id="78887" name="Line 6"/>
            <p:cNvSpPr>
              <a:spLocks noChangeShapeType="1"/>
            </p:cNvSpPr>
            <p:nvPr/>
          </p:nvSpPr>
          <p:spPr bwMode="auto">
            <a:xfrm>
              <a:off x="1056" y="2208"/>
              <a:ext cx="0" cy="172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88" name="Line 7"/>
            <p:cNvSpPr>
              <a:spLocks noChangeShapeType="1"/>
            </p:cNvSpPr>
            <p:nvPr/>
          </p:nvSpPr>
          <p:spPr bwMode="auto">
            <a:xfrm>
              <a:off x="816" y="3744"/>
              <a:ext cx="1920"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89" name="Line 8"/>
            <p:cNvSpPr>
              <a:spLocks noChangeShapeType="1"/>
            </p:cNvSpPr>
            <p:nvPr/>
          </p:nvSpPr>
          <p:spPr bwMode="auto">
            <a:xfrm>
              <a:off x="1248"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90" name="Line 9"/>
            <p:cNvSpPr>
              <a:spLocks noChangeShapeType="1"/>
            </p:cNvSpPr>
            <p:nvPr/>
          </p:nvSpPr>
          <p:spPr bwMode="auto">
            <a:xfrm>
              <a:off x="1440"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91" name="Line 10"/>
            <p:cNvSpPr>
              <a:spLocks noChangeShapeType="1"/>
            </p:cNvSpPr>
            <p:nvPr/>
          </p:nvSpPr>
          <p:spPr bwMode="auto">
            <a:xfrm>
              <a:off x="1632"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92" name="Line 11"/>
            <p:cNvSpPr>
              <a:spLocks noChangeShapeType="1"/>
            </p:cNvSpPr>
            <p:nvPr/>
          </p:nvSpPr>
          <p:spPr bwMode="auto">
            <a:xfrm>
              <a:off x="1824"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93" name="Line 12"/>
            <p:cNvSpPr>
              <a:spLocks noChangeShapeType="1"/>
            </p:cNvSpPr>
            <p:nvPr/>
          </p:nvSpPr>
          <p:spPr bwMode="auto">
            <a:xfrm>
              <a:off x="2016"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94" name="Line 13"/>
            <p:cNvSpPr>
              <a:spLocks noChangeShapeType="1"/>
            </p:cNvSpPr>
            <p:nvPr/>
          </p:nvSpPr>
          <p:spPr bwMode="auto">
            <a:xfrm>
              <a:off x="2208"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95" name="Line 14"/>
            <p:cNvSpPr>
              <a:spLocks noChangeShapeType="1"/>
            </p:cNvSpPr>
            <p:nvPr/>
          </p:nvSpPr>
          <p:spPr bwMode="auto">
            <a:xfrm>
              <a:off x="2400"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96" name="Line 15"/>
            <p:cNvSpPr>
              <a:spLocks noChangeShapeType="1"/>
            </p:cNvSpPr>
            <p:nvPr/>
          </p:nvSpPr>
          <p:spPr bwMode="auto">
            <a:xfrm>
              <a:off x="2592"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97" name="Line 16"/>
            <p:cNvSpPr>
              <a:spLocks noChangeShapeType="1"/>
            </p:cNvSpPr>
            <p:nvPr/>
          </p:nvSpPr>
          <p:spPr bwMode="auto">
            <a:xfrm>
              <a:off x="1008" y="3552"/>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98" name="Line 17"/>
            <p:cNvSpPr>
              <a:spLocks noChangeShapeType="1"/>
            </p:cNvSpPr>
            <p:nvPr/>
          </p:nvSpPr>
          <p:spPr bwMode="auto">
            <a:xfrm>
              <a:off x="1008" y="3360"/>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99" name="Line 18"/>
            <p:cNvSpPr>
              <a:spLocks noChangeShapeType="1"/>
            </p:cNvSpPr>
            <p:nvPr/>
          </p:nvSpPr>
          <p:spPr bwMode="auto">
            <a:xfrm>
              <a:off x="1008" y="3168"/>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900" name="Line 19"/>
            <p:cNvSpPr>
              <a:spLocks noChangeShapeType="1"/>
            </p:cNvSpPr>
            <p:nvPr/>
          </p:nvSpPr>
          <p:spPr bwMode="auto">
            <a:xfrm>
              <a:off x="1008" y="2976"/>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901" name="Line 20"/>
            <p:cNvSpPr>
              <a:spLocks noChangeShapeType="1"/>
            </p:cNvSpPr>
            <p:nvPr/>
          </p:nvSpPr>
          <p:spPr bwMode="auto">
            <a:xfrm>
              <a:off x="1008" y="2784"/>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902" name="Line 21"/>
            <p:cNvSpPr>
              <a:spLocks noChangeShapeType="1"/>
            </p:cNvSpPr>
            <p:nvPr/>
          </p:nvSpPr>
          <p:spPr bwMode="auto">
            <a:xfrm>
              <a:off x="1008" y="2592"/>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903" name="Line 22"/>
            <p:cNvSpPr>
              <a:spLocks noChangeShapeType="1"/>
            </p:cNvSpPr>
            <p:nvPr/>
          </p:nvSpPr>
          <p:spPr bwMode="auto">
            <a:xfrm>
              <a:off x="1008" y="2400"/>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904" name="Line 23"/>
            <p:cNvSpPr>
              <a:spLocks noChangeShapeType="1"/>
            </p:cNvSpPr>
            <p:nvPr/>
          </p:nvSpPr>
          <p:spPr bwMode="auto">
            <a:xfrm>
              <a:off x="1008" y="2208"/>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grpSp>
      <p:grpSp>
        <p:nvGrpSpPr>
          <p:cNvPr id="78854" name="Group 24"/>
          <p:cNvGrpSpPr>
            <a:grpSpLocks/>
          </p:cNvGrpSpPr>
          <p:nvPr/>
        </p:nvGrpSpPr>
        <p:grpSpPr bwMode="auto">
          <a:xfrm>
            <a:off x="1536700" y="4851400"/>
            <a:ext cx="763588" cy="890588"/>
            <a:chOff x="1440" y="2928"/>
            <a:chExt cx="576" cy="672"/>
          </a:xfrm>
        </p:grpSpPr>
        <p:sp>
          <p:nvSpPr>
            <p:cNvPr id="78884" name="Freeform 25" descr="Horizontal brick"/>
            <p:cNvSpPr>
              <a:spLocks/>
            </p:cNvSpPr>
            <p:nvPr/>
          </p:nvSpPr>
          <p:spPr bwMode="auto">
            <a:xfrm>
              <a:off x="1536" y="2928"/>
              <a:ext cx="96" cy="144"/>
            </a:xfrm>
            <a:custGeom>
              <a:avLst/>
              <a:gdLst>
                <a:gd name="T0" fmla="*/ 0 w 96"/>
                <a:gd name="T1" fmla="*/ 144 h 144"/>
                <a:gd name="T2" fmla="*/ 0 w 96"/>
                <a:gd name="T3" fmla="*/ 0 h 144"/>
                <a:gd name="T4" fmla="*/ 96 w 96"/>
                <a:gd name="T5" fmla="*/ 0 h 144"/>
                <a:gd name="T6" fmla="*/ 96 w 96"/>
                <a:gd name="T7" fmla="*/ 96 h 144"/>
                <a:gd name="T8" fmla="*/ 0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0" y="0"/>
                  </a:lnTo>
                  <a:lnTo>
                    <a:pt x="96" y="0"/>
                  </a:lnTo>
                  <a:lnTo>
                    <a:pt x="96" y="96"/>
                  </a:lnTo>
                  <a:lnTo>
                    <a:pt x="0" y="144"/>
                  </a:lnTo>
                  <a:close/>
                </a:path>
              </a:pathLst>
            </a:custGeom>
            <a:pattFill prst="horzBrick">
              <a:fgClr>
                <a:srgbClr val="032389"/>
              </a:fgClr>
              <a:bgClr>
                <a:srgbClr val="FFFFFF"/>
              </a:bgClr>
            </a:pattFill>
            <a:ln w="38100">
              <a:solidFill>
                <a:schemeClr val="tx2"/>
              </a:solidFill>
              <a:round/>
              <a:headEnd/>
              <a:tailEnd/>
            </a:ln>
          </p:spPr>
          <p:txBody>
            <a:bodyPr wrap="none" anchor="ctr">
              <a:prstTxWarp prst="textNoShape">
                <a:avLst/>
              </a:prstTxWarp>
            </a:bodyPr>
            <a:lstStyle/>
            <a:p>
              <a:endParaRPr lang="en-US"/>
            </a:p>
          </p:txBody>
        </p:sp>
        <p:sp>
          <p:nvSpPr>
            <p:cNvPr id="78885" name="Rectangle 26"/>
            <p:cNvSpPr>
              <a:spLocks noChangeArrowheads="1"/>
            </p:cNvSpPr>
            <p:nvPr/>
          </p:nvSpPr>
          <p:spPr bwMode="auto">
            <a:xfrm>
              <a:off x="1440" y="3168"/>
              <a:ext cx="576" cy="432"/>
            </a:xfrm>
            <a:prstGeom prst="rect">
              <a:avLst/>
            </a:prstGeom>
            <a:solidFill>
              <a:srgbClr val="FFFFFF"/>
            </a:solidFill>
            <a:ln w="38100">
              <a:solidFill>
                <a:schemeClr val="hlink"/>
              </a:solidFill>
              <a:miter lim="800000"/>
              <a:headEnd/>
              <a:tailEnd/>
            </a:ln>
          </p:spPr>
          <p:txBody>
            <a:bodyPr wrap="none" anchor="ctr">
              <a:prstTxWarp prst="textNoShape">
                <a:avLst/>
              </a:prstTxWarp>
            </a:bodyPr>
            <a:lstStyle/>
            <a:p>
              <a:endParaRPr lang="en-US"/>
            </a:p>
          </p:txBody>
        </p:sp>
        <p:sp>
          <p:nvSpPr>
            <p:cNvPr id="78886" name="Freeform 27"/>
            <p:cNvSpPr>
              <a:spLocks/>
            </p:cNvSpPr>
            <p:nvPr/>
          </p:nvSpPr>
          <p:spPr bwMode="auto">
            <a:xfrm>
              <a:off x="1440" y="2976"/>
              <a:ext cx="576" cy="192"/>
            </a:xfrm>
            <a:custGeom>
              <a:avLst/>
              <a:gdLst>
                <a:gd name="T0" fmla="*/ 0 w 576"/>
                <a:gd name="T1" fmla="*/ 192 h 192"/>
                <a:gd name="T2" fmla="*/ 240 w 576"/>
                <a:gd name="T3" fmla="*/ 0 h 192"/>
                <a:gd name="T4" fmla="*/ 336 w 576"/>
                <a:gd name="T5" fmla="*/ 0 h 192"/>
                <a:gd name="T6" fmla="*/ 576 w 576"/>
                <a:gd name="T7" fmla="*/ 192 h 192"/>
                <a:gd name="T8" fmla="*/ 0 w 576"/>
                <a:gd name="T9" fmla="*/ 192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lnTo>
                    <a:pt x="240" y="0"/>
                  </a:lnTo>
                  <a:lnTo>
                    <a:pt x="336" y="0"/>
                  </a:lnTo>
                  <a:lnTo>
                    <a:pt x="576" y="192"/>
                  </a:lnTo>
                  <a:lnTo>
                    <a:pt x="0" y="192"/>
                  </a:lnTo>
                  <a:close/>
                </a:path>
              </a:pathLst>
            </a:custGeom>
            <a:solidFill>
              <a:srgbClr val="FFFFFF"/>
            </a:solidFill>
            <a:ln w="38100">
              <a:solidFill>
                <a:schemeClr val="hlink"/>
              </a:solidFill>
              <a:round/>
              <a:headEnd/>
              <a:tailEnd/>
            </a:ln>
          </p:spPr>
          <p:txBody>
            <a:bodyPr wrap="none" anchor="ctr">
              <a:prstTxWarp prst="textNoShape">
                <a:avLst/>
              </a:prstTxWarp>
            </a:bodyPr>
            <a:lstStyle/>
            <a:p>
              <a:endParaRPr lang="en-US"/>
            </a:p>
          </p:txBody>
        </p:sp>
      </p:grpSp>
      <p:grpSp>
        <p:nvGrpSpPr>
          <p:cNvPr id="78855" name="Group 28"/>
          <p:cNvGrpSpPr>
            <a:grpSpLocks/>
          </p:cNvGrpSpPr>
          <p:nvPr/>
        </p:nvGrpSpPr>
        <p:grpSpPr bwMode="auto">
          <a:xfrm>
            <a:off x="4524375" y="3962400"/>
            <a:ext cx="2541588" cy="2287588"/>
            <a:chOff x="816" y="2208"/>
            <a:chExt cx="1920" cy="1728"/>
          </a:xfrm>
        </p:grpSpPr>
        <p:sp>
          <p:nvSpPr>
            <p:cNvPr id="78866" name="Line 29"/>
            <p:cNvSpPr>
              <a:spLocks noChangeShapeType="1"/>
            </p:cNvSpPr>
            <p:nvPr/>
          </p:nvSpPr>
          <p:spPr bwMode="auto">
            <a:xfrm>
              <a:off x="1056" y="2208"/>
              <a:ext cx="0" cy="172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67" name="Line 30"/>
            <p:cNvSpPr>
              <a:spLocks noChangeShapeType="1"/>
            </p:cNvSpPr>
            <p:nvPr/>
          </p:nvSpPr>
          <p:spPr bwMode="auto">
            <a:xfrm>
              <a:off x="816" y="3744"/>
              <a:ext cx="1920"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68" name="Line 31"/>
            <p:cNvSpPr>
              <a:spLocks noChangeShapeType="1"/>
            </p:cNvSpPr>
            <p:nvPr/>
          </p:nvSpPr>
          <p:spPr bwMode="auto">
            <a:xfrm>
              <a:off x="1248"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69" name="Line 32"/>
            <p:cNvSpPr>
              <a:spLocks noChangeShapeType="1"/>
            </p:cNvSpPr>
            <p:nvPr/>
          </p:nvSpPr>
          <p:spPr bwMode="auto">
            <a:xfrm>
              <a:off x="1440"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70" name="Line 33"/>
            <p:cNvSpPr>
              <a:spLocks noChangeShapeType="1"/>
            </p:cNvSpPr>
            <p:nvPr/>
          </p:nvSpPr>
          <p:spPr bwMode="auto">
            <a:xfrm>
              <a:off x="1632"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71" name="Line 34"/>
            <p:cNvSpPr>
              <a:spLocks noChangeShapeType="1"/>
            </p:cNvSpPr>
            <p:nvPr/>
          </p:nvSpPr>
          <p:spPr bwMode="auto">
            <a:xfrm>
              <a:off x="1824"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72" name="Line 35"/>
            <p:cNvSpPr>
              <a:spLocks noChangeShapeType="1"/>
            </p:cNvSpPr>
            <p:nvPr/>
          </p:nvSpPr>
          <p:spPr bwMode="auto">
            <a:xfrm>
              <a:off x="2016"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73" name="Line 36"/>
            <p:cNvSpPr>
              <a:spLocks noChangeShapeType="1"/>
            </p:cNvSpPr>
            <p:nvPr/>
          </p:nvSpPr>
          <p:spPr bwMode="auto">
            <a:xfrm>
              <a:off x="2208"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74" name="Line 37"/>
            <p:cNvSpPr>
              <a:spLocks noChangeShapeType="1"/>
            </p:cNvSpPr>
            <p:nvPr/>
          </p:nvSpPr>
          <p:spPr bwMode="auto">
            <a:xfrm>
              <a:off x="2400"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75" name="Line 38"/>
            <p:cNvSpPr>
              <a:spLocks noChangeShapeType="1"/>
            </p:cNvSpPr>
            <p:nvPr/>
          </p:nvSpPr>
          <p:spPr bwMode="auto">
            <a:xfrm>
              <a:off x="2592"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76" name="Line 39"/>
            <p:cNvSpPr>
              <a:spLocks noChangeShapeType="1"/>
            </p:cNvSpPr>
            <p:nvPr/>
          </p:nvSpPr>
          <p:spPr bwMode="auto">
            <a:xfrm>
              <a:off x="1008" y="3552"/>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77" name="Line 40"/>
            <p:cNvSpPr>
              <a:spLocks noChangeShapeType="1"/>
            </p:cNvSpPr>
            <p:nvPr/>
          </p:nvSpPr>
          <p:spPr bwMode="auto">
            <a:xfrm>
              <a:off x="1008" y="3360"/>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78" name="Line 41"/>
            <p:cNvSpPr>
              <a:spLocks noChangeShapeType="1"/>
            </p:cNvSpPr>
            <p:nvPr/>
          </p:nvSpPr>
          <p:spPr bwMode="auto">
            <a:xfrm>
              <a:off x="1008" y="3168"/>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79" name="Line 42"/>
            <p:cNvSpPr>
              <a:spLocks noChangeShapeType="1"/>
            </p:cNvSpPr>
            <p:nvPr/>
          </p:nvSpPr>
          <p:spPr bwMode="auto">
            <a:xfrm>
              <a:off x="1008" y="2976"/>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80" name="Line 43"/>
            <p:cNvSpPr>
              <a:spLocks noChangeShapeType="1"/>
            </p:cNvSpPr>
            <p:nvPr/>
          </p:nvSpPr>
          <p:spPr bwMode="auto">
            <a:xfrm>
              <a:off x="1008" y="2784"/>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81" name="Line 44"/>
            <p:cNvSpPr>
              <a:spLocks noChangeShapeType="1"/>
            </p:cNvSpPr>
            <p:nvPr/>
          </p:nvSpPr>
          <p:spPr bwMode="auto">
            <a:xfrm>
              <a:off x="1008" y="2592"/>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82" name="Line 45"/>
            <p:cNvSpPr>
              <a:spLocks noChangeShapeType="1"/>
            </p:cNvSpPr>
            <p:nvPr/>
          </p:nvSpPr>
          <p:spPr bwMode="auto">
            <a:xfrm>
              <a:off x="1008" y="2400"/>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78883" name="Line 46"/>
            <p:cNvSpPr>
              <a:spLocks noChangeShapeType="1"/>
            </p:cNvSpPr>
            <p:nvPr/>
          </p:nvSpPr>
          <p:spPr bwMode="auto">
            <a:xfrm>
              <a:off x="1008" y="2208"/>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grpSp>
      <p:sp>
        <p:nvSpPr>
          <p:cNvPr id="78856" name="AutoShape 47"/>
          <p:cNvSpPr>
            <a:spLocks noChangeArrowheads="1"/>
          </p:cNvSpPr>
          <p:nvPr/>
        </p:nvSpPr>
        <p:spPr bwMode="auto">
          <a:xfrm>
            <a:off x="3506788" y="4978400"/>
            <a:ext cx="636587" cy="319088"/>
          </a:xfrm>
          <a:prstGeom prst="rightArrow">
            <a:avLst>
              <a:gd name="adj1" fmla="val 50000"/>
              <a:gd name="adj2" fmla="val 49876"/>
            </a:avLst>
          </a:prstGeom>
          <a:solidFill>
            <a:srgbClr val="FFFF00"/>
          </a:solidFill>
          <a:ln w="28575">
            <a:solidFill>
              <a:schemeClr val="accent1"/>
            </a:solidFill>
            <a:miter lim="800000"/>
            <a:headEnd/>
            <a:tailEnd type="none" w="sm" len="sm"/>
          </a:ln>
        </p:spPr>
        <p:txBody>
          <a:bodyPr wrap="none" anchor="ctr">
            <a:prstTxWarp prst="textNoShape">
              <a:avLst/>
            </a:prstTxWarp>
          </a:bodyPr>
          <a:lstStyle/>
          <a:p>
            <a:pPr algn="ctr"/>
            <a:endParaRPr lang="ru-RU" i="1">
              <a:solidFill>
                <a:srgbClr val="FFFF00"/>
              </a:solidFill>
              <a:latin typeface="Arial" charset="0"/>
            </a:endParaRPr>
          </a:p>
        </p:txBody>
      </p:sp>
      <p:sp>
        <p:nvSpPr>
          <p:cNvPr id="78857" name="Text Box 48"/>
          <p:cNvSpPr txBox="1">
            <a:spLocks noChangeArrowheads="1"/>
          </p:cNvSpPr>
          <p:nvPr/>
        </p:nvSpPr>
        <p:spPr bwMode="auto">
          <a:xfrm>
            <a:off x="3460750" y="5229225"/>
            <a:ext cx="750888" cy="822325"/>
          </a:xfrm>
          <a:prstGeom prst="rect">
            <a:avLst/>
          </a:prstGeom>
          <a:noFill/>
          <a:ln w="38100">
            <a:noFill/>
            <a:miter lim="800000"/>
            <a:headEnd/>
            <a:tailEnd/>
          </a:ln>
        </p:spPr>
        <p:txBody>
          <a:bodyPr wrap="none" anchor="ctr">
            <a:prstTxWarp prst="textNoShape">
              <a:avLst/>
            </a:prstTxWarp>
            <a:spAutoFit/>
          </a:bodyPr>
          <a:lstStyle/>
          <a:p>
            <a:pPr algn="ctr"/>
            <a:r>
              <a:rPr lang="en-US">
                <a:sym typeface="Symbol" charset="2"/>
              </a:rPr>
              <a:t>t</a:t>
            </a:r>
            <a:r>
              <a:rPr lang="en-US" baseline="-25000">
                <a:sym typeface="Symbol" charset="2"/>
              </a:rPr>
              <a:t>x</a:t>
            </a:r>
            <a:r>
              <a:rPr lang="en-US">
                <a:sym typeface="Symbol" charset="2"/>
              </a:rPr>
              <a:t> = 2</a:t>
            </a:r>
            <a:r>
              <a:rPr lang="en-US"/>
              <a:t/>
            </a:r>
            <a:br>
              <a:rPr lang="en-US"/>
            </a:br>
            <a:r>
              <a:rPr lang="en-US"/>
              <a:t>t</a:t>
            </a:r>
            <a:r>
              <a:rPr lang="en-US" baseline="-25000"/>
              <a:t>y</a:t>
            </a:r>
            <a:r>
              <a:rPr lang="en-US"/>
              <a:t> </a:t>
            </a:r>
            <a:r>
              <a:rPr lang="en-US">
                <a:sym typeface="Symbol" charset="2"/>
              </a:rPr>
              <a:t>= 1</a:t>
            </a:r>
            <a:endParaRPr lang="en-US"/>
          </a:p>
        </p:txBody>
      </p:sp>
      <p:grpSp>
        <p:nvGrpSpPr>
          <p:cNvPr id="78858" name="Group 49"/>
          <p:cNvGrpSpPr>
            <a:grpSpLocks/>
          </p:cNvGrpSpPr>
          <p:nvPr/>
        </p:nvGrpSpPr>
        <p:grpSpPr bwMode="auto">
          <a:xfrm>
            <a:off x="5859463" y="4648200"/>
            <a:ext cx="763587" cy="890588"/>
            <a:chOff x="1440" y="2928"/>
            <a:chExt cx="576" cy="672"/>
          </a:xfrm>
        </p:grpSpPr>
        <p:sp>
          <p:nvSpPr>
            <p:cNvPr id="78863" name="Freeform 50" descr="Horizontal brick"/>
            <p:cNvSpPr>
              <a:spLocks/>
            </p:cNvSpPr>
            <p:nvPr/>
          </p:nvSpPr>
          <p:spPr bwMode="auto">
            <a:xfrm>
              <a:off x="1536" y="2928"/>
              <a:ext cx="96" cy="144"/>
            </a:xfrm>
            <a:custGeom>
              <a:avLst/>
              <a:gdLst>
                <a:gd name="T0" fmla="*/ 0 w 96"/>
                <a:gd name="T1" fmla="*/ 144 h 144"/>
                <a:gd name="T2" fmla="*/ 0 w 96"/>
                <a:gd name="T3" fmla="*/ 0 h 144"/>
                <a:gd name="T4" fmla="*/ 96 w 96"/>
                <a:gd name="T5" fmla="*/ 0 h 144"/>
                <a:gd name="T6" fmla="*/ 96 w 96"/>
                <a:gd name="T7" fmla="*/ 96 h 144"/>
                <a:gd name="T8" fmla="*/ 0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0" y="0"/>
                  </a:lnTo>
                  <a:lnTo>
                    <a:pt x="96" y="0"/>
                  </a:lnTo>
                  <a:lnTo>
                    <a:pt x="96" y="96"/>
                  </a:lnTo>
                  <a:lnTo>
                    <a:pt x="0" y="144"/>
                  </a:lnTo>
                  <a:close/>
                </a:path>
              </a:pathLst>
            </a:custGeom>
            <a:pattFill prst="horzBrick">
              <a:fgClr>
                <a:srgbClr val="032389"/>
              </a:fgClr>
              <a:bgClr>
                <a:srgbClr val="FFFFFF"/>
              </a:bgClr>
            </a:pattFill>
            <a:ln w="38100">
              <a:solidFill>
                <a:schemeClr val="tx2"/>
              </a:solidFill>
              <a:round/>
              <a:headEnd/>
              <a:tailEnd/>
            </a:ln>
          </p:spPr>
          <p:txBody>
            <a:bodyPr wrap="none" anchor="ctr">
              <a:prstTxWarp prst="textNoShape">
                <a:avLst/>
              </a:prstTxWarp>
            </a:bodyPr>
            <a:lstStyle/>
            <a:p>
              <a:endParaRPr lang="en-US"/>
            </a:p>
          </p:txBody>
        </p:sp>
        <p:sp>
          <p:nvSpPr>
            <p:cNvPr id="78864" name="Rectangle 51"/>
            <p:cNvSpPr>
              <a:spLocks noChangeArrowheads="1"/>
            </p:cNvSpPr>
            <p:nvPr/>
          </p:nvSpPr>
          <p:spPr bwMode="auto">
            <a:xfrm>
              <a:off x="1440" y="3168"/>
              <a:ext cx="576" cy="432"/>
            </a:xfrm>
            <a:prstGeom prst="rect">
              <a:avLst/>
            </a:prstGeom>
            <a:solidFill>
              <a:srgbClr val="FFFFFF"/>
            </a:solidFill>
            <a:ln w="38100">
              <a:solidFill>
                <a:schemeClr val="hlink"/>
              </a:solidFill>
              <a:miter lim="800000"/>
              <a:headEnd/>
              <a:tailEnd/>
            </a:ln>
          </p:spPr>
          <p:txBody>
            <a:bodyPr wrap="none" anchor="ctr">
              <a:prstTxWarp prst="textNoShape">
                <a:avLst/>
              </a:prstTxWarp>
            </a:bodyPr>
            <a:lstStyle/>
            <a:p>
              <a:endParaRPr lang="en-US"/>
            </a:p>
          </p:txBody>
        </p:sp>
        <p:sp>
          <p:nvSpPr>
            <p:cNvPr id="78865" name="Freeform 52"/>
            <p:cNvSpPr>
              <a:spLocks/>
            </p:cNvSpPr>
            <p:nvPr/>
          </p:nvSpPr>
          <p:spPr bwMode="auto">
            <a:xfrm>
              <a:off x="1440" y="2976"/>
              <a:ext cx="576" cy="192"/>
            </a:xfrm>
            <a:custGeom>
              <a:avLst/>
              <a:gdLst>
                <a:gd name="T0" fmla="*/ 0 w 576"/>
                <a:gd name="T1" fmla="*/ 192 h 192"/>
                <a:gd name="T2" fmla="*/ 240 w 576"/>
                <a:gd name="T3" fmla="*/ 0 h 192"/>
                <a:gd name="T4" fmla="*/ 336 w 576"/>
                <a:gd name="T5" fmla="*/ 0 h 192"/>
                <a:gd name="T6" fmla="*/ 576 w 576"/>
                <a:gd name="T7" fmla="*/ 192 h 192"/>
                <a:gd name="T8" fmla="*/ 0 w 576"/>
                <a:gd name="T9" fmla="*/ 192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lnTo>
                    <a:pt x="240" y="0"/>
                  </a:lnTo>
                  <a:lnTo>
                    <a:pt x="336" y="0"/>
                  </a:lnTo>
                  <a:lnTo>
                    <a:pt x="576" y="192"/>
                  </a:lnTo>
                  <a:lnTo>
                    <a:pt x="0" y="192"/>
                  </a:lnTo>
                  <a:close/>
                </a:path>
              </a:pathLst>
            </a:custGeom>
            <a:solidFill>
              <a:srgbClr val="FFFFFF"/>
            </a:solidFill>
            <a:ln w="38100">
              <a:solidFill>
                <a:schemeClr val="hlink"/>
              </a:solidFill>
              <a:round/>
              <a:headEnd/>
              <a:tailEnd/>
            </a:ln>
          </p:spPr>
          <p:txBody>
            <a:bodyPr wrap="none" anchor="ctr">
              <a:prstTxWarp prst="textNoShape">
                <a:avLst/>
              </a:prstTxWarp>
            </a:bodyPr>
            <a:lstStyle/>
            <a:p>
              <a:endParaRPr lang="en-US"/>
            </a:p>
          </p:txBody>
        </p:sp>
      </p:grpSp>
      <p:sp>
        <p:nvSpPr>
          <p:cNvPr id="78859" name="AutoShape 53"/>
          <p:cNvSpPr>
            <a:spLocks noChangeArrowheads="1"/>
          </p:cNvSpPr>
          <p:nvPr/>
        </p:nvSpPr>
        <p:spPr bwMode="auto">
          <a:xfrm>
            <a:off x="7416800" y="1876425"/>
            <a:ext cx="381000" cy="333375"/>
          </a:xfrm>
          <a:prstGeom prst="downArrow">
            <a:avLst>
              <a:gd name="adj1" fmla="val 46870"/>
              <a:gd name="adj2" fmla="val 47023"/>
            </a:avLst>
          </a:prstGeom>
          <a:solidFill>
            <a:schemeClr val="tx2"/>
          </a:solidFill>
          <a:ln w="9525">
            <a:solidFill>
              <a:schemeClr val="tx1"/>
            </a:solidFill>
            <a:miter lim="800000"/>
            <a:headEnd/>
            <a:tailEnd/>
          </a:ln>
        </p:spPr>
        <p:txBody>
          <a:bodyPr wrap="none" anchor="ctr">
            <a:prstTxWarp prst="textNoShape">
              <a:avLst/>
            </a:prstTxWarp>
          </a:bodyPr>
          <a:lstStyle/>
          <a:p>
            <a:pPr algn="ctr"/>
            <a:endParaRPr lang="ru-RU">
              <a:latin typeface="Arial" charset="0"/>
            </a:endParaRPr>
          </a:p>
        </p:txBody>
      </p:sp>
      <p:sp>
        <p:nvSpPr>
          <p:cNvPr id="78860" name="AutoShape 54"/>
          <p:cNvSpPr>
            <a:spLocks noChangeArrowheads="1"/>
          </p:cNvSpPr>
          <p:nvPr/>
        </p:nvSpPr>
        <p:spPr bwMode="auto">
          <a:xfrm>
            <a:off x="6535738" y="1876425"/>
            <a:ext cx="381000" cy="333375"/>
          </a:xfrm>
          <a:prstGeom prst="downArrow">
            <a:avLst>
              <a:gd name="adj1" fmla="val 46870"/>
              <a:gd name="adj2" fmla="val 47023"/>
            </a:avLst>
          </a:prstGeom>
          <a:solidFill>
            <a:schemeClr val="tx2"/>
          </a:solidFill>
          <a:ln w="9525">
            <a:solidFill>
              <a:schemeClr val="tx1"/>
            </a:solidFill>
            <a:miter lim="800000"/>
            <a:headEnd/>
            <a:tailEnd/>
          </a:ln>
        </p:spPr>
        <p:txBody>
          <a:bodyPr wrap="none" anchor="ctr">
            <a:prstTxWarp prst="textNoShape">
              <a:avLst/>
            </a:prstTxWarp>
          </a:bodyPr>
          <a:lstStyle/>
          <a:p>
            <a:pPr algn="ctr"/>
            <a:endParaRPr lang="ru-RU">
              <a:latin typeface="Arial" charset="0"/>
            </a:endParaRPr>
          </a:p>
        </p:txBody>
      </p:sp>
      <p:sp>
        <p:nvSpPr>
          <p:cNvPr id="78861" name="AutoShape 55"/>
          <p:cNvSpPr>
            <a:spLocks noChangeArrowheads="1"/>
          </p:cNvSpPr>
          <p:nvPr/>
        </p:nvSpPr>
        <p:spPr bwMode="auto">
          <a:xfrm>
            <a:off x="4800600" y="1876425"/>
            <a:ext cx="381000" cy="333375"/>
          </a:xfrm>
          <a:prstGeom prst="downArrow">
            <a:avLst>
              <a:gd name="adj1" fmla="val 46870"/>
              <a:gd name="adj2" fmla="val 47023"/>
            </a:avLst>
          </a:prstGeom>
          <a:solidFill>
            <a:schemeClr val="tx2"/>
          </a:solidFill>
          <a:ln w="9525">
            <a:solidFill>
              <a:schemeClr val="tx1"/>
            </a:solidFill>
            <a:miter lim="800000"/>
            <a:headEnd/>
            <a:tailEnd/>
          </a:ln>
        </p:spPr>
        <p:txBody>
          <a:bodyPr wrap="none" anchor="ctr">
            <a:prstTxWarp prst="textNoShape">
              <a:avLst/>
            </a:prstTxWarp>
          </a:bodyPr>
          <a:lstStyle/>
          <a:p>
            <a:pPr algn="ctr"/>
            <a:endParaRPr lang="ru-RU">
              <a:latin typeface="Arial" charset="0"/>
            </a:endParaRPr>
          </a:p>
        </p:txBody>
      </p:sp>
      <p:sp>
        <p:nvSpPr>
          <p:cNvPr id="78862" name="Rectangle 57"/>
          <p:cNvSpPr>
            <a:spLocks noChangeArrowheads="1"/>
          </p:cNvSpPr>
          <p:nvPr/>
        </p:nvSpPr>
        <p:spPr bwMode="auto">
          <a:xfrm>
            <a:off x="4510088" y="1293813"/>
            <a:ext cx="3900487" cy="457200"/>
          </a:xfrm>
          <a:prstGeom prst="rect">
            <a:avLst/>
          </a:prstGeom>
          <a:noFill/>
          <a:ln w="9525">
            <a:noFill/>
            <a:miter lim="800000"/>
            <a:headEnd/>
            <a:tailEnd/>
          </a:ln>
        </p:spPr>
        <p:txBody>
          <a:bodyPr wrap="none">
            <a:prstTxWarp prst="textNoShape">
              <a:avLst/>
            </a:prstTxWarp>
            <a:spAutoFit/>
          </a:bodyPr>
          <a:lstStyle/>
          <a:p>
            <a:pPr>
              <a:spcBef>
                <a:spcPct val="20000"/>
              </a:spcBef>
            </a:pPr>
            <a:r>
              <a:rPr lang="en-US">
                <a:solidFill>
                  <a:schemeClr val="tx2"/>
                </a:solidFill>
                <a:latin typeface="Arial" charset="0"/>
              </a:rPr>
              <a:t>Homogeneous Coordinates</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2"/>
          <p:cNvSpPr>
            <a:spLocks noGrp="1" noChangeArrowheads="1"/>
          </p:cNvSpPr>
          <p:nvPr>
            <p:ph type="title"/>
          </p:nvPr>
        </p:nvSpPr>
        <p:spPr>
          <a:xfrm>
            <a:off x="687388" y="76200"/>
            <a:ext cx="7770812" cy="838200"/>
          </a:xfrm>
        </p:spPr>
        <p:txBody>
          <a:bodyPr/>
          <a:lstStyle/>
          <a:p>
            <a:r>
              <a:rPr lang="en-US"/>
              <a:t>Basic 2D Transformations</a:t>
            </a:r>
          </a:p>
        </p:txBody>
      </p:sp>
      <p:sp>
        <p:nvSpPr>
          <p:cNvPr id="80903" name="Rectangle 3"/>
          <p:cNvSpPr>
            <a:spLocks noGrp="1" noChangeArrowheads="1"/>
          </p:cNvSpPr>
          <p:nvPr>
            <p:ph type="body" idx="1"/>
          </p:nvPr>
        </p:nvSpPr>
        <p:spPr/>
        <p:txBody>
          <a:bodyPr/>
          <a:lstStyle/>
          <a:p>
            <a:r>
              <a:rPr lang="en-US"/>
              <a:t>Basic 2D transformations as 3x3 matrices</a:t>
            </a:r>
          </a:p>
        </p:txBody>
      </p:sp>
      <p:graphicFrame>
        <p:nvGraphicFramePr>
          <p:cNvPr id="80898" name="Object 2"/>
          <p:cNvGraphicFramePr>
            <a:graphicFrameLocks noChangeAspect="1"/>
          </p:cNvGraphicFramePr>
          <p:nvPr/>
        </p:nvGraphicFramePr>
        <p:xfrm>
          <a:off x="1143000" y="4746625"/>
          <a:ext cx="3182938" cy="1100138"/>
        </p:xfrm>
        <a:graphic>
          <a:graphicData uri="http://schemas.openxmlformats.org/presentationml/2006/ole">
            <mc:AlternateContent xmlns:mc="http://schemas.openxmlformats.org/markup-compatibility/2006">
              <mc:Choice xmlns:v="urn:schemas-microsoft-com:vml" Requires="v">
                <p:oleObj spid="_x0000_s81078" name="Equation" r:id="rId4" imgW="2057400" imgH="711000" progId="Equation.3">
                  <p:embed/>
                </p:oleObj>
              </mc:Choice>
              <mc:Fallback>
                <p:oleObj name="Equation" r:id="rId4" imgW="2057400" imgH="7110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746625"/>
                        <a:ext cx="3182938" cy="11001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80899" name="Object 3"/>
          <p:cNvGraphicFramePr>
            <a:graphicFrameLocks noChangeAspect="1"/>
          </p:cNvGraphicFramePr>
          <p:nvPr/>
        </p:nvGraphicFramePr>
        <p:xfrm>
          <a:off x="1577975" y="2546350"/>
          <a:ext cx="2101850" cy="1101725"/>
        </p:xfrm>
        <a:graphic>
          <a:graphicData uri="http://schemas.openxmlformats.org/presentationml/2006/ole">
            <mc:AlternateContent xmlns:mc="http://schemas.openxmlformats.org/markup-compatibility/2006">
              <mc:Choice xmlns:v="urn:schemas-microsoft-com:vml" Requires="v">
                <p:oleObj spid="_x0000_s81079" name="Equation" r:id="rId6" imgW="1333440" imgH="698400" progId="Equation.3">
                  <p:embed/>
                </p:oleObj>
              </mc:Choice>
              <mc:Fallback>
                <p:oleObj name="Equation" r:id="rId6" imgW="1333440" imgH="6984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7975" y="2546350"/>
                        <a:ext cx="2101850" cy="110172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80900" name="Object 4"/>
          <p:cNvGraphicFramePr>
            <a:graphicFrameLocks noChangeAspect="1"/>
          </p:cNvGraphicFramePr>
          <p:nvPr/>
        </p:nvGraphicFramePr>
        <p:xfrm>
          <a:off x="5510213" y="4746625"/>
          <a:ext cx="2522537" cy="1120775"/>
        </p:xfrm>
        <a:graphic>
          <a:graphicData uri="http://schemas.openxmlformats.org/presentationml/2006/ole">
            <mc:AlternateContent xmlns:mc="http://schemas.openxmlformats.org/markup-compatibility/2006">
              <mc:Choice xmlns:v="urn:schemas-microsoft-com:vml" Requires="v">
                <p:oleObj spid="_x0000_s81080" name="Equation" r:id="rId8" imgW="1600200" imgH="711000" progId="Equation.3">
                  <p:embed/>
                </p:oleObj>
              </mc:Choice>
              <mc:Fallback>
                <p:oleObj name="Equation" r:id="rId8" imgW="1600200" imgH="7110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0213" y="4746625"/>
                        <a:ext cx="2522537" cy="11207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80904" name="Text Box 7"/>
          <p:cNvSpPr txBox="1">
            <a:spLocks noChangeArrowheads="1"/>
          </p:cNvSpPr>
          <p:nvPr/>
        </p:nvSpPr>
        <p:spPr bwMode="auto">
          <a:xfrm>
            <a:off x="1981200" y="3657600"/>
            <a:ext cx="1293813" cy="457200"/>
          </a:xfrm>
          <a:prstGeom prst="rect">
            <a:avLst/>
          </a:prstGeom>
          <a:noFill/>
          <a:ln w="9525">
            <a:noFill/>
            <a:miter lim="800000"/>
            <a:headEnd/>
            <a:tailEnd/>
          </a:ln>
        </p:spPr>
        <p:txBody>
          <a:bodyPr wrap="none">
            <a:prstTxWarp prst="textNoShape">
              <a:avLst/>
            </a:prstTxWarp>
            <a:spAutoFit/>
          </a:bodyPr>
          <a:lstStyle/>
          <a:p>
            <a:r>
              <a:rPr lang="en-US">
                <a:latin typeface="Arial" charset="0"/>
              </a:rPr>
              <a:t>Translate</a:t>
            </a:r>
          </a:p>
        </p:txBody>
      </p:sp>
      <p:sp>
        <p:nvSpPr>
          <p:cNvPr id="80905" name="Text Box 8"/>
          <p:cNvSpPr txBox="1">
            <a:spLocks noChangeArrowheads="1"/>
          </p:cNvSpPr>
          <p:nvPr/>
        </p:nvSpPr>
        <p:spPr bwMode="auto">
          <a:xfrm>
            <a:off x="2057400" y="5867400"/>
            <a:ext cx="962025" cy="457200"/>
          </a:xfrm>
          <a:prstGeom prst="rect">
            <a:avLst/>
          </a:prstGeom>
          <a:noFill/>
          <a:ln w="9525">
            <a:noFill/>
            <a:miter lim="800000"/>
            <a:headEnd/>
            <a:tailEnd/>
          </a:ln>
        </p:spPr>
        <p:txBody>
          <a:bodyPr wrap="none">
            <a:prstTxWarp prst="textNoShape">
              <a:avLst/>
            </a:prstTxWarp>
            <a:spAutoFit/>
          </a:bodyPr>
          <a:lstStyle/>
          <a:p>
            <a:r>
              <a:rPr lang="en-US">
                <a:latin typeface="Arial" charset="0"/>
              </a:rPr>
              <a:t>Rotate</a:t>
            </a:r>
          </a:p>
        </p:txBody>
      </p:sp>
      <p:sp>
        <p:nvSpPr>
          <p:cNvPr id="80906" name="Text Box 9"/>
          <p:cNvSpPr txBox="1">
            <a:spLocks noChangeArrowheads="1"/>
          </p:cNvSpPr>
          <p:nvPr/>
        </p:nvSpPr>
        <p:spPr bwMode="auto">
          <a:xfrm>
            <a:off x="6248400" y="5867400"/>
            <a:ext cx="887413" cy="457200"/>
          </a:xfrm>
          <a:prstGeom prst="rect">
            <a:avLst/>
          </a:prstGeom>
          <a:noFill/>
          <a:ln w="9525">
            <a:noFill/>
            <a:miter lim="800000"/>
            <a:headEnd/>
            <a:tailEnd/>
          </a:ln>
        </p:spPr>
        <p:txBody>
          <a:bodyPr wrap="none">
            <a:prstTxWarp prst="textNoShape">
              <a:avLst/>
            </a:prstTxWarp>
            <a:spAutoFit/>
          </a:bodyPr>
          <a:lstStyle/>
          <a:p>
            <a:r>
              <a:rPr lang="en-US">
                <a:latin typeface="Arial" charset="0"/>
              </a:rPr>
              <a:t>Shear</a:t>
            </a:r>
          </a:p>
        </p:txBody>
      </p:sp>
      <p:graphicFrame>
        <p:nvGraphicFramePr>
          <p:cNvPr id="80901" name="Object 5"/>
          <p:cNvGraphicFramePr>
            <a:graphicFrameLocks noChangeAspect="1"/>
          </p:cNvGraphicFramePr>
          <p:nvPr/>
        </p:nvGraphicFramePr>
        <p:xfrm>
          <a:off x="5510213" y="2536825"/>
          <a:ext cx="2282825" cy="1120775"/>
        </p:xfrm>
        <a:graphic>
          <a:graphicData uri="http://schemas.openxmlformats.org/presentationml/2006/ole">
            <mc:AlternateContent xmlns:mc="http://schemas.openxmlformats.org/markup-compatibility/2006">
              <mc:Choice xmlns:v="urn:schemas-microsoft-com:vml" Requires="v">
                <p:oleObj spid="_x0000_s81081" name="Equation" r:id="rId10" imgW="1447560" imgH="711000" progId="Equation.3">
                  <p:embed/>
                </p:oleObj>
              </mc:Choice>
              <mc:Fallback>
                <p:oleObj name="Equation" r:id="rId10" imgW="1447560" imgH="7110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10213" y="2536825"/>
                        <a:ext cx="2282825" cy="11207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80907" name="Text Box 11"/>
          <p:cNvSpPr txBox="1">
            <a:spLocks noChangeArrowheads="1"/>
          </p:cNvSpPr>
          <p:nvPr/>
        </p:nvSpPr>
        <p:spPr bwMode="auto">
          <a:xfrm>
            <a:off x="6248400" y="3679825"/>
            <a:ext cx="842963" cy="457200"/>
          </a:xfrm>
          <a:prstGeom prst="rect">
            <a:avLst/>
          </a:prstGeom>
          <a:noFill/>
          <a:ln w="9525">
            <a:noFill/>
            <a:miter lim="800000"/>
            <a:headEnd/>
            <a:tailEnd/>
          </a:ln>
        </p:spPr>
        <p:txBody>
          <a:bodyPr wrap="none">
            <a:prstTxWarp prst="textNoShape">
              <a:avLst/>
            </a:prstTxWarp>
            <a:spAutoFit/>
          </a:bodyPr>
          <a:lstStyle/>
          <a:p>
            <a:r>
              <a:rPr lang="en-US">
                <a:latin typeface="Arial" charset="0"/>
              </a:rPr>
              <a:t>Scale</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a:xfrm>
            <a:off x="687388" y="76200"/>
            <a:ext cx="7770812" cy="838200"/>
          </a:xfrm>
        </p:spPr>
        <p:txBody>
          <a:bodyPr/>
          <a:lstStyle/>
          <a:p>
            <a:r>
              <a:rPr lang="en-US"/>
              <a:t>Matrix Composition</a:t>
            </a:r>
          </a:p>
        </p:txBody>
      </p:sp>
      <p:sp>
        <p:nvSpPr>
          <p:cNvPr id="82948" name="Rectangle 3"/>
          <p:cNvSpPr>
            <a:spLocks noGrp="1" noChangeArrowheads="1"/>
          </p:cNvSpPr>
          <p:nvPr>
            <p:ph type="body" idx="1"/>
          </p:nvPr>
        </p:nvSpPr>
        <p:spPr/>
        <p:txBody>
          <a:bodyPr/>
          <a:lstStyle/>
          <a:p>
            <a:r>
              <a:rPr lang="en-US"/>
              <a:t>Transformations can be combined by </a:t>
            </a:r>
            <a:br>
              <a:rPr lang="en-US"/>
            </a:br>
            <a:r>
              <a:rPr lang="en-US"/>
              <a:t>matrix multiplication</a:t>
            </a:r>
          </a:p>
        </p:txBody>
      </p:sp>
      <p:graphicFrame>
        <p:nvGraphicFramePr>
          <p:cNvPr id="82946" name="Object 2"/>
          <p:cNvGraphicFramePr>
            <a:graphicFrameLocks noChangeAspect="1"/>
          </p:cNvGraphicFramePr>
          <p:nvPr/>
        </p:nvGraphicFramePr>
        <p:xfrm>
          <a:off x="838200" y="2857500"/>
          <a:ext cx="7700963" cy="1333500"/>
        </p:xfrm>
        <a:graphic>
          <a:graphicData uri="http://schemas.openxmlformats.org/presentationml/2006/ole">
            <mc:AlternateContent xmlns:mc="http://schemas.openxmlformats.org/markup-compatibility/2006">
              <mc:Choice xmlns:v="urn:schemas-microsoft-com:vml" Requires="v">
                <p:oleObj spid="_x0000_s82995" name="Equation" r:id="rId4" imgW="3517560" imgH="609480" progId="Equation.3">
                  <p:embed/>
                </p:oleObj>
              </mc:Choice>
              <mc:Fallback>
                <p:oleObj name="Equation" r:id="rId4" imgW="3517560" imgH="609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857500"/>
                        <a:ext cx="7700963" cy="13335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accent1"/>
                            </a:solidFill>
                            <a:miter lim="800000"/>
                            <a:headEnd/>
                            <a:tailEnd/>
                          </a14:hiddenLine>
                        </a:ext>
                      </a:extLst>
                    </p:spPr>
                  </p:pic>
                </p:oleObj>
              </mc:Fallback>
            </mc:AlternateContent>
          </a:graphicData>
        </a:graphic>
      </p:graphicFrame>
      <p:sp>
        <p:nvSpPr>
          <p:cNvPr id="82949" name="Text Box 5"/>
          <p:cNvSpPr txBox="1">
            <a:spLocks noChangeArrowheads="1"/>
          </p:cNvSpPr>
          <p:nvPr/>
        </p:nvSpPr>
        <p:spPr bwMode="auto">
          <a:xfrm>
            <a:off x="1057275" y="4267200"/>
            <a:ext cx="7332663" cy="457200"/>
          </a:xfrm>
          <a:prstGeom prst="rect">
            <a:avLst/>
          </a:prstGeom>
          <a:noFill/>
          <a:ln w="9525">
            <a:noFill/>
            <a:miter lim="800000"/>
            <a:headEnd/>
            <a:tailEnd/>
          </a:ln>
        </p:spPr>
        <p:txBody>
          <a:bodyPr wrap="none">
            <a:prstTxWarp prst="textNoShape">
              <a:avLst/>
            </a:prstTxWarp>
            <a:spAutoFit/>
          </a:bodyPr>
          <a:lstStyle/>
          <a:p>
            <a:r>
              <a:rPr lang="en-US" b="1" dirty="0">
                <a:latin typeface="Arial" charset="0"/>
              </a:rPr>
              <a:t>p</a:t>
            </a:r>
            <a:r>
              <a:rPr lang="en-US" dirty="0">
                <a:latin typeface="Arial" charset="0"/>
              </a:rPr>
              <a:t>’   =      T(</a:t>
            </a:r>
            <a:r>
              <a:rPr lang="en-US" dirty="0" err="1">
                <a:latin typeface="Arial" charset="0"/>
              </a:rPr>
              <a:t>t</a:t>
            </a:r>
            <a:r>
              <a:rPr lang="en-US" baseline="-25000" dirty="0" err="1">
                <a:latin typeface="Arial" charset="0"/>
              </a:rPr>
              <a:t>x</a:t>
            </a:r>
            <a:r>
              <a:rPr lang="en-US" dirty="0" err="1">
                <a:latin typeface="Arial" charset="0"/>
              </a:rPr>
              <a:t>,t</a:t>
            </a:r>
            <a:r>
              <a:rPr lang="en-US" baseline="-25000" dirty="0" err="1">
                <a:latin typeface="Arial" charset="0"/>
              </a:rPr>
              <a:t>y</a:t>
            </a:r>
            <a:r>
              <a:rPr lang="en-US" dirty="0">
                <a:latin typeface="Arial" charset="0"/>
              </a:rPr>
              <a:t>)                 R(</a:t>
            </a:r>
            <a:r>
              <a:rPr lang="en-US" dirty="0">
                <a:latin typeface="Symbol" charset="2"/>
              </a:rPr>
              <a:t>Q</a:t>
            </a:r>
            <a:r>
              <a:rPr lang="en-US" dirty="0">
                <a:latin typeface="Arial" charset="0"/>
              </a:rPr>
              <a:t>)              S(</a:t>
            </a:r>
            <a:r>
              <a:rPr lang="en-US" dirty="0" err="1">
                <a:latin typeface="Arial" charset="0"/>
              </a:rPr>
              <a:t>s</a:t>
            </a:r>
            <a:r>
              <a:rPr lang="en-US" baseline="-25000" dirty="0" err="1">
                <a:latin typeface="Arial" charset="0"/>
              </a:rPr>
              <a:t>x</a:t>
            </a:r>
            <a:r>
              <a:rPr lang="en-US" dirty="0" err="1">
                <a:latin typeface="Arial" charset="0"/>
              </a:rPr>
              <a:t>,s</a:t>
            </a:r>
            <a:r>
              <a:rPr lang="en-US" baseline="-25000" dirty="0" err="1">
                <a:latin typeface="Arial" charset="0"/>
              </a:rPr>
              <a:t>y</a:t>
            </a:r>
            <a:r>
              <a:rPr lang="en-US" dirty="0">
                <a:latin typeface="Arial" charset="0"/>
              </a:rPr>
              <a:t>)        </a:t>
            </a:r>
            <a:r>
              <a:rPr lang="en-US" b="1" dirty="0">
                <a:latin typeface="Arial" charset="0"/>
              </a:rPr>
              <a:t>p</a:t>
            </a:r>
            <a:endParaRPr lang="en-US" dirty="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xfrm>
            <a:off x="687388" y="76200"/>
            <a:ext cx="7770812" cy="838200"/>
          </a:xfrm>
        </p:spPr>
        <p:txBody>
          <a:bodyPr/>
          <a:lstStyle/>
          <a:p>
            <a:r>
              <a:rPr lang="en-US"/>
              <a:t>Affine Transformations</a:t>
            </a:r>
          </a:p>
        </p:txBody>
      </p:sp>
      <p:sp>
        <p:nvSpPr>
          <p:cNvPr id="84996" name="Rectangle 3"/>
          <p:cNvSpPr>
            <a:spLocks noGrp="1" noChangeArrowheads="1"/>
          </p:cNvSpPr>
          <p:nvPr>
            <p:ph type="body" idx="1"/>
          </p:nvPr>
        </p:nvSpPr>
        <p:spPr>
          <a:xfrm>
            <a:off x="304800" y="1612900"/>
            <a:ext cx="8566150" cy="4940300"/>
          </a:xfrm>
        </p:spPr>
        <p:txBody>
          <a:bodyPr/>
          <a:lstStyle/>
          <a:p>
            <a:r>
              <a:rPr lang="en-US" sz="2000" dirty="0"/>
              <a:t>Affine transformations are combinations of …</a:t>
            </a:r>
          </a:p>
          <a:p>
            <a:pPr lvl="1"/>
            <a:r>
              <a:rPr lang="en-US" sz="1800" dirty="0"/>
              <a:t>Linear transformations, and</a:t>
            </a:r>
          </a:p>
          <a:p>
            <a:pPr lvl="1"/>
            <a:r>
              <a:rPr lang="en-US" sz="1800" dirty="0"/>
              <a:t>Translations</a:t>
            </a:r>
          </a:p>
          <a:p>
            <a:r>
              <a:rPr lang="en-US" sz="2000" dirty="0"/>
              <a:t>Properties of affine transformations:</a:t>
            </a:r>
          </a:p>
          <a:p>
            <a:pPr lvl="1"/>
            <a:r>
              <a:rPr lang="en-US" sz="1800" dirty="0">
                <a:solidFill>
                  <a:srgbClr val="000000"/>
                </a:solidFill>
              </a:rPr>
              <a:t>Origin does not necessarily map to origin</a:t>
            </a:r>
          </a:p>
          <a:p>
            <a:pPr lvl="1"/>
            <a:r>
              <a:rPr lang="en-US" sz="1800" dirty="0"/>
              <a:t>Lines map to lines</a:t>
            </a:r>
          </a:p>
          <a:p>
            <a:pPr lvl="1"/>
            <a:r>
              <a:rPr lang="en-US" sz="1800" dirty="0"/>
              <a:t>Parallel lines remain parallel</a:t>
            </a:r>
          </a:p>
          <a:p>
            <a:pPr lvl="1"/>
            <a:r>
              <a:rPr lang="en-US" sz="1800" dirty="0"/>
              <a:t>Ratios are preserved</a:t>
            </a:r>
          </a:p>
          <a:p>
            <a:pPr lvl="1"/>
            <a:r>
              <a:rPr lang="en-US" sz="1800" dirty="0"/>
              <a:t>Closed under composition</a:t>
            </a:r>
          </a:p>
          <a:p>
            <a:pPr lvl="1"/>
            <a:r>
              <a:rPr lang="en-US" sz="1800" dirty="0"/>
              <a:t>Models change of basis</a:t>
            </a:r>
          </a:p>
          <a:p>
            <a:pPr lvl="1"/>
            <a:endParaRPr lang="en-US" sz="1800" dirty="0"/>
          </a:p>
        </p:txBody>
      </p:sp>
      <p:graphicFrame>
        <p:nvGraphicFramePr>
          <p:cNvPr id="84994" name="Object 2"/>
          <p:cNvGraphicFramePr>
            <a:graphicFrameLocks noChangeAspect="1"/>
          </p:cNvGraphicFramePr>
          <p:nvPr/>
        </p:nvGraphicFramePr>
        <p:xfrm>
          <a:off x="5675313" y="1371600"/>
          <a:ext cx="2782887" cy="1184275"/>
        </p:xfrm>
        <a:graphic>
          <a:graphicData uri="http://schemas.openxmlformats.org/presentationml/2006/ole">
            <mc:AlternateContent xmlns:mc="http://schemas.openxmlformats.org/markup-compatibility/2006">
              <mc:Choice xmlns:v="urn:schemas-microsoft-com:vml" Requires="v">
                <p:oleObj spid="_x0000_s85043" name="Equation" r:id="rId4" imgW="1371600" imgH="583920" progId="Equation.3">
                  <p:embed/>
                </p:oleObj>
              </mc:Choice>
              <mc:Fallback>
                <p:oleObj name="Equation" r:id="rId4" imgW="1371600" imgH="58392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5313" y="1371600"/>
                        <a:ext cx="2782887" cy="11842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type="body" idx="1"/>
          </p:nvPr>
        </p:nvSpPr>
        <p:spPr>
          <a:xfrm>
            <a:off x="685800" y="914400"/>
            <a:ext cx="6408738" cy="5257800"/>
          </a:xfrm>
        </p:spPr>
        <p:txBody>
          <a:bodyPr/>
          <a:lstStyle/>
          <a:p>
            <a:r>
              <a:rPr lang="en-US"/>
              <a:t>D'Arcy Thompson </a:t>
            </a:r>
          </a:p>
          <a:p>
            <a:r>
              <a:rPr lang="en-US" sz="1400"/>
              <a:t>	</a:t>
            </a:r>
            <a:r>
              <a:rPr lang="en-US" sz="1400">
                <a:hlinkClick r:id="rId4"/>
              </a:rPr>
              <a:t>http://www-groups.dcs.st-and.ac.uk/~history/Miscellaneous/darcy.html</a:t>
            </a:r>
            <a:endParaRPr lang="en-US" sz="1400"/>
          </a:p>
          <a:p>
            <a:r>
              <a:rPr lang="en-US" sz="1400"/>
              <a:t>	</a:t>
            </a:r>
            <a:r>
              <a:rPr lang="en-US" sz="1400">
                <a:hlinkClick r:id="rId5"/>
              </a:rPr>
              <a:t>http://en.wikipedia.org/wiki/D'Arcy_Thompson</a:t>
            </a:r>
            <a:endParaRPr lang="en-US" sz="1400"/>
          </a:p>
          <a:p>
            <a:r>
              <a:rPr lang="en-US"/>
              <a:t>Importance of shape and structure in evolution</a:t>
            </a:r>
          </a:p>
        </p:txBody>
      </p:sp>
      <p:graphicFrame>
        <p:nvGraphicFramePr>
          <p:cNvPr id="20482" name="Object 2"/>
          <p:cNvGraphicFramePr>
            <a:graphicFrameLocks noChangeAspect="1"/>
          </p:cNvGraphicFramePr>
          <p:nvPr/>
        </p:nvGraphicFramePr>
        <p:xfrm>
          <a:off x="7351713" y="914400"/>
          <a:ext cx="1700212" cy="2057400"/>
        </p:xfrm>
        <a:graphic>
          <a:graphicData uri="http://schemas.openxmlformats.org/presentationml/2006/ole">
            <mc:AlternateContent xmlns:mc="http://schemas.openxmlformats.org/markup-compatibility/2006">
              <mc:Choice xmlns:v="urn:schemas-microsoft-com:vml" Requires="v">
                <p:oleObj spid="_x0000_s20621" name="Image" r:id="rId6" imgW="3390476" imgH="4101587" progId="Photoshop.Image.8">
                  <p:embed/>
                </p:oleObj>
              </mc:Choice>
              <mc:Fallback>
                <p:oleObj name="Image" r:id="rId6" imgW="3390476" imgH="4101587" progId="Photoshop.Image.8">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51713" y="914400"/>
                        <a:ext cx="1700212"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483" name="Object 3"/>
          <p:cNvGraphicFramePr>
            <a:graphicFrameLocks noChangeAspect="1"/>
          </p:cNvGraphicFramePr>
          <p:nvPr/>
        </p:nvGraphicFramePr>
        <p:xfrm>
          <a:off x="5041900" y="3352800"/>
          <a:ext cx="4102100" cy="3217863"/>
        </p:xfrm>
        <a:graphic>
          <a:graphicData uri="http://schemas.openxmlformats.org/presentationml/2006/ole">
            <mc:AlternateContent xmlns:mc="http://schemas.openxmlformats.org/markup-compatibility/2006">
              <mc:Choice xmlns:v="urn:schemas-microsoft-com:vml" Requires="v">
                <p:oleObj spid="_x0000_s20622" name="Image" r:id="rId8" imgW="5777778" imgH="4533333" progId="Photoshop.Image.8">
                  <p:embed/>
                </p:oleObj>
              </mc:Choice>
              <mc:Fallback>
                <p:oleObj name="Image" r:id="rId8" imgW="5777778" imgH="4533333" progId="Photoshop.Image.8">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1900" y="3352800"/>
                        <a:ext cx="4102100" cy="321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484" name="Object 4"/>
          <p:cNvGraphicFramePr>
            <a:graphicFrameLocks noChangeAspect="1"/>
          </p:cNvGraphicFramePr>
          <p:nvPr>
            <p:extLst>
              <p:ext uri="{D42A27DB-BD31-4B8C-83A1-F6EECF244321}">
                <p14:modId xmlns:p14="http://schemas.microsoft.com/office/powerpoint/2010/main" val="3021979313"/>
              </p:ext>
            </p:extLst>
          </p:nvPr>
        </p:nvGraphicFramePr>
        <p:xfrm>
          <a:off x="228600" y="3162300"/>
          <a:ext cx="4724400" cy="1943100"/>
        </p:xfrm>
        <a:graphic>
          <a:graphicData uri="http://schemas.openxmlformats.org/presentationml/2006/ole">
            <mc:AlternateContent xmlns:mc="http://schemas.openxmlformats.org/markup-compatibility/2006">
              <mc:Choice xmlns:v="urn:schemas-microsoft-com:vml" Requires="v">
                <p:oleObj spid="_x0000_s20623" name="Image" r:id="rId10" imgW="6298413" imgH="2590476" progId="Photoshop.Image.8">
                  <p:embed/>
                </p:oleObj>
              </mc:Choice>
              <mc:Fallback>
                <p:oleObj name="Image" r:id="rId10" imgW="6298413" imgH="2590476" progId="Photoshop.Image.8">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 y="3162300"/>
                        <a:ext cx="47244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486" name="Text Box 7"/>
          <p:cNvSpPr txBox="1">
            <a:spLocks noChangeArrowheads="1"/>
          </p:cNvSpPr>
          <p:nvPr/>
        </p:nvSpPr>
        <p:spPr bwMode="auto">
          <a:xfrm>
            <a:off x="0" y="6553200"/>
            <a:ext cx="2892425" cy="336550"/>
          </a:xfrm>
          <a:prstGeom prst="rect">
            <a:avLst/>
          </a:prstGeom>
          <a:noFill/>
          <a:ln w="9525">
            <a:noFill/>
            <a:miter lim="800000"/>
            <a:headEnd/>
            <a:tailEnd/>
          </a:ln>
        </p:spPr>
        <p:txBody>
          <a:bodyPr wrap="none">
            <a:prstTxWarp prst="textNoShape">
              <a:avLst/>
            </a:prstTxWarp>
            <a:spAutoFit/>
          </a:bodyPr>
          <a:lstStyle/>
          <a:p>
            <a:r>
              <a:rPr lang="en-US" sz="1600">
                <a:latin typeface="Arial" charset="0"/>
              </a:rPr>
              <a:t>Slide by Durand and Freeman</a:t>
            </a:r>
            <a:endParaRPr lang="ru-RU" sz="1600">
              <a:latin typeface="Arial" charset="0"/>
            </a:endParaRPr>
          </a:p>
        </p:txBody>
      </p:sp>
      <p:sp>
        <p:nvSpPr>
          <p:cNvPr id="20487" name="Rectangle 8"/>
          <p:cNvSpPr>
            <a:spLocks noGrp="1" noChangeArrowheads="1"/>
          </p:cNvSpPr>
          <p:nvPr>
            <p:ph type="title"/>
          </p:nvPr>
        </p:nvSpPr>
        <p:spPr/>
        <p:txBody>
          <a:bodyPr/>
          <a:lstStyle/>
          <a:p>
            <a:r>
              <a:rPr lang="en-US"/>
              <a:t>Image Warping in Biology </a:t>
            </a:r>
            <a:endParaRPr lang="ru-RU"/>
          </a:p>
        </p:txBody>
      </p:sp>
      <p:pic>
        <p:nvPicPr>
          <p:cNvPr id="20488" name="Picture 10"/>
          <p:cNvPicPr>
            <a:picLocks noChangeAspect="1" noChangeArrowheads="1"/>
          </p:cNvPicPr>
          <p:nvPr/>
        </p:nvPicPr>
        <p:blipFill>
          <a:blip r:embed="rId12"/>
          <a:srcRect/>
          <a:stretch>
            <a:fillRect/>
          </a:stretch>
        </p:blipFill>
        <p:spPr bwMode="auto">
          <a:xfrm>
            <a:off x="6400800" y="1652588"/>
            <a:ext cx="833438" cy="131921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a:xfrm>
            <a:off x="687388" y="76200"/>
            <a:ext cx="7770812" cy="838200"/>
          </a:xfrm>
        </p:spPr>
        <p:txBody>
          <a:bodyPr/>
          <a:lstStyle/>
          <a:p>
            <a:r>
              <a:rPr lang="en-US"/>
              <a:t>Projective Transformations</a:t>
            </a:r>
          </a:p>
        </p:txBody>
      </p:sp>
      <p:sp>
        <p:nvSpPr>
          <p:cNvPr id="87044" name="Rectangle 3"/>
          <p:cNvSpPr>
            <a:spLocks noGrp="1" noChangeArrowheads="1"/>
          </p:cNvSpPr>
          <p:nvPr>
            <p:ph type="body" idx="1"/>
          </p:nvPr>
        </p:nvSpPr>
        <p:spPr>
          <a:xfrm>
            <a:off x="304800" y="1612900"/>
            <a:ext cx="8566150" cy="4940300"/>
          </a:xfrm>
        </p:spPr>
        <p:txBody>
          <a:bodyPr/>
          <a:lstStyle/>
          <a:p>
            <a:r>
              <a:rPr lang="en-US" sz="2000" dirty="0"/>
              <a:t>Projective transformations …</a:t>
            </a:r>
          </a:p>
          <a:p>
            <a:pPr lvl="1"/>
            <a:r>
              <a:rPr lang="en-US" sz="1800" dirty="0"/>
              <a:t>Affine transformations, and</a:t>
            </a:r>
          </a:p>
          <a:p>
            <a:pPr lvl="1"/>
            <a:r>
              <a:rPr lang="en-US" sz="1800" dirty="0"/>
              <a:t>Projective warps</a:t>
            </a:r>
          </a:p>
          <a:p>
            <a:r>
              <a:rPr lang="en-US" sz="2000" dirty="0"/>
              <a:t>Properties of projective transformations:</a:t>
            </a:r>
          </a:p>
          <a:p>
            <a:pPr lvl="1"/>
            <a:r>
              <a:rPr lang="en-US" sz="1800" dirty="0">
                <a:solidFill>
                  <a:srgbClr val="000000"/>
                </a:solidFill>
              </a:rPr>
              <a:t>Origin does not necessarily map to origin</a:t>
            </a:r>
          </a:p>
          <a:p>
            <a:pPr lvl="1"/>
            <a:r>
              <a:rPr lang="en-US" sz="1800" dirty="0"/>
              <a:t>Lines map to lines</a:t>
            </a:r>
          </a:p>
          <a:p>
            <a:pPr lvl="1"/>
            <a:r>
              <a:rPr lang="en-US" sz="1800" dirty="0">
                <a:solidFill>
                  <a:schemeClr val="hlink"/>
                </a:solidFill>
              </a:rPr>
              <a:t>Parallel lines do not necessarily remain parallel</a:t>
            </a:r>
          </a:p>
          <a:p>
            <a:pPr lvl="1"/>
            <a:r>
              <a:rPr lang="en-US" sz="1800" dirty="0">
                <a:solidFill>
                  <a:schemeClr val="hlink"/>
                </a:solidFill>
              </a:rPr>
              <a:t>Ratios are not preserved</a:t>
            </a:r>
          </a:p>
          <a:p>
            <a:pPr lvl="1"/>
            <a:r>
              <a:rPr lang="en-US" sz="1800" dirty="0"/>
              <a:t>Closed under composition</a:t>
            </a:r>
          </a:p>
          <a:p>
            <a:pPr lvl="1"/>
            <a:r>
              <a:rPr lang="en-US" sz="1800" dirty="0"/>
              <a:t>Models change of basis</a:t>
            </a:r>
          </a:p>
        </p:txBody>
      </p:sp>
      <p:graphicFrame>
        <p:nvGraphicFramePr>
          <p:cNvPr id="87042" name="Object 2"/>
          <p:cNvGraphicFramePr>
            <a:graphicFrameLocks noChangeAspect="1"/>
          </p:cNvGraphicFramePr>
          <p:nvPr/>
        </p:nvGraphicFramePr>
        <p:xfrm>
          <a:off x="5494338" y="1447800"/>
          <a:ext cx="2811462" cy="1184275"/>
        </p:xfrm>
        <a:graphic>
          <a:graphicData uri="http://schemas.openxmlformats.org/presentationml/2006/ole">
            <mc:AlternateContent xmlns:mc="http://schemas.openxmlformats.org/markup-compatibility/2006">
              <mc:Choice xmlns:v="urn:schemas-microsoft-com:vml" Requires="v">
                <p:oleObj spid="_x0000_s87091" name="Equation" r:id="rId4" imgW="1384200" imgH="583920" progId="Equation.DSMT4">
                  <p:embed/>
                </p:oleObj>
              </mc:Choice>
              <mc:Fallback>
                <p:oleObj name="Equation" r:id="rId4" imgW="1384200" imgH="58392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4338" y="1447800"/>
                        <a:ext cx="2811462" cy="11842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Recovering Transformations</a:t>
            </a:r>
          </a:p>
        </p:txBody>
      </p:sp>
      <p:sp>
        <p:nvSpPr>
          <p:cNvPr id="91139" name="Rectangle 3"/>
          <p:cNvSpPr>
            <a:spLocks noGrp="1" noChangeArrowheads="1"/>
          </p:cNvSpPr>
          <p:nvPr>
            <p:ph type="body" idx="1"/>
          </p:nvPr>
        </p:nvSpPr>
        <p:spPr>
          <a:xfrm>
            <a:off x="685800" y="4572000"/>
            <a:ext cx="7772400" cy="2286000"/>
          </a:xfrm>
        </p:spPr>
        <p:txBody>
          <a:bodyPr/>
          <a:lstStyle/>
          <a:p>
            <a:r>
              <a:rPr lang="en-US" dirty="0"/>
              <a:t>What if we know </a:t>
            </a:r>
            <a:r>
              <a:rPr lang="en-US" i="1" dirty="0"/>
              <a:t>f</a:t>
            </a:r>
            <a:r>
              <a:rPr lang="en-US" dirty="0"/>
              <a:t> and </a:t>
            </a:r>
            <a:r>
              <a:rPr lang="en-US" i="1" dirty="0"/>
              <a:t>g</a:t>
            </a:r>
            <a:r>
              <a:rPr lang="en-US" dirty="0"/>
              <a:t> and want to recover the transform T?</a:t>
            </a:r>
          </a:p>
          <a:p>
            <a:pPr lvl="1"/>
            <a:r>
              <a:rPr lang="en-US" dirty="0"/>
              <a:t>willing to let user provide correspondences</a:t>
            </a:r>
          </a:p>
          <a:p>
            <a:pPr lvl="2"/>
            <a:r>
              <a:rPr lang="en-US" dirty="0">
                <a:ea typeface="ＭＳ Ｐゴシック" charset="-128"/>
              </a:rPr>
              <a:t>How many do we need?</a:t>
            </a:r>
          </a:p>
        </p:txBody>
      </p:sp>
      <p:pic>
        <p:nvPicPr>
          <p:cNvPr id="91140" name="Picture 6" descr="HHHIMG_1166"/>
          <p:cNvPicPr>
            <a:picLocks noChangeAspect="1" noChangeArrowheads="1"/>
          </p:cNvPicPr>
          <p:nvPr/>
        </p:nvPicPr>
        <p:blipFill>
          <a:blip r:embed="rId3"/>
          <a:srcRect/>
          <a:stretch>
            <a:fillRect/>
          </a:stretch>
        </p:blipFill>
        <p:spPr bwMode="auto">
          <a:xfrm>
            <a:off x="1905000" y="1600200"/>
            <a:ext cx="2193925" cy="1643063"/>
          </a:xfrm>
          <a:prstGeom prst="rect">
            <a:avLst/>
          </a:prstGeom>
          <a:noFill/>
          <a:ln w="9525">
            <a:noFill/>
            <a:miter lim="800000"/>
            <a:headEnd/>
            <a:tailEnd/>
          </a:ln>
        </p:spPr>
      </p:pic>
      <p:pic>
        <p:nvPicPr>
          <p:cNvPr id="91141" name="Picture 7" descr="rotated"/>
          <p:cNvPicPr>
            <a:picLocks noChangeAspect="1" noChangeArrowheads="1"/>
          </p:cNvPicPr>
          <p:nvPr/>
        </p:nvPicPr>
        <p:blipFill>
          <a:blip r:embed="rId4"/>
          <a:srcRect/>
          <a:stretch>
            <a:fillRect/>
          </a:stretch>
        </p:blipFill>
        <p:spPr bwMode="auto">
          <a:xfrm>
            <a:off x="5368925" y="1447800"/>
            <a:ext cx="2632075" cy="2114550"/>
          </a:xfrm>
          <a:prstGeom prst="rect">
            <a:avLst/>
          </a:prstGeom>
          <a:noFill/>
          <a:ln w="9525">
            <a:noFill/>
            <a:miter lim="800000"/>
            <a:headEnd/>
            <a:tailEnd/>
          </a:ln>
        </p:spPr>
      </p:pic>
      <p:grpSp>
        <p:nvGrpSpPr>
          <p:cNvPr id="91142" name="Group 8"/>
          <p:cNvGrpSpPr>
            <a:grpSpLocks/>
          </p:cNvGrpSpPr>
          <p:nvPr/>
        </p:nvGrpSpPr>
        <p:grpSpPr bwMode="auto">
          <a:xfrm>
            <a:off x="1752600" y="2971800"/>
            <a:ext cx="381000" cy="381000"/>
            <a:chOff x="1104" y="3312"/>
            <a:chExt cx="240" cy="240"/>
          </a:xfrm>
        </p:grpSpPr>
        <p:sp>
          <p:nvSpPr>
            <p:cNvPr id="91155" name="Line 9"/>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91156" name="Line 10"/>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grpSp>
        <p:nvGrpSpPr>
          <p:cNvPr id="91143" name="Group 11"/>
          <p:cNvGrpSpPr>
            <a:grpSpLocks/>
          </p:cNvGrpSpPr>
          <p:nvPr/>
        </p:nvGrpSpPr>
        <p:grpSpPr bwMode="auto">
          <a:xfrm>
            <a:off x="5257800" y="2971800"/>
            <a:ext cx="381000" cy="381000"/>
            <a:chOff x="1104" y="3312"/>
            <a:chExt cx="240" cy="240"/>
          </a:xfrm>
        </p:grpSpPr>
        <p:sp>
          <p:nvSpPr>
            <p:cNvPr id="91153" name="Line 12"/>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91154" name="Line 13"/>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sp>
        <p:nvSpPr>
          <p:cNvPr id="91144" name="Text Box 14"/>
          <p:cNvSpPr txBox="1">
            <a:spLocks noChangeArrowheads="1"/>
          </p:cNvSpPr>
          <p:nvPr/>
        </p:nvSpPr>
        <p:spPr bwMode="auto">
          <a:xfrm>
            <a:off x="17526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91145" name="Text Box 15"/>
          <p:cNvSpPr txBox="1">
            <a:spLocks noChangeArrowheads="1"/>
          </p:cNvSpPr>
          <p:nvPr/>
        </p:nvSpPr>
        <p:spPr bwMode="auto">
          <a:xfrm>
            <a:off x="52578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91146" name="Text Box 17"/>
          <p:cNvSpPr txBox="1">
            <a:spLocks noChangeArrowheads="1"/>
          </p:cNvSpPr>
          <p:nvPr/>
        </p:nvSpPr>
        <p:spPr bwMode="auto">
          <a:xfrm>
            <a:off x="4114800" y="2438400"/>
            <a:ext cx="11430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b="1" i="1"/>
              <a:t>T</a:t>
            </a:r>
            <a:r>
              <a:rPr lang="en-US" b="1"/>
              <a:t>(</a:t>
            </a:r>
            <a:r>
              <a:rPr lang="en-US" b="1" i="1"/>
              <a:t>x,y</a:t>
            </a:r>
            <a:r>
              <a:rPr lang="en-US" b="1"/>
              <a:t>)</a:t>
            </a:r>
          </a:p>
        </p:txBody>
      </p:sp>
      <p:sp>
        <p:nvSpPr>
          <p:cNvPr id="91147" name="Text Box 20"/>
          <p:cNvSpPr txBox="1">
            <a:spLocks noChangeArrowheads="1"/>
          </p:cNvSpPr>
          <p:nvPr/>
        </p:nvSpPr>
        <p:spPr bwMode="auto">
          <a:xfrm>
            <a:off x="12192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sp>
        <p:nvSpPr>
          <p:cNvPr id="91148" name="Text Box 21"/>
          <p:cNvSpPr txBox="1">
            <a:spLocks noChangeArrowheads="1"/>
          </p:cNvSpPr>
          <p:nvPr/>
        </p:nvSpPr>
        <p:spPr bwMode="auto">
          <a:xfrm>
            <a:off x="47244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sp>
        <p:nvSpPr>
          <p:cNvPr id="91149" name="AutoShape 23"/>
          <p:cNvSpPr>
            <a:spLocks noChangeArrowheads="1"/>
          </p:cNvSpPr>
          <p:nvPr/>
        </p:nvSpPr>
        <p:spPr bwMode="auto">
          <a:xfrm>
            <a:off x="4392613" y="2195513"/>
            <a:ext cx="636587" cy="319087"/>
          </a:xfrm>
          <a:prstGeom prst="rightArrow">
            <a:avLst>
              <a:gd name="adj1" fmla="val 50000"/>
              <a:gd name="adj2" fmla="val 49876"/>
            </a:avLst>
          </a:prstGeom>
          <a:solidFill>
            <a:srgbClr val="FFFF00"/>
          </a:solidFill>
          <a:ln w="28575">
            <a:solidFill>
              <a:schemeClr val="accent1"/>
            </a:solidFill>
            <a:miter lim="800000"/>
            <a:headEnd/>
            <a:tailEnd type="none" w="sm" len="sm"/>
          </a:ln>
        </p:spPr>
        <p:txBody>
          <a:bodyPr wrap="none" anchor="ctr">
            <a:prstTxWarp prst="textNoShape">
              <a:avLst/>
            </a:prstTxWarp>
          </a:bodyPr>
          <a:lstStyle/>
          <a:p>
            <a:pPr algn="ctr"/>
            <a:endParaRPr lang="ru-RU" i="1">
              <a:solidFill>
                <a:srgbClr val="FFFF00"/>
              </a:solidFill>
              <a:latin typeface="Arial" charset="0"/>
            </a:endParaRPr>
          </a:p>
        </p:txBody>
      </p:sp>
      <p:sp>
        <p:nvSpPr>
          <p:cNvPr id="91150" name="Text Box 24"/>
          <p:cNvSpPr txBox="1">
            <a:spLocks noChangeArrowheads="1"/>
          </p:cNvSpPr>
          <p:nvPr/>
        </p:nvSpPr>
        <p:spPr bwMode="auto">
          <a:xfrm>
            <a:off x="2438400" y="3429000"/>
            <a:ext cx="1066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f</a:t>
            </a:r>
            <a:r>
              <a:rPr lang="en-US"/>
              <a:t>(</a:t>
            </a:r>
            <a:r>
              <a:rPr lang="en-US" i="1"/>
              <a:t>x,y</a:t>
            </a:r>
            <a:r>
              <a:rPr lang="en-US"/>
              <a:t>)</a:t>
            </a:r>
          </a:p>
        </p:txBody>
      </p:sp>
      <p:sp>
        <p:nvSpPr>
          <p:cNvPr id="91151" name="Text Box 25"/>
          <p:cNvSpPr txBox="1">
            <a:spLocks noChangeArrowheads="1"/>
          </p:cNvSpPr>
          <p:nvPr/>
        </p:nvSpPr>
        <p:spPr bwMode="auto">
          <a:xfrm>
            <a:off x="5943600" y="3429000"/>
            <a:ext cx="13716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g</a:t>
            </a:r>
            <a:r>
              <a:rPr lang="en-US"/>
              <a:t>(</a:t>
            </a:r>
            <a:r>
              <a:rPr lang="en-US" i="1"/>
              <a:t>x’,y’</a:t>
            </a:r>
            <a:r>
              <a:rPr lang="en-US"/>
              <a:t>)</a:t>
            </a:r>
          </a:p>
        </p:txBody>
      </p:sp>
      <p:sp>
        <p:nvSpPr>
          <p:cNvPr id="91152" name="Text Box 26"/>
          <p:cNvSpPr txBox="1">
            <a:spLocks noChangeArrowheads="1"/>
          </p:cNvSpPr>
          <p:nvPr/>
        </p:nvSpPr>
        <p:spPr bwMode="auto">
          <a:xfrm>
            <a:off x="4495800" y="1766888"/>
            <a:ext cx="361950" cy="519112"/>
          </a:xfrm>
          <a:prstGeom prst="rect">
            <a:avLst/>
          </a:prstGeom>
          <a:noFill/>
          <a:ln w="9525">
            <a:noFill/>
            <a:miter lim="800000"/>
            <a:headEnd/>
            <a:tailEnd/>
          </a:ln>
        </p:spPr>
        <p:txBody>
          <a:bodyPr wrap="none">
            <a:prstTxWarp prst="textNoShape">
              <a:avLst/>
            </a:prstTxWarp>
            <a:spAutoFit/>
          </a:bodyPr>
          <a:lstStyle/>
          <a:p>
            <a:r>
              <a:rPr lang="en-US" sz="2800" b="1"/>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Translation: # correspondences?</a:t>
            </a:r>
          </a:p>
        </p:txBody>
      </p:sp>
      <p:sp>
        <p:nvSpPr>
          <p:cNvPr id="93187" name="Rectangle 3"/>
          <p:cNvSpPr>
            <a:spLocks noGrp="1" noChangeArrowheads="1"/>
          </p:cNvSpPr>
          <p:nvPr>
            <p:ph type="body" idx="1"/>
          </p:nvPr>
        </p:nvSpPr>
        <p:spPr>
          <a:xfrm>
            <a:off x="685800" y="4267200"/>
            <a:ext cx="7772400" cy="1371600"/>
          </a:xfrm>
        </p:spPr>
        <p:txBody>
          <a:bodyPr/>
          <a:lstStyle/>
          <a:p>
            <a:r>
              <a:rPr lang="en-US"/>
              <a:t>How many correspondences needed for translation?</a:t>
            </a:r>
          </a:p>
          <a:p>
            <a:endParaRPr lang="en-US"/>
          </a:p>
        </p:txBody>
      </p:sp>
      <p:pic>
        <p:nvPicPr>
          <p:cNvPr id="93188" name="Picture 4" descr="HHHIMG_1166"/>
          <p:cNvPicPr>
            <a:picLocks noChangeAspect="1" noChangeArrowheads="1"/>
          </p:cNvPicPr>
          <p:nvPr/>
        </p:nvPicPr>
        <p:blipFill>
          <a:blip r:embed="rId3"/>
          <a:srcRect/>
          <a:stretch>
            <a:fillRect/>
          </a:stretch>
        </p:blipFill>
        <p:spPr bwMode="auto">
          <a:xfrm>
            <a:off x="1905000" y="1600200"/>
            <a:ext cx="2193925" cy="1643063"/>
          </a:xfrm>
          <a:prstGeom prst="rect">
            <a:avLst/>
          </a:prstGeom>
          <a:noFill/>
          <a:ln w="9525">
            <a:noFill/>
            <a:miter lim="800000"/>
            <a:headEnd/>
            <a:tailEnd/>
          </a:ln>
        </p:spPr>
      </p:pic>
      <p:grpSp>
        <p:nvGrpSpPr>
          <p:cNvPr id="93189" name="Group 6"/>
          <p:cNvGrpSpPr>
            <a:grpSpLocks/>
          </p:cNvGrpSpPr>
          <p:nvPr/>
        </p:nvGrpSpPr>
        <p:grpSpPr bwMode="auto">
          <a:xfrm>
            <a:off x="1752600" y="2971800"/>
            <a:ext cx="381000" cy="381000"/>
            <a:chOff x="1104" y="3312"/>
            <a:chExt cx="240" cy="240"/>
          </a:xfrm>
        </p:grpSpPr>
        <p:sp>
          <p:nvSpPr>
            <p:cNvPr id="93203" name="Line 7"/>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93204" name="Line 8"/>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grpSp>
        <p:nvGrpSpPr>
          <p:cNvPr id="93190" name="Group 9"/>
          <p:cNvGrpSpPr>
            <a:grpSpLocks/>
          </p:cNvGrpSpPr>
          <p:nvPr/>
        </p:nvGrpSpPr>
        <p:grpSpPr bwMode="auto">
          <a:xfrm>
            <a:off x="5257800" y="2971800"/>
            <a:ext cx="381000" cy="381000"/>
            <a:chOff x="1104" y="3312"/>
            <a:chExt cx="240" cy="240"/>
          </a:xfrm>
        </p:grpSpPr>
        <p:sp>
          <p:nvSpPr>
            <p:cNvPr id="93201" name="Line 10"/>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93202" name="Line 11"/>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sp>
        <p:nvSpPr>
          <p:cNvPr id="93191" name="Text Box 12"/>
          <p:cNvSpPr txBox="1">
            <a:spLocks noChangeArrowheads="1"/>
          </p:cNvSpPr>
          <p:nvPr/>
        </p:nvSpPr>
        <p:spPr bwMode="auto">
          <a:xfrm>
            <a:off x="17526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93192" name="Text Box 13"/>
          <p:cNvSpPr txBox="1">
            <a:spLocks noChangeArrowheads="1"/>
          </p:cNvSpPr>
          <p:nvPr/>
        </p:nvSpPr>
        <p:spPr bwMode="auto">
          <a:xfrm>
            <a:off x="52578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93193" name="Text Box 15"/>
          <p:cNvSpPr txBox="1">
            <a:spLocks noChangeArrowheads="1"/>
          </p:cNvSpPr>
          <p:nvPr/>
        </p:nvSpPr>
        <p:spPr bwMode="auto">
          <a:xfrm>
            <a:off x="4038600" y="2438400"/>
            <a:ext cx="11430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T</a:t>
            </a:r>
            <a:r>
              <a:rPr lang="en-US"/>
              <a:t>(</a:t>
            </a:r>
            <a:r>
              <a:rPr lang="en-US" i="1"/>
              <a:t>x,y</a:t>
            </a:r>
            <a:r>
              <a:rPr lang="en-US"/>
              <a:t>)</a:t>
            </a:r>
          </a:p>
        </p:txBody>
      </p:sp>
      <p:sp>
        <p:nvSpPr>
          <p:cNvPr id="93194" name="Text Box 18"/>
          <p:cNvSpPr txBox="1">
            <a:spLocks noChangeArrowheads="1"/>
          </p:cNvSpPr>
          <p:nvPr/>
        </p:nvSpPr>
        <p:spPr bwMode="auto">
          <a:xfrm>
            <a:off x="12192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sp>
        <p:nvSpPr>
          <p:cNvPr id="93195" name="Text Box 19"/>
          <p:cNvSpPr txBox="1">
            <a:spLocks noChangeArrowheads="1"/>
          </p:cNvSpPr>
          <p:nvPr/>
        </p:nvSpPr>
        <p:spPr bwMode="auto">
          <a:xfrm>
            <a:off x="47244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pic>
        <p:nvPicPr>
          <p:cNvPr id="93196" name="Picture 20" descr="HHHIMG_1166"/>
          <p:cNvPicPr>
            <a:picLocks noChangeAspect="1" noChangeArrowheads="1"/>
          </p:cNvPicPr>
          <p:nvPr/>
        </p:nvPicPr>
        <p:blipFill>
          <a:blip r:embed="rId3"/>
          <a:srcRect/>
          <a:stretch>
            <a:fillRect/>
          </a:stretch>
        </p:blipFill>
        <p:spPr bwMode="auto">
          <a:xfrm>
            <a:off x="5562600" y="1295400"/>
            <a:ext cx="2193925" cy="1643063"/>
          </a:xfrm>
          <a:prstGeom prst="rect">
            <a:avLst/>
          </a:prstGeom>
          <a:noFill/>
          <a:ln w="9525">
            <a:noFill/>
            <a:miter lim="800000"/>
            <a:headEnd/>
            <a:tailEnd/>
          </a:ln>
        </p:spPr>
      </p:pic>
      <p:sp>
        <p:nvSpPr>
          <p:cNvPr id="756757" name="Oval 21"/>
          <p:cNvSpPr>
            <a:spLocks noChangeAspect="1" noChangeArrowheads="1"/>
          </p:cNvSpPr>
          <p:nvPr/>
        </p:nvSpPr>
        <p:spPr bwMode="auto">
          <a:xfrm>
            <a:off x="5562600" y="2852738"/>
            <a:ext cx="119063"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56758" name="Oval 22"/>
          <p:cNvSpPr>
            <a:spLocks noChangeAspect="1" noChangeArrowheads="1"/>
          </p:cNvSpPr>
          <p:nvPr/>
        </p:nvSpPr>
        <p:spPr bwMode="auto">
          <a:xfrm>
            <a:off x="1862138" y="3157538"/>
            <a:ext cx="119062"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93199" name="AutoShape 23"/>
          <p:cNvSpPr>
            <a:spLocks noChangeArrowheads="1"/>
          </p:cNvSpPr>
          <p:nvPr/>
        </p:nvSpPr>
        <p:spPr bwMode="auto">
          <a:xfrm>
            <a:off x="4392613" y="2195513"/>
            <a:ext cx="636587" cy="319087"/>
          </a:xfrm>
          <a:prstGeom prst="rightArrow">
            <a:avLst>
              <a:gd name="adj1" fmla="val 50000"/>
              <a:gd name="adj2" fmla="val 49876"/>
            </a:avLst>
          </a:prstGeom>
          <a:solidFill>
            <a:srgbClr val="FFFF00"/>
          </a:solidFill>
          <a:ln w="28575">
            <a:solidFill>
              <a:schemeClr val="accent1"/>
            </a:solidFill>
            <a:miter lim="800000"/>
            <a:headEnd/>
            <a:tailEnd type="none" w="sm" len="sm"/>
          </a:ln>
        </p:spPr>
        <p:txBody>
          <a:bodyPr wrap="none" anchor="ctr">
            <a:prstTxWarp prst="textNoShape">
              <a:avLst/>
            </a:prstTxWarp>
          </a:bodyPr>
          <a:lstStyle/>
          <a:p>
            <a:pPr algn="ctr"/>
            <a:endParaRPr lang="ru-RU" i="1">
              <a:solidFill>
                <a:srgbClr val="FFFF00"/>
              </a:solidFill>
              <a:latin typeface="Arial" charset="0"/>
            </a:endParaRPr>
          </a:p>
        </p:txBody>
      </p:sp>
      <p:sp>
        <p:nvSpPr>
          <p:cNvPr id="93200" name="Text Box 24"/>
          <p:cNvSpPr txBox="1">
            <a:spLocks noChangeArrowheads="1"/>
          </p:cNvSpPr>
          <p:nvPr/>
        </p:nvSpPr>
        <p:spPr bwMode="auto">
          <a:xfrm>
            <a:off x="4495800" y="1766888"/>
            <a:ext cx="361950" cy="519112"/>
          </a:xfrm>
          <a:prstGeom prst="rect">
            <a:avLst/>
          </a:prstGeom>
          <a:noFill/>
          <a:ln w="9525">
            <a:noFill/>
            <a:miter lim="800000"/>
            <a:headEnd/>
            <a:tailEnd/>
          </a:ln>
        </p:spPr>
        <p:txBody>
          <a:bodyPr wrap="none">
            <a:prstTxWarp prst="textNoShape">
              <a:avLst/>
            </a:prstTxWarp>
            <a:spAutoFit/>
          </a:bodyPr>
          <a:lstStyle/>
          <a:p>
            <a:r>
              <a:rPr lang="en-US" sz="2800" b="1"/>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67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6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57" grpId="0" animBg="1"/>
      <p:bldP spid="75675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Translation: # correspondences?</a:t>
            </a:r>
          </a:p>
        </p:txBody>
      </p:sp>
      <p:sp>
        <p:nvSpPr>
          <p:cNvPr id="95235" name="Rectangle 3"/>
          <p:cNvSpPr>
            <a:spLocks noGrp="1" noChangeArrowheads="1"/>
          </p:cNvSpPr>
          <p:nvPr>
            <p:ph type="body" idx="1"/>
          </p:nvPr>
        </p:nvSpPr>
        <p:spPr>
          <a:xfrm>
            <a:off x="685800" y="4267200"/>
            <a:ext cx="7772400" cy="1371600"/>
          </a:xfrm>
        </p:spPr>
        <p:txBody>
          <a:bodyPr/>
          <a:lstStyle/>
          <a:p>
            <a:r>
              <a:rPr lang="en-US"/>
              <a:t>How many correspondences needed for translation?</a:t>
            </a:r>
          </a:p>
          <a:p>
            <a:r>
              <a:rPr lang="en-US"/>
              <a:t>How many Degrees of Freedom?</a:t>
            </a:r>
          </a:p>
        </p:txBody>
      </p:sp>
      <p:pic>
        <p:nvPicPr>
          <p:cNvPr id="95236" name="Picture 4" descr="HHHIMG_1166"/>
          <p:cNvPicPr>
            <a:picLocks noChangeAspect="1" noChangeArrowheads="1"/>
          </p:cNvPicPr>
          <p:nvPr/>
        </p:nvPicPr>
        <p:blipFill>
          <a:blip r:embed="rId3"/>
          <a:srcRect/>
          <a:stretch>
            <a:fillRect/>
          </a:stretch>
        </p:blipFill>
        <p:spPr bwMode="auto">
          <a:xfrm>
            <a:off x="1905000" y="1600200"/>
            <a:ext cx="2193925" cy="1643063"/>
          </a:xfrm>
          <a:prstGeom prst="rect">
            <a:avLst/>
          </a:prstGeom>
          <a:noFill/>
          <a:ln w="9525">
            <a:noFill/>
            <a:miter lim="800000"/>
            <a:headEnd/>
            <a:tailEnd/>
          </a:ln>
        </p:spPr>
      </p:pic>
      <p:grpSp>
        <p:nvGrpSpPr>
          <p:cNvPr id="95237" name="Group 6"/>
          <p:cNvGrpSpPr>
            <a:grpSpLocks/>
          </p:cNvGrpSpPr>
          <p:nvPr/>
        </p:nvGrpSpPr>
        <p:grpSpPr bwMode="auto">
          <a:xfrm>
            <a:off x="1752600" y="2971800"/>
            <a:ext cx="381000" cy="381000"/>
            <a:chOff x="1104" y="3312"/>
            <a:chExt cx="240" cy="240"/>
          </a:xfrm>
        </p:grpSpPr>
        <p:sp>
          <p:nvSpPr>
            <p:cNvPr id="95251" name="Line 7"/>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95252" name="Line 8"/>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grpSp>
        <p:nvGrpSpPr>
          <p:cNvPr id="95238" name="Group 9"/>
          <p:cNvGrpSpPr>
            <a:grpSpLocks/>
          </p:cNvGrpSpPr>
          <p:nvPr/>
        </p:nvGrpSpPr>
        <p:grpSpPr bwMode="auto">
          <a:xfrm>
            <a:off x="5257800" y="2971800"/>
            <a:ext cx="381000" cy="381000"/>
            <a:chOff x="1104" y="3312"/>
            <a:chExt cx="240" cy="240"/>
          </a:xfrm>
        </p:grpSpPr>
        <p:sp>
          <p:nvSpPr>
            <p:cNvPr id="95249" name="Line 10"/>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95250" name="Line 11"/>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sp>
        <p:nvSpPr>
          <p:cNvPr id="95239" name="Text Box 12"/>
          <p:cNvSpPr txBox="1">
            <a:spLocks noChangeArrowheads="1"/>
          </p:cNvSpPr>
          <p:nvPr/>
        </p:nvSpPr>
        <p:spPr bwMode="auto">
          <a:xfrm>
            <a:off x="17526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95240" name="Text Box 13"/>
          <p:cNvSpPr txBox="1">
            <a:spLocks noChangeArrowheads="1"/>
          </p:cNvSpPr>
          <p:nvPr/>
        </p:nvSpPr>
        <p:spPr bwMode="auto">
          <a:xfrm>
            <a:off x="52578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95241" name="Text Box 15"/>
          <p:cNvSpPr txBox="1">
            <a:spLocks noChangeArrowheads="1"/>
          </p:cNvSpPr>
          <p:nvPr/>
        </p:nvSpPr>
        <p:spPr bwMode="auto">
          <a:xfrm>
            <a:off x="4038600" y="2438400"/>
            <a:ext cx="11430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T</a:t>
            </a:r>
            <a:r>
              <a:rPr lang="en-US"/>
              <a:t>(</a:t>
            </a:r>
            <a:r>
              <a:rPr lang="en-US" i="1"/>
              <a:t>x,y</a:t>
            </a:r>
            <a:r>
              <a:rPr lang="en-US"/>
              <a:t>)</a:t>
            </a:r>
          </a:p>
        </p:txBody>
      </p:sp>
      <p:sp>
        <p:nvSpPr>
          <p:cNvPr id="95242" name="Text Box 18"/>
          <p:cNvSpPr txBox="1">
            <a:spLocks noChangeArrowheads="1"/>
          </p:cNvSpPr>
          <p:nvPr/>
        </p:nvSpPr>
        <p:spPr bwMode="auto">
          <a:xfrm>
            <a:off x="12192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sp>
        <p:nvSpPr>
          <p:cNvPr id="95243" name="Text Box 19"/>
          <p:cNvSpPr txBox="1">
            <a:spLocks noChangeArrowheads="1"/>
          </p:cNvSpPr>
          <p:nvPr/>
        </p:nvSpPr>
        <p:spPr bwMode="auto">
          <a:xfrm>
            <a:off x="47244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pic>
        <p:nvPicPr>
          <p:cNvPr id="95244" name="Picture 20" descr="HHHIMG_1166"/>
          <p:cNvPicPr>
            <a:picLocks noChangeAspect="1" noChangeArrowheads="1"/>
          </p:cNvPicPr>
          <p:nvPr/>
        </p:nvPicPr>
        <p:blipFill>
          <a:blip r:embed="rId3"/>
          <a:srcRect/>
          <a:stretch>
            <a:fillRect/>
          </a:stretch>
        </p:blipFill>
        <p:spPr bwMode="auto">
          <a:xfrm>
            <a:off x="5562600" y="1295400"/>
            <a:ext cx="2193925" cy="1643063"/>
          </a:xfrm>
          <a:prstGeom prst="rect">
            <a:avLst/>
          </a:prstGeom>
          <a:noFill/>
          <a:ln w="9525">
            <a:noFill/>
            <a:miter lim="800000"/>
            <a:headEnd/>
            <a:tailEnd/>
          </a:ln>
        </p:spPr>
      </p:pic>
      <p:sp>
        <p:nvSpPr>
          <p:cNvPr id="756757" name="Oval 21"/>
          <p:cNvSpPr>
            <a:spLocks noChangeAspect="1" noChangeArrowheads="1"/>
          </p:cNvSpPr>
          <p:nvPr/>
        </p:nvSpPr>
        <p:spPr bwMode="auto">
          <a:xfrm>
            <a:off x="5562600" y="2852738"/>
            <a:ext cx="119063"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56758" name="Oval 22"/>
          <p:cNvSpPr>
            <a:spLocks noChangeAspect="1" noChangeArrowheads="1"/>
          </p:cNvSpPr>
          <p:nvPr/>
        </p:nvSpPr>
        <p:spPr bwMode="auto">
          <a:xfrm>
            <a:off x="1862138" y="3157538"/>
            <a:ext cx="119062"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95247" name="AutoShape 23"/>
          <p:cNvSpPr>
            <a:spLocks noChangeArrowheads="1"/>
          </p:cNvSpPr>
          <p:nvPr/>
        </p:nvSpPr>
        <p:spPr bwMode="auto">
          <a:xfrm>
            <a:off x="4392613" y="2195513"/>
            <a:ext cx="636587" cy="319087"/>
          </a:xfrm>
          <a:prstGeom prst="rightArrow">
            <a:avLst>
              <a:gd name="adj1" fmla="val 50000"/>
              <a:gd name="adj2" fmla="val 49876"/>
            </a:avLst>
          </a:prstGeom>
          <a:solidFill>
            <a:srgbClr val="FFFF00"/>
          </a:solidFill>
          <a:ln w="28575">
            <a:solidFill>
              <a:schemeClr val="accent1"/>
            </a:solidFill>
            <a:miter lim="800000"/>
            <a:headEnd/>
            <a:tailEnd type="none" w="sm" len="sm"/>
          </a:ln>
        </p:spPr>
        <p:txBody>
          <a:bodyPr wrap="none" anchor="ctr">
            <a:prstTxWarp prst="textNoShape">
              <a:avLst/>
            </a:prstTxWarp>
          </a:bodyPr>
          <a:lstStyle/>
          <a:p>
            <a:pPr algn="ctr"/>
            <a:endParaRPr lang="ru-RU" i="1">
              <a:solidFill>
                <a:srgbClr val="FFFF00"/>
              </a:solidFill>
              <a:latin typeface="Arial" charset="0"/>
            </a:endParaRPr>
          </a:p>
        </p:txBody>
      </p:sp>
      <p:sp>
        <p:nvSpPr>
          <p:cNvPr id="95248" name="Text Box 24"/>
          <p:cNvSpPr txBox="1">
            <a:spLocks noChangeArrowheads="1"/>
          </p:cNvSpPr>
          <p:nvPr/>
        </p:nvSpPr>
        <p:spPr bwMode="auto">
          <a:xfrm>
            <a:off x="4495800" y="1766888"/>
            <a:ext cx="361950" cy="519112"/>
          </a:xfrm>
          <a:prstGeom prst="rect">
            <a:avLst/>
          </a:prstGeom>
          <a:noFill/>
          <a:ln w="9525">
            <a:noFill/>
            <a:miter lim="800000"/>
            <a:headEnd/>
            <a:tailEnd/>
          </a:ln>
        </p:spPr>
        <p:txBody>
          <a:bodyPr wrap="none">
            <a:prstTxWarp prst="textNoShape">
              <a:avLst/>
            </a:prstTxWarp>
            <a:spAutoFit/>
          </a:bodyPr>
          <a:lstStyle/>
          <a:p>
            <a:r>
              <a:rPr lang="en-US" sz="2800" b="1"/>
              <a:t>?</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p:txBody>
          <a:bodyPr/>
          <a:lstStyle/>
          <a:p>
            <a:r>
              <a:rPr lang="en-US"/>
              <a:t>Translation: # correspondences?</a:t>
            </a:r>
          </a:p>
        </p:txBody>
      </p:sp>
      <p:sp>
        <p:nvSpPr>
          <p:cNvPr id="97284" name="Rectangle 3"/>
          <p:cNvSpPr>
            <a:spLocks noGrp="1" noChangeArrowheads="1"/>
          </p:cNvSpPr>
          <p:nvPr>
            <p:ph type="body" idx="1"/>
          </p:nvPr>
        </p:nvSpPr>
        <p:spPr>
          <a:xfrm>
            <a:off x="685800" y="4267200"/>
            <a:ext cx="7772400" cy="1371600"/>
          </a:xfrm>
        </p:spPr>
        <p:txBody>
          <a:bodyPr/>
          <a:lstStyle/>
          <a:p>
            <a:r>
              <a:rPr lang="en-US"/>
              <a:t>How many correspondences needed for translation?</a:t>
            </a:r>
          </a:p>
          <a:p>
            <a:r>
              <a:rPr lang="en-US"/>
              <a:t>How many Degrees of Freedom?</a:t>
            </a:r>
          </a:p>
          <a:p>
            <a:r>
              <a:rPr lang="en-US"/>
              <a:t>What is the transformation matrix?</a:t>
            </a:r>
          </a:p>
        </p:txBody>
      </p:sp>
      <p:pic>
        <p:nvPicPr>
          <p:cNvPr id="97285" name="Picture 4" descr="HHHIMG_1166"/>
          <p:cNvPicPr>
            <a:picLocks noChangeAspect="1" noChangeArrowheads="1"/>
          </p:cNvPicPr>
          <p:nvPr/>
        </p:nvPicPr>
        <p:blipFill>
          <a:blip r:embed="rId4"/>
          <a:srcRect/>
          <a:stretch>
            <a:fillRect/>
          </a:stretch>
        </p:blipFill>
        <p:spPr bwMode="auto">
          <a:xfrm>
            <a:off x="1905000" y="1600200"/>
            <a:ext cx="2193925" cy="1643063"/>
          </a:xfrm>
          <a:prstGeom prst="rect">
            <a:avLst/>
          </a:prstGeom>
          <a:noFill/>
          <a:ln w="9525">
            <a:noFill/>
            <a:miter lim="800000"/>
            <a:headEnd/>
            <a:tailEnd/>
          </a:ln>
        </p:spPr>
      </p:pic>
      <p:grpSp>
        <p:nvGrpSpPr>
          <p:cNvPr id="97286" name="Group 6"/>
          <p:cNvGrpSpPr>
            <a:grpSpLocks/>
          </p:cNvGrpSpPr>
          <p:nvPr/>
        </p:nvGrpSpPr>
        <p:grpSpPr bwMode="auto">
          <a:xfrm>
            <a:off x="1752600" y="2971800"/>
            <a:ext cx="381000" cy="381000"/>
            <a:chOff x="1104" y="3312"/>
            <a:chExt cx="240" cy="240"/>
          </a:xfrm>
        </p:grpSpPr>
        <p:sp>
          <p:nvSpPr>
            <p:cNvPr id="97300" name="Line 7"/>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97301" name="Line 8"/>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grpSp>
        <p:nvGrpSpPr>
          <p:cNvPr id="97287" name="Group 9"/>
          <p:cNvGrpSpPr>
            <a:grpSpLocks/>
          </p:cNvGrpSpPr>
          <p:nvPr/>
        </p:nvGrpSpPr>
        <p:grpSpPr bwMode="auto">
          <a:xfrm>
            <a:off x="5257800" y="2971800"/>
            <a:ext cx="381000" cy="381000"/>
            <a:chOff x="1104" y="3312"/>
            <a:chExt cx="240" cy="240"/>
          </a:xfrm>
        </p:grpSpPr>
        <p:sp>
          <p:nvSpPr>
            <p:cNvPr id="97298" name="Line 10"/>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97299" name="Line 11"/>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sp>
        <p:nvSpPr>
          <p:cNvPr id="97288" name="Text Box 12"/>
          <p:cNvSpPr txBox="1">
            <a:spLocks noChangeArrowheads="1"/>
          </p:cNvSpPr>
          <p:nvPr/>
        </p:nvSpPr>
        <p:spPr bwMode="auto">
          <a:xfrm>
            <a:off x="17526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97289" name="Text Box 13"/>
          <p:cNvSpPr txBox="1">
            <a:spLocks noChangeArrowheads="1"/>
          </p:cNvSpPr>
          <p:nvPr/>
        </p:nvSpPr>
        <p:spPr bwMode="auto">
          <a:xfrm>
            <a:off x="52578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97290" name="Text Box 15"/>
          <p:cNvSpPr txBox="1">
            <a:spLocks noChangeArrowheads="1"/>
          </p:cNvSpPr>
          <p:nvPr/>
        </p:nvSpPr>
        <p:spPr bwMode="auto">
          <a:xfrm>
            <a:off x="4038600" y="2438400"/>
            <a:ext cx="11430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T</a:t>
            </a:r>
            <a:r>
              <a:rPr lang="en-US"/>
              <a:t>(</a:t>
            </a:r>
            <a:r>
              <a:rPr lang="en-US" i="1"/>
              <a:t>x,y</a:t>
            </a:r>
            <a:r>
              <a:rPr lang="en-US"/>
              <a:t>)</a:t>
            </a:r>
          </a:p>
        </p:txBody>
      </p:sp>
      <p:sp>
        <p:nvSpPr>
          <p:cNvPr id="97291" name="Text Box 18"/>
          <p:cNvSpPr txBox="1">
            <a:spLocks noChangeArrowheads="1"/>
          </p:cNvSpPr>
          <p:nvPr/>
        </p:nvSpPr>
        <p:spPr bwMode="auto">
          <a:xfrm>
            <a:off x="12192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sp>
        <p:nvSpPr>
          <p:cNvPr id="97292" name="Text Box 19"/>
          <p:cNvSpPr txBox="1">
            <a:spLocks noChangeArrowheads="1"/>
          </p:cNvSpPr>
          <p:nvPr/>
        </p:nvSpPr>
        <p:spPr bwMode="auto">
          <a:xfrm>
            <a:off x="47244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pic>
        <p:nvPicPr>
          <p:cNvPr id="97293" name="Picture 20" descr="HHHIMG_1166"/>
          <p:cNvPicPr>
            <a:picLocks noChangeAspect="1" noChangeArrowheads="1"/>
          </p:cNvPicPr>
          <p:nvPr/>
        </p:nvPicPr>
        <p:blipFill>
          <a:blip r:embed="rId4"/>
          <a:srcRect/>
          <a:stretch>
            <a:fillRect/>
          </a:stretch>
        </p:blipFill>
        <p:spPr bwMode="auto">
          <a:xfrm>
            <a:off x="5562600" y="1295400"/>
            <a:ext cx="2193925" cy="1643063"/>
          </a:xfrm>
          <a:prstGeom prst="rect">
            <a:avLst/>
          </a:prstGeom>
          <a:noFill/>
          <a:ln w="9525">
            <a:noFill/>
            <a:miter lim="800000"/>
            <a:headEnd/>
            <a:tailEnd/>
          </a:ln>
        </p:spPr>
      </p:pic>
      <p:sp>
        <p:nvSpPr>
          <p:cNvPr id="756757" name="Oval 21"/>
          <p:cNvSpPr>
            <a:spLocks noChangeAspect="1" noChangeArrowheads="1"/>
          </p:cNvSpPr>
          <p:nvPr/>
        </p:nvSpPr>
        <p:spPr bwMode="auto">
          <a:xfrm>
            <a:off x="5562600" y="2852738"/>
            <a:ext cx="119063"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56758" name="Oval 22"/>
          <p:cNvSpPr>
            <a:spLocks noChangeAspect="1" noChangeArrowheads="1"/>
          </p:cNvSpPr>
          <p:nvPr/>
        </p:nvSpPr>
        <p:spPr bwMode="auto">
          <a:xfrm>
            <a:off x="1862138" y="3157538"/>
            <a:ext cx="119062"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97296" name="AutoShape 23"/>
          <p:cNvSpPr>
            <a:spLocks noChangeArrowheads="1"/>
          </p:cNvSpPr>
          <p:nvPr/>
        </p:nvSpPr>
        <p:spPr bwMode="auto">
          <a:xfrm>
            <a:off x="4392613" y="2195513"/>
            <a:ext cx="636587" cy="319087"/>
          </a:xfrm>
          <a:prstGeom prst="rightArrow">
            <a:avLst>
              <a:gd name="adj1" fmla="val 50000"/>
              <a:gd name="adj2" fmla="val 49876"/>
            </a:avLst>
          </a:prstGeom>
          <a:solidFill>
            <a:srgbClr val="FFFF00"/>
          </a:solidFill>
          <a:ln w="28575">
            <a:solidFill>
              <a:schemeClr val="accent1"/>
            </a:solidFill>
            <a:miter lim="800000"/>
            <a:headEnd/>
            <a:tailEnd type="none" w="sm" len="sm"/>
          </a:ln>
        </p:spPr>
        <p:txBody>
          <a:bodyPr wrap="none" anchor="ctr">
            <a:prstTxWarp prst="textNoShape">
              <a:avLst/>
            </a:prstTxWarp>
          </a:bodyPr>
          <a:lstStyle/>
          <a:p>
            <a:pPr algn="ctr"/>
            <a:endParaRPr lang="ru-RU" i="1">
              <a:solidFill>
                <a:srgbClr val="FFFF00"/>
              </a:solidFill>
              <a:latin typeface="Arial" charset="0"/>
            </a:endParaRPr>
          </a:p>
        </p:txBody>
      </p:sp>
      <p:sp>
        <p:nvSpPr>
          <p:cNvPr id="97297" name="Text Box 24"/>
          <p:cNvSpPr txBox="1">
            <a:spLocks noChangeArrowheads="1"/>
          </p:cNvSpPr>
          <p:nvPr/>
        </p:nvSpPr>
        <p:spPr bwMode="auto">
          <a:xfrm>
            <a:off x="4495800" y="1766888"/>
            <a:ext cx="361950" cy="519112"/>
          </a:xfrm>
          <a:prstGeom prst="rect">
            <a:avLst/>
          </a:prstGeom>
          <a:noFill/>
          <a:ln w="9525">
            <a:noFill/>
            <a:miter lim="800000"/>
            <a:headEnd/>
            <a:tailEnd/>
          </a:ln>
        </p:spPr>
        <p:txBody>
          <a:bodyPr wrap="none">
            <a:prstTxWarp prst="textNoShape">
              <a:avLst/>
            </a:prstTxWarp>
            <a:spAutoFit/>
          </a:bodyPr>
          <a:lstStyle/>
          <a:p>
            <a:r>
              <a:rPr lang="en-US" sz="2800" b="1"/>
              <a:t>?</a:t>
            </a:r>
          </a:p>
        </p:txBody>
      </p:sp>
      <p:graphicFrame>
        <p:nvGraphicFramePr>
          <p:cNvPr id="756763" name="Object 2"/>
          <p:cNvGraphicFramePr>
            <a:graphicFrameLocks noChangeAspect="1"/>
          </p:cNvGraphicFramePr>
          <p:nvPr/>
        </p:nvGraphicFramePr>
        <p:xfrm>
          <a:off x="5934075" y="5334000"/>
          <a:ext cx="2676525" cy="1376363"/>
        </p:xfrm>
        <a:graphic>
          <a:graphicData uri="http://schemas.openxmlformats.org/presentationml/2006/ole">
            <mc:AlternateContent xmlns:mc="http://schemas.openxmlformats.org/markup-compatibility/2006">
              <mc:Choice xmlns:v="urn:schemas-microsoft-com:vml" Requires="v">
                <p:oleObj spid="_x0000_s97330" name="Equation" r:id="rId5" imgW="1358640" imgH="698400" progId="Equation.3">
                  <p:embed/>
                </p:oleObj>
              </mc:Choice>
              <mc:Fallback>
                <p:oleObj name="Equation" r:id="rId5" imgW="1358640" imgH="6984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4075" y="5334000"/>
                        <a:ext cx="2676525" cy="13763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6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Euclidian: # correspondences?</a:t>
            </a:r>
          </a:p>
        </p:txBody>
      </p:sp>
      <p:sp>
        <p:nvSpPr>
          <p:cNvPr id="99331" name="Rectangle 3"/>
          <p:cNvSpPr>
            <a:spLocks noGrp="1" noChangeArrowheads="1"/>
          </p:cNvSpPr>
          <p:nvPr>
            <p:ph type="body" idx="1"/>
          </p:nvPr>
        </p:nvSpPr>
        <p:spPr>
          <a:xfrm>
            <a:off x="152400" y="4267200"/>
            <a:ext cx="8458200" cy="1371600"/>
          </a:xfrm>
        </p:spPr>
        <p:txBody>
          <a:bodyPr/>
          <a:lstStyle/>
          <a:p>
            <a:r>
              <a:rPr lang="en-US"/>
              <a:t>How many correspondences needed for translation+rotation?</a:t>
            </a:r>
          </a:p>
          <a:p>
            <a:r>
              <a:rPr lang="en-US"/>
              <a:t>How many DOF?</a:t>
            </a:r>
          </a:p>
          <a:p>
            <a:endParaRPr lang="en-US"/>
          </a:p>
        </p:txBody>
      </p:sp>
      <p:pic>
        <p:nvPicPr>
          <p:cNvPr id="99332" name="Picture 4" descr="HHHIMG_1166"/>
          <p:cNvPicPr>
            <a:picLocks noChangeAspect="1" noChangeArrowheads="1"/>
          </p:cNvPicPr>
          <p:nvPr/>
        </p:nvPicPr>
        <p:blipFill>
          <a:blip r:embed="rId3"/>
          <a:srcRect/>
          <a:stretch>
            <a:fillRect/>
          </a:stretch>
        </p:blipFill>
        <p:spPr bwMode="auto">
          <a:xfrm>
            <a:off x="1905000" y="1600200"/>
            <a:ext cx="2193925" cy="1643063"/>
          </a:xfrm>
          <a:prstGeom prst="rect">
            <a:avLst/>
          </a:prstGeom>
          <a:noFill/>
          <a:ln w="9525">
            <a:noFill/>
            <a:miter lim="800000"/>
            <a:headEnd/>
            <a:tailEnd/>
          </a:ln>
        </p:spPr>
      </p:pic>
      <p:grpSp>
        <p:nvGrpSpPr>
          <p:cNvPr id="99333" name="Group 5"/>
          <p:cNvGrpSpPr>
            <a:grpSpLocks/>
          </p:cNvGrpSpPr>
          <p:nvPr/>
        </p:nvGrpSpPr>
        <p:grpSpPr bwMode="auto">
          <a:xfrm>
            <a:off x="1752600" y="2971800"/>
            <a:ext cx="381000" cy="381000"/>
            <a:chOff x="1104" y="3312"/>
            <a:chExt cx="240" cy="240"/>
          </a:xfrm>
        </p:grpSpPr>
        <p:sp>
          <p:nvSpPr>
            <p:cNvPr id="99349" name="Line 6"/>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99350" name="Line 7"/>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grpSp>
        <p:nvGrpSpPr>
          <p:cNvPr id="99334" name="Group 8"/>
          <p:cNvGrpSpPr>
            <a:grpSpLocks/>
          </p:cNvGrpSpPr>
          <p:nvPr/>
        </p:nvGrpSpPr>
        <p:grpSpPr bwMode="auto">
          <a:xfrm>
            <a:off x="5257800" y="2971800"/>
            <a:ext cx="381000" cy="381000"/>
            <a:chOff x="1104" y="3312"/>
            <a:chExt cx="240" cy="240"/>
          </a:xfrm>
        </p:grpSpPr>
        <p:sp>
          <p:nvSpPr>
            <p:cNvPr id="99347" name="Line 9"/>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99348" name="Line 10"/>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sp>
        <p:nvSpPr>
          <p:cNvPr id="99335" name="Text Box 11"/>
          <p:cNvSpPr txBox="1">
            <a:spLocks noChangeArrowheads="1"/>
          </p:cNvSpPr>
          <p:nvPr/>
        </p:nvSpPr>
        <p:spPr bwMode="auto">
          <a:xfrm>
            <a:off x="17526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99336" name="Text Box 12"/>
          <p:cNvSpPr txBox="1">
            <a:spLocks noChangeArrowheads="1"/>
          </p:cNvSpPr>
          <p:nvPr/>
        </p:nvSpPr>
        <p:spPr bwMode="auto">
          <a:xfrm>
            <a:off x="52578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99337" name="Text Box 13"/>
          <p:cNvSpPr txBox="1">
            <a:spLocks noChangeArrowheads="1"/>
          </p:cNvSpPr>
          <p:nvPr/>
        </p:nvSpPr>
        <p:spPr bwMode="auto">
          <a:xfrm>
            <a:off x="4038600" y="2438400"/>
            <a:ext cx="11430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T</a:t>
            </a:r>
            <a:r>
              <a:rPr lang="en-US"/>
              <a:t>(</a:t>
            </a:r>
            <a:r>
              <a:rPr lang="en-US" i="1"/>
              <a:t>x,y</a:t>
            </a:r>
            <a:r>
              <a:rPr lang="en-US"/>
              <a:t>)</a:t>
            </a:r>
          </a:p>
        </p:txBody>
      </p:sp>
      <p:sp>
        <p:nvSpPr>
          <p:cNvPr id="99338" name="Text Box 14"/>
          <p:cNvSpPr txBox="1">
            <a:spLocks noChangeArrowheads="1"/>
          </p:cNvSpPr>
          <p:nvPr/>
        </p:nvSpPr>
        <p:spPr bwMode="auto">
          <a:xfrm>
            <a:off x="12192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sp>
        <p:nvSpPr>
          <p:cNvPr id="99339" name="Text Box 15"/>
          <p:cNvSpPr txBox="1">
            <a:spLocks noChangeArrowheads="1"/>
          </p:cNvSpPr>
          <p:nvPr/>
        </p:nvSpPr>
        <p:spPr bwMode="auto">
          <a:xfrm>
            <a:off x="47244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pic>
        <p:nvPicPr>
          <p:cNvPr id="99340" name="Picture 16" descr="HHHIMG_1166"/>
          <p:cNvPicPr>
            <a:picLocks noChangeAspect="1" noChangeArrowheads="1"/>
          </p:cNvPicPr>
          <p:nvPr/>
        </p:nvPicPr>
        <p:blipFill>
          <a:blip r:embed="rId3"/>
          <a:srcRect/>
          <a:stretch>
            <a:fillRect/>
          </a:stretch>
        </p:blipFill>
        <p:spPr bwMode="auto">
          <a:xfrm rot="1022266">
            <a:off x="5486400" y="1371600"/>
            <a:ext cx="2193925" cy="1643063"/>
          </a:xfrm>
          <a:prstGeom prst="rect">
            <a:avLst/>
          </a:prstGeom>
          <a:noFill/>
          <a:ln w="9525">
            <a:noFill/>
            <a:miter lim="800000"/>
            <a:headEnd/>
            <a:tailEnd/>
          </a:ln>
        </p:spPr>
      </p:pic>
      <p:sp>
        <p:nvSpPr>
          <p:cNvPr id="759825" name="Oval 17"/>
          <p:cNvSpPr>
            <a:spLocks noChangeAspect="1" noChangeArrowheads="1"/>
          </p:cNvSpPr>
          <p:nvPr/>
        </p:nvSpPr>
        <p:spPr bwMode="auto">
          <a:xfrm>
            <a:off x="5291138" y="2590800"/>
            <a:ext cx="119062" cy="119063"/>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59826" name="Oval 18"/>
          <p:cNvSpPr>
            <a:spLocks noChangeAspect="1" noChangeArrowheads="1"/>
          </p:cNvSpPr>
          <p:nvPr/>
        </p:nvSpPr>
        <p:spPr bwMode="auto">
          <a:xfrm>
            <a:off x="1862138" y="3157538"/>
            <a:ext cx="119062"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99343" name="AutoShape 19"/>
          <p:cNvSpPr>
            <a:spLocks noChangeArrowheads="1"/>
          </p:cNvSpPr>
          <p:nvPr/>
        </p:nvSpPr>
        <p:spPr bwMode="auto">
          <a:xfrm>
            <a:off x="4392613" y="2195513"/>
            <a:ext cx="636587" cy="319087"/>
          </a:xfrm>
          <a:prstGeom prst="rightArrow">
            <a:avLst>
              <a:gd name="adj1" fmla="val 50000"/>
              <a:gd name="adj2" fmla="val 49876"/>
            </a:avLst>
          </a:prstGeom>
          <a:solidFill>
            <a:srgbClr val="FFFF00"/>
          </a:solidFill>
          <a:ln w="28575">
            <a:solidFill>
              <a:schemeClr val="accent1"/>
            </a:solidFill>
            <a:miter lim="800000"/>
            <a:headEnd/>
            <a:tailEnd type="none" w="sm" len="sm"/>
          </a:ln>
        </p:spPr>
        <p:txBody>
          <a:bodyPr wrap="none" anchor="ctr">
            <a:prstTxWarp prst="textNoShape">
              <a:avLst/>
            </a:prstTxWarp>
          </a:bodyPr>
          <a:lstStyle/>
          <a:p>
            <a:pPr algn="ctr"/>
            <a:endParaRPr lang="ru-RU" i="1">
              <a:solidFill>
                <a:srgbClr val="FFFF00"/>
              </a:solidFill>
              <a:latin typeface="Arial" charset="0"/>
            </a:endParaRPr>
          </a:p>
        </p:txBody>
      </p:sp>
      <p:sp>
        <p:nvSpPr>
          <p:cNvPr id="99344" name="Text Box 20"/>
          <p:cNvSpPr txBox="1">
            <a:spLocks noChangeArrowheads="1"/>
          </p:cNvSpPr>
          <p:nvPr/>
        </p:nvSpPr>
        <p:spPr bwMode="auto">
          <a:xfrm>
            <a:off x="4495800" y="1766888"/>
            <a:ext cx="361950" cy="519112"/>
          </a:xfrm>
          <a:prstGeom prst="rect">
            <a:avLst/>
          </a:prstGeom>
          <a:noFill/>
          <a:ln w="9525">
            <a:noFill/>
            <a:miter lim="800000"/>
            <a:headEnd/>
            <a:tailEnd/>
          </a:ln>
        </p:spPr>
        <p:txBody>
          <a:bodyPr wrap="none">
            <a:prstTxWarp prst="textNoShape">
              <a:avLst/>
            </a:prstTxWarp>
            <a:spAutoFit/>
          </a:bodyPr>
          <a:lstStyle/>
          <a:p>
            <a:r>
              <a:rPr lang="en-US" sz="2800" b="1"/>
              <a:t>?</a:t>
            </a:r>
          </a:p>
        </p:txBody>
      </p:sp>
      <p:sp>
        <p:nvSpPr>
          <p:cNvPr id="759830" name="Oval 22"/>
          <p:cNvSpPr>
            <a:spLocks noChangeAspect="1" noChangeArrowheads="1"/>
          </p:cNvSpPr>
          <p:nvPr/>
        </p:nvSpPr>
        <p:spPr bwMode="auto">
          <a:xfrm>
            <a:off x="5748338" y="1023938"/>
            <a:ext cx="119062"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59831" name="Oval 23"/>
          <p:cNvSpPr>
            <a:spLocks noChangeAspect="1" noChangeArrowheads="1"/>
          </p:cNvSpPr>
          <p:nvPr/>
        </p:nvSpPr>
        <p:spPr bwMode="auto">
          <a:xfrm>
            <a:off x="1905000" y="1524000"/>
            <a:ext cx="119063" cy="119063"/>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98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98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98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98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25" grpId="0" animBg="1"/>
      <p:bldP spid="759826" grpId="0" animBg="1"/>
      <p:bldP spid="759830" grpId="0" animBg="1"/>
      <p:bldP spid="75983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3" descr="affine"/>
          <p:cNvPicPr>
            <a:picLocks noChangeAspect="1" noChangeArrowheads="1"/>
          </p:cNvPicPr>
          <p:nvPr/>
        </p:nvPicPr>
        <p:blipFill>
          <a:blip r:embed="rId3"/>
          <a:srcRect/>
          <a:stretch>
            <a:fillRect/>
          </a:stretch>
        </p:blipFill>
        <p:spPr bwMode="auto">
          <a:xfrm rot="-645888">
            <a:off x="5748338" y="1665288"/>
            <a:ext cx="1746250" cy="1306512"/>
          </a:xfrm>
          <a:prstGeom prst="rect">
            <a:avLst/>
          </a:prstGeom>
          <a:noFill/>
          <a:ln w="9525">
            <a:noFill/>
            <a:miter lim="800000"/>
            <a:headEnd/>
            <a:tailEnd/>
          </a:ln>
        </p:spPr>
      </p:pic>
      <p:sp>
        <p:nvSpPr>
          <p:cNvPr id="101379" name="Rectangle 2"/>
          <p:cNvSpPr>
            <a:spLocks noGrp="1" noChangeArrowheads="1"/>
          </p:cNvSpPr>
          <p:nvPr>
            <p:ph type="title"/>
          </p:nvPr>
        </p:nvSpPr>
        <p:spPr/>
        <p:txBody>
          <a:bodyPr/>
          <a:lstStyle/>
          <a:p>
            <a:r>
              <a:rPr lang="en-US"/>
              <a:t>Affine: # correspondences?</a:t>
            </a:r>
          </a:p>
        </p:txBody>
      </p:sp>
      <p:sp>
        <p:nvSpPr>
          <p:cNvPr id="101380" name="Rectangle 3"/>
          <p:cNvSpPr>
            <a:spLocks noGrp="1" noChangeArrowheads="1"/>
          </p:cNvSpPr>
          <p:nvPr>
            <p:ph type="body" idx="1"/>
          </p:nvPr>
        </p:nvSpPr>
        <p:spPr>
          <a:xfrm>
            <a:off x="152400" y="4267200"/>
            <a:ext cx="8458200" cy="1371600"/>
          </a:xfrm>
        </p:spPr>
        <p:txBody>
          <a:bodyPr/>
          <a:lstStyle/>
          <a:p>
            <a:r>
              <a:rPr lang="en-US"/>
              <a:t>How many correspondences needed for affine?</a:t>
            </a:r>
          </a:p>
          <a:p>
            <a:r>
              <a:rPr lang="en-US"/>
              <a:t>How many DOF?</a:t>
            </a:r>
          </a:p>
          <a:p>
            <a:endParaRPr lang="en-US"/>
          </a:p>
        </p:txBody>
      </p:sp>
      <p:pic>
        <p:nvPicPr>
          <p:cNvPr id="101381" name="Picture 4" descr="HHHIMG_1166"/>
          <p:cNvPicPr>
            <a:picLocks noChangeAspect="1" noChangeArrowheads="1"/>
          </p:cNvPicPr>
          <p:nvPr/>
        </p:nvPicPr>
        <p:blipFill>
          <a:blip r:embed="rId4"/>
          <a:srcRect/>
          <a:stretch>
            <a:fillRect/>
          </a:stretch>
        </p:blipFill>
        <p:spPr bwMode="auto">
          <a:xfrm>
            <a:off x="1905000" y="1600200"/>
            <a:ext cx="2193925" cy="1643063"/>
          </a:xfrm>
          <a:prstGeom prst="rect">
            <a:avLst/>
          </a:prstGeom>
          <a:noFill/>
          <a:ln w="9525">
            <a:noFill/>
            <a:miter lim="800000"/>
            <a:headEnd/>
            <a:tailEnd/>
          </a:ln>
        </p:spPr>
      </p:pic>
      <p:grpSp>
        <p:nvGrpSpPr>
          <p:cNvPr id="101382" name="Group 5"/>
          <p:cNvGrpSpPr>
            <a:grpSpLocks/>
          </p:cNvGrpSpPr>
          <p:nvPr/>
        </p:nvGrpSpPr>
        <p:grpSpPr bwMode="auto">
          <a:xfrm>
            <a:off x="1752600" y="2971800"/>
            <a:ext cx="381000" cy="381000"/>
            <a:chOff x="1104" y="3312"/>
            <a:chExt cx="240" cy="240"/>
          </a:xfrm>
        </p:grpSpPr>
        <p:sp>
          <p:nvSpPr>
            <p:cNvPr id="101399" name="Line 6"/>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101400" name="Line 7"/>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grpSp>
        <p:nvGrpSpPr>
          <p:cNvPr id="101383" name="Group 8"/>
          <p:cNvGrpSpPr>
            <a:grpSpLocks/>
          </p:cNvGrpSpPr>
          <p:nvPr/>
        </p:nvGrpSpPr>
        <p:grpSpPr bwMode="auto">
          <a:xfrm>
            <a:off x="5257800" y="2971800"/>
            <a:ext cx="381000" cy="381000"/>
            <a:chOff x="1104" y="3312"/>
            <a:chExt cx="240" cy="240"/>
          </a:xfrm>
        </p:grpSpPr>
        <p:sp>
          <p:nvSpPr>
            <p:cNvPr id="101397" name="Line 9"/>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101398" name="Line 10"/>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sp>
        <p:nvSpPr>
          <p:cNvPr id="101384" name="Text Box 11"/>
          <p:cNvSpPr txBox="1">
            <a:spLocks noChangeArrowheads="1"/>
          </p:cNvSpPr>
          <p:nvPr/>
        </p:nvSpPr>
        <p:spPr bwMode="auto">
          <a:xfrm>
            <a:off x="17526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101385" name="Text Box 12"/>
          <p:cNvSpPr txBox="1">
            <a:spLocks noChangeArrowheads="1"/>
          </p:cNvSpPr>
          <p:nvPr/>
        </p:nvSpPr>
        <p:spPr bwMode="auto">
          <a:xfrm>
            <a:off x="52578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101386" name="Text Box 13"/>
          <p:cNvSpPr txBox="1">
            <a:spLocks noChangeArrowheads="1"/>
          </p:cNvSpPr>
          <p:nvPr/>
        </p:nvSpPr>
        <p:spPr bwMode="auto">
          <a:xfrm>
            <a:off x="4038600" y="2438400"/>
            <a:ext cx="11430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T</a:t>
            </a:r>
            <a:r>
              <a:rPr lang="en-US"/>
              <a:t>(</a:t>
            </a:r>
            <a:r>
              <a:rPr lang="en-US" i="1"/>
              <a:t>x,y</a:t>
            </a:r>
            <a:r>
              <a:rPr lang="en-US"/>
              <a:t>)</a:t>
            </a:r>
          </a:p>
        </p:txBody>
      </p:sp>
      <p:sp>
        <p:nvSpPr>
          <p:cNvPr id="101387" name="Text Box 14"/>
          <p:cNvSpPr txBox="1">
            <a:spLocks noChangeArrowheads="1"/>
          </p:cNvSpPr>
          <p:nvPr/>
        </p:nvSpPr>
        <p:spPr bwMode="auto">
          <a:xfrm>
            <a:off x="12192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sp>
        <p:nvSpPr>
          <p:cNvPr id="101388" name="Text Box 15"/>
          <p:cNvSpPr txBox="1">
            <a:spLocks noChangeArrowheads="1"/>
          </p:cNvSpPr>
          <p:nvPr/>
        </p:nvSpPr>
        <p:spPr bwMode="auto">
          <a:xfrm>
            <a:off x="47244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sp>
        <p:nvSpPr>
          <p:cNvPr id="760849" name="Oval 17"/>
          <p:cNvSpPr>
            <a:spLocks noChangeAspect="1" noChangeArrowheads="1"/>
          </p:cNvSpPr>
          <p:nvPr/>
        </p:nvSpPr>
        <p:spPr bwMode="auto">
          <a:xfrm>
            <a:off x="5824538" y="3081338"/>
            <a:ext cx="119062"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60850" name="Oval 18"/>
          <p:cNvSpPr>
            <a:spLocks noChangeAspect="1" noChangeArrowheads="1"/>
          </p:cNvSpPr>
          <p:nvPr/>
        </p:nvSpPr>
        <p:spPr bwMode="auto">
          <a:xfrm>
            <a:off x="1862138" y="3157538"/>
            <a:ext cx="119062"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01391" name="AutoShape 19"/>
          <p:cNvSpPr>
            <a:spLocks noChangeArrowheads="1"/>
          </p:cNvSpPr>
          <p:nvPr/>
        </p:nvSpPr>
        <p:spPr bwMode="auto">
          <a:xfrm>
            <a:off x="4392613" y="2195513"/>
            <a:ext cx="636587" cy="319087"/>
          </a:xfrm>
          <a:prstGeom prst="rightArrow">
            <a:avLst>
              <a:gd name="adj1" fmla="val 50000"/>
              <a:gd name="adj2" fmla="val 49876"/>
            </a:avLst>
          </a:prstGeom>
          <a:solidFill>
            <a:srgbClr val="FFFF00"/>
          </a:solidFill>
          <a:ln w="28575">
            <a:solidFill>
              <a:schemeClr val="accent1"/>
            </a:solidFill>
            <a:miter lim="800000"/>
            <a:headEnd/>
            <a:tailEnd type="none" w="sm" len="sm"/>
          </a:ln>
        </p:spPr>
        <p:txBody>
          <a:bodyPr wrap="none" anchor="ctr">
            <a:prstTxWarp prst="textNoShape">
              <a:avLst/>
            </a:prstTxWarp>
          </a:bodyPr>
          <a:lstStyle/>
          <a:p>
            <a:pPr algn="ctr"/>
            <a:endParaRPr lang="ru-RU" i="1">
              <a:solidFill>
                <a:srgbClr val="FFFF00"/>
              </a:solidFill>
              <a:latin typeface="Arial" charset="0"/>
            </a:endParaRPr>
          </a:p>
        </p:txBody>
      </p:sp>
      <p:sp>
        <p:nvSpPr>
          <p:cNvPr id="101392" name="Text Box 20"/>
          <p:cNvSpPr txBox="1">
            <a:spLocks noChangeArrowheads="1"/>
          </p:cNvSpPr>
          <p:nvPr/>
        </p:nvSpPr>
        <p:spPr bwMode="auto">
          <a:xfrm>
            <a:off x="4495800" y="1766888"/>
            <a:ext cx="361950" cy="519112"/>
          </a:xfrm>
          <a:prstGeom prst="rect">
            <a:avLst/>
          </a:prstGeom>
          <a:noFill/>
          <a:ln w="9525">
            <a:noFill/>
            <a:miter lim="800000"/>
            <a:headEnd/>
            <a:tailEnd/>
          </a:ln>
        </p:spPr>
        <p:txBody>
          <a:bodyPr wrap="none">
            <a:prstTxWarp prst="textNoShape">
              <a:avLst/>
            </a:prstTxWarp>
            <a:spAutoFit/>
          </a:bodyPr>
          <a:lstStyle/>
          <a:p>
            <a:r>
              <a:rPr lang="en-US" sz="2800" b="1"/>
              <a:t>?</a:t>
            </a:r>
          </a:p>
        </p:txBody>
      </p:sp>
      <p:sp>
        <p:nvSpPr>
          <p:cNvPr id="760853" name="Oval 21"/>
          <p:cNvSpPr>
            <a:spLocks noChangeAspect="1" noChangeArrowheads="1"/>
          </p:cNvSpPr>
          <p:nvPr/>
        </p:nvSpPr>
        <p:spPr bwMode="auto">
          <a:xfrm>
            <a:off x="5791200" y="1752600"/>
            <a:ext cx="119063" cy="119063"/>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60854" name="Oval 22"/>
          <p:cNvSpPr>
            <a:spLocks noChangeAspect="1" noChangeArrowheads="1"/>
          </p:cNvSpPr>
          <p:nvPr/>
        </p:nvSpPr>
        <p:spPr bwMode="auto">
          <a:xfrm>
            <a:off x="1905000" y="1524000"/>
            <a:ext cx="119063" cy="119063"/>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60857" name="Oval 25"/>
          <p:cNvSpPr>
            <a:spLocks noChangeAspect="1" noChangeArrowheads="1"/>
          </p:cNvSpPr>
          <p:nvPr/>
        </p:nvSpPr>
        <p:spPr bwMode="auto">
          <a:xfrm>
            <a:off x="7348538" y="2776538"/>
            <a:ext cx="119062"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60858" name="Oval 26"/>
          <p:cNvSpPr>
            <a:spLocks noChangeAspect="1" noChangeArrowheads="1"/>
          </p:cNvSpPr>
          <p:nvPr/>
        </p:nvSpPr>
        <p:spPr bwMode="auto">
          <a:xfrm>
            <a:off x="3995738" y="3157538"/>
            <a:ext cx="119062"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08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08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08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08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08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0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49" grpId="0" animBg="1"/>
      <p:bldP spid="760850" grpId="0" animBg="1"/>
      <p:bldP spid="760853" grpId="0" animBg="1"/>
      <p:bldP spid="760854" grpId="0" animBg="1"/>
      <p:bldP spid="760857" grpId="0" animBg="1"/>
      <p:bldP spid="76085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7" name="Picture 23" descr="affine"/>
          <p:cNvPicPr>
            <a:picLocks noChangeAspect="1" noChangeArrowheads="1"/>
          </p:cNvPicPr>
          <p:nvPr/>
        </p:nvPicPr>
        <p:blipFill>
          <a:blip r:embed="rId4"/>
          <a:srcRect/>
          <a:stretch>
            <a:fillRect/>
          </a:stretch>
        </p:blipFill>
        <p:spPr bwMode="auto">
          <a:xfrm rot="-645888">
            <a:off x="5748338" y="1665288"/>
            <a:ext cx="1746250" cy="1306512"/>
          </a:xfrm>
          <a:prstGeom prst="rect">
            <a:avLst/>
          </a:prstGeom>
          <a:noFill/>
          <a:ln w="9525">
            <a:noFill/>
            <a:miter lim="800000"/>
            <a:headEnd/>
            <a:tailEnd/>
          </a:ln>
        </p:spPr>
      </p:pic>
      <p:sp>
        <p:nvSpPr>
          <p:cNvPr id="103428" name="Rectangle 2"/>
          <p:cNvSpPr>
            <a:spLocks noGrp="1" noChangeArrowheads="1"/>
          </p:cNvSpPr>
          <p:nvPr>
            <p:ph type="title"/>
          </p:nvPr>
        </p:nvSpPr>
        <p:spPr/>
        <p:txBody>
          <a:bodyPr/>
          <a:lstStyle/>
          <a:p>
            <a:r>
              <a:rPr lang="en-US"/>
              <a:t>Affine: # correspondences?</a:t>
            </a:r>
          </a:p>
        </p:txBody>
      </p:sp>
      <p:sp>
        <p:nvSpPr>
          <p:cNvPr id="103429" name="Rectangle 3"/>
          <p:cNvSpPr>
            <a:spLocks noGrp="1" noChangeArrowheads="1"/>
          </p:cNvSpPr>
          <p:nvPr>
            <p:ph type="body" idx="1"/>
          </p:nvPr>
        </p:nvSpPr>
        <p:spPr>
          <a:xfrm>
            <a:off x="152400" y="4267200"/>
            <a:ext cx="8458200" cy="1371600"/>
          </a:xfrm>
        </p:spPr>
        <p:txBody>
          <a:bodyPr/>
          <a:lstStyle/>
          <a:p>
            <a:r>
              <a:rPr lang="en-US"/>
              <a:t>How many correspondences needed for affine?</a:t>
            </a:r>
          </a:p>
          <a:p>
            <a:r>
              <a:rPr lang="en-US"/>
              <a:t>How many DOF?</a:t>
            </a:r>
          </a:p>
          <a:p>
            <a:endParaRPr lang="en-US"/>
          </a:p>
        </p:txBody>
      </p:sp>
      <p:pic>
        <p:nvPicPr>
          <p:cNvPr id="103430" name="Picture 4" descr="HHHIMG_1166"/>
          <p:cNvPicPr>
            <a:picLocks noChangeAspect="1" noChangeArrowheads="1"/>
          </p:cNvPicPr>
          <p:nvPr/>
        </p:nvPicPr>
        <p:blipFill>
          <a:blip r:embed="rId5"/>
          <a:srcRect/>
          <a:stretch>
            <a:fillRect/>
          </a:stretch>
        </p:blipFill>
        <p:spPr bwMode="auto">
          <a:xfrm>
            <a:off x="1905000" y="1600200"/>
            <a:ext cx="2193925" cy="1643063"/>
          </a:xfrm>
          <a:prstGeom prst="rect">
            <a:avLst/>
          </a:prstGeom>
          <a:noFill/>
          <a:ln w="9525">
            <a:noFill/>
            <a:miter lim="800000"/>
            <a:headEnd/>
            <a:tailEnd/>
          </a:ln>
        </p:spPr>
      </p:pic>
      <p:grpSp>
        <p:nvGrpSpPr>
          <p:cNvPr id="103431" name="Group 5"/>
          <p:cNvGrpSpPr>
            <a:grpSpLocks/>
          </p:cNvGrpSpPr>
          <p:nvPr/>
        </p:nvGrpSpPr>
        <p:grpSpPr bwMode="auto">
          <a:xfrm>
            <a:off x="1752600" y="2971800"/>
            <a:ext cx="381000" cy="381000"/>
            <a:chOff x="1104" y="3312"/>
            <a:chExt cx="240" cy="240"/>
          </a:xfrm>
        </p:grpSpPr>
        <p:sp>
          <p:nvSpPr>
            <p:cNvPr id="103448" name="Line 6"/>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103449" name="Line 7"/>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grpSp>
        <p:nvGrpSpPr>
          <p:cNvPr id="103432" name="Group 8"/>
          <p:cNvGrpSpPr>
            <a:grpSpLocks/>
          </p:cNvGrpSpPr>
          <p:nvPr/>
        </p:nvGrpSpPr>
        <p:grpSpPr bwMode="auto">
          <a:xfrm>
            <a:off x="5257800" y="2971800"/>
            <a:ext cx="381000" cy="381000"/>
            <a:chOff x="1104" y="3312"/>
            <a:chExt cx="240" cy="240"/>
          </a:xfrm>
        </p:grpSpPr>
        <p:sp>
          <p:nvSpPr>
            <p:cNvPr id="103446" name="Line 9"/>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103447" name="Line 10"/>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sp>
        <p:nvSpPr>
          <p:cNvPr id="103433" name="Text Box 11"/>
          <p:cNvSpPr txBox="1">
            <a:spLocks noChangeArrowheads="1"/>
          </p:cNvSpPr>
          <p:nvPr/>
        </p:nvSpPr>
        <p:spPr bwMode="auto">
          <a:xfrm>
            <a:off x="17526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103434" name="Text Box 12"/>
          <p:cNvSpPr txBox="1">
            <a:spLocks noChangeArrowheads="1"/>
          </p:cNvSpPr>
          <p:nvPr/>
        </p:nvSpPr>
        <p:spPr bwMode="auto">
          <a:xfrm>
            <a:off x="52578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103435" name="Text Box 13"/>
          <p:cNvSpPr txBox="1">
            <a:spLocks noChangeArrowheads="1"/>
          </p:cNvSpPr>
          <p:nvPr/>
        </p:nvSpPr>
        <p:spPr bwMode="auto">
          <a:xfrm>
            <a:off x="4038600" y="2438400"/>
            <a:ext cx="11430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T</a:t>
            </a:r>
            <a:r>
              <a:rPr lang="en-US"/>
              <a:t>(</a:t>
            </a:r>
            <a:r>
              <a:rPr lang="en-US" i="1"/>
              <a:t>x,y</a:t>
            </a:r>
            <a:r>
              <a:rPr lang="en-US"/>
              <a:t>)</a:t>
            </a:r>
          </a:p>
        </p:txBody>
      </p:sp>
      <p:sp>
        <p:nvSpPr>
          <p:cNvPr id="103436" name="Text Box 14"/>
          <p:cNvSpPr txBox="1">
            <a:spLocks noChangeArrowheads="1"/>
          </p:cNvSpPr>
          <p:nvPr/>
        </p:nvSpPr>
        <p:spPr bwMode="auto">
          <a:xfrm>
            <a:off x="12192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sp>
        <p:nvSpPr>
          <p:cNvPr id="103437" name="Text Box 15"/>
          <p:cNvSpPr txBox="1">
            <a:spLocks noChangeArrowheads="1"/>
          </p:cNvSpPr>
          <p:nvPr/>
        </p:nvSpPr>
        <p:spPr bwMode="auto">
          <a:xfrm>
            <a:off x="47244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sp>
        <p:nvSpPr>
          <p:cNvPr id="760849" name="Oval 17"/>
          <p:cNvSpPr>
            <a:spLocks noChangeAspect="1" noChangeArrowheads="1"/>
          </p:cNvSpPr>
          <p:nvPr/>
        </p:nvSpPr>
        <p:spPr bwMode="auto">
          <a:xfrm>
            <a:off x="5824538" y="3081338"/>
            <a:ext cx="119062"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60850" name="Oval 18"/>
          <p:cNvSpPr>
            <a:spLocks noChangeAspect="1" noChangeArrowheads="1"/>
          </p:cNvSpPr>
          <p:nvPr/>
        </p:nvSpPr>
        <p:spPr bwMode="auto">
          <a:xfrm>
            <a:off x="1862138" y="3157538"/>
            <a:ext cx="119062"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03440" name="AutoShape 19"/>
          <p:cNvSpPr>
            <a:spLocks noChangeArrowheads="1"/>
          </p:cNvSpPr>
          <p:nvPr/>
        </p:nvSpPr>
        <p:spPr bwMode="auto">
          <a:xfrm>
            <a:off x="4392613" y="2195513"/>
            <a:ext cx="636587" cy="319087"/>
          </a:xfrm>
          <a:prstGeom prst="rightArrow">
            <a:avLst>
              <a:gd name="adj1" fmla="val 50000"/>
              <a:gd name="adj2" fmla="val 49876"/>
            </a:avLst>
          </a:prstGeom>
          <a:solidFill>
            <a:srgbClr val="FFFF00"/>
          </a:solidFill>
          <a:ln w="28575">
            <a:solidFill>
              <a:schemeClr val="accent1"/>
            </a:solidFill>
            <a:miter lim="800000"/>
            <a:headEnd/>
            <a:tailEnd type="none" w="sm" len="sm"/>
          </a:ln>
        </p:spPr>
        <p:txBody>
          <a:bodyPr wrap="none" anchor="ctr">
            <a:prstTxWarp prst="textNoShape">
              <a:avLst/>
            </a:prstTxWarp>
          </a:bodyPr>
          <a:lstStyle/>
          <a:p>
            <a:pPr algn="ctr"/>
            <a:endParaRPr lang="ru-RU" i="1">
              <a:solidFill>
                <a:srgbClr val="FFFF00"/>
              </a:solidFill>
              <a:latin typeface="Arial" charset="0"/>
            </a:endParaRPr>
          </a:p>
        </p:txBody>
      </p:sp>
      <p:sp>
        <p:nvSpPr>
          <p:cNvPr id="103441" name="Text Box 20"/>
          <p:cNvSpPr txBox="1">
            <a:spLocks noChangeArrowheads="1"/>
          </p:cNvSpPr>
          <p:nvPr/>
        </p:nvSpPr>
        <p:spPr bwMode="auto">
          <a:xfrm>
            <a:off x="4495800" y="1766888"/>
            <a:ext cx="361950" cy="519112"/>
          </a:xfrm>
          <a:prstGeom prst="rect">
            <a:avLst/>
          </a:prstGeom>
          <a:noFill/>
          <a:ln w="9525">
            <a:noFill/>
            <a:miter lim="800000"/>
            <a:headEnd/>
            <a:tailEnd/>
          </a:ln>
        </p:spPr>
        <p:txBody>
          <a:bodyPr wrap="none">
            <a:prstTxWarp prst="textNoShape">
              <a:avLst/>
            </a:prstTxWarp>
            <a:spAutoFit/>
          </a:bodyPr>
          <a:lstStyle/>
          <a:p>
            <a:r>
              <a:rPr lang="en-US" sz="2800" b="1"/>
              <a:t>?</a:t>
            </a:r>
          </a:p>
        </p:txBody>
      </p:sp>
      <p:sp>
        <p:nvSpPr>
          <p:cNvPr id="760853" name="Oval 21"/>
          <p:cNvSpPr>
            <a:spLocks noChangeAspect="1" noChangeArrowheads="1"/>
          </p:cNvSpPr>
          <p:nvPr/>
        </p:nvSpPr>
        <p:spPr bwMode="auto">
          <a:xfrm>
            <a:off x="5791200" y="1752600"/>
            <a:ext cx="119063" cy="119063"/>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60854" name="Oval 22"/>
          <p:cNvSpPr>
            <a:spLocks noChangeAspect="1" noChangeArrowheads="1"/>
          </p:cNvSpPr>
          <p:nvPr/>
        </p:nvSpPr>
        <p:spPr bwMode="auto">
          <a:xfrm>
            <a:off x="1905000" y="1524000"/>
            <a:ext cx="119063" cy="119063"/>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60857" name="Oval 25"/>
          <p:cNvSpPr>
            <a:spLocks noChangeAspect="1" noChangeArrowheads="1"/>
          </p:cNvSpPr>
          <p:nvPr/>
        </p:nvSpPr>
        <p:spPr bwMode="auto">
          <a:xfrm>
            <a:off x="7348538" y="2776538"/>
            <a:ext cx="119062"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60858" name="Oval 26"/>
          <p:cNvSpPr>
            <a:spLocks noChangeAspect="1" noChangeArrowheads="1"/>
          </p:cNvSpPr>
          <p:nvPr/>
        </p:nvSpPr>
        <p:spPr bwMode="auto">
          <a:xfrm>
            <a:off x="3995738" y="3157538"/>
            <a:ext cx="119062"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graphicFrame>
        <p:nvGraphicFramePr>
          <p:cNvPr id="103426" name="Object 2"/>
          <p:cNvGraphicFramePr>
            <a:graphicFrameLocks noChangeAspect="1"/>
          </p:cNvGraphicFramePr>
          <p:nvPr/>
        </p:nvGraphicFramePr>
        <p:xfrm>
          <a:off x="5675313" y="5105400"/>
          <a:ext cx="2782887" cy="1184275"/>
        </p:xfrm>
        <a:graphic>
          <a:graphicData uri="http://schemas.openxmlformats.org/presentationml/2006/ole">
            <mc:AlternateContent xmlns:mc="http://schemas.openxmlformats.org/markup-compatibility/2006">
              <mc:Choice xmlns:v="urn:schemas-microsoft-com:vml" Requires="v">
                <p:oleObj spid="_x0000_s103474" name="Equation" r:id="rId6" imgW="1371600" imgH="583920" progId="Equation.3">
                  <p:embed/>
                </p:oleObj>
              </mc:Choice>
              <mc:Fallback>
                <p:oleObj name="Equation" r:id="rId6" imgW="1371600" imgH="58392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5313" y="5105400"/>
                        <a:ext cx="2782887" cy="11842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5" name="Picture 25" descr="perspective"/>
          <p:cNvPicPr>
            <a:picLocks noChangeAspect="1" noChangeArrowheads="1"/>
          </p:cNvPicPr>
          <p:nvPr/>
        </p:nvPicPr>
        <p:blipFill>
          <a:blip r:embed="rId4"/>
          <a:srcRect/>
          <a:stretch>
            <a:fillRect/>
          </a:stretch>
        </p:blipFill>
        <p:spPr bwMode="auto">
          <a:xfrm>
            <a:off x="5715000" y="1905000"/>
            <a:ext cx="1563688" cy="1001713"/>
          </a:xfrm>
          <a:prstGeom prst="rect">
            <a:avLst/>
          </a:prstGeom>
          <a:noFill/>
          <a:ln w="9525">
            <a:noFill/>
            <a:miter lim="800000"/>
            <a:headEnd/>
            <a:tailEnd/>
          </a:ln>
        </p:spPr>
      </p:pic>
      <p:sp>
        <p:nvSpPr>
          <p:cNvPr id="105476" name="Rectangle 3"/>
          <p:cNvSpPr>
            <a:spLocks noGrp="1" noChangeArrowheads="1"/>
          </p:cNvSpPr>
          <p:nvPr>
            <p:ph type="title"/>
          </p:nvPr>
        </p:nvSpPr>
        <p:spPr/>
        <p:txBody>
          <a:bodyPr/>
          <a:lstStyle/>
          <a:p>
            <a:r>
              <a:rPr lang="en-US"/>
              <a:t>Projective: # correspondences?</a:t>
            </a:r>
          </a:p>
        </p:txBody>
      </p:sp>
      <p:sp>
        <p:nvSpPr>
          <p:cNvPr id="105477" name="Rectangle 4"/>
          <p:cNvSpPr>
            <a:spLocks noGrp="1" noChangeArrowheads="1"/>
          </p:cNvSpPr>
          <p:nvPr>
            <p:ph type="body" idx="1"/>
          </p:nvPr>
        </p:nvSpPr>
        <p:spPr>
          <a:xfrm>
            <a:off x="152400" y="4267200"/>
            <a:ext cx="8458200" cy="1371600"/>
          </a:xfrm>
        </p:spPr>
        <p:txBody>
          <a:bodyPr/>
          <a:lstStyle/>
          <a:p>
            <a:r>
              <a:rPr lang="en-US"/>
              <a:t>How many correspondences needed for projective?</a:t>
            </a:r>
          </a:p>
          <a:p>
            <a:r>
              <a:rPr lang="en-US"/>
              <a:t>How many DOF?</a:t>
            </a:r>
          </a:p>
          <a:p>
            <a:endParaRPr lang="en-US"/>
          </a:p>
        </p:txBody>
      </p:sp>
      <p:pic>
        <p:nvPicPr>
          <p:cNvPr id="105478" name="Picture 5" descr="HHHIMG_1166"/>
          <p:cNvPicPr>
            <a:picLocks noChangeAspect="1" noChangeArrowheads="1"/>
          </p:cNvPicPr>
          <p:nvPr/>
        </p:nvPicPr>
        <p:blipFill>
          <a:blip r:embed="rId5"/>
          <a:srcRect/>
          <a:stretch>
            <a:fillRect/>
          </a:stretch>
        </p:blipFill>
        <p:spPr bwMode="auto">
          <a:xfrm>
            <a:off x="1905000" y="1600200"/>
            <a:ext cx="2193925" cy="1643063"/>
          </a:xfrm>
          <a:prstGeom prst="rect">
            <a:avLst/>
          </a:prstGeom>
          <a:noFill/>
          <a:ln w="9525">
            <a:noFill/>
            <a:miter lim="800000"/>
            <a:headEnd/>
            <a:tailEnd/>
          </a:ln>
        </p:spPr>
      </p:pic>
      <p:grpSp>
        <p:nvGrpSpPr>
          <p:cNvPr id="105479" name="Group 6"/>
          <p:cNvGrpSpPr>
            <a:grpSpLocks/>
          </p:cNvGrpSpPr>
          <p:nvPr/>
        </p:nvGrpSpPr>
        <p:grpSpPr bwMode="auto">
          <a:xfrm>
            <a:off x="1752600" y="2971800"/>
            <a:ext cx="381000" cy="381000"/>
            <a:chOff x="1104" y="3312"/>
            <a:chExt cx="240" cy="240"/>
          </a:xfrm>
        </p:grpSpPr>
        <p:sp>
          <p:nvSpPr>
            <p:cNvPr id="105498" name="Line 7"/>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105499" name="Line 8"/>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grpSp>
        <p:nvGrpSpPr>
          <p:cNvPr id="105480" name="Group 9"/>
          <p:cNvGrpSpPr>
            <a:grpSpLocks/>
          </p:cNvGrpSpPr>
          <p:nvPr/>
        </p:nvGrpSpPr>
        <p:grpSpPr bwMode="auto">
          <a:xfrm>
            <a:off x="5257800" y="2971800"/>
            <a:ext cx="381000" cy="381000"/>
            <a:chOff x="1104" y="3312"/>
            <a:chExt cx="240" cy="240"/>
          </a:xfrm>
        </p:grpSpPr>
        <p:sp>
          <p:nvSpPr>
            <p:cNvPr id="105496" name="Line 10"/>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105497" name="Line 11"/>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sp>
        <p:nvSpPr>
          <p:cNvPr id="105481" name="Text Box 12"/>
          <p:cNvSpPr txBox="1">
            <a:spLocks noChangeArrowheads="1"/>
          </p:cNvSpPr>
          <p:nvPr/>
        </p:nvSpPr>
        <p:spPr bwMode="auto">
          <a:xfrm>
            <a:off x="17526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105482" name="Text Box 13"/>
          <p:cNvSpPr txBox="1">
            <a:spLocks noChangeArrowheads="1"/>
          </p:cNvSpPr>
          <p:nvPr/>
        </p:nvSpPr>
        <p:spPr bwMode="auto">
          <a:xfrm>
            <a:off x="52578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105483" name="Text Box 14"/>
          <p:cNvSpPr txBox="1">
            <a:spLocks noChangeArrowheads="1"/>
          </p:cNvSpPr>
          <p:nvPr/>
        </p:nvSpPr>
        <p:spPr bwMode="auto">
          <a:xfrm>
            <a:off x="4038600" y="2438400"/>
            <a:ext cx="11430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T</a:t>
            </a:r>
            <a:r>
              <a:rPr lang="en-US"/>
              <a:t>(</a:t>
            </a:r>
            <a:r>
              <a:rPr lang="en-US" i="1"/>
              <a:t>x,y</a:t>
            </a:r>
            <a:r>
              <a:rPr lang="en-US"/>
              <a:t>)</a:t>
            </a:r>
          </a:p>
        </p:txBody>
      </p:sp>
      <p:sp>
        <p:nvSpPr>
          <p:cNvPr id="105484" name="Text Box 15"/>
          <p:cNvSpPr txBox="1">
            <a:spLocks noChangeArrowheads="1"/>
          </p:cNvSpPr>
          <p:nvPr/>
        </p:nvSpPr>
        <p:spPr bwMode="auto">
          <a:xfrm>
            <a:off x="12192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sp>
        <p:nvSpPr>
          <p:cNvPr id="105485" name="Text Box 16"/>
          <p:cNvSpPr txBox="1">
            <a:spLocks noChangeArrowheads="1"/>
          </p:cNvSpPr>
          <p:nvPr/>
        </p:nvSpPr>
        <p:spPr bwMode="auto">
          <a:xfrm>
            <a:off x="47244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sp>
        <p:nvSpPr>
          <p:cNvPr id="761873" name="Oval 17"/>
          <p:cNvSpPr>
            <a:spLocks noChangeAspect="1" noChangeArrowheads="1"/>
          </p:cNvSpPr>
          <p:nvPr/>
        </p:nvSpPr>
        <p:spPr bwMode="auto">
          <a:xfrm>
            <a:off x="5672138" y="2819400"/>
            <a:ext cx="119062" cy="119063"/>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61874" name="Oval 18"/>
          <p:cNvSpPr>
            <a:spLocks noChangeAspect="1" noChangeArrowheads="1"/>
          </p:cNvSpPr>
          <p:nvPr/>
        </p:nvSpPr>
        <p:spPr bwMode="auto">
          <a:xfrm>
            <a:off x="1862138" y="3157538"/>
            <a:ext cx="119062"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05488" name="AutoShape 19"/>
          <p:cNvSpPr>
            <a:spLocks noChangeArrowheads="1"/>
          </p:cNvSpPr>
          <p:nvPr/>
        </p:nvSpPr>
        <p:spPr bwMode="auto">
          <a:xfrm>
            <a:off x="4392613" y="2195513"/>
            <a:ext cx="636587" cy="319087"/>
          </a:xfrm>
          <a:prstGeom prst="rightArrow">
            <a:avLst>
              <a:gd name="adj1" fmla="val 50000"/>
              <a:gd name="adj2" fmla="val 49876"/>
            </a:avLst>
          </a:prstGeom>
          <a:solidFill>
            <a:srgbClr val="FFFF00"/>
          </a:solidFill>
          <a:ln w="28575">
            <a:solidFill>
              <a:schemeClr val="accent1"/>
            </a:solidFill>
            <a:miter lim="800000"/>
            <a:headEnd/>
            <a:tailEnd type="none" w="sm" len="sm"/>
          </a:ln>
        </p:spPr>
        <p:txBody>
          <a:bodyPr wrap="none" anchor="ctr">
            <a:prstTxWarp prst="textNoShape">
              <a:avLst/>
            </a:prstTxWarp>
          </a:bodyPr>
          <a:lstStyle/>
          <a:p>
            <a:pPr algn="ctr"/>
            <a:endParaRPr lang="ru-RU" i="1">
              <a:solidFill>
                <a:srgbClr val="FFFF00"/>
              </a:solidFill>
              <a:latin typeface="Arial" charset="0"/>
            </a:endParaRPr>
          </a:p>
        </p:txBody>
      </p:sp>
      <p:sp>
        <p:nvSpPr>
          <p:cNvPr id="105489" name="Text Box 20"/>
          <p:cNvSpPr txBox="1">
            <a:spLocks noChangeArrowheads="1"/>
          </p:cNvSpPr>
          <p:nvPr/>
        </p:nvSpPr>
        <p:spPr bwMode="auto">
          <a:xfrm>
            <a:off x="4495800" y="1766888"/>
            <a:ext cx="361950" cy="519112"/>
          </a:xfrm>
          <a:prstGeom prst="rect">
            <a:avLst/>
          </a:prstGeom>
          <a:noFill/>
          <a:ln w="9525">
            <a:noFill/>
            <a:miter lim="800000"/>
            <a:headEnd/>
            <a:tailEnd/>
          </a:ln>
        </p:spPr>
        <p:txBody>
          <a:bodyPr wrap="none">
            <a:prstTxWarp prst="textNoShape">
              <a:avLst/>
            </a:prstTxWarp>
            <a:spAutoFit/>
          </a:bodyPr>
          <a:lstStyle/>
          <a:p>
            <a:r>
              <a:rPr lang="en-US" sz="2800" b="1"/>
              <a:t>?</a:t>
            </a:r>
          </a:p>
        </p:txBody>
      </p:sp>
      <p:sp>
        <p:nvSpPr>
          <p:cNvPr id="761877" name="Oval 21"/>
          <p:cNvSpPr>
            <a:spLocks noChangeAspect="1" noChangeArrowheads="1"/>
          </p:cNvSpPr>
          <p:nvPr/>
        </p:nvSpPr>
        <p:spPr bwMode="auto">
          <a:xfrm>
            <a:off x="5900738" y="1862138"/>
            <a:ext cx="119062"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61878" name="Oval 22"/>
          <p:cNvSpPr>
            <a:spLocks noChangeAspect="1" noChangeArrowheads="1"/>
          </p:cNvSpPr>
          <p:nvPr/>
        </p:nvSpPr>
        <p:spPr bwMode="auto">
          <a:xfrm>
            <a:off x="1905000" y="1524000"/>
            <a:ext cx="119063" cy="119063"/>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61879" name="Oval 23"/>
          <p:cNvSpPr>
            <a:spLocks noChangeAspect="1" noChangeArrowheads="1"/>
          </p:cNvSpPr>
          <p:nvPr/>
        </p:nvSpPr>
        <p:spPr bwMode="auto">
          <a:xfrm>
            <a:off x="7239000" y="2819400"/>
            <a:ext cx="119063" cy="119063"/>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61880" name="Oval 24"/>
          <p:cNvSpPr>
            <a:spLocks noChangeAspect="1" noChangeArrowheads="1"/>
          </p:cNvSpPr>
          <p:nvPr/>
        </p:nvSpPr>
        <p:spPr bwMode="auto">
          <a:xfrm>
            <a:off x="3995738" y="3157538"/>
            <a:ext cx="119062"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61882" name="Oval 26"/>
          <p:cNvSpPr>
            <a:spLocks noChangeAspect="1" noChangeArrowheads="1"/>
          </p:cNvSpPr>
          <p:nvPr/>
        </p:nvSpPr>
        <p:spPr bwMode="auto">
          <a:xfrm>
            <a:off x="7043738" y="1862138"/>
            <a:ext cx="119062"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61883" name="Oval 27"/>
          <p:cNvSpPr>
            <a:spLocks noChangeAspect="1" noChangeArrowheads="1"/>
          </p:cNvSpPr>
          <p:nvPr/>
        </p:nvSpPr>
        <p:spPr bwMode="auto">
          <a:xfrm>
            <a:off x="4038600" y="1524000"/>
            <a:ext cx="119063" cy="119063"/>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graphicFrame>
        <p:nvGraphicFramePr>
          <p:cNvPr id="105474" name="Object 2"/>
          <p:cNvGraphicFramePr>
            <a:graphicFrameLocks noChangeAspect="1"/>
          </p:cNvGraphicFramePr>
          <p:nvPr/>
        </p:nvGraphicFramePr>
        <p:xfrm>
          <a:off x="5943600" y="5257800"/>
          <a:ext cx="2811463" cy="1184275"/>
        </p:xfrm>
        <a:graphic>
          <a:graphicData uri="http://schemas.openxmlformats.org/presentationml/2006/ole">
            <mc:AlternateContent xmlns:mc="http://schemas.openxmlformats.org/markup-compatibility/2006">
              <mc:Choice xmlns:v="urn:schemas-microsoft-com:vml" Requires="v">
                <p:oleObj spid="_x0000_s105522" name="Equation" r:id="rId6" imgW="1384200" imgH="583920" progId="Equation.DSMT4">
                  <p:embed/>
                </p:oleObj>
              </mc:Choice>
              <mc:Fallback>
                <p:oleObj name="Equation" r:id="rId6" imgW="1384200" imgH="583920" progId="Equation.DSMT4">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5257800"/>
                        <a:ext cx="2811463" cy="11842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18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18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18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18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18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18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18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1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73" grpId="0" animBg="1"/>
      <p:bldP spid="761874" grpId="0" animBg="1"/>
      <p:bldP spid="761877" grpId="0" animBg="1"/>
      <p:bldP spid="761878" grpId="0" animBg="1"/>
      <p:bldP spid="761879" grpId="0" animBg="1"/>
      <p:bldP spid="761880" grpId="0" animBg="1"/>
      <p:bldP spid="761882" grpId="0" animBg="1"/>
      <p:bldP spid="76188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p:txBody>
          <a:bodyPr/>
          <a:lstStyle/>
          <a:p>
            <a:r>
              <a:rPr lang="en-US"/>
              <a:t>Example: warping triangles</a:t>
            </a:r>
          </a:p>
        </p:txBody>
      </p:sp>
      <p:sp>
        <p:nvSpPr>
          <p:cNvPr id="762883" name="Rectangle 3"/>
          <p:cNvSpPr>
            <a:spLocks noGrp="1" noChangeArrowheads="1"/>
          </p:cNvSpPr>
          <p:nvPr>
            <p:ph type="body" idx="1"/>
          </p:nvPr>
        </p:nvSpPr>
        <p:spPr>
          <a:xfrm>
            <a:off x="685800" y="3352800"/>
            <a:ext cx="8153400" cy="3505200"/>
          </a:xfrm>
        </p:spPr>
        <p:txBody>
          <a:bodyPr/>
          <a:lstStyle/>
          <a:p>
            <a:r>
              <a:rPr lang="en-US"/>
              <a:t>Given two triangles: ABC and A’B’C’ in 2D (12 numbers) </a:t>
            </a:r>
          </a:p>
          <a:p>
            <a:r>
              <a:rPr lang="en-US"/>
              <a:t>Need to find transform T to transfer all pixels from one to the other.</a:t>
            </a:r>
          </a:p>
          <a:p>
            <a:r>
              <a:rPr lang="en-US"/>
              <a:t>How can we compute the transformation matrix:</a:t>
            </a:r>
          </a:p>
          <a:p>
            <a:endParaRPr lang="en-US"/>
          </a:p>
        </p:txBody>
      </p:sp>
      <p:sp>
        <p:nvSpPr>
          <p:cNvPr id="107525" name="AutoShape 4" descr="Denim"/>
          <p:cNvSpPr>
            <a:spLocks noChangeArrowheads="1"/>
          </p:cNvSpPr>
          <p:nvPr/>
        </p:nvSpPr>
        <p:spPr bwMode="auto">
          <a:xfrm>
            <a:off x="1295400" y="1331913"/>
            <a:ext cx="1676400" cy="1447800"/>
          </a:xfrm>
          <a:prstGeom prst="triangle">
            <a:avLst>
              <a:gd name="adj" fmla="val 50000"/>
            </a:avLst>
          </a:prstGeom>
          <a:blipFill dpi="0" rotWithShape="1">
            <a:blip r:embed="rId4"/>
            <a:srcRect/>
            <a:tile tx="0" ty="0" sx="100000" sy="100000" flip="none" algn="tl"/>
          </a:blipFill>
          <a:ln w="9525">
            <a:solidFill>
              <a:schemeClr val="tx1"/>
            </a:solidFill>
            <a:miter lim="800000"/>
            <a:headEnd/>
            <a:tailEnd/>
          </a:ln>
        </p:spPr>
        <p:txBody>
          <a:bodyPr wrap="none" anchor="ctr">
            <a:prstTxWarp prst="textNoShape">
              <a:avLst/>
            </a:prstTxWarp>
          </a:bodyPr>
          <a:lstStyle/>
          <a:p>
            <a:endParaRPr lang="en-US"/>
          </a:p>
        </p:txBody>
      </p:sp>
      <p:sp>
        <p:nvSpPr>
          <p:cNvPr id="107526" name="AutoShape 5"/>
          <p:cNvSpPr>
            <a:spLocks noChangeArrowheads="1"/>
          </p:cNvSpPr>
          <p:nvPr/>
        </p:nvSpPr>
        <p:spPr bwMode="auto">
          <a:xfrm rot="-831458">
            <a:off x="5556250" y="1279525"/>
            <a:ext cx="2133600" cy="1273175"/>
          </a:xfrm>
          <a:prstGeom prst="triangle">
            <a:avLst>
              <a:gd name="adj" fmla="val 50000"/>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107527" name="Text Box 6"/>
          <p:cNvSpPr txBox="1">
            <a:spLocks noChangeArrowheads="1"/>
          </p:cNvSpPr>
          <p:nvPr/>
        </p:nvSpPr>
        <p:spPr bwMode="auto">
          <a:xfrm>
            <a:off x="3886200" y="2170113"/>
            <a:ext cx="11430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b="1" i="1"/>
              <a:t>T</a:t>
            </a:r>
            <a:r>
              <a:rPr lang="en-US" b="1"/>
              <a:t>(</a:t>
            </a:r>
            <a:r>
              <a:rPr lang="en-US" b="1" i="1"/>
              <a:t>x,y</a:t>
            </a:r>
            <a:r>
              <a:rPr lang="en-US" b="1"/>
              <a:t>)</a:t>
            </a:r>
          </a:p>
        </p:txBody>
      </p:sp>
      <p:sp>
        <p:nvSpPr>
          <p:cNvPr id="107528" name="AutoShape 7"/>
          <p:cNvSpPr>
            <a:spLocks noChangeArrowheads="1"/>
          </p:cNvSpPr>
          <p:nvPr/>
        </p:nvSpPr>
        <p:spPr bwMode="auto">
          <a:xfrm>
            <a:off x="4164013" y="1927225"/>
            <a:ext cx="636587" cy="319088"/>
          </a:xfrm>
          <a:prstGeom prst="rightArrow">
            <a:avLst>
              <a:gd name="adj1" fmla="val 50000"/>
              <a:gd name="adj2" fmla="val 49876"/>
            </a:avLst>
          </a:prstGeom>
          <a:solidFill>
            <a:srgbClr val="FFFF00"/>
          </a:solidFill>
          <a:ln w="28575">
            <a:solidFill>
              <a:schemeClr val="accent1"/>
            </a:solidFill>
            <a:miter lim="800000"/>
            <a:headEnd/>
            <a:tailEnd type="none" w="sm" len="sm"/>
          </a:ln>
        </p:spPr>
        <p:txBody>
          <a:bodyPr wrap="none" anchor="ctr">
            <a:prstTxWarp prst="textNoShape">
              <a:avLst/>
            </a:prstTxWarp>
          </a:bodyPr>
          <a:lstStyle/>
          <a:p>
            <a:pPr algn="ctr"/>
            <a:endParaRPr lang="ru-RU" i="1">
              <a:solidFill>
                <a:srgbClr val="FFFF00"/>
              </a:solidFill>
              <a:latin typeface="Arial" charset="0"/>
            </a:endParaRPr>
          </a:p>
        </p:txBody>
      </p:sp>
      <p:sp>
        <p:nvSpPr>
          <p:cNvPr id="107529" name="Text Box 8"/>
          <p:cNvSpPr txBox="1">
            <a:spLocks noChangeArrowheads="1"/>
          </p:cNvSpPr>
          <p:nvPr/>
        </p:nvSpPr>
        <p:spPr bwMode="auto">
          <a:xfrm>
            <a:off x="4267200" y="1498600"/>
            <a:ext cx="361950" cy="519113"/>
          </a:xfrm>
          <a:prstGeom prst="rect">
            <a:avLst/>
          </a:prstGeom>
          <a:noFill/>
          <a:ln w="9525">
            <a:noFill/>
            <a:miter lim="800000"/>
            <a:headEnd/>
            <a:tailEnd/>
          </a:ln>
        </p:spPr>
        <p:txBody>
          <a:bodyPr wrap="none">
            <a:prstTxWarp prst="textNoShape">
              <a:avLst/>
            </a:prstTxWarp>
            <a:spAutoFit/>
          </a:bodyPr>
          <a:lstStyle/>
          <a:p>
            <a:r>
              <a:rPr lang="en-US" sz="2800" b="1"/>
              <a:t>?</a:t>
            </a:r>
          </a:p>
        </p:txBody>
      </p:sp>
      <p:sp>
        <p:nvSpPr>
          <p:cNvPr id="107530" name="Text Box 9"/>
          <p:cNvSpPr txBox="1">
            <a:spLocks noChangeArrowheads="1"/>
          </p:cNvSpPr>
          <p:nvPr/>
        </p:nvSpPr>
        <p:spPr bwMode="auto">
          <a:xfrm>
            <a:off x="984250" y="2551113"/>
            <a:ext cx="387350" cy="457200"/>
          </a:xfrm>
          <a:prstGeom prst="rect">
            <a:avLst/>
          </a:prstGeom>
          <a:noFill/>
          <a:ln w="9525">
            <a:noFill/>
            <a:miter lim="800000"/>
            <a:headEnd/>
            <a:tailEnd/>
          </a:ln>
        </p:spPr>
        <p:txBody>
          <a:bodyPr wrap="none">
            <a:prstTxWarp prst="textNoShape">
              <a:avLst/>
            </a:prstTxWarp>
            <a:spAutoFit/>
          </a:bodyPr>
          <a:lstStyle/>
          <a:p>
            <a:r>
              <a:rPr lang="en-US">
                <a:latin typeface="Arial" charset="0"/>
              </a:rPr>
              <a:t>A</a:t>
            </a:r>
          </a:p>
        </p:txBody>
      </p:sp>
      <p:sp>
        <p:nvSpPr>
          <p:cNvPr id="107531" name="Text Box 10"/>
          <p:cNvSpPr txBox="1">
            <a:spLocks noChangeArrowheads="1"/>
          </p:cNvSpPr>
          <p:nvPr/>
        </p:nvSpPr>
        <p:spPr bwMode="auto">
          <a:xfrm>
            <a:off x="1974850" y="950913"/>
            <a:ext cx="387350" cy="457200"/>
          </a:xfrm>
          <a:prstGeom prst="rect">
            <a:avLst/>
          </a:prstGeom>
          <a:noFill/>
          <a:ln w="9525">
            <a:noFill/>
            <a:miter lim="800000"/>
            <a:headEnd/>
            <a:tailEnd/>
          </a:ln>
        </p:spPr>
        <p:txBody>
          <a:bodyPr wrap="none">
            <a:prstTxWarp prst="textNoShape">
              <a:avLst/>
            </a:prstTxWarp>
            <a:spAutoFit/>
          </a:bodyPr>
          <a:lstStyle/>
          <a:p>
            <a:r>
              <a:rPr lang="en-US">
                <a:latin typeface="Arial" charset="0"/>
              </a:rPr>
              <a:t>B</a:t>
            </a:r>
          </a:p>
        </p:txBody>
      </p:sp>
      <p:sp>
        <p:nvSpPr>
          <p:cNvPr id="107532" name="Text Box 11"/>
          <p:cNvSpPr txBox="1">
            <a:spLocks noChangeArrowheads="1"/>
          </p:cNvSpPr>
          <p:nvPr/>
        </p:nvSpPr>
        <p:spPr bwMode="auto">
          <a:xfrm>
            <a:off x="2947988" y="2551113"/>
            <a:ext cx="404812" cy="457200"/>
          </a:xfrm>
          <a:prstGeom prst="rect">
            <a:avLst/>
          </a:prstGeom>
          <a:noFill/>
          <a:ln w="9525">
            <a:noFill/>
            <a:miter lim="800000"/>
            <a:headEnd/>
            <a:tailEnd/>
          </a:ln>
        </p:spPr>
        <p:txBody>
          <a:bodyPr wrap="none">
            <a:prstTxWarp prst="textNoShape">
              <a:avLst/>
            </a:prstTxWarp>
            <a:spAutoFit/>
          </a:bodyPr>
          <a:lstStyle/>
          <a:p>
            <a:r>
              <a:rPr lang="en-US">
                <a:latin typeface="Arial" charset="0"/>
              </a:rPr>
              <a:t>C</a:t>
            </a:r>
          </a:p>
        </p:txBody>
      </p:sp>
      <p:sp>
        <p:nvSpPr>
          <p:cNvPr id="107533" name="Text Box 12"/>
          <p:cNvSpPr txBox="1">
            <a:spLocks noChangeArrowheads="1"/>
          </p:cNvSpPr>
          <p:nvPr/>
        </p:nvSpPr>
        <p:spPr bwMode="auto">
          <a:xfrm>
            <a:off x="5327650" y="2590800"/>
            <a:ext cx="455613" cy="457200"/>
          </a:xfrm>
          <a:prstGeom prst="rect">
            <a:avLst/>
          </a:prstGeom>
          <a:noFill/>
          <a:ln w="9525">
            <a:noFill/>
            <a:miter lim="800000"/>
            <a:headEnd/>
            <a:tailEnd/>
          </a:ln>
        </p:spPr>
        <p:txBody>
          <a:bodyPr wrap="none">
            <a:prstTxWarp prst="textNoShape">
              <a:avLst/>
            </a:prstTxWarp>
            <a:spAutoFit/>
          </a:bodyPr>
          <a:lstStyle/>
          <a:p>
            <a:r>
              <a:rPr lang="en-US">
                <a:latin typeface="Arial" charset="0"/>
              </a:rPr>
              <a:t>A’</a:t>
            </a:r>
          </a:p>
        </p:txBody>
      </p:sp>
      <p:sp>
        <p:nvSpPr>
          <p:cNvPr id="107534" name="Text Box 13"/>
          <p:cNvSpPr txBox="1">
            <a:spLocks noChangeArrowheads="1"/>
          </p:cNvSpPr>
          <p:nvPr/>
        </p:nvSpPr>
        <p:spPr bwMode="auto">
          <a:xfrm>
            <a:off x="7696200" y="2246313"/>
            <a:ext cx="473075" cy="457200"/>
          </a:xfrm>
          <a:prstGeom prst="rect">
            <a:avLst/>
          </a:prstGeom>
          <a:noFill/>
          <a:ln w="9525">
            <a:noFill/>
            <a:miter lim="800000"/>
            <a:headEnd/>
            <a:tailEnd/>
          </a:ln>
        </p:spPr>
        <p:txBody>
          <a:bodyPr wrap="none">
            <a:prstTxWarp prst="textNoShape">
              <a:avLst/>
            </a:prstTxWarp>
            <a:spAutoFit/>
          </a:bodyPr>
          <a:lstStyle/>
          <a:p>
            <a:r>
              <a:rPr lang="en-US">
                <a:latin typeface="Arial" charset="0"/>
              </a:rPr>
              <a:t>C’</a:t>
            </a:r>
          </a:p>
        </p:txBody>
      </p:sp>
      <p:sp>
        <p:nvSpPr>
          <p:cNvPr id="107535" name="Text Box 14"/>
          <p:cNvSpPr txBox="1">
            <a:spLocks noChangeArrowheads="1"/>
          </p:cNvSpPr>
          <p:nvPr/>
        </p:nvSpPr>
        <p:spPr bwMode="auto">
          <a:xfrm>
            <a:off x="6324600" y="874713"/>
            <a:ext cx="455613" cy="457200"/>
          </a:xfrm>
          <a:prstGeom prst="rect">
            <a:avLst/>
          </a:prstGeom>
          <a:noFill/>
          <a:ln w="9525">
            <a:noFill/>
            <a:miter lim="800000"/>
            <a:headEnd/>
            <a:tailEnd/>
          </a:ln>
        </p:spPr>
        <p:txBody>
          <a:bodyPr wrap="none">
            <a:prstTxWarp prst="textNoShape">
              <a:avLst/>
            </a:prstTxWarp>
            <a:spAutoFit/>
          </a:bodyPr>
          <a:lstStyle/>
          <a:p>
            <a:r>
              <a:rPr lang="en-US">
                <a:latin typeface="Arial" charset="0"/>
              </a:rPr>
              <a:t>B’</a:t>
            </a:r>
          </a:p>
        </p:txBody>
      </p:sp>
      <p:sp>
        <p:nvSpPr>
          <p:cNvPr id="107536" name="Text Box 15"/>
          <p:cNvSpPr txBox="1">
            <a:spLocks noChangeArrowheads="1"/>
          </p:cNvSpPr>
          <p:nvPr/>
        </p:nvSpPr>
        <p:spPr bwMode="auto">
          <a:xfrm>
            <a:off x="1601788" y="2819400"/>
            <a:ext cx="989012" cy="396875"/>
          </a:xfrm>
          <a:prstGeom prst="rect">
            <a:avLst/>
          </a:prstGeom>
          <a:noFill/>
          <a:ln w="9525">
            <a:noFill/>
            <a:miter lim="800000"/>
            <a:headEnd/>
            <a:tailEnd/>
          </a:ln>
        </p:spPr>
        <p:txBody>
          <a:bodyPr wrap="none">
            <a:prstTxWarp prst="textNoShape">
              <a:avLst/>
            </a:prstTxWarp>
            <a:spAutoFit/>
          </a:bodyPr>
          <a:lstStyle/>
          <a:p>
            <a:r>
              <a:rPr lang="en-US" sz="2000">
                <a:latin typeface="Arial" charset="0"/>
              </a:rPr>
              <a:t>Source</a:t>
            </a:r>
          </a:p>
        </p:txBody>
      </p:sp>
      <p:sp>
        <p:nvSpPr>
          <p:cNvPr id="107537" name="Text Box 16"/>
          <p:cNvSpPr txBox="1">
            <a:spLocks noChangeArrowheads="1"/>
          </p:cNvSpPr>
          <p:nvPr/>
        </p:nvSpPr>
        <p:spPr bwMode="auto">
          <a:xfrm>
            <a:off x="6096000" y="2819400"/>
            <a:ext cx="1455738" cy="396875"/>
          </a:xfrm>
          <a:prstGeom prst="rect">
            <a:avLst/>
          </a:prstGeom>
          <a:noFill/>
          <a:ln w="9525">
            <a:noFill/>
            <a:miter lim="800000"/>
            <a:headEnd/>
            <a:tailEnd/>
          </a:ln>
        </p:spPr>
        <p:txBody>
          <a:bodyPr wrap="none">
            <a:prstTxWarp prst="textNoShape">
              <a:avLst/>
            </a:prstTxWarp>
            <a:spAutoFit/>
          </a:bodyPr>
          <a:lstStyle/>
          <a:p>
            <a:r>
              <a:rPr lang="en-US" sz="2000">
                <a:latin typeface="Arial" charset="0"/>
              </a:rPr>
              <a:t>Destination</a:t>
            </a:r>
          </a:p>
        </p:txBody>
      </p:sp>
      <p:graphicFrame>
        <p:nvGraphicFramePr>
          <p:cNvPr id="762899" name="Object 2"/>
          <p:cNvGraphicFramePr>
            <a:graphicFrameLocks noChangeAspect="1"/>
          </p:cNvGraphicFramePr>
          <p:nvPr/>
        </p:nvGraphicFramePr>
        <p:xfrm>
          <a:off x="1447800" y="5181600"/>
          <a:ext cx="2730500" cy="1416050"/>
        </p:xfrm>
        <a:graphic>
          <a:graphicData uri="http://schemas.openxmlformats.org/presentationml/2006/ole">
            <mc:AlternateContent xmlns:mc="http://schemas.openxmlformats.org/markup-compatibility/2006">
              <mc:Choice xmlns:v="urn:schemas-microsoft-com:vml" Requires="v">
                <p:oleObj spid="_x0000_s107570" name="Equation" r:id="rId5" imgW="1346040" imgH="698400" progId="Equation.3">
                  <p:embed/>
                </p:oleObj>
              </mc:Choice>
              <mc:Fallback>
                <p:oleObj name="Equation" r:id="rId5" imgW="1346040" imgH="6984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5181600"/>
                        <a:ext cx="2730500" cy="14160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628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28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288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2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Image Transformations</a:t>
            </a:r>
          </a:p>
        </p:txBody>
      </p:sp>
      <p:sp>
        <p:nvSpPr>
          <p:cNvPr id="22531" name="Rectangle 3"/>
          <p:cNvSpPr>
            <a:spLocks noGrp="1" noChangeArrowheads="1"/>
          </p:cNvSpPr>
          <p:nvPr>
            <p:ph type="body" idx="1"/>
          </p:nvPr>
        </p:nvSpPr>
        <p:spPr>
          <a:xfrm>
            <a:off x="685800" y="1524000"/>
            <a:ext cx="7772400" cy="990600"/>
          </a:xfrm>
        </p:spPr>
        <p:txBody>
          <a:bodyPr/>
          <a:lstStyle/>
          <a:p>
            <a:pPr>
              <a:lnSpc>
                <a:spcPct val="90000"/>
              </a:lnSpc>
            </a:pPr>
            <a:r>
              <a:rPr lang="en-US"/>
              <a:t>image filtering: change </a:t>
            </a:r>
            <a:r>
              <a:rPr lang="en-US" b="1" i="1"/>
              <a:t>range</a:t>
            </a:r>
            <a:r>
              <a:rPr lang="en-US"/>
              <a:t> of image</a:t>
            </a:r>
          </a:p>
          <a:p>
            <a:pPr algn="ctr">
              <a:lnSpc>
                <a:spcPct val="90000"/>
              </a:lnSpc>
            </a:pPr>
            <a:r>
              <a:rPr lang="en-US" i="1"/>
              <a:t>g(x) = T(f(x))</a:t>
            </a:r>
          </a:p>
        </p:txBody>
      </p:sp>
      <p:grpSp>
        <p:nvGrpSpPr>
          <p:cNvPr id="22532" name="Group 4"/>
          <p:cNvGrpSpPr>
            <a:grpSpLocks/>
          </p:cNvGrpSpPr>
          <p:nvPr/>
        </p:nvGrpSpPr>
        <p:grpSpPr bwMode="auto">
          <a:xfrm>
            <a:off x="1524000" y="2667000"/>
            <a:ext cx="1981200" cy="1219200"/>
            <a:chOff x="960" y="1872"/>
            <a:chExt cx="1248" cy="768"/>
          </a:xfrm>
        </p:grpSpPr>
        <p:sp>
          <p:nvSpPr>
            <p:cNvPr id="22560" name="Line 5"/>
            <p:cNvSpPr>
              <a:spLocks noChangeShapeType="1"/>
            </p:cNvSpPr>
            <p:nvPr/>
          </p:nvSpPr>
          <p:spPr bwMode="auto">
            <a:xfrm>
              <a:off x="1152" y="1920"/>
              <a:ext cx="0" cy="528"/>
            </a:xfrm>
            <a:prstGeom prst="line">
              <a:avLst/>
            </a:prstGeom>
            <a:noFill/>
            <a:ln w="9525">
              <a:solidFill>
                <a:schemeClr val="tx1"/>
              </a:solidFill>
              <a:round/>
              <a:headEnd/>
              <a:tailEnd/>
            </a:ln>
          </p:spPr>
          <p:txBody>
            <a:bodyPr>
              <a:prstTxWarp prst="textNoShape">
                <a:avLst/>
              </a:prstTxWarp>
            </a:bodyPr>
            <a:lstStyle/>
            <a:p>
              <a:endParaRPr lang="en-US"/>
            </a:p>
          </p:txBody>
        </p:sp>
        <p:sp>
          <p:nvSpPr>
            <p:cNvPr id="22561" name="Line 6"/>
            <p:cNvSpPr>
              <a:spLocks noChangeShapeType="1"/>
            </p:cNvSpPr>
            <p:nvPr/>
          </p:nvSpPr>
          <p:spPr bwMode="auto">
            <a:xfrm>
              <a:off x="1152" y="2448"/>
              <a:ext cx="96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2562" name="Freeform 7"/>
            <p:cNvSpPr>
              <a:spLocks/>
            </p:cNvSpPr>
            <p:nvPr/>
          </p:nvSpPr>
          <p:spPr bwMode="auto">
            <a:xfrm>
              <a:off x="1248" y="2000"/>
              <a:ext cx="672" cy="384"/>
            </a:xfrm>
            <a:custGeom>
              <a:avLst/>
              <a:gdLst>
                <a:gd name="T0" fmla="*/ 0 w 672"/>
                <a:gd name="T1" fmla="*/ 304 h 384"/>
                <a:gd name="T2" fmla="*/ 96 w 672"/>
                <a:gd name="T3" fmla="*/ 16 h 384"/>
                <a:gd name="T4" fmla="*/ 288 w 672"/>
                <a:gd name="T5" fmla="*/ 208 h 384"/>
                <a:gd name="T6" fmla="*/ 528 w 672"/>
                <a:gd name="T7" fmla="*/ 352 h 384"/>
                <a:gd name="T8" fmla="*/ 672 w 672"/>
                <a:gd name="T9" fmla="*/ 16 h 384"/>
                <a:gd name="T10" fmla="*/ 0 60000 65536"/>
                <a:gd name="T11" fmla="*/ 0 60000 65536"/>
                <a:gd name="T12" fmla="*/ 0 60000 65536"/>
                <a:gd name="T13" fmla="*/ 0 60000 65536"/>
                <a:gd name="T14" fmla="*/ 0 60000 65536"/>
                <a:gd name="T15" fmla="*/ 0 w 672"/>
                <a:gd name="T16" fmla="*/ 0 h 384"/>
                <a:gd name="T17" fmla="*/ 672 w 672"/>
                <a:gd name="T18" fmla="*/ 384 h 384"/>
              </a:gdLst>
              <a:ahLst/>
              <a:cxnLst>
                <a:cxn ang="T10">
                  <a:pos x="T0" y="T1"/>
                </a:cxn>
                <a:cxn ang="T11">
                  <a:pos x="T2" y="T3"/>
                </a:cxn>
                <a:cxn ang="T12">
                  <a:pos x="T4" y="T5"/>
                </a:cxn>
                <a:cxn ang="T13">
                  <a:pos x="T6" y="T7"/>
                </a:cxn>
                <a:cxn ang="T14">
                  <a:pos x="T8" y="T9"/>
                </a:cxn>
              </a:cxnLst>
              <a:rect l="T15" t="T16" r="T17" b="T18"/>
              <a:pathLst>
                <a:path w="672" h="384">
                  <a:moveTo>
                    <a:pt x="0" y="304"/>
                  </a:moveTo>
                  <a:cubicBezTo>
                    <a:pt x="24" y="168"/>
                    <a:pt x="48" y="32"/>
                    <a:pt x="96" y="16"/>
                  </a:cubicBezTo>
                  <a:cubicBezTo>
                    <a:pt x="144" y="0"/>
                    <a:pt x="216" y="152"/>
                    <a:pt x="288" y="208"/>
                  </a:cubicBezTo>
                  <a:cubicBezTo>
                    <a:pt x="360" y="264"/>
                    <a:pt x="464" y="384"/>
                    <a:pt x="528" y="352"/>
                  </a:cubicBezTo>
                  <a:cubicBezTo>
                    <a:pt x="592" y="320"/>
                    <a:pt x="648" y="72"/>
                    <a:pt x="672" y="16"/>
                  </a:cubicBezTo>
                </a:path>
              </a:pathLst>
            </a:custGeom>
            <a:noFill/>
            <a:ln w="9525">
              <a:solidFill>
                <a:schemeClr val="tx1"/>
              </a:solidFill>
              <a:round/>
              <a:headEnd/>
              <a:tailEnd/>
            </a:ln>
          </p:spPr>
          <p:txBody>
            <a:bodyPr>
              <a:prstTxWarp prst="textNoShape">
                <a:avLst/>
              </a:prstTxWarp>
            </a:bodyPr>
            <a:lstStyle/>
            <a:p>
              <a:endParaRPr lang="en-US"/>
            </a:p>
          </p:txBody>
        </p:sp>
        <p:sp>
          <p:nvSpPr>
            <p:cNvPr id="22563" name="Text Box 8"/>
            <p:cNvSpPr txBox="1">
              <a:spLocks noChangeArrowheads="1"/>
            </p:cNvSpPr>
            <p:nvPr/>
          </p:nvSpPr>
          <p:spPr bwMode="auto">
            <a:xfrm>
              <a:off x="960" y="1872"/>
              <a:ext cx="240" cy="231"/>
            </a:xfrm>
            <a:prstGeom prst="rect">
              <a:avLst/>
            </a:prstGeom>
            <a:noFill/>
            <a:ln w="9525">
              <a:noFill/>
              <a:miter lim="800000"/>
              <a:headEnd/>
              <a:tailEnd/>
            </a:ln>
          </p:spPr>
          <p:txBody>
            <a:bodyPr>
              <a:prstTxWarp prst="textNoShape">
                <a:avLst/>
              </a:prstTxWarp>
              <a:spAutoFit/>
            </a:bodyPr>
            <a:lstStyle/>
            <a:p>
              <a:pPr eaLnBrk="1" hangingPunct="1">
                <a:spcBef>
                  <a:spcPct val="50000"/>
                </a:spcBef>
              </a:pPr>
              <a:r>
                <a:rPr lang="en-US" sz="1800" i="1"/>
                <a:t>f</a:t>
              </a:r>
            </a:p>
          </p:txBody>
        </p:sp>
        <p:sp>
          <p:nvSpPr>
            <p:cNvPr id="22564" name="Text Box 9"/>
            <p:cNvSpPr txBox="1">
              <a:spLocks noChangeArrowheads="1"/>
            </p:cNvSpPr>
            <p:nvPr/>
          </p:nvSpPr>
          <p:spPr bwMode="auto">
            <a:xfrm>
              <a:off x="1968" y="2409"/>
              <a:ext cx="240" cy="231"/>
            </a:xfrm>
            <a:prstGeom prst="rect">
              <a:avLst/>
            </a:prstGeom>
            <a:noFill/>
            <a:ln w="9525">
              <a:noFill/>
              <a:miter lim="800000"/>
              <a:headEnd/>
              <a:tailEnd/>
            </a:ln>
          </p:spPr>
          <p:txBody>
            <a:bodyPr>
              <a:prstTxWarp prst="textNoShape">
                <a:avLst/>
              </a:prstTxWarp>
              <a:spAutoFit/>
            </a:bodyPr>
            <a:lstStyle/>
            <a:p>
              <a:pPr eaLnBrk="1" hangingPunct="1">
                <a:spcBef>
                  <a:spcPct val="50000"/>
                </a:spcBef>
              </a:pPr>
              <a:r>
                <a:rPr lang="en-US" sz="1800" i="1"/>
                <a:t>x</a:t>
              </a:r>
            </a:p>
          </p:txBody>
        </p:sp>
      </p:grpSp>
      <p:grpSp>
        <p:nvGrpSpPr>
          <p:cNvPr id="22533" name="Group 10"/>
          <p:cNvGrpSpPr>
            <a:grpSpLocks/>
          </p:cNvGrpSpPr>
          <p:nvPr/>
        </p:nvGrpSpPr>
        <p:grpSpPr bwMode="auto">
          <a:xfrm>
            <a:off x="3581400" y="2971800"/>
            <a:ext cx="1600200" cy="476250"/>
            <a:chOff x="2256" y="2064"/>
            <a:chExt cx="1008" cy="300"/>
          </a:xfrm>
        </p:grpSpPr>
        <p:sp>
          <p:nvSpPr>
            <p:cNvPr id="22557" name="Text Box 11"/>
            <p:cNvSpPr txBox="1">
              <a:spLocks noChangeArrowheads="1"/>
            </p:cNvSpPr>
            <p:nvPr/>
          </p:nvSpPr>
          <p:spPr bwMode="auto">
            <a:xfrm>
              <a:off x="2592" y="2064"/>
              <a:ext cx="336" cy="300"/>
            </a:xfrm>
            <a:prstGeom prst="rect">
              <a:avLst/>
            </a:prstGeom>
            <a:noFill/>
            <a:ln w="19050">
              <a:solidFill>
                <a:schemeClr val="tx1"/>
              </a:solidFill>
              <a:miter lim="800000"/>
              <a:headEnd/>
              <a:tailEnd/>
            </a:ln>
          </p:spPr>
          <p:txBody>
            <a:bodyPr>
              <a:prstTxWarp prst="textNoShape">
                <a:avLst/>
              </a:prstTxWarp>
              <a:spAutoFit/>
            </a:bodyPr>
            <a:lstStyle/>
            <a:p>
              <a:pPr algn="ctr" eaLnBrk="1" hangingPunct="1">
                <a:spcBef>
                  <a:spcPct val="50000"/>
                </a:spcBef>
              </a:pPr>
              <a:r>
                <a:rPr lang="en-US" i="1"/>
                <a:t>T</a:t>
              </a:r>
            </a:p>
          </p:txBody>
        </p:sp>
        <p:sp>
          <p:nvSpPr>
            <p:cNvPr id="22558" name="Line 12"/>
            <p:cNvSpPr>
              <a:spLocks noChangeShapeType="1"/>
            </p:cNvSpPr>
            <p:nvPr/>
          </p:nvSpPr>
          <p:spPr bwMode="auto">
            <a:xfrm>
              <a:off x="2256" y="2208"/>
              <a:ext cx="336"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559" name="Line 13"/>
            <p:cNvSpPr>
              <a:spLocks noChangeShapeType="1"/>
            </p:cNvSpPr>
            <p:nvPr/>
          </p:nvSpPr>
          <p:spPr bwMode="auto">
            <a:xfrm>
              <a:off x="2928" y="2208"/>
              <a:ext cx="336"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22534" name="Group 14"/>
          <p:cNvGrpSpPr>
            <a:grpSpLocks/>
          </p:cNvGrpSpPr>
          <p:nvPr/>
        </p:nvGrpSpPr>
        <p:grpSpPr bwMode="auto">
          <a:xfrm>
            <a:off x="5638800" y="2667000"/>
            <a:ext cx="1981200" cy="1219200"/>
            <a:chOff x="3552" y="1872"/>
            <a:chExt cx="1248" cy="768"/>
          </a:xfrm>
        </p:grpSpPr>
        <p:sp>
          <p:nvSpPr>
            <p:cNvPr id="22552" name="Line 15"/>
            <p:cNvSpPr>
              <a:spLocks noChangeShapeType="1"/>
            </p:cNvSpPr>
            <p:nvPr/>
          </p:nvSpPr>
          <p:spPr bwMode="auto">
            <a:xfrm>
              <a:off x="3744" y="1920"/>
              <a:ext cx="0" cy="528"/>
            </a:xfrm>
            <a:prstGeom prst="line">
              <a:avLst/>
            </a:prstGeom>
            <a:noFill/>
            <a:ln w="9525">
              <a:solidFill>
                <a:schemeClr val="tx1"/>
              </a:solidFill>
              <a:round/>
              <a:headEnd/>
              <a:tailEnd/>
            </a:ln>
          </p:spPr>
          <p:txBody>
            <a:bodyPr>
              <a:prstTxWarp prst="textNoShape">
                <a:avLst/>
              </a:prstTxWarp>
            </a:bodyPr>
            <a:lstStyle/>
            <a:p>
              <a:endParaRPr lang="en-US"/>
            </a:p>
          </p:txBody>
        </p:sp>
        <p:sp>
          <p:nvSpPr>
            <p:cNvPr id="22553" name="Line 16"/>
            <p:cNvSpPr>
              <a:spLocks noChangeShapeType="1"/>
            </p:cNvSpPr>
            <p:nvPr/>
          </p:nvSpPr>
          <p:spPr bwMode="auto">
            <a:xfrm>
              <a:off x="3744" y="2448"/>
              <a:ext cx="96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2554" name="Freeform 17"/>
            <p:cNvSpPr>
              <a:spLocks/>
            </p:cNvSpPr>
            <p:nvPr/>
          </p:nvSpPr>
          <p:spPr bwMode="auto">
            <a:xfrm>
              <a:off x="3840" y="2000"/>
              <a:ext cx="672" cy="160"/>
            </a:xfrm>
            <a:custGeom>
              <a:avLst/>
              <a:gdLst>
                <a:gd name="T0" fmla="*/ 0 w 672"/>
                <a:gd name="T1" fmla="*/ 53 h 384"/>
                <a:gd name="T2" fmla="*/ 96 w 672"/>
                <a:gd name="T3" fmla="*/ 3 h 384"/>
                <a:gd name="T4" fmla="*/ 288 w 672"/>
                <a:gd name="T5" fmla="*/ 36 h 384"/>
                <a:gd name="T6" fmla="*/ 528 w 672"/>
                <a:gd name="T7" fmla="*/ 61 h 384"/>
                <a:gd name="T8" fmla="*/ 672 w 672"/>
                <a:gd name="T9" fmla="*/ 3 h 384"/>
                <a:gd name="T10" fmla="*/ 0 60000 65536"/>
                <a:gd name="T11" fmla="*/ 0 60000 65536"/>
                <a:gd name="T12" fmla="*/ 0 60000 65536"/>
                <a:gd name="T13" fmla="*/ 0 60000 65536"/>
                <a:gd name="T14" fmla="*/ 0 60000 65536"/>
                <a:gd name="T15" fmla="*/ 0 w 672"/>
                <a:gd name="T16" fmla="*/ 0 h 384"/>
                <a:gd name="T17" fmla="*/ 672 w 672"/>
                <a:gd name="T18" fmla="*/ 384 h 384"/>
              </a:gdLst>
              <a:ahLst/>
              <a:cxnLst>
                <a:cxn ang="T10">
                  <a:pos x="T0" y="T1"/>
                </a:cxn>
                <a:cxn ang="T11">
                  <a:pos x="T2" y="T3"/>
                </a:cxn>
                <a:cxn ang="T12">
                  <a:pos x="T4" y="T5"/>
                </a:cxn>
                <a:cxn ang="T13">
                  <a:pos x="T6" y="T7"/>
                </a:cxn>
                <a:cxn ang="T14">
                  <a:pos x="T8" y="T9"/>
                </a:cxn>
              </a:cxnLst>
              <a:rect l="T15" t="T16" r="T17" b="T18"/>
              <a:pathLst>
                <a:path w="672" h="384">
                  <a:moveTo>
                    <a:pt x="0" y="304"/>
                  </a:moveTo>
                  <a:cubicBezTo>
                    <a:pt x="24" y="168"/>
                    <a:pt x="48" y="32"/>
                    <a:pt x="96" y="16"/>
                  </a:cubicBezTo>
                  <a:cubicBezTo>
                    <a:pt x="144" y="0"/>
                    <a:pt x="216" y="152"/>
                    <a:pt x="288" y="208"/>
                  </a:cubicBezTo>
                  <a:cubicBezTo>
                    <a:pt x="360" y="264"/>
                    <a:pt x="464" y="384"/>
                    <a:pt x="528" y="352"/>
                  </a:cubicBezTo>
                  <a:cubicBezTo>
                    <a:pt x="592" y="320"/>
                    <a:pt x="648" y="72"/>
                    <a:pt x="672" y="16"/>
                  </a:cubicBezTo>
                </a:path>
              </a:pathLst>
            </a:custGeom>
            <a:noFill/>
            <a:ln w="9525">
              <a:solidFill>
                <a:schemeClr val="tx1"/>
              </a:solidFill>
              <a:round/>
              <a:headEnd/>
              <a:tailEnd/>
            </a:ln>
          </p:spPr>
          <p:txBody>
            <a:bodyPr>
              <a:prstTxWarp prst="textNoShape">
                <a:avLst/>
              </a:prstTxWarp>
            </a:bodyPr>
            <a:lstStyle/>
            <a:p>
              <a:endParaRPr lang="en-US"/>
            </a:p>
          </p:txBody>
        </p:sp>
        <p:sp>
          <p:nvSpPr>
            <p:cNvPr id="22555" name="Text Box 18"/>
            <p:cNvSpPr txBox="1">
              <a:spLocks noChangeArrowheads="1"/>
            </p:cNvSpPr>
            <p:nvPr/>
          </p:nvSpPr>
          <p:spPr bwMode="auto">
            <a:xfrm>
              <a:off x="3552" y="1872"/>
              <a:ext cx="240" cy="231"/>
            </a:xfrm>
            <a:prstGeom prst="rect">
              <a:avLst/>
            </a:prstGeom>
            <a:noFill/>
            <a:ln w="9525">
              <a:noFill/>
              <a:miter lim="800000"/>
              <a:headEnd/>
              <a:tailEnd/>
            </a:ln>
          </p:spPr>
          <p:txBody>
            <a:bodyPr>
              <a:prstTxWarp prst="textNoShape">
                <a:avLst/>
              </a:prstTxWarp>
              <a:spAutoFit/>
            </a:bodyPr>
            <a:lstStyle/>
            <a:p>
              <a:pPr eaLnBrk="1" hangingPunct="1">
                <a:spcBef>
                  <a:spcPct val="50000"/>
                </a:spcBef>
              </a:pPr>
              <a:r>
                <a:rPr lang="en-US" sz="1800" i="1"/>
                <a:t>f</a:t>
              </a:r>
            </a:p>
          </p:txBody>
        </p:sp>
        <p:sp>
          <p:nvSpPr>
            <p:cNvPr id="22556" name="Text Box 19"/>
            <p:cNvSpPr txBox="1">
              <a:spLocks noChangeArrowheads="1"/>
            </p:cNvSpPr>
            <p:nvPr/>
          </p:nvSpPr>
          <p:spPr bwMode="auto">
            <a:xfrm>
              <a:off x="4560" y="2409"/>
              <a:ext cx="240" cy="231"/>
            </a:xfrm>
            <a:prstGeom prst="rect">
              <a:avLst/>
            </a:prstGeom>
            <a:noFill/>
            <a:ln w="9525">
              <a:noFill/>
              <a:miter lim="800000"/>
              <a:headEnd/>
              <a:tailEnd/>
            </a:ln>
          </p:spPr>
          <p:txBody>
            <a:bodyPr>
              <a:prstTxWarp prst="textNoShape">
                <a:avLst/>
              </a:prstTxWarp>
              <a:spAutoFit/>
            </a:bodyPr>
            <a:lstStyle/>
            <a:p>
              <a:pPr eaLnBrk="1" hangingPunct="1">
                <a:spcBef>
                  <a:spcPct val="50000"/>
                </a:spcBef>
              </a:pPr>
              <a:r>
                <a:rPr lang="en-US" sz="1800" i="1"/>
                <a:t>x</a:t>
              </a:r>
            </a:p>
          </p:txBody>
        </p:sp>
      </p:grpSp>
      <p:grpSp>
        <p:nvGrpSpPr>
          <p:cNvPr id="22535" name="Group 20"/>
          <p:cNvGrpSpPr>
            <a:grpSpLocks/>
          </p:cNvGrpSpPr>
          <p:nvPr/>
        </p:nvGrpSpPr>
        <p:grpSpPr bwMode="auto">
          <a:xfrm>
            <a:off x="1524000" y="5029200"/>
            <a:ext cx="1981200" cy="1219200"/>
            <a:chOff x="960" y="1872"/>
            <a:chExt cx="1248" cy="768"/>
          </a:xfrm>
        </p:grpSpPr>
        <p:sp>
          <p:nvSpPr>
            <p:cNvPr id="22547" name="Line 21"/>
            <p:cNvSpPr>
              <a:spLocks noChangeShapeType="1"/>
            </p:cNvSpPr>
            <p:nvPr/>
          </p:nvSpPr>
          <p:spPr bwMode="auto">
            <a:xfrm>
              <a:off x="1152" y="1920"/>
              <a:ext cx="0" cy="528"/>
            </a:xfrm>
            <a:prstGeom prst="line">
              <a:avLst/>
            </a:prstGeom>
            <a:noFill/>
            <a:ln w="9525">
              <a:solidFill>
                <a:schemeClr val="tx1"/>
              </a:solidFill>
              <a:round/>
              <a:headEnd/>
              <a:tailEnd/>
            </a:ln>
          </p:spPr>
          <p:txBody>
            <a:bodyPr>
              <a:prstTxWarp prst="textNoShape">
                <a:avLst/>
              </a:prstTxWarp>
            </a:bodyPr>
            <a:lstStyle/>
            <a:p>
              <a:endParaRPr lang="en-US"/>
            </a:p>
          </p:txBody>
        </p:sp>
        <p:sp>
          <p:nvSpPr>
            <p:cNvPr id="22548" name="Line 22"/>
            <p:cNvSpPr>
              <a:spLocks noChangeShapeType="1"/>
            </p:cNvSpPr>
            <p:nvPr/>
          </p:nvSpPr>
          <p:spPr bwMode="auto">
            <a:xfrm>
              <a:off x="1152" y="2448"/>
              <a:ext cx="96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2549" name="Freeform 23"/>
            <p:cNvSpPr>
              <a:spLocks/>
            </p:cNvSpPr>
            <p:nvPr/>
          </p:nvSpPr>
          <p:spPr bwMode="auto">
            <a:xfrm>
              <a:off x="1248" y="2000"/>
              <a:ext cx="672" cy="384"/>
            </a:xfrm>
            <a:custGeom>
              <a:avLst/>
              <a:gdLst>
                <a:gd name="T0" fmla="*/ 0 w 672"/>
                <a:gd name="T1" fmla="*/ 304 h 384"/>
                <a:gd name="T2" fmla="*/ 96 w 672"/>
                <a:gd name="T3" fmla="*/ 16 h 384"/>
                <a:gd name="T4" fmla="*/ 288 w 672"/>
                <a:gd name="T5" fmla="*/ 208 h 384"/>
                <a:gd name="T6" fmla="*/ 528 w 672"/>
                <a:gd name="T7" fmla="*/ 352 h 384"/>
                <a:gd name="T8" fmla="*/ 672 w 672"/>
                <a:gd name="T9" fmla="*/ 16 h 384"/>
                <a:gd name="T10" fmla="*/ 0 60000 65536"/>
                <a:gd name="T11" fmla="*/ 0 60000 65536"/>
                <a:gd name="T12" fmla="*/ 0 60000 65536"/>
                <a:gd name="T13" fmla="*/ 0 60000 65536"/>
                <a:gd name="T14" fmla="*/ 0 60000 65536"/>
                <a:gd name="T15" fmla="*/ 0 w 672"/>
                <a:gd name="T16" fmla="*/ 0 h 384"/>
                <a:gd name="T17" fmla="*/ 672 w 672"/>
                <a:gd name="T18" fmla="*/ 384 h 384"/>
              </a:gdLst>
              <a:ahLst/>
              <a:cxnLst>
                <a:cxn ang="T10">
                  <a:pos x="T0" y="T1"/>
                </a:cxn>
                <a:cxn ang="T11">
                  <a:pos x="T2" y="T3"/>
                </a:cxn>
                <a:cxn ang="T12">
                  <a:pos x="T4" y="T5"/>
                </a:cxn>
                <a:cxn ang="T13">
                  <a:pos x="T6" y="T7"/>
                </a:cxn>
                <a:cxn ang="T14">
                  <a:pos x="T8" y="T9"/>
                </a:cxn>
              </a:cxnLst>
              <a:rect l="T15" t="T16" r="T17" b="T18"/>
              <a:pathLst>
                <a:path w="672" h="384">
                  <a:moveTo>
                    <a:pt x="0" y="304"/>
                  </a:moveTo>
                  <a:cubicBezTo>
                    <a:pt x="24" y="168"/>
                    <a:pt x="48" y="32"/>
                    <a:pt x="96" y="16"/>
                  </a:cubicBezTo>
                  <a:cubicBezTo>
                    <a:pt x="144" y="0"/>
                    <a:pt x="216" y="152"/>
                    <a:pt x="288" y="208"/>
                  </a:cubicBezTo>
                  <a:cubicBezTo>
                    <a:pt x="360" y="264"/>
                    <a:pt x="464" y="384"/>
                    <a:pt x="528" y="352"/>
                  </a:cubicBezTo>
                  <a:cubicBezTo>
                    <a:pt x="592" y="320"/>
                    <a:pt x="648" y="72"/>
                    <a:pt x="672" y="16"/>
                  </a:cubicBezTo>
                </a:path>
              </a:pathLst>
            </a:custGeom>
            <a:noFill/>
            <a:ln w="9525">
              <a:solidFill>
                <a:schemeClr val="tx1"/>
              </a:solidFill>
              <a:round/>
              <a:headEnd/>
              <a:tailEnd/>
            </a:ln>
          </p:spPr>
          <p:txBody>
            <a:bodyPr>
              <a:prstTxWarp prst="textNoShape">
                <a:avLst/>
              </a:prstTxWarp>
            </a:bodyPr>
            <a:lstStyle/>
            <a:p>
              <a:endParaRPr lang="en-US"/>
            </a:p>
          </p:txBody>
        </p:sp>
        <p:sp>
          <p:nvSpPr>
            <p:cNvPr id="22550" name="Text Box 24"/>
            <p:cNvSpPr txBox="1">
              <a:spLocks noChangeArrowheads="1"/>
            </p:cNvSpPr>
            <p:nvPr/>
          </p:nvSpPr>
          <p:spPr bwMode="auto">
            <a:xfrm>
              <a:off x="960" y="1872"/>
              <a:ext cx="240" cy="231"/>
            </a:xfrm>
            <a:prstGeom prst="rect">
              <a:avLst/>
            </a:prstGeom>
            <a:noFill/>
            <a:ln w="9525">
              <a:noFill/>
              <a:miter lim="800000"/>
              <a:headEnd/>
              <a:tailEnd/>
            </a:ln>
          </p:spPr>
          <p:txBody>
            <a:bodyPr>
              <a:prstTxWarp prst="textNoShape">
                <a:avLst/>
              </a:prstTxWarp>
              <a:spAutoFit/>
            </a:bodyPr>
            <a:lstStyle/>
            <a:p>
              <a:pPr eaLnBrk="1" hangingPunct="1">
                <a:spcBef>
                  <a:spcPct val="50000"/>
                </a:spcBef>
              </a:pPr>
              <a:r>
                <a:rPr lang="en-US" sz="1800" i="1"/>
                <a:t>f</a:t>
              </a:r>
            </a:p>
          </p:txBody>
        </p:sp>
        <p:sp>
          <p:nvSpPr>
            <p:cNvPr id="22551" name="Text Box 25"/>
            <p:cNvSpPr txBox="1">
              <a:spLocks noChangeArrowheads="1"/>
            </p:cNvSpPr>
            <p:nvPr/>
          </p:nvSpPr>
          <p:spPr bwMode="auto">
            <a:xfrm>
              <a:off x="1968" y="2409"/>
              <a:ext cx="240" cy="231"/>
            </a:xfrm>
            <a:prstGeom prst="rect">
              <a:avLst/>
            </a:prstGeom>
            <a:noFill/>
            <a:ln w="9525">
              <a:noFill/>
              <a:miter lim="800000"/>
              <a:headEnd/>
              <a:tailEnd/>
            </a:ln>
          </p:spPr>
          <p:txBody>
            <a:bodyPr>
              <a:prstTxWarp prst="textNoShape">
                <a:avLst/>
              </a:prstTxWarp>
              <a:spAutoFit/>
            </a:bodyPr>
            <a:lstStyle/>
            <a:p>
              <a:pPr eaLnBrk="1" hangingPunct="1">
                <a:spcBef>
                  <a:spcPct val="50000"/>
                </a:spcBef>
              </a:pPr>
              <a:r>
                <a:rPr lang="en-US" sz="1800" i="1"/>
                <a:t>x</a:t>
              </a:r>
            </a:p>
          </p:txBody>
        </p:sp>
      </p:grpSp>
      <p:grpSp>
        <p:nvGrpSpPr>
          <p:cNvPr id="22536" name="Group 26"/>
          <p:cNvGrpSpPr>
            <a:grpSpLocks/>
          </p:cNvGrpSpPr>
          <p:nvPr/>
        </p:nvGrpSpPr>
        <p:grpSpPr bwMode="auto">
          <a:xfrm>
            <a:off x="3581400" y="5314950"/>
            <a:ext cx="1600200" cy="476250"/>
            <a:chOff x="2256" y="2064"/>
            <a:chExt cx="1008" cy="300"/>
          </a:xfrm>
        </p:grpSpPr>
        <p:sp>
          <p:nvSpPr>
            <p:cNvPr id="22544" name="Text Box 27"/>
            <p:cNvSpPr txBox="1">
              <a:spLocks noChangeArrowheads="1"/>
            </p:cNvSpPr>
            <p:nvPr/>
          </p:nvSpPr>
          <p:spPr bwMode="auto">
            <a:xfrm>
              <a:off x="2592" y="2064"/>
              <a:ext cx="336" cy="300"/>
            </a:xfrm>
            <a:prstGeom prst="rect">
              <a:avLst/>
            </a:prstGeom>
            <a:noFill/>
            <a:ln w="19050">
              <a:solidFill>
                <a:schemeClr val="tx1"/>
              </a:solidFill>
              <a:miter lim="800000"/>
              <a:headEnd/>
              <a:tailEnd/>
            </a:ln>
          </p:spPr>
          <p:txBody>
            <a:bodyPr>
              <a:prstTxWarp prst="textNoShape">
                <a:avLst/>
              </a:prstTxWarp>
              <a:spAutoFit/>
            </a:bodyPr>
            <a:lstStyle/>
            <a:p>
              <a:pPr algn="ctr" eaLnBrk="1" hangingPunct="1">
                <a:spcBef>
                  <a:spcPct val="50000"/>
                </a:spcBef>
              </a:pPr>
              <a:r>
                <a:rPr lang="en-US" i="1"/>
                <a:t>T</a:t>
              </a:r>
            </a:p>
          </p:txBody>
        </p:sp>
        <p:sp>
          <p:nvSpPr>
            <p:cNvPr id="22545" name="Line 28"/>
            <p:cNvSpPr>
              <a:spLocks noChangeShapeType="1"/>
            </p:cNvSpPr>
            <p:nvPr/>
          </p:nvSpPr>
          <p:spPr bwMode="auto">
            <a:xfrm>
              <a:off x="2256" y="2208"/>
              <a:ext cx="336"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546" name="Line 29"/>
            <p:cNvSpPr>
              <a:spLocks noChangeShapeType="1"/>
            </p:cNvSpPr>
            <p:nvPr/>
          </p:nvSpPr>
          <p:spPr bwMode="auto">
            <a:xfrm>
              <a:off x="2928" y="2208"/>
              <a:ext cx="336"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22537" name="Group 30"/>
          <p:cNvGrpSpPr>
            <a:grpSpLocks/>
          </p:cNvGrpSpPr>
          <p:nvPr/>
        </p:nvGrpSpPr>
        <p:grpSpPr bwMode="auto">
          <a:xfrm>
            <a:off x="5638800" y="5029200"/>
            <a:ext cx="1981200" cy="1219200"/>
            <a:chOff x="3552" y="3168"/>
            <a:chExt cx="1248" cy="768"/>
          </a:xfrm>
        </p:grpSpPr>
        <p:sp>
          <p:nvSpPr>
            <p:cNvPr id="22539" name="Line 31"/>
            <p:cNvSpPr>
              <a:spLocks noChangeShapeType="1"/>
            </p:cNvSpPr>
            <p:nvPr/>
          </p:nvSpPr>
          <p:spPr bwMode="auto">
            <a:xfrm>
              <a:off x="3744" y="3216"/>
              <a:ext cx="0" cy="528"/>
            </a:xfrm>
            <a:prstGeom prst="line">
              <a:avLst/>
            </a:prstGeom>
            <a:noFill/>
            <a:ln w="9525">
              <a:solidFill>
                <a:schemeClr val="tx1"/>
              </a:solidFill>
              <a:round/>
              <a:headEnd/>
              <a:tailEnd/>
            </a:ln>
          </p:spPr>
          <p:txBody>
            <a:bodyPr>
              <a:prstTxWarp prst="textNoShape">
                <a:avLst/>
              </a:prstTxWarp>
            </a:bodyPr>
            <a:lstStyle/>
            <a:p>
              <a:endParaRPr lang="en-US"/>
            </a:p>
          </p:txBody>
        </p:sp>
        <p:sp>
          <p:nvSpPr>
            <p:cNvPr id="22540" name="Line 32"/>
            <p:cNvSpPr>
              <a:spLocks noChangeShapeType="1"/>
            </p:cNvSpPr>
            <p:nvPr/>
          </p:nvSpPr>
          <p:spPr bwMode="auto">
            <a:xfrm>
              <a:off x="3744" y="3744"/>
              <a:ext cx="96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2541" name="Freeform 33"/>
            <p:cNvSpPr>
              <a:spLocks/>
            </p:cNvSpPr>
            <p:nvPr/>
          </p:nvSpPr>
          <p:spPr bwMode="auto">
            <a:xfrm>
              <a:off x="4224" y="3296"/>
              <a:ext cx="384" cy="384"/>
            </a:xfrm>
            <a:custGeom>
              <a:avLst/>
              <a:gdLst>
                <a:gd name="T0" fmla="*/ 0 w 672"/>
                <a:gd name="T1" fmla="*/ 304 h 384"/>
                <a:gd name="T2" fmla="*/ 31 w 672"/>
                <a:gd name="T3" fmla="*/ 16 h 384"/>
                <a:gd name="T4" fmla="*/ 94 w 672"/>
                <a:gd name="T5" fmla="*/ 208 h 384"/>
                <a:gd name="T6" fmla="*/ 173 w 672"/>
                <a:gd name="T7" fmla="*/ 352 h 384"/>
                <a:gd name="T8" fmla="*/ 219 w 672"/>
                <a:gd name="T9" fmla="*/ 16 h 384"/>
                <a:gd name="T10" fmla="*/ 0 60000 65536"/>
                <a:gd name="T11" fmla="*/ 0 60000 65536"/>
                <a:gd name="T12" fmla="*/ 0 60000 65536"/>
                <a:gd name="T13" fmla="*/ 0 60000 65536"/>
                <a:gd name="T14" fmla="*/ 0 60000 65536"/>
                <a:gd name="T15" fmla="*/ 0 w 672"/>
                <a:gd name="T16" fmla="*/ 0 h 384"/>
                <a:gd name="T17" fmla="*/ 672 w 672"/>
                <a:gd name="T18" fmla="*/ 384 h 384"/>
              </a:gdLst>
              <a:ahLst/>
              <a:cxnLst>
                <a:cxn ang="T10">
                  <a:pos x="T0" y="T1"/>
                </a:cxn>
                <a:cxn ang="T11">
                  <a:pos x="T2" y="T3"/>
                </a:cxn>
                <a:cxn ang="T12">
                  <a:pos x="T4" y="T5"/>
                </a:cxn>
                <a:cxn ang="T13">
                  <a:pos x="T6" y="T7"/>
                </a:cxn>
                <a:cxn ang="T14">
                  <a:pos x="T8" y="T9"/>
                </a:cxn>
              </a:cxnLst>
              <a:rect l="T15" t="T16" r="T17" b="T18"/>
              <a:pathLst>
                <a:path w="672" h="384">
                  <a:moveTo>
                    <a:pt x="0" y="304"/>
                  </a:moveTo>
                  <a:cubicBezTo>
                    <a:pt x="24" y="168"/>
                    <a:pt x="48" y="32"/>
                    <a:pt x="96" y="16"/>
                  </a:cubicBezTo>
                  <a:cubicBezTo>
                    <a:pt x="144" y="0"/>
                    <a:pt x="216" y="152"/>
                    <a:pt x="288" y="208"/>
                  </a:cubicBezTo>
                  <a:cubicBezTo>
                    <a:pt x="360" y="264"/>
                    <a:pt x="464" y="384"/>
                    <a:pt x="528" y="352"/>
                  </a:cubicBezTo>
                  <a:cubicBezTo>
                    <a:pt x="592" y="320"/>
                    <a:pt x="648" y="72"/>
                    <a:pt x="672" y="16"/>
                  </a:cubicBezTo>
                </a:path>
              </a:pathLst>
            </a:custGeom>
            <a:noFill/>
            <a:ln w="9525">
              <a:solidFill>
                <a:schemeClr val="tx1"/>
              </a:solidFill>
              <a:round/>
              <a:headEnd/>
              <a:tailEnd/>
            </a:ln>
          </p:spPr>
          <p:txBody>
            <a:bodyPr>
              <a:prstTxWarp prst="textNoShape">
                <a:avLst/>
              </a:prstTxWarp>
            </a:bodyPr>
            <a:lstStyle/>
            <a:p>
              <a:endParaRPr lang="en-US"/>
            </a:p>
          </p:txBody>
        </p:sp>
        <p:sp>
          <p:nvSpPr>
            <p:cNvPr id="22542" name="Text Box 34"/>
            <p:cNvSpPr txBox="1">
              <a:spLocks noChangeArrowheads="1"/>
            </p:cNvSpPr>
            <p:nvPr/>
          </p:nvSpPr>
          <p:spPr bwMode="auto">
            <a:xfrm>
              <a:off x="3552" y="3168"/>
              <a:ext cx="240" cy="231"/>
            </a:xfrm>
            <a:prstGeom prst="rect">
              <a:avLst/>
            </a:prstGeom>
            <a:noFill/>
            <a:ln w="9525">
              <a:noFill/>
              <a:miter lim="800000"/>
              <a:headEnd/>
              <a:tailEnd/>
            </a:ln>
          </p:spPr>
          <p:txBody>
            <a:bodyPr>
              <a:prstTxWarp prst="textNoShape">
                <a:avLst/>
              </a:prstTxWarp>
              <a:spAutoFit/>
            </a:bodyPr>
            <a:lstStyle/>
            <a:p>
              <a:pPr eaLnBrk="1" hangingPunct="1">
                <a:spcBef>
                  <a:spcPct val="50000"/>
                </a:spcBef>
              </a:pPr>
              <a:r>
                <a:rPr lang="en-US" sz="1800" i="1"/>
                <a:t>f</a:t>
              </a:r>
            </a:p>
          </p:txBody>
        </p:sp>
        <p:sp>
          <p:nvSpPr>
            <p:cNvPr id="22543" name="Text Box 35"/>
            <p:cNvSpPr txBox="1">
              <a:spLocks noChangeArrowheads="1"/>
            </p:cNvSpPr>
            <p:nvPr/>
          </p:nvSpPr>
          <p:spPr bwMode="auto">
            <a:xfrm>
              <a:off x="4560" y="3705"/>
              <a:ext cx="240" cy="231"/>
            </a:xfrm>
            <a:prstGeom prst="rect">
              <a:avLst/>
            </a:prstGeom>
            <a:noFill/>
            <a:ln w="9525">
              <a:noFill/>
              <a:miter lim="800000"/>
              <a:headEnd/>
              <a:tailEnd/>
            </a:ln>
          </p:spPr>
          <p:txBody>
            <a:bodyPr>
              <a:prstTxWarp prst="textNoShape">
                <a:avLst/>
              </a:prstTxWarp>
              <a:spAutoFit/>
            </a:bodyPr>
            <a:lstStyle/>
            <a:p>
              <a:pPr eaLnBrk="1" hangingPunct="1">
                <a:spcBef>
                  <a:spcPct val="50000"/>
                </a:spcBef>
              </a:pPr>
              <a:r>
                <a:rPr lang="en-US" sz="1800" i="1"/>
                <a:t>x</a:t>
              </a:r>
            </a:p>
          </p:txBody>
        </p:sp>
      </p:grpSp>
      <p:sp>
        <p:nvSpPr>
          <p:cNvPr id="22538" name="Rectangle 36"/>
          <p:cNvSpPr>
            <a:spLocks noChangeArrowheads="1"/>
          </p:cNvSpPr>
          <p:nvPr/>
        </p:nvSpPr>
        <p:spPr bwMode="auto">
          <a:xfrm>
            <a:off x="685800" y="3962400"/>
            <a:ext cx="7772400" cy="990600"/>
          </a:xfrm>
          <a:prstGeom prst="rect">
            <a:avLst/>
          </a:prstGeom>
          <a:noFill/>
          <a:ln w="9525">
            <a:noFill/>
            <a:miter lim="800000"/>
            <a:headEnd/>
            <a:tailEnd/>
          </a:ln>
        </p:spPr>
        <p:txBody>
          <a:bodyPr>
            <a:prstTxWarp prst="textNoShape">
              <a:avLst/>
            </a:prstTxWarp>
          </a:bodyPr>
          <a:lstStyle/>
          <a:p>
            <a:pPr marL="342900" indent="-342900">
              <a:lnSpc>
                <a:spcPct val="170000"/>
              </a:lnSpc>
              <a:spcBef>
                <a:spcPct val="20000"/>
              </a:spcBef>
            </a:pPr>
            <a:r>
              <a:rPr lang="en-US">
                <a:latin typeface="Arial" charset="0"/>
              </a:rPr>
              <a:t>image warping: change </a:t>
            </a:r>
            <a:r>
              <a:rPr lang="en-US" b="1" i="1">
                <a:latin typeface="Arial" charset="0"/>
              </a:rPr>
              <a:t>domain</a:t>
            </a:r>
            <a:r>
              <a:rPr lang="en-US">
                <a:latin typeface="Arial" charset="0"/>
              </a:rPr>
              <a:t> of image</a:t>
            </a:r>
          </a:p>
          <a:p>
            <a:pPr marL="342900" indent="-342900" algn="ctr">
              <a:lnSpc>
                <a:spcPct val="90000"/>
              </a:lnSpc>
              <a:spcBef>
                <a:spcPct val="20000"/>
              </a:spcBef>
            </a:pPr>
            <a:r>
              <a:rPr lang="en-US" i="1">
                <a:latin typeface="Arial" charset="0"/>
              </a:rPr>
              <a:t>g(x) = f(T(x))</a:t>
            </a:r>
            <a:endParaRPr lang="en-US">
              <a:latin typeface="Arial" charset="0"/>
            </a:endParaRPr>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p:txBody>
          <a:bodyPr/>
          <a:lstStyle/>
          <a:p>
            <a:r>
              <a:rPr lang="en-US"/>
              <a:t>Example: warping triangles</a:t>
            </a:r>
          </a:p>
        </p:txBody>
      </p:sp>
      <p:sp>
        <p:nvSpPr>
          <p:cNvPr id="762883" name="Rectangle 3"/>
          <p:cNvSpPr>
            <a:spLocks noGrp="1" noChangeArrowheads="1"/>
          </p:cNvSpPr>
          <p:nvPr>
            <p:ph type="body" idx="1"/>
          </p:nvPr>
        </p:nvSpPr>
        <p:spPr>
          <a:xfrm>
            <a:off x="685800" y="3352800"/>
            <a:ext cx="8153400" cy="3505200"/>
          </a:xfrm>
        </p:spPr>
        <p:txBody>
          <a:bodyPr/>
          <a:lstStyle/>
          <a:p>
            <a:r>
              <a:rPr lang="en-US"/>
              <a:t>Given two triangles: ABC and A’B’C’ in 2D (12 numbers) </a:t>
            </a:r>
          </a:p>
          <a:p>
            <a:r>
              <a:rPr lang="en-US"/>
              <a:t>Need to find transform T to transfer all pixels from one to the other.</a:t>
            </a:r>
          </a:p>
          <a:p>
            <a:r>
              <a:rPr lang="en-US"/>
              <a:t>How can we compute the transformation matrix:</a:t>
            </a:r>
          </a:p>
          <a:p>
            <a:endParaRPr lang="en-US"/>
          </a:p>
        </p:txBody>
      </p:sp>
      <p:sp>
        <p:nvSpPr>
          <p:cNvPr id="109573" name="AutoShape 4" descr="Denim"/>
          <p:cNvSpPr>
            <a:spLocks noChangeArrowheads="1"/>
          </p:cNvSpPr>
          <p:nvPr/>
        </p:nvSpPr>
        <p:spPr bwMode="auto">
          <a:xfrm>
            <a:off x="1295400" y="1331913"/>
            <a:ext cx="1676400" cy="1447800"/>
          </a:xfrm>
          <a:prstGeom prst="triangle">
            <a:avLst>
              <a:gd name="adj" fmla="val 50000"/>
            </a:avLst>
          </a:prstGeom>
          <a:blipFill dpi="0" rotWithShape="1">
            <a:blip r:embed="rId4"/>
            <a:srcRect/>
            <a:tile tx="0" ty="0" sx="100000" sy="100000" flip="none" algn="tl"/>
          </a:blipFill>
          <a:ln w="9525">
            <a:solidFill>
              <a:schemeClr val="tx1"/>
            </a:solidFill>
            <a:miter lim="800000"/>
            <a:headEnd/>
            <a:tailEnd/>
          </a:ln>
        </p:spPr>
        <p:txBody>
          <a:bodyPr wrap="none" anchor="ctr">
            <a:prstTxWarp prst="textNoShape">
              <a:avLst/>
            </a:prstTxWarp>
          </a:bodyPr>
          <a:lstStyle/>
          <a:p>
            <a:endParaRPr lang="en-US"/>
          </a:p>
        </p:txBody>
      </p:sp>
      <p:sp>
        <p:nvSpPr>
          <p:cNvPr id="109574" name="AutoShape 5"/>
          <p:cNvSpPr>
            <a:spLocks noChangeArrowheads="1"/>
          </p:cNvSpPr>
          <p:nvPr/>
        </p:nvSpPr>
        <p:spPr bwMode="auto">
          <a:xfrm rot="-831458">
            <a:off x="5556250" y="1279525"/>
            <a:ext cx="2133600" cy="1273175"/>
          </a:xfrm>
          <a:prstGeom prst="triangle">
            <a:avLst>
              <a:gd name="adj" fmla="val 50000"/>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109575" name="Text Box 6"/>
          <p:cNvSpPr txBox="1">
            <a:spLocks noChangeArrowheads="1"/>
          </p:cNvSpPr>
          <p:nvPr/>
        </p:nvSpPr>
        <p:spPr bwMode="auto">
          <a:xfrm>
            <a:off x="3886200" y="2170113"/>
            <a:ext cx="11430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b="1" i="1"/>
              <a:t>T</a:t>
            </a:r>
            <a:r>
              <a:rPr lang="en-US" b="1"/>
              <a:t>(</a:t>
            </a:r>
            <a:r>
              <a:rPr lang="en-US" b="1" i="1"/>
              <a:t>x,y</a:t>
            </a:r>
            <a:r>
              <a:rPr lang="en-US" b="1"/>
              <a:t>)</a:t>
            </a:r>
          </a:p>
        </p:txBody>
      </p:sp>
      <p:sp>
        <p:nvSpPr>
          <p:cNvPr id="109576" name="AutoShape 7"/>
          <p:cNvSpPr>
            <a:spLocks noChangeArrowheads="1"/>
          </p:cNvSpPr>
          <p:nvPr/>
        </p:nvSpPr>
        <p:spPr bwMode="auto">
          <a:xfrm>
            <a:off x="4164013" y="1927225"/>
            <a:ext cx="636587" cy="319088"/>
          </a:xfrm>
          <a:prstGeom prst="rightArrow">
            <a:avLst>
              <a:gd name="adj1" fmla="val 50000"/>
              <a:gd name="adj2" fmla="val 49876"/>
            </a:avLst>
          </a:prstGeom>
          <a:solidFill>
            <a:srgbClr val="FFFF00"/>
          </a:solidFill>
          <a:ln w="28575">
            <a:solidFill>
              <a:schemeClr val="accent1"/>
            </a:solidFill>
            <a:miter lim="800000"/>
            <a:headEnd/>
            <a:tailEnd type="none" w="sm" len="sm"/>
          </a:ln>
        </p:spPr>
        <p:txBody>
          <a:bodyPr wrap="none" anchor="ctr">
            <a:prstTxWarp prst="textNoShape">
              <a:avLst/>
            </a:prstTxWarp>
          </a:bodyPr>
          <a:lstStyle/>
          <a:p>
            <a:pPr algn="ctr"/>
            <a:endParaRPr lang="ru-RU" i="1">
              <a:solidFill>
                <a:srgbClr val="FFFF00"/>
              </a:solidFill>
              <a:latin typeface="Arial" charset="0"/>
            </a:endParaRPr>
          </a:p>
        </p:txBody>
      </p:sp>
      <p:sp>
        <p:nvSpPr>
          <p:cNvPr id="109577" name="Text Box 8"/>
          <p:cNvSpPr txBox="1">
            <a:spLocks noChangeArrowheads="1"/>
          </p:cNvSpPr>
          <p:nvPr/>
        </p:nvSpPr>
        <p:spPr bwMode="auto">
          <a:xfrm>
            <a:off x="4267200" y="1498600"/>
            <a:ext cx="361950" cy="519113"/>
          </a:xfrm>
          <a:prstGeom prst="rect">
            <a:avLst/>
          </a:prstGeom>
          <a:noFill/>
          <a:ln w="9525">
            <a:noFill/>
            <a:miter lim="800000"/>
            <a:headEnd/>
            <a:tailEnd/>
          </a:ln>
        </p:spPr>
        <p:txBody>
          <a:bodyPr wrap="none">
            <a:prstTxWarp prst="textNoShape">
              <a:avLst/>
            </a:prstTxWarp>
            <a:spAutoFit/>
          </a:bodyPr>
          <a:lstStyle/>
          <a:p>
            <a:r>
              <a:rPr lang="en-US" sz="2800" b="1"/>
              <a:t>?</a:t>
            </a:r>
          </a:p>
        </p:txBody>
      </p:sp>
      <p:sp>
        <p:nvSpPr>
          <p:cNvPr id="109578" name="Text Box 9"/>
          <p:cNvSpPr txBox="1">
            <a:spLocks noChangeArrowheads="1"/>
          </p:cNvSpPr>
          <p:nvPr/>
        </p:nvSpPr>
        <p:spPr bwMode="auto">
          <a:xfrm>
            <a:off x="984250" y="2551113"/>
            <a:ext cx="387350" cy="457200"/>
          </a:xfrm>
          <a:prstGeom prst="rect">
            <a:avLst/>
          </a:prstGeom>
          <a:noFill/>
          <a:ln w="9525">
            <a:noFill/>
            <a:miter lim="800000"/>
            <a:headEnd/>
            <a:tailEnd/>
          </a:ln>
        </p:spPr>
        <p:txBody>
          <a:bodyPr wrap="none">
            <a:prstTxWarp prst="textNoShape">
              <a:avLst/>
            </a:prstTxWarp>
            <a:spAutoFit/>
          </a:bodyPr>
          <a:lstStyle/>
          <a:p>
            <a:r>
              <a:rPr lang="en-US">
                <a:latin typeface="Arial" charset="0"/>
              </a:rPr>
              <a:t>A</a:t>
            </a:r>
          </a:p>
        </p:txBody>
      </p:sp>
      <p:sp>
        <p:nvSpPr>
          <p:cNvPr id="109579" name="Text Box 10"/>
          <p:cNvSpPr txBox="1">
            <a:spLocks noChangeArrowheads="1"/>
          </p:cNvSpPr>
          <p:nvPr/>
        </p:nvSpPr>
        <p:spPr bwMode="auto">
          <a:xfrm>
            <a:off x="1974850" y="950913"/>
            <a:ext cx="387350" cy="457200"/>
          </a:xfrm>
          <a:prstGeom prst="rect">
            <a:avLst/>
          </a:prstGeom>
          <a:noFill/>
          <a:ln w="9525">
            <a:noFill/>
            <a:miter lim="800000"/>
            <a:headEnd/>
            <a:tailEnd/>
          </a:ln>
        </p:spPr>
        <p:txBody>
          <a:bodyPr wrap="none">
            <a:prstTxWarp prst="textNoShape">
              <a:avLst/>
            </a:prstTxWarp>
            <a:spAutoFit/>
          </a:bodyPr>
          <a:lstStyle/>
          <a:p>
            <a:r>
              <a:rPr lang="en-US">
                <a:latin typeface="Arial" charset="0"/>
              </a:rPr>
              <a:t>B</a:t>
            </a:r>
          </a:p>
        </p:txBody>
      </p:sp>
      <p:sp>
        <p:nvSpPr>
          <p:cNvPr id="109580" name="Text Box 11"/>
          <p:cNvSpPr txBox="1">
            <a:spLocks noChangeArrowheads="1"/>
          </p:cNvSpPr>
          <p:nvPr/>
        </p:nvSpPr>
        <p:spPr bwMode="auto">
          <a:xfrm>
            <a:off x="2947988" y="2551113"/>
            <a:ext cx="404812" cy="457200"/>
          </a:xfrm>
          <a:prstGeom prst="rect">
            <a:avLst/>
          </a:prstGeom>
          <a:noFill/>
          <a:ln w="9525">
            <a:noFill/>
            <a:miter lim="800000"/>
            <a:headEnd/>
            <a:tailEnd/>
          </a:ln>
        </p:spPr>
        <p:txBody>
          <a:bodyPr wrap="none">
            <a:prstTxWarp prst="textNoShape">
              <a:avLst/>
            </a:prstTxWarp>
            <a:spAutoFit/>
          </a:bodyPr>
          <a:lstStyle/>
          <a:p>
            <a:r>
              <a:rPr lang="en-US">
                <a:latin typeface="Arial" charset="0"/>
              </a:rPr>
              <a:t>C</a:t>
            </a:r>
          </a:p>
        </p:txBody>
      </p:sp>
      <p:sp>
        <p:nvSpPr>
          <p:cNvPr id="109581" name="Text Box 12"/>
          <p:cNvSpPr txBox="1">
            <a:spLocks noChangeArrowheads="1"/>
          </p:cNvSpPr>
          <p:nvPr/>
        </p:nvSpPr>
        <p:spPr bwMode="auto">
          <a:xfrm>
            <a:off x="5327650" y="2590800"/>
            <a:ext cx="455613" cy="457200"/>
          </a:xfrm>
          <a:prstGeom prst="rect">
            <a:avLst/>
          </a:prstGeom>
          <a:noFill/>
          <a:ln w="9525">
            <a:noFill/>
            <a:miter lim="800000"/>
            <a:headEnd/>
            <a:tailEnd/>
          </a:ln>
        </p:spPr>
        <p:txBody>
          <a:bodyPr wrap="none">
            <a:prstTxWarp prst="textNoShape">
              <a:avLst/>
            </a:prstTxWarp>
            <a:spAutoFit/>
          </a:bodyPr>
          <a:lstStyle/>
          <a:p>
            <a:r>
              <a:rPr lang="en-US">
                <a:latin typeface="Arial" charset="0"/>
              </a:rPr>
              <a:t>A’</a:t>
            </a:r>
          </a:p>
        </p:txBody>
      </p:sp>
      <p:sp>
        <p:nvSpPr>
          <p:cNvPr id="109582" name="Text Box 13"/>
          <p:cNvSpPr txBox="1">
            <a:spLocks noChangeArrowheads="1"/>
          </p:cNvSpPr>
          <p:nvPr/>
        </p:nvSpPr>
        <p:spPr bwMode="auto">
          <a:xfrm>
            <a:off x="7696200" y="2246313"/>
            <a:ext cx="473075" cy="457200"/>
          </a:xfrm>
          <a:prstGeom prst="rect">
            <a:avLst/>
          </a:prstGeom>
          <a:noFill/>
          <a:ln w="9525">
            <a:noFill/>
            <a:miter lim="800000"/>
            <a:headEnd/>
            <a:tailEnd/>
          </a:ln>
        </p:spPr>
        <p:txBody>
          <a:bodyPr wrap="none">
            <a:prstTxWarp prst="textNoShape">
              <a:avLst/>
            </a:prstTxWarp>
            <a:spAutoFit/>
          </a:bodyPr>
          <a:lstStyle/>
          <a:p>
            <a:r>
              <a:rPr lang="en-US">
                <a:latin typeface="Arial" charset="0"/>
              </a:rPr>
              <a:t>C’</a:t>
            </a:r>
          </a:p>
        </p:txBody>
      </p:sp>
      <p:sp>
        <p:nvSpPr>
          <p:cNvPr id="109583" name="Text Box 14"/>
          <p:cNvSpPr txBox="1">
            <a:spLocks noChangeArrowheads="1"/>
          </p:cNvSpPr>
          <p:nvPr/>
        </p:nvSpPr>
        <p:spPr bwMode="auto">
          <a:xfrm>
            <a:off x="6324600" y="874713"/>
            <a:ext cx="455613" cy="457200"/>
          </a:xfrm>
          <a:prstGeom prst="rect">
            <a:avLst/>
          </a:prstGeom>
          <a:noFill/>
          <a:ln w="9525">
            <a:noFill/>
            <a:miter lim="800000"/>
            <a:headEnd/>
            <a:tailEnd/>
          </a:ln>
        </p:spPr>
        <p:txBody>
          <a:bodyPr wrap="none">
            <a:prstTxWarp prst="textNoShape">
              <a:avLst/>
            </a:prstTxWarp>
            <a:spAutoFit/>
          </a:bodyPr>
          <a:lstStyle/>
          <a:p>
            <a:r>
              <a:rPr lang="en-US">
                <a:latin typeface="Arial" charset="0"/>
              </a:rPr>
              <a:t>B’</a:t>
            </a:r>
          </a:p>
        </p:txBody>
      </p:sp>
      <p:sp>
        <p:nvSpPr>
          <p:cNvPr id="109584" name="Text Box 15"/>
          <p:cNvSpPr txBox="1">
            <a:spLocks noChangeArrowheads="1"/>
          </p:cNvSpPr>
          <p:nvPr/>
        </p:nvSpPr>
        <p:spPr bwMode="auto">
          <a:xfrm>
            <a:off x="1601788" y="2819400"/>
            <a:ext cx="989012" cy="396875"/>
          </a:xfrm>
          <a:prstGeom prst="rect">
            <a:avLst/>
          </a:prstGeom>
          <a:noFill/>
          <a:ln w="9525">
            <a:noFill/>
            <a:miter lim="800000"/>
            <a:headEnd/>
            <a:tailEnd/>
          </a:ln>
        </p:spPr>
        <p:txBody>
          <a:bodyPr wrap="none">
            <a:prstTxWarp prst="textNoShape">
              <a:avLst/>
            </a:prstTxWarp>
            <a:spAutoFit/>
          </a:bodyPr>
          <a:lstStyle/>
          <a:p>
            <a:r>
              <a:rPr lang="en-US" sz="2000">
                <a:latin typeface="Arial" charset="0"/>
              </a:rPr>
              <a:t>Source</a:t>
            </a:r>
          </a:p>
        </p:txBody>
      </p:sp>
      <p:sp>
        <p:nvSpPr>
          <p:cNvPr id="109585" name="Text Box 16"/>
          <p:cNvSpPr txBox="1">
            <a:spLocks noChangeArrowheads="1"/>
          </p:cNvSpPr>
          <p:nvPr/>
        </p:nvSpPr>
        <p:spPr bwMode="auto">
          <a:xfrm>
            <a:off x="6096000" y="2819400"/>
            <a:ext cx="1455738" cy="396875"/>
          </a:xfrm>
          <a:prstGeom prst="rect">
            <a:avLst/>
          </a:prstGeom>
          <a:noFill/>
          <a:ln w="9525">
            <a:noFill/>
            <a:miter lim="800000"/>
            <a:headEnd/>
            <a:tailEnd/>
          </a:ln>
        </p:spPr>
        <p:txBody>
          <a:bodyPr wrap="none">
            <a:prstTxWarp prst="textNoShape">
              <a:avLst/>
            </a:prstTxWarp>
            <a:spAutoFit/>
          </a:bodyPr>
          <a:lstStyle/>
          <a:p>
            <a:r>
              <a:rPr lang="en-US" sz="2000">
                <a:latin typeface="Arial" charset="0"/>
              </a:rPr>
              <a:t>Destination</a:t>
            </a:r>
          </a:p>
        </p:txBody>
      </p:sp>
      <p:graphicFrame>
        <p:nvGraphicFramePr>
          <p:cNvPr id="762899" name="Object 2"/>
          <p:cNvGraphicFramePr>
            <a:graphicFrameLocks noChangeAspect="1"/>
          </p:cNvGraphicFramePr>
          <p:nvPr/>
        </p:nvGraphicFramePr>
        <p:xfrm>
          <a:off x="1447800" y="5181600"/>
          <a:ext cx="2730500" cy="1416050"/>
        </p:xfrm>
        <a:graphic>
          <a:graphicData uri="http://schemas.openxmlformats.org/presentationml/2006/ole">
            <mc:AlternateContent xmlns:mc="http://schemas.openxmlformats.org/markup-compatibility/2006">
              <mc:Choice xmlns:v="urn:schemas-microsoft-com:vml" Requires="v">
                <p:oleObj spid="_x0000_s109618" name="Equation" r:id="rId5" imgW="1346040" imgH="698400" progId="Equation.3">
                  <p:embed/>
                </p:oleObj>
              </mc:Choice>
              <mc:Fallback>
                <p:oleObj name="Equation" r:id="rId5" imgW="1346040" imgH="6984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5181600"/>
                        <a:ext cx="2730500" cy="14160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09586" name="TextBox 17"/>
          <p:cNvSpPr txBox="1">
            <a:spLocks noChangeArrowheads="1"/>
          </p:cNvSpPr>
          <p:nvPr/>
        </p:nvSpPr>
        <p:spPr bwMode="auto">
          <a:xfrm>
            <a:off x="4821238" y="5334000"/>
            <a:ext cx="3484562" cy="1200150"/>
          </a:xfrm>
          <a:prstGeom prst="rect">
            <a:avLst/>
          </a:prstGeom>
          <a:noFill/>
          <a:ln w="9525">
            <a:noFill/>
            <a:miter lim="800000"/>
            <a:headEnd/>
            <a:tailEnd/>
          </a:ln>
        </p:spPr>
        <p:txBody>
          <a:bodyPr wrap="none">
            <a:prstTxWarp prst="textNoShape">
              <a:avLst/>
            </a:prstTxWarp>
            <a:spAutoFit/>
          </a:bodyPr>
          <a:lstStyle/>
          <a:p>
            <a:r>
              <a:rPr lang="en-US"/>
              <a:t>cp2transform in matlab!</a:t>
            </a:r>
          </a:p>
          <a:p>
            <a:r>
              <a:rPr lang="en-US"/>
              <a:t>   input – correspondences.</a:t>
            </a:r>
          </a:p>
          <a:p>
            <a:r>
              <a:rPr lang="en-US"/>
              <a:t>   output – transformation.</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Image warping</a:t>
            </a:r>
          </a:p>
        </p:txBody>
      </p:sp>
      <p:sp>
        <p:nvSpPr>
          <p:cNvPr id="111619" name="Rectangle 3"/>
          <p:cNvSpPr>
            <a:spLocks noGrp="1" noChangeArrowheads="1"/>
          </p:cNvSpPr>
          <p:nvPr>
            <p:ph type="body" idx="1"/>
          </p:nvPr>
        </p:nvSpPr>
        <p:spPr>
          <a:xfrm>
            <a:off x="685800" y="4191000"/>
            <a:ext cx="7772400" cy="1371600"/>
          </a:xfrm>
        </p:spPr>
        <p:txBody>
          <a:bodyPr/>
          <a:lstStyle/>
          <a:p>
            <a:r>
              <a:rPr lang="en-US"/>
              <a:t>Given a coordinate transform </a:t>
            </a:r>
            <a:r>
              <a:rPr lang="en-US" i="1"/>
              <a:t>(x’,y’)</a:t>
            </a:r>
            <a:r>
              <a:rPr lang="en-US" b="1" i="1"/>
              <a:t> </a:t>
            </a:r>
            <a:r>
              <a:rPr lang="en-US"/>
              <a:t>=</a:t>
            </a:r>
            <a:r>
              <a:rPr lang="en-US" b="1" i="1"/>
              <a:t> </a:t>
            </a:r>
            <a:r>
              <a:rPr lang="en-US" i="1"/>
              <a:t>T</a:t>
            </a:r>
            <a:r>
              <a:rPr lang="en-US"/>
              <a:t>(</a:t>
            </a:r>
            <a:r>
              <a:rPr lang="en-US" i="1"/>
              <a:t>x,y</a:t>
            </a:r>
            <a:r>
              <a:rPr lang="en-US"/>
              <a:t>) and a source image </a:t>
            </a:r>
            <a:r>
              <a:rPr lang="en-US" i="1"/>
              <a:t>f</a:t>
            </a:r>
            <a:r>
              <a:rPr lang="en-US"/>
              <a:t>(</a:t>
            </a:r>
            <a:r>
              <a:rPr lang="en-US" i="1"/>
              <a:t>x,y</a:t>
            </a:r>
            <a:r>
              <a:rPr lang="en-US"/>
              <a:t>), how do we compute a transformed image </a:t>
            </a:r>
            <a:r>
              <a:rPr lang="en-US" i="1"/>
              <a:t>g(x’,y’)</a:t>
            </a:r>
            <a:r>
              <a:rPr lang="en-US" b="1"/>
              <a:t> </a:t>
            </a:r>
            <a:r>
              <a:rPr lang="en-US"/>
              <a:t>=</a:t>
            </a:r>
            <a:r>
              <a:rPr lang="en-US" b="1"/>
              <a:t> </a:t>
            </a:r>
            <a:r>
              <a:rPr lang="en-US" i="1"/>
              <a:t>f</a:t>
            </a:r>
            <a:r>
              <a:rPr lang="en-US"/>
              <a:t>(</a:t>
            </a:r>
            <a:r>
              <a:rPr lang="en-US" i="1"/>
              <a:t>T</a:t>
            </a:r>
            <a:r>
              <a:rPr lang="en-US"/>
              <a:t>(</a:t>
            </a:r>
            <a:r>
              <a:rPr lang="en-US" i="1"/>
              <a:t>x,y</a:t>
            </a:r>
            <a:r>
              <a:rPr lang="en-US"/>
              <a:t>))?</a:t>
            </a:r>
          </a:p>
        </p:txBody>
      </p:sp>
      <p:pic>
        <p:nvPicPr>
          <p:cNvPr id="111620" name="Picture 4" descr="HHHIMG_1166"/>
          <p:cNvPicPr>
            <a:picLocks noChangeAspect="1" noChangeArrowheads="1"/>
          </p:cNvPicPr>
          <p:nvPr/>
        </p:nvPicPr>
        <p:blipFill>
          <a:blip r:embed="rId3"/>
          <a:srcRect/>
          <a:stretch>
            <a:fillRect/>
          </a:stretch>
        </p:blipFill>
        <p:spPr bwMode="auto">
          <a:xfrm>
            <a:off x="1905000" y="1600200"/>
            <a:ext cx="2193925" cy="1643063"/>
          </a:xfrm>
          <a:prstGeom prst="rect">
            <a:avLst/>
          </a:prstGeom>
          <a:noFill/>
          <a:ln w="9525">
            <a:noFill/>
            <a:miter lim="800000"/>
            <a:headEnd/>
            <a:tailEnd/>
          </a:ln>
        </p:spPr>
      </p:pic>
      <p:pic>
        <p:nvPicPr>
          <p:cNvPr id="111621" name="Picture 5" descr="rotated"/>
          <p:cNvPicPr>
            <a:picLocks noChangeAspect="1" noChangeArrowheads="1"/>
          </p:cNvPicPr>
          <p:nvPr/>
        </p:nvPicPr>
        <p:blipFill>
          <a:blip r:embed="rId4"/>
          <a:srcRect/>
          <a:stretch>
            <a:fillRect/>
          </a:stretch>
        </p:blipFill>
        <p:spPr bwMode="auto">
          <a:xfrm>
            <a:off x="5368925" y="1447800"/>
            <a:ext cx="2632075" cy="2114550"/>
          </a:xfrm>
          <a:prstGeom prst="rect">
            <a:avLst/>
          </a:prstGeom>
          <a:noFill/>
          <a:ln w="9525">
            <a:noFill/>
            <a:miter lim="800000"/>
            <a:headEnd/>
            <a:tailEnd/>
          </a:ln>
        </p:spPr>
      </p:pic>
      <p:grpSp>
        <p:nvGrpSpPr>
          <p:cNvPr id="111622" name="Group 6"/>
          <p:cNvGrpSpPr>
            <a:grpSpLocks/>
          </p:cNvGrpSpPr>
          <p:nvPr/>
        </p:nvGrpSpPr>
        <p:grpSpPr bwMode="auto">
          <a:xfrm>
            <a:off x="1752600" y="2971800"/>
            <a:ext cx="381000" cy="381000"/>
            <a:chOff x="1104" y="3312"/>
            <a:chExt cx="240" cy="240"/>
          </a:xfrm>
        </p:grpSpPr>
        <p:sp>
          <p:nvSpPr>
            <p:cNvPr id="111636" name="Line 7"/>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111637" name="Line 8"/>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grpSp>
        <p:nvGrpSpPr>
          <p:cNvPr id="111623" name="Group 9"/>
          <p:cNvGrpSpPr>
            <a:grpSpLocks/>
          </p:cNvGrpSpPr>
          <p:nvPr/>
        </p:nvGrpSpPr>
        <p:grpSpPr bwMode="auto">
          <a:xfrm>
            <a:off x="5257800" y="2971800"/>
            <a:ext cx="381000" cy="381000"/>
            <a:chOff x="1104" y="3312"/>
            <a:chExt cx="240" cy="240"/>
          </a:xfrm>
        </p:grpSpPr>
        <p:sp>
          <p:nvSpPr>
            <p:cNvPr id="111634" name="Line 10"/>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111635" name="Line 11"/>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sp>
        <p:nvSpPr>
          <p:cNvPr id="111624" name="Text Box 12"/>
          <p:cNvSpPr txBox="1">
            <a:spLocks noChangeArrowheads="1"/>
          </p:cNvSpPr>
          <p:nvPr/>
        </p:nvSpPr>
        <p:spPr bwMode="auto">
          <a:xfrm>
            <a:off x="17526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111625" name="Text Box 13"/>
          <p:cNvSpPr txBox="1">
            <a:spLocks noChangeArrowheads="1"/>
          </p:cNvSpPr>
          <p:nvPr/>
        </p:nvSpPr>
        <p:spPr bwMode="auto">
          <a:xfrm>
            <a:off x="52578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111626" name="Rectangle 14"/>
          <p:cNvSpPr>
            <a:spLocks noChangeArrowheads="1"/>
          </p:cNvSpPr>
          <p:nvPr/>
        </p:nvSpPr>
        <p:spPr bwMode="auto">
          <a:xfrm>
            <a:off x="2225675" y="2819400"/>
            <a:ext cx="136525" cy="136525"/>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
        <p:nvSpPr>
          <p:cNvPr id="111627" name="Rectangle 15"/>
          <p:cNvSpPr>
            <a:spLocks noChangeArrowheads="1"/>
          </p:cNvSpPr>
          <p:nvPr/>
        </p:nvSpPr>
        <p:spPr bwMode="auto">
          <a:xfrm>
            <a:off x="5791200" y="2835275"/>
            <a:ext cx="136525" cy="136525"/>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
        <p:nvSpPr>
          <p:cNvPr id="111628" name="Freeform 16"/>
          <p:cNvSpPr>
            <a:spLocks/>
          </p:cNvSpPr>
          <p:nvPr/>
        </p:nvSpPr>
        <p:spPr bwMode="auto">
          <a:xfrm>
            <a:off x="2422525" y="2438400"/>
            <a:ext cx="3352800" cy="381000"/>
          </a:xfrm>
          <a:custGeom>
            <a:avLst/>
            <a:gdLst>
              <a:gd name="T0" fmla="*/ 0 w 2160"/>
              <a:gd name="T1" fmla="*/ 504031250 h 288"/>
              <a:gd name="T2" fmla="*/ 2147483647 w 2160"/>
              <a:gd name="T3" fmla="*/ 0 h 288"/>
              <a:gd name="T4" fmla="*/ 2147483647 w 2160"/>
              <a:gd name="T5" fmla="*/ 504031250 h 288"/>
              <a:gd name="T6" fmla="*/ 0 60000 65536"/>
              <a:gd name="T7" fmla="*/ 0 60000 65536"/>
              <a:gd name="T8" fmla="*/ 0 60000 65536"/>
              <a:gd name="T9" fmla="*/ 0 w 2160"/>
              <a:gd name="T10" fmla="*/ 0 h 288"/>
              <a:gd name="T11" fmla="*/ 2160 w 2160"/>
              <a:gd name="T12" fmla="*/ 288 h 288"/>
            </a:gdLst>
            <a:ahLst/>
            <a:cxnLst>
              <a:cxn ang="T6">
                <a:pos x="T0" y="T1"/>
              </a:cxn>
              <a:cxn ang="T7">
                <a:pos x="T2" y="T3"/>
              </a:cxn>
              <a:cxn ang="T8">
                <a:pos x="T4" y="T5"/>
              </a:cxn>
            </a:cxnLst>
            <a:rect l="T9" t="T10" r="T11" b="T12"/>
            <a:pathLst>
              <a:path w="2160" h="288">
                <a:moveTo>
                  <a:pt x="0" y="288"/>
                </a:moveTo>
                <a:cubicBezTo>
                  <a:pt x="396" y="144"/>
                  <a:pt x="792" y="0"/>
                  <a:pt x="1152" y="0"/>
                </a:cubicBezTo>
                <a:cubicBezTo>
                  <a:pt x="1512" y="0"/>
                  <a:pt x="1836" y="144"/>
                  <a:pt x="2160" y="288"/>
                </a:cubicBezTo>
              </a:path>
            </a:pathLst>
          </a:custGeom>
          <a:noFill/>
          <a:ln w="25400">
            <a:solidFill>
              <a:schemeClr val="accent1"/>
            </a:solidFill>
            <a:round/>
            <a:headEnd type="none" w="lg" len="lg"/>
            <a:tailEnd type="stealth" w="lg" len="lg"/>
          </a:ln>
        </p:spPr>
        <p:txBody>
          <a:bodyPr>
            <a:prstTxWarp prst="textNoShape">
              <a:avLst/>
            </a:prstTxWarp>
          </a:bodyPr>
          <a:lstStyle/>
          <a:p>
            <a:endParaRPr lang="en-US"/>
          </a:p>
        </p:txBody>
      </p:sp>
      <p:sp>
        <p:nvSpPr>
          <p:cNvPr id="111629" name="Text Box 17"/>
          <p:cNvSpPr txBox="1">
            <a:spLocks noChangeArrowheads="1"/>
          </p:cNvSpPr>
          <p:nvPr/>
        </p:nvSpPr>
        <p:spPr bwMode="auto">
          <a:xfrm>
            <a:off x="4191000" y="2514600"/>
            <a:ext cx="9906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T</a:t>
            </a:r>
            <a:r>
              <a:rPr lang="en-US"/>
              <a:t>(</a:t>
            </a:r>
            <a:r>
              <a:rPr lang="en-US" i="1"/>
              <a:t>x,y</a:t>
            </a:r>
            <a:r>
              <a:rPr lang="en-US"/>
              <a:t>)</a:t>
            </a:r>
          </a:p>
        </p:txBody>
      </p:sp>
      <p:sp>
        <p:nvSpPr>
          <p:cNvPr id="111630" name="Text Box 18"/>
          <p:cNvSpPr txBox="1">
            <a:spLocks noChangeArrowheads="1"/>
          </p:cNvSpPr>
          <p:nvPr/>
        </p:nvSpPr>
        <p:spPr bwMode="auto">
          <a:xfrm>
            <a:off x="2438400" y="3429000"/>
            <a:ext cx="1066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f</a:t>
            </a:r>
            <a:r>
              <a:rPr lang="en-US"/>
              <a:t>(</a:t>
            </a:r>
            <a:r>
              <a:rPr lang="en-US" i="1"/>
              <a:t>x,y</a:t>
            </a:r>
            <a:r>
              <a:rPr lang="en-US"/>
              <a:t>)</a:t>
            </a:r>
          </a:p>
        </p:txBody>
      </p:sp>
      <p:sp>
        <p:nvSpPr>
          <p:cNvPr id="111631" name="Text Box 19"/>
          <p:cNvSpPr txBox="1">
            <a:spLocks noChangeArrowheads="1"/>
          </p:cNvSpPr>
          <p:nvPr/>
        </p:nvSpPr>
        <p:spPr bwMode="auto">
          <a:xfrm>
            <a:off x="5943600" y="3429000"/>
            <a:ext cx="13716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g</a:t>
            </a:r>
            <a:r>
              <a:rPr lang="en-US"/>
              <a:t>(</a:t>
            </a:r>
            <a:r>
              <a:rPr lang="en-US" i="1"/>
              <a:t>x’,y’</a:t>
            </a:r>
            <a:r>
              <a:rPr lang="en-US"/>
              <a:t>)</a:t>
            </a:r>
          </a:p>
        </p:txBody>
      </p:sp>
      <p:sp>
        <p:nvSpPr>
          <p:cNvPr id="111632" name="Text Box 20"/>
          <p:cNvSpPr txBox="1">
            <a:spLocks noChangeArrowheads="1"/>
          </p:cNvSpPr>
          <p:nvPr/>
        </p:nvSpPr>
        <p:spPr bwMode="auto">
          <a:xfrm>
            <a:off x="12192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sp>
        <p:nvSpPr>
          <p:cNvPr id="111633" name="Text Box 21"/>
          <p:cNvSpPr txBox="1">
            <a:spLocks noChangeArrowheads="1"/>
          </p:cNvSpPr>
          <p:nvPr/>
        </p:nvSpPr>
        <p:spPr bwMode="auto">
          <a:xfrm>
            <a:off x="47244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2438400" y="3429000"/>
            <a:ext cx="1066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f</a:t>
            </a:r>
            <a:r>
              <a:rPr lang="en-US"/>
              <a:t>(</a:t>
            </a:r>
            <a:r>
              <a:rPr lang="en-US" i="1"/>
              <a:t>x,y</a:t>
            </a:r>
            <a:r>
              <a:rPr lang="en-US"/>
              <a:t>)</a:t>
            </a:r>
          </a:p>
        </p:txBody>
      </p:sp>
      <p:sp>
        <p:nvSpPr>
          <p:cNvPr id="113667" name="Text Box 3"/>
          <p:cNvSpPr txBox="1">
            <a:spLocks noChangeArrowheads="1"/>
          </p:cNvSpPr>
          <p:nvPr/>
        </p:nvSpPr>
        <p:spPr bwMode="auto">
          <a:xfrm>
            <a:off x="5943600" y="3429000"/>
            <a:ext cx="13716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g</a:t>
            </a:r>
            <a:r>
              <a:rPr lang="en-US"/>
              <a:t>(</a:t>
            </a:r>
            <a:r>
              <a:rPr lang="en-US" i="1"/>
              <a:t>x’,y’</a:t>
            </a:r>
            <a:r>
              <a:rPr lang="en-US"/>
              <a:t>)</a:t>
            </a:r>
          </a:p>
        </p:txBody>
      </p:sp>
      <p:sp>
        <p:nvSpPr>
          <p:cNvPr id="113668" name="Rectangle 4"/>
          <p:cNvSpPr>
            <a:spLocks noGrp="1" noChangeArrowheads="1"/>
          </p:cNvSpPr>
          <p:nvPr>
            <p:ph type="title"/>
          </p:nvPr>
        </p:nvSpPr>
        <p:spPr/>
        <p:txBody>
          <a:bodyPr/>
          <a:lstStyle/>
          <a:p>
            <a:r>
              <a:rPr lang="en-US"/>
              <a:t>Forward warping</a:t>
            </a:r>
          </a:p>
        </p:txBody>
      </p:sp>
      <p:sp>
        <p:nvSpPr>
          <p:cNvPr id="113669" name="Rectangle 5"/>
          <p:cNvSpPr>
            <a:spLocks noGrp="1" noChangeArrowheads="1"/>
          </p:cNvSpPr>
          <p:nvPr>
            <p:ph type="body" idx="1"/>
          </p:nvPr>
        </p:nvSpPr>
        <p:spPr>
          <a:xfrm>
            <a:off x="685800" y="4267200"/>
            <a:ext cx="7772400" cy="1905000"/>
          </a:xfrm>
        </p:spPr>
        <p:txBody>
          <a:bodyPr/>
          <a:lstStyle/>
          <a:p>
            <a:r>
              <a:rPr lang="en-US"/>
              <a:t>Send each pixel </a:t>
            </a:r>
            <a:r>
              <a:rPr lang="en-US" i="1"/>
              <a:t>f</a:t>
            </a:r>
            <a:r>
              <a:rPr lang="en-US"/>
              <a:t>(</a:t>
            </a:r>
            <a:r>
              <a:rPr lang="en-US" i="1"/>
              <a:t>x,y</a:t>
            </a:r>
            <a:r>
              <a:rPr lang="en-US"/>
              <a:t>) to its corresponding location </a:t>
            </a:r>
          </a:p>
          <a:p>
            <a:r>
              <a:rPr lang="en-US"/>
              <a:t>           (</a:t>
            </a:r>
            <a:r>
              <a:rPr lang="en-US" i="1"/>
              <a:t>x’,y’)</a:t>
            </a:r>
            <a:r>
              <a:rPr lang="en-US" b="1"/>
              <a:t> </a:t>
            </a:r>
            <a:r>
              <a:rPr lang="en-US"/>
              <a:t>=</a:t>
            </a:r>
            <a:r>
              <a:rPr lang="en-US" b="1"/>
              <a:t> </a:t>
            </a:r>
            <a:r>
              <a:rPr lang="en-US" i="1"/>
              <a:t>T</a:t>
            </a:r>
            <a:r>
              <a:rPr lang="en-US"/>
              <a:t>(</a:t>
            </a:r>
            <a:r>
              <a:rPr lang="en-US" i="1"/>
              <a:t>x,y</a:t>
            </a:r>
            <a:r>
              <a:rPr lang="en-US"/>
              <a:t>) in the second image</a:t>
            </a:r>
          </a:p>
        </p:txBody>
      </p:sp>
      <p:pic>
        <p:nvPicPr>
          <p:cNvPr id="113670" name="Picture 6" descr="HHHIMG_1166"/>
          <p:cNvPicPr>
            <a:picLocks noChangeAspect="1" noChangeArrowheads="1"/>
          </p:cNvPicPr>
          <p:nvPr/>
        </p:nvPicPr>
        <p:blipFill>
          <a:blip r:embed="rId3"/>
          <a:srcRect/>
          <a:stretch>
            <a:fillRect/>
          </a:stretch>
        </p:blipFill>
        <p:spPr bwMode="auto">
          <a:xfrm>
            <a:off x="1905000" y="1600200"/>
            <a:ext cx="2193925" cy="1643063"/>
          </a:xfrm>
          <a:prstGeom prst="rect">
            <a:avLst/>
          </a:prstGeom>
          <a:noFill/>
          <a:ln w="9525">
            <a:noFill/>
            <a:miter lim="800000"/>
            <a:headEnd/>
            <a:tailEnd/>
          </a:ln>
        </p:spPr>
      </p:pic>
      <p:pic>
        <p:nvPicPr>
          <p:cNvPr id="113671" name="Picture 7" descr="rotated"/>
          <p:cNvPicPr>
            <a:picLocks noChangeAspect="1" noChangeArrowheads="1"/>
          </p:cNvPicPr>
          <p:nvPr/>
        </p:nvPicPr>
        <p:blipFill>
          <a:blip r:embed="rId4"/>
          <a:srcRect/>
          <a:stretch>
            <a:fillRect/>
          </a:stretch>
        </p:blipFill>
        <p:spPr bwMode="auto">
          <a:xfrm>
            <a:off x="5368925" y="1447800"/>
            <a:ext cx="2632075" cy="2114550"/>
          </a:xfrm>
          <a:prstGeom prst="rect">
            <a:avLst/>
          </a:prstGeom>
          <a:noFill/>
          <a:ln w="9525">
            <a:noFill/>
            <a:miter lim="800000"/>
            <a:headEnd/>
            <a:tailEnd/>
          </a:ln>
        </p:spPr>
      </p:pic>
      <p:grpSp>
        <p:nvGrpSpPr>
          <p:cNvPr id="113672" name="Group 8"/>
          <p:cNvGrpSpPr>
            <a:grpSpLocks/>
          </p:cNvGrpSpPr>
          <p:nvPr/>
        </p:nvGrpSpPr>
        <p:grpSpPr bwMode="auto">
          <a:xfrm>
            <a:off x="1752600" y="2971800"/>
            <a:ext cx="381000" cy="381000"/>
            <a:chOff x="1104" y="3312"/>
            <a:chExt cx="240" cy="240"/>
          </a:xfrm>
        </p:grpSpPr>
        <p:sp>
          <p:nvSpPr>
            <p:cNvPr id="113685" name="Line 9"/>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113686" name="Line 10"/>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grpSp>
        <p:nvGrpSpPr>
          <p:cNvPr id="113673" name="Group 11"/>
          <p:cNvGrpSpPr>
            <a:grpSpLocks/>
          </p:cNvGrpSpPr>
          <p:nvPr/>
        </p:nvGrpSpPr>
        <p:grpSpPr bwMode="auto">
          <a:xfrm>
            <a:off x="5257800" y="2971800"/>
            <a:ext cx="381000" cy="381000"/>
            <a:chOff x="1104" y="3312"/>
            <a:chExt cx="240" cy="240"/>
          </a:xfrm>
        </p:grpSpPr>
        <p:sp>
          <p:nvSpPr>
            <p:cNvPr id="113683" name="Line 12"/>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113684" name="Line 13"/>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sp>
        <p:nvSpPr>
          <p:cNvPr id="113674" name="Text Box 14"/>
          <p:cNvSpPr txBox="1">
            <a:spLocks noChangeArrowheads="1"/>
          </p:cNvSpPr>
          <p:nvPr/>
        </p:nvSpPr>
        <p:spPr bwMode="auto">
          <a:xfrm>
            <a:off x="17526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113675" name="Text Box 15"/>
          <p:cNvSpPr txBox="1">
            <a:spLocks noChangeArrowheads="1"/>
          </p:cNvSpPr>
          <p:nvPr/>
        </p:nvSpPr>
        <p:spPr bwMode="auto">
          <a:xfrm>
            <a:off x="52578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791568" name="Freeform 16"/>
          <p:cNvSpPr>
            <a:spLocks/>
          </p:cNvSpPr>
          <p:nvPr/>
        </p:nvSpPr>
        <p:spPr bwMode="auto">
          <a:xfrm>
            <a:off x="2422525" y="2438400"/>
            <a:ext cx="3352800" cy="381000"/>
          </a:xfrm>
          <a:custGeom>
            <a:avLst/>
            <a:gdLst>
              <a:gd name="T0" fmla="*/ 0 w 2160"/>
              <a:gd name="T1" fmla="*/ 504031250 h 288"/>
              <a:gd name="T2" fmla="*/ 2147483647 w 2160"/>
              <a:gd name="T3" fmla="*/ 0 h 288"/>
              <a:gd name="T4" fmla="*/ 2147483647 w 2160"/>
              <a:gd name="T5" fmla="*/ 504031250 h 288"/>
              <a:gd name="T6" fmla="*/ 0 60000 65536"/>
              <a:gd name="T7" fmla="*/ 0 60000 65536"/>
              <a:gd name="T8" fmla="*/ 0 60000 65536"/>
              <a:gd name="T9" fmla="*/ 0 w 2160"/>
              <a:gd name="T10" fmla="*/ 0 h 288"/>
              <a:gd name="T11" fmla="*/ 2160 w 2160"/>
              <a:gd name="T12" fmla="*/ 288 h 288"/>
            </a:gdLst>
            <a:ahLst/>
            <a:cxnLst>
              <a:cxn ang="T6">
                <a:pos x="T0" y="T1"/>
              </a:cxn>
              <a:cxn ang="T7">
                <a:pos x="T2" y="T3"/>
              </a:cxn>
              <a:cxn ang="T8">
                <a:pos x="T4" y="T5"/>
              </a:cxn>
            </a:cxnLst>
            <a:rect l="T9" t="T10" r="T11" b="T12"/>
            <a:pathLst>
              <a:path w="2160" h="288">
                <a:moveTo>
                  <a:pt x="0" y="288"/>
                </a:moveTo>
                <a:cubicBezTo>
                  <a:pt x="396" y="144"/>
                  <a:pt x="792" y="0"/>
                  <a:pt x="1152" y="0"/>
                </a:cubicBezTo>
                <a:cubicBezTo>
                  <a:pt x="1512" y="0"/>
                  <a:pt x="1836" y="144"/>
                  <a:pt x="2160" y="288"/>
                </a:cubicBezTo>
              </a:path>
            </a:pathLst>
          </a:custGeom>
          <a:noFill/>
          <a:ln w="25400">
            <a:solidFill>
              <a:schemeClr val="accent1"/>
            </a:solidFill>
            <a:round/>
            <a:headEnd type="none" w="lg" len="lg"/>
            <a:tailEnd type="stealth" w="lg" len="lg"/>
          </a:ln>
        </p:spPr>
        <p:txBody>
          <a:bodyPr>
            <a:prstTxWarp prst="textNoShape">
              <a:avLst/>
            </a:prstTxWarp>
          </a:bodyPr>
          <a:lstStyle/>
          <a:p>
            <a:endParaRPr lang="en-US"/>
          </a:p>
        </p:txBody>
      </p:sp>
      <p:sp>
        <p:nvSpPr>
          <p:cNvPr id="113677" name="Text Box 17"/>
          <p:cNvSpPr txBox="1">
            <a:spLocks noChangeArrowheads="1"/>
          </p:cNvSpPr>
          <p:nvPr/>
        </p:nvSpPr>
        <p:spPr bwMode="auto">
          <a:xfrm>
            <a:off x="4038600" y="2438400"/>
            <a:ext cx="11430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T</a:t>
            </a:r>
            <a:r>
              <a:rPr lang="en-US"/>
              <a:t>(</a:t>
            </a:r>
            <a:r>
              <a:rPr lang="en-US" i="1"/>
              <a:t>x,y</a:t>
            </a:r>
            <a:r>
              <a:rPr lang="en-US"/>
              <a:t>)</a:t>
            </a:r>
          </a:p>
        </p:txBody>
      </p:sp>
      <p:sp>
        <p:nvSpPr>
          <p:cNvPr id="791570" name="Rectangle 18"/>
          <p:cNvSpPr>
            <a:spLocks noChangeArrowheads="1"/>
          </p:cNvSpPr>
          <p:nvPr/>
        </p:nvSpPr>
        <p:spPr bwMode="auto">
          <a:xfrm>
            <a:off x="685800" y="5257800"/>
            <a:ext cx="7772400" cy="9144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pPr>
            <a:r>
              <a:rPr lang="en-US">
                <a:latin typeface="Arial" charset="0"/>
              </a:rPr>
              <a:t>Q:  what if pixel lands “between” two pixels?</a:t>
            </a:r>
          </a:p>
        </p:txBody>
      </p:sp>
      <p:sp>
        <p:nvSpPr>
          <p:cNvPr id="113679" name="Oval 19"/>
          <p:cNvSpPr>
            <a:spLocks noChangeArrowheads="1"/>
          </p:cNvSpPr>
          <p:nvPr/>
        </p:nvSpPr>
        <p:spPr bwMode="auto">
          <a:xfrm>
            <a:off x="2320925" y="2781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91572" name="Oval 20"/>
          <p:cNvSpPr>
            <a:spLocks noChangeArrowheads="1"/>
          </p:cNvSpPr>
          <p:nvPr/>
        </p:nvSpPr>
        <p:spPr bwMode="auto">
          <a:xfrm>
            <a:off x="5768975" y="2808288"/>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13681" name="Text Box 21"/>
          <p:cNvSpPr txBox="1">
            <a:spLocks noChangeArrowheads="1"/>
          </p:cNvSpPr>
          <p:nvPr/>
        </p:nvSpPr>
        <p:spPr bwMode="auto">
          <a:xfrm>
            <a:off x="12192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sp>
        <p:nvSpPr>
          <p:cNvPr id="113682" name="Text Box 22"/>
          <p:cNvSpPr txBox="1">
            <a:spLocks noChangeArrowheads="1"/>
          </p:cNvSpPr>
          <p:nvPr/>
        </p:nvSpPr>
        <p:spPr bwMode="auto">
          <a:xfrm>
            <a:off x="47244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spTree>
  </p:cSld>
  <p:clrMapOvr>
    <a:masterClrMapping/>
  </p:clrMapOvr>
  <p:transition xmlns:p14="http://schemas.microsoft.com/office/powerpoint/2010/main" advClick="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15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15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1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68" grpId="0" animBg="1"/>
      <p:bldP spid="791570" grpId="0" autoUpdateAnimBg="0"/>
      <p:bldP spid="79157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Group 2"/>
          <p:cNvGrpSpPr>
            <a:grpSpLocks/>
          </p:cNvGrpSpPr>
          <p:nvPr/>
        </p:nvGrpSpPr>
        <p:grpSpPr bwMode="auto">
          <a:xfrm>
            <a:off x="1981200" y="2590800"/>
            <a:ext cx="609600" cy="609600"/>
            <a:chOff x="1248" y="3072"/>
            <a:chExt cx="384" cy="384"/>
          </a:xfrm>
        </p:grpSpPr>
        <p:sp>
          <p:nvSpPr>
            <p:cNvPr id="115740" name="Line 3"/>
            <p:cNvSpPr>
              <a:spLocks noChangeShapeType="1"/>
            </p:cNvSpPr>
            <p:nvPr/>
          </p:nvSpPr>
          <p:spPr bwMode="auto">
            <a:xfrm>
              <a:off x="1392" y="3072"/>
              <a:ext cx="0" cy="384"/>
            </a:xfrm>
            <a:prstGeom prst="line">
              <a:avLst/>
            </a:prstGeom>
            <a:noFill/>
            <a:ln w="9525">
              <a:solidFill>
                <a:schemeClr val="tx1"/>
              </a:solidFill>
              <a:round/>
              <a:headEnd/>
              <a:tailEnd/>
            </a:ln>
          </p:spPr>
          <p:txBody>
            <a:bodyPr>
              <a:prstTxWarp prst="textNoShape">
                <a:avLst/>
              </a:prstTxWarp>
            </a:bodyPr>
            <a:lstStyle/>
            <a:p>
              <a:endParaRPr lang="en-US"/>
            </a:p>
          </p:txBody>
        </p:sp>
        <p:sp>
          <p:nvSpPr>
            <p:cNvPr id="115741" name="Line 4"/>
            <p:cNvSpPr>
              <a:spLocks noChangeShapeType="1"/>
            </p:cNvSpPr>
            <p:nvPr/>
          </p:nvSpPr>
          <p:spPr bwMode="auto">
            <a:xfrm>
              <a:off x="1488" y="3072"/>
              <a:ext cx="0" cy="384"/>
            </a:xfrm>
            <a:prstGeom prst="line">
              <a:avLst/>
            </a:prstGeom>
            <a:noFill/>
            <a:ln w="9525">
              <a:solidFill>
                <a:schemeClr val="tx1"/>
              </a:solidFill>
              <a:round/>
              <a:headEnd/>
              <a:tailEnd/>
            </a:ln>
          </p:spPr>
          <p:txBody>
            <a:bodyPr>
              <a:prstTxWarp prst="textNoShape">
                <a:avLst/>
              </a:prstTxWarp>
            </a:bodyPr>
            <a:lstStyle/>
            <a:p>
              <a:endParaRPr lang="en-US"/>
            </a:p>
          </p:txBody>
        </p:sp>
        <p:sp>
          <p:nvSpPr>
            <p:cNvPr id="115742" name="Line 5"/>
            <p:cNvSpPr>
              <a:spLocks noChangeShapeType="1"/>
            </p:cNvSpPr>
            <p:nvPr/>
          </p:nvSpPr>
          <p:spPr bwMode="auto">
            <a:xfrm flipV="1">
              <a:off x="1248" y="3216"/>
              <a:ext cx="384"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115743" name="Line 6"/>
            <p:cNvSpPr>
              <a:spLocks noChangeShapeType="1"/>
            </p:cNvSpPr>
            <p:nvPr/>
          </p:nvSpPr>
          <p:spPr bwMode="auto">
            <a:xfrm flipV="1">
              <a:off x="1248" y="3312"/>
              <a:ext cx="384" cy="0"/>
            </a:xfrm>
            <a:prstGeom prst="line">
              <a:avLst/>
            </a:prstGeom>
            <a:noFill/>
            <a:ln w="9525">
              <a:solidFill>
                <a:schemeClr val="tx1"/>
              </a:solidFill>
              <a:round/>
              <a:headEnd/>
              <a:tailEnd/>
            </a:ln>
          </p:spPr>
          <p:txBody>
            <a:bodyPr>
              <a:prstTxWarp prst="textNoShape">
                <a:avLst/>
              </a:prstTxWarp>
            </a:bodyPr>
            <a:lstStyle/>
            <a:p>
              <a:endParaRPr lang="en-US"/>
            </a:p>
          </p:txBody>
        </p:sp>
      </p:grpSp>
      <p:sp>
        <p:nvSpPr>
          <p:cNvPr id="115715" name="Text Box 7"/>
          <p:cNvSpPr txBox="1">
            <a:spLocks noChangeArrowheads="1"/>
          </p:cNvSpPr>
          <p:nvPr/>
        </p:nvSpPr>
        <p:spPr bwMode="auto">
          <a:xfrm>
            <a:off x="2438400" y="3429000"/>
            <a:ext cx="1066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f</a:t>
            </a:r>
            <a:r>
              <a:rPr lang="en-US"/>
              <a:t>(</a:t>
            </a:r>
            <a:r>
              <a:rPr lang="en-US" i="1"/>
              <a:t>x,y</a:t>
            </a:r>
            <a:r>
              <a:rPr lang="en-US"/>
              <a:t>)</a:t>
            </a:r>
          </a:p>
        </p:txBody>
      </p:sp>
      <p:sp>
        <p:nvSpPr>
          <p:cNvPr id="115716" name="Text Box 8"/>
          <p:cNvSpPr txBox="1">
            <a:spLocks noChangeArrowheads="1"/>
          </p:cNvSpPr>
          <p:nvPr/>
        </p:nvSpPr>
        <p:spPr bwMode="auto">
          <a:xfrm>
            <a:off x="5943600" y="3429000"/>
            <a:ext cx="13716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g</a:t>
            </a:r>
            <a:r>
              <a:rPr lang="en-US"/>
              <a:t>(</a:t>
            </a:r>
            <a:r>
              <a:rPr lang="en-US" i="1"/>
              <a:t>x’,y’</a:t>
            </a:r>
            <a:r>
              <a:rPr lang="en-US"/>
              <a:t>)</a:t>
            </a:r>
          </a:p>
        </p:txBody>
      </p:sp>
      <p:sp>
        <p:nvSpPr>
          <p:cNvPr id="115717" name="Rectangle 9"/>
          <p:cNvSpPr>
            <a:spLocks noGrp="1" noChangeArrowheads="1"/>
          </p:cNvSpPr>
          <p:nvPr>
            <p:ph type="title"/>
          </p:nvPr>
        </p:nvSpPr>
        <p:spPr/>
        <p:txBody>
          <a:bodyPr/>
          <a:lstStyle/>
          <a:p>
            <a:r>
              <a:rPr lang="en-US"/>
              <a:t>Forward warping</a:t>
            </a:r>
          </a:p>
        </p:txBody>
      </p:sp>
      <p:sp>
        <p:nvSpPr>
          <p:cNvPr id="115718" name="Rectangle 10"/>
          <p:cNvSpPr>
            <a:spLocks noGrp="1" noChangeArrowheads="1"/>
          </p:cNvSpPr>
          <p:nvPr>
            <p:ph type="body" idx="1"/>
          </p:nvPr>
        </p:nvSpPr>
        <p:spPr>
          <a:xfrm>
            <a:off x="685800" y="4267200"/>
            <a:ext cx="7772400" cy="1905000"/>
          </a:xfrm>
        </p:spPr>
        <p:txBody>
          <a:bodyPr/>
          <a:lstStyle/>
          <a:p>
            <a:r>
              <a:rPr lang="en-US"/>
              <a:t>Send each pixel </a:t>
            </a:r>
            <a:r>
              <a:rPr lang="en-US" i="1"/>
              <a:t>f</a:t>
            </a:r>
            <a:r>
              <a:rPr lang="en-US"/>
              <a:t>(</a:t>
            </a:r>
            <a:r>
              <a:rPr lang="en-US" i="1"/>
              <a:t>x,y</a:t>
            </a:r>
            <a:r>
              <a:rPr lang="en-US"/>
              <a:t>) to its corresponding location </a:t>
            </a:r>
          </a:p>
          <a:p>
            <a:r>
              <a:rPr lang="en-US"/>
              <a:t>           (</a:t>
            </a:r>
            <a:r>
              <a:rPr lang="en-US" i="1"/>
              <a:t>x’,y’)</a:t>
            </a:r>
            <a:r>
              <a:rPr lang="en-US" b="1"/>
              <a:t> </a:t>
            </a:r>
            <a:r>
              <a:rPr lang="en-US"/>
              <a:t>=</a:t>
            </a:r>
            <a:r>
              <a:rPr lang="en-US" b="1"/>
              <a:t> </a:t>
            </a:r>
            <a:r>
              <a:rPr lang="en-US" i="1"/>
              <a:t>T</a:t>
            </a:r>
            <a:r>
              <a:rPr lang="en-US"/>
              <a:t>(</a:t>
            </a:r>
            <a:r>
              <a:rPr lang="en-US" i="1"/>
              <a:t>x,y</a:t>
            </a:r>
            <a:r>
              <a:rPr lang="en-US"/>
              <a:t>) in the second image</a:t>
            </a:r>
          </a:p>
        </p:txBody>
      </p:sp>
      <p:grpSp>
        <p:nvGrpSpPr>
          <p:cNvPr id="115719" name="Group 11"/>
          <p:cNvGrpSpPr>
            <a:grpSpLocks/>
          </p:cNvGrpSpPr>
          <p:nvPr/>
        </p:nvGrpSpPr>
        <p:grpSpPr bwMode="auto">
          <a:xfrm>
            <a:off x="1752600" y="2971800"/>
            <a:ext cx="381000" cy="381000"/>
            <a:chOff x="1104" y="3312"/>
            <a:chExt cx="240" cy="240"/>
          </a:xfrm>
        </p:grpSpPr>
        <p:sp>
          <p:nvSpPr>
            <p:cNvPr id="115738" name="Line 12"/>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115739" name="Line 13"/>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grpSp>
        <p:nvGrpSpPr>
          <p:cNvPr id="115720" name="Group 14"/>
          <p:cNvGrpSpPr>
            <a:grpSpLocks/>
          </p:cNvGrpSpPr>
          <p:nvPr/>
        </p:nvGrpSpPr>
        <p:grpSpPr bwMode="auto">
          <a:xfrm>
            <a:off x="5257800" y="2971800"/>
            <a:ext cx="381000" cy="381000"/>
            <a:chOff x="1104" y="3312"/>
            <a:chExt cx="240" cy="240"/>
          </a:xfrm>
        </p:grpSpPr>
        <p:sp>
          <p:nvSpPr>
            <p:cNvPr id="115736" name="Line 15"/>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115737" name="Line 16"/>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sp>
        <p:nvSpPr>
          <p:cNvPr id="115721" name="Text Box 17"/>
          <p:cNvSpPr txBox="1">
            <a:spLocks noChangeArrowheads="1"/>
          </p:cNvSpPr>
          <p:nvPr/>
        </p:nvSpPr>
        <p:spPr bwMode="auto">
          <a:xfrm>
            <a:off x="17526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115722" name="Text Box 18"/>
          <p:cNvSpPr txBox="1">
            <a:spLocks noChangeArrowheads="1"/>
          </p:cNvSpPr>
          <p:nvPr/>
        </p:nvSpPr>
        <p:spPr bwMode="auto">
          <a:xfrm>
            <a:off x="52578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115723" name="Freeform 19"/>
          <p:cNvSpPr>
            <a:spLocks/>
          </p:cNvSpPr>
          <p:nvPr/>
        </p:nvSpPr>
        <p:spPr bwMode="auto">
          <a:xfrm>
            <a:off x="2422525" y="2438400"/>
            <a:ext cx="3352800" cy="381000"/>
          </a:xfrm>
          <a:custGeom>
            <a:avLst/>
            <a:gdLst>
              <a:gd name="T0" fmla="*/ 0 w 2160"/>
              <a:gd name="T1" fmla="*/ 504031250 h 288"/>
              <a:gd name="T2" fmla="*/ 2147483647 w 2160"/>
              <a:gd name="T3" fmla="*/ 0 h 288"/>
              <a:gd name="T4" fmla="*/ 2147483647 w 2160"/>
              <a:gd name="T5" fmla="*/ 504031250 h 288"/>
              <a:gd name="T6" fmla="*/ 0 60000 65536"/>
              <a:gd name="T7" fmla="*/ 0 60000 65536"/>
              <a:gd name="T8" fmla="*/ 0 60000 65536"/>
              <a:gd name="T9" fmla="*/ 0 w 2160"/>
              <a:gd name="T10" fmla="*/ 0 h 288"/>
              <a:gd name="T11" fmla="*/ 2160 w 2160"/>
              <a:gd name="T12" fmla="*/ 288 h 288"/>
            </a:gdLst>
            <a:ahLst/>
            <a:cxnLst>
              <a:cxn ang="T6">
                <a:pos x="T0" y="T1"/>
              </a:cxn>
              <a:cxn ang="T7">
                <a:pos x="T2" y="T3"/>
              </a:cxn>
              <a:cxn ang="T8">
                <a:pos x="T4" y="T5"/>
              </a:cxn>
            </a:cxnLst>
            <a:rect l="T9" t="T10" r="T11" b="T12"/>
            <a:pathLst>
              <a:path w="2160" h="288">
                <a:moveTo>
                  <a:pt x="0" y="288"/>
                </a:moveTo>
                <a:cubicBezTo>
                  <a:pt x="396" y="144"/>
                  <a:pt x="792" y="0"/>
                  <a:pt x="1152" y="0"/>
                </a:cubicBezTo>
                <a:cubicBezTo>
                  <a:pt x="1512" y="0"/>
                  <a:pt x="1836" y="144"/>
                  <a:pt x="2160" y="288"/>
                </a:cubicBezTo>
              </a:path>
            </a:pathLst>
          </a:custGeom>
          <a:noFill/>
          <a:ln w="25400">
            <a:solidFill>
              <a:schemeClr val="accent1"/>
            </a:solidFill>
            <a:round/>
            <a:headEnd type="none" w="lg" len="lg"/>
            <a:tailEnd type="stealth" w="lg" len="lg"/>
          </a:ln>
        </p:spPr>
        <p:txBody>
          <a:bodyPr>
            <a:prstTxWarp prst="textNoShape">
              <a:avLst/>
            </a:prstTxWarp>
          </a:bodyPr>
          <a:lstStyle/>
          <a:p>
            <a:endParaRPr lang="en-US"/>
          </a:p>
        </p:txBody>
      </p:sp>
      <p:sp>
        <p:nvSpPr>
          <p:cNvPr id="115724" name="Text Box 20"/>
          <p:cNvSpPr txBox="1">
            <a:spLocks noChangeArrowheads="1"/>
          </p:cNvSpPr>
          <p:nvPr/>
        </p:nvSpPr>
        <p:spPr bwMode="auto">
          <a:xfrm>
            <a:off x="4038600" y="2438400"/>
            <a:ext cx="11430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T</a:t>
            </a:r>
            <a:r>
              <a:rPr lang="en-US"/>
              <a:t>(</a:t>
            </a:r>
            <a:r>
              <a:rPr lang="en-US" i="1"/>
              <a:t>x,y</a:t>
            </a:r>
            <a:r>
              <a:rPr lang="en-US"/>
              <a:t>)</a:t>
            </a:r>
          </a:p>
        </p:txBody>
      </p:sp>
      <p:sp>
        <p:nvSpPr>
          <p:cNvPr id="115725" name="Rectangle 21"/>
          <p:cNvSpPr>
            <a:spLocks noChangeArrowheads="1"/>
          </p:cNvSpPr>
          <p:nvPr/>
        </p:nvSpPr>
        <p:spPr bwMode="auto">
          <a:xfrm>
            <a:off x="685800" y="5257800"/>
            <a:ext cx="7772400" cy="9144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pPr>
            <a:r>
              <a:rPr lang="en-US">
                <a:latin typeface="Arial" charset="0"/>
              </a:rPr>
              <a:t>Q:  what if pixel lands “between” two pixels?</a:t>
            </a:r>
          </a:p>
        </p:txBody>
      </p:sp>
      <p:sp>
        <p:nvSpPr>
          <p:cNvPr id="115726" name="Oval 22"/>
          <p:cNvSpPr>
            <a:spLocks noChangeArrowheads="1"/>
          </p:cNvSpPr>
          <p:nvPr/>
        </p:nvSpPr>
        <p:spPr bwMode="auto">
          <a:xfrm>
            <a:off x="2320925" y="2781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15727" name="Oval 23"/>
          <p:cNvSpPr>
            <a:spLocks noChangeArrowheads="1"/>
          </p:cNvSpPr>
          <p:nvPr/>
        </p:nvSpPr>
        <p:spPr bwMode="auto">
          <a:xfrm>
            <a:off x="5768975" y="2808288"/>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15728" name="Text Box 24"/>
          <p:cNvSpPr txBox="1">
            <a:spLocks noChangeArrowheads="1"/>
          </p:cNvSpPr>
          <p:nvPr/>
        </p:nvSpPr>
        <p:spPr bwMode="auto">
          <a:xfrm>
            <a:off x="12192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sp>
        <p:nvSpPr>
          <p:cNvPr id="115729" name="Text Box 25"/>
          <p:cNvSpPr txBox="1">
            <a:spLocks noChangeArrowheads="1"/>
          </p:cNvSpPr>
          <p:nvPr/>
        </p:nvSpPr>
        <p:spPr bwMode="auto">
          <a:xfrm>
            <a:off x="47244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grpSp>
        <p:nvGrpSpPr>
          <p:cNvPr id="115730" name="Group 26"/>
          <p:cNvGrpSpPr>
            <a:grpSpLocks/>
          </p:cNvGrpSpPr>
          <p:nvPr/>
        </p:nvGrpSpPr>
        <p:grpSpPr bwMode="auto">
          <a:xfrm>
            <a:off x="5486400" y="2514600"/>
            <a:ext cx="609600" cy="609600"/>
            <a:chOff x="1248" y="3072"/>
            <a:chExt cx="384" cy="384"/>
          </a:xfrm>
        </p:grpSpPr>
        <p:sp>
          <p:nvSpPr>
            <p:cNvPr id="115732" name="Line 27"/>
            <p:cNvSpPr>
              <a:spLocks noChangeShapeType="1"/>
            </p:cNvSpPr>
            <p:nvPr/>
          </p:nvSpPr>
          <p:spPr bwMode="auto">
            <a:xfrm>
              <a:off x="1392" y="3072"/>
              <a:ext cx="0" cy="384"/>
            </a:xfrm>
            <a:prstGeom prst="line">
              <a:avLst/>
            </a:prstGeom>
            <a:noFill/>
            <a:ln w="9525">
              <a:solidFill>
                <a:schemeClr val="tx1"/>
              </a:solidFill>
              <a:round/>
              <a:headEnd/>
              <a:tailEnd/>
            </a:ln>
          </p:spPr>
          <p:txBody>
            <a:bodyPr>
              <a:prstTxWarp prst="textNoShape">
                <a:avLst/>
              </a:prstTxWarp>
            </a:bodyPr>
            <a:lstStyle/>
            <a:p>
              <a:endParaRPr lang="en-US"/>
            </a:p>
          </p:txBody>
        </p:sp>
        <p:sp>
          <p:nvSpPr>
            <p:cNvPr id="115733" name="Line 28"/>
            <p:cNvSpPr>
              <a:spLocks noChangeShapeType="1"/>
            </p:cNvSpPr>
            <p:nvPr/>
          </p:nvSpPr>
          <p:spPr bwMode="auto">
            <a:xfrm>
              <a:off x="1488" y="3072"/>
              <a:ext cx="0" cy="384"/>
            </a:xfrm>
            <a:prstGeom prst="line">
              <a:avLst/>
            </a:prstGeom>
            <a:noFill/>
            <a:ln w="9525">
              <a:solidFill>
                <a:schemeClr val="tx1"/>
              </a:solidFill>
              <a:round/>
              <a:headEnd/>
              <a:tailEnd/>
            </a:ln>
          </p:spPr>
          <p:txBody>
            <a:bodyPr>
              <a:prstTxWarp prst="textNoShape">
                <a:avLst/>
              </a:prstTxWarp>
            </a:bodyPr>
            <a:lstStyle/>
            <a:p>
              <a:endParaRPr lang="en-US"/>
            </a:p>
          </p:txBody>
        </p:sp>
        <p:sp>
          <p:nvSpPr>
            <p:cNvPr id="115734" name="Line 29"/>
            <p:cNvSpPr>
              <a:spLocks noChangeShapeType="1"/>
            </p:cNvSpPr>
            <p:nvPr/>
          </p:nvSpPr>
          <p:spPr bwMode="auto">
            <a:xfrm flipV="1">
              <a:off x="1248" y="3216"/>
              <a:ext cx="384"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115735" name="Line 30"/>
            <p:cNvSpPr>
              <a:spLocks noChangeShapeType="1"/>
            </p:cNvSpPr>
            <p:nvPr/>
          </p:nvSpPr>
          <p:spPr bwMode="auto">
            <a:xfrm flipV="1">
              <a:off x="1248" y="3312"/>
              <a:ext cx="384" cy="0"/>
            </a:xfrm>
            <a:prstGeom prst="line">
              <a:avLst/>
            </a:prstGeom>
            <a:noFill/>
            <a:ln w="9525">
              <a:solidFill>
                <a:schemeClr val="tx1"/>
              </a:solidFill>
              <a:round/>
              <a:headEnd/>
              <a:tailEnd/>
            </a:ln>
          </p:spPr>
          <p:txBody>
            <a:bodyPr>
              <a:prstTxWarp prst="textNoShape">
                <a:avLst/>
              </a:prstTxWarp>
            </a:bodyPr>
            <a:lstStyle/>
            <a:p>
              <a:endParaRPr lang="en-US"/>
            </a:p>
          </p:txBody>
        </p:sp>
      </p:grpSp>
      <p:sp>
        <p:nvSpPr>
          <p:cNvPr id="792607" name="Rectangle 31"/>
          <p:cNvSpPr>
            <a:spLocks noChangeArrowheads="1"/>
          </p:cNvSpPr>
          <p:nvPr/>
        </p:nvSpPr>
        <p:spPr bwMode="auto">
          <a:xfrm>
            <a:off x="685800" y="5715000"/>
            <a:ext cx="7772400" cy="9144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pPr>
            <a:r>
              <a:rPr lang="en-US">
                <a:latin typeface="Arial" charset="0"/>
              </a:rPr>
              <a:t>A:  distribute color among neighboring pixels (x’,y’)</a:t>
            </a:r>
          </a:p>
          <a:p>
            <a:pPr marL="742950" lvl="1" indent="-285750" eaLnBrk="1" hangingPunct="1">
              <a:spcBef>
                <a:spcPct val="20000"/>
              </a:spcBef>
              <a:buFontTx/>
              <a:buChar char="–"/>
            </a:pPr>
            <a:r>
              <a:rPr lang="en-US" sz="2000">
                <a:latin typeface="Arial" charset="0"/>
              </a:rPr>
              <a:t>Known as “splatting”</a:t>
            </a:r>
          </a:p>
        </p:txBody>
      </p:sp>
    </p:spTree>
  </p:cSld>
  <p:clrMapOvr>
    <a:masterClrMapping/>
  </p:clrMapOvr>
  <p:transition xmlns:p14="http://schemas.microsoft.com/office/powerpoint/2010/main" advClick="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2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60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Image warping</a:t>
            </a:r>
          </a:p>
        </p:txBody>
      </p:sp>
      <p:sp>
        <p:nvSpPr>
          <p:cNvPr id="117763" name="Rectangle 3"/>
          <p:cNvSpPr>
            <a:spLocks noGrp="1" noChangeArrowheads="1"/>
          </p:cNvSpPr>
          <p:nvPr>
            <p:ph type="body" idx="1"/>
          </p:nvPr>
        </p:nvSpPr>
        <p:spPr>
          <a:xfrm>
            <a:off x="685800" y="4191000"/>
            <a:ext cx="7772400" cy="1371600"/>
          </a:xfrm>
        </p:spPr>
        <p:txBody>
          <a:bodyPr/>
          <a:lstStyle/>
          <a:p>
            <a:r>
              <a:rPr lang="en-US"/>
              <a:t>Given a coordinate transform </a:t>
            </a:r>
            <a:r>
              <a:rPr lang="en-US" i="1"/>
              <a:t>(x’,y’)</a:t>
            </a:r>
            <a:r>
              <a:rPr lang="en-US" b="1" i="1"/>
              <a:t> </a:t>
            </a:r>
            <a:r>
              <a:rPr lang="en-US"/>
              <a:t>=</a:t>
            </a:r>
            <a:r>
              <a:rPr lang="en-US" b="1" i="1"/>
              <a:t> </a:t>
            </a:r>
            <a:r>
              <a:rPr lang="en-US" i="1"/>
              <a:t>T</a:t>
            </a:r>
            <a:r>
              <a:rPr lang="en-US"/>
              <a:t>(</a:t>
            </a:r>
            <a:r>
              <a:rPr lang="en-US" i="1"/>
              <a:t>x,y</a:t>
            </a:r>
            <a:r>
              <a:rPr lang="en-US"/>
              <a:t>) and a source image </a:t>
            </a:r>
            <a:r>
              <a:rPr lang="en-US" i="1"/>
              <a:t>f</a:t>
            </a:r>
            <a:r>
              <a:rPr lang="en-US"/>
              <a:t>(</a:t>
            </a:r>
            <a:r>
              <a:rPr lang="en-US" i="1"/>
              <a:t>x,y</a:t>
            </a:r>
            <a:r>
              <a:rPr lang="en-US"/>
              <a:t>), how do we compute a transformed image </a:t>
            </a:r>
            <a:r>
              <a:rPr lang="en-US" i="1"/>
              <a:t>g(x’,y’)</a:t>
            </a:r>
            <a:r>
              <a:rPr lang="en-US" b="1"/>
              <a:t> </a:t>
            </a:r>
            <a:r>
              <a:rPr lang="en-US"/>
              <a:t>=</a:t>
            </a:r>
            <a:r>
              <a:rPr lang="en-US" b="1"/>
              <a:t> </a:t>
            </a:r>
            <a:r>
              <a:rPr lang="en-US" i="1"/>
              <a:t>f</a:t>
            </a:r>
            <a:r>
              <a:rPr lang="en-US"/>
              <a:t>(</a:t>
            </a:r>
            <a:r>
              <a:rPr lang="en-US" i="1"/>
              <a:t>T</a:t>
            </a:r>
            <a:r>
              <a:rPr lang="en-US"/>
              <a:t>(</a:t>
            </a:r>
            <a:r>
              <a:rPr lang="en-US" i="1"/>
              <a:t>x,y</a:t>
            </a:r>
            <a:r>
              <a:rPr lang="en-US"/>
              <a:t>))?</a:t>
            </a:r>
          </a:p>
        </p:txBody>
      </p:sp>
      <p:pic>
        <p:nvPicPr>
          <p:cNvPr id="117764" name="Picture 4" descr="HHHIMG_1166"/>
          <p:cNvPicPr>
            <a:picLocks noChangeAspect="1" noChangeArrowheads="1"/>
          </p:cNvPicPr>
          <p:nvPr/>
        </p:nvPicPr>
        <p:blipFill>
          <a:blip r:embed="rId3"/>
          <a:srcRect/>
          <a:stretch>
            <a:fillRect/>
          </a:stretch>
        </p:blipFill>
        <p:spPr bwMode="auto">
          <a:xfrm>
            <a:off x="1905000" y="1600200"/>
            <a:ext cx="2193925" cy="1643063"/>
          </a:xfrm>
          <a:prstGeom prst="rect">
            <a:avLst/>
          </a:prstGeom>
          <a:noFill/>
          <a:ln w="9525">
            <a:noFill/>
            <a:miter lim="800000"/>
            <a:headEnd/>
            <a:tailEnd/>
          </a:ln>
        </p:spPr>
      </p:pic>
      <p:pic>
        <p:nvPicPr>
          <p:cNvPr id="117765" name="Picture 5" descr="rotated"/>
          <p:cNvPicPr>
            <a:picLocks noChangeAspect="1" noChangeArrowheads="1"/>
          </p:cNvPicPr>
          <p:nvPr/>
        </p:nvPicPr>
        <p:blipFill>
          <a:blip r:embed="rId4"/>
          <a:srcRect/>
          <a:stretch>
            <a:fillRect/>
          </a:stretch>
        </p:blipFill>
        <p:spPr bwMode="auto">
          <a:xfrm>
            <a:off x="5368925" y="1447800"/>
            <a:ext cx="2632075" cy="2114550"/>
          </a:xfrm>
          <a:prstGeom prst="rect">
            <a:avLst/>
          </a:prstGeom>
          <a:noFill/>
          <a:ln w="9525">
            <a:noFill/>
            <a:miter lim="800000"/>
            <a:headEnd/>
            <a:tailEnd/>
          </a:ln>
        </p:spPr>
      </p:pic>
      <p:grpSp>
        <p:nvGrpSpPr>
          <p:cNvPr id="117766" name="Group 6"/>
          <p:cNvGrpSpPr>
            <a:grpSpLocks/>
          </p:cNvGrpSpPr>
          <p:nvPr/>
        </p:nvGrpSpPr>
        <p:grpSpPr bwMode="auto">
          <a:xfrm>
            <a:off x="1752600" y="2971800"/>
            <a:ext cx="381000" cy="381000"/>
            <a:chOff x="1104" y="3312"/>
            <a:chExt cx="240" cy="240"/>
          </a:xfrm>
        </p:grpSpPr>
        <p:sp>
          <p:nvSpPr>
            <p:cNvPr id="117781" name="Line 7"/>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117782" name="Line 8"/>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grpSp>
        <p:nvGrpSpPr>
          <p:cNvPr id="117767" name="Group 9"/>
          <p:cNvGrpSpPr>
            <a:grpSpLocks/>
          </p:cNvGrpSpPr>
          <p:nvPr/>
        </p:nvGrpSpPr>
        <p:grpSpPr bwMode="auto">
          <a:xfrm>
            <a:off x="5257800" y="2971800"/>
            <a:ext cx="381000" cy="381000"/>
            <a:chOff x="1104" y="3312"/>
            <a:chExt cx="240" cy="240"/>
          </a:xfrm>
        </p:grpSpPr>
        <p:sp>
          <p:nvSpPr>
            <p:cNvPr id="117779" name="Line 10"/>
            <p:cNvSpPr>
              <a:spLocks noChangeShapeType="1"/>
            </p:cNvSpPr>
            <p:nvPr/>
          </p:nvSpPr>
          <p:spPr bwMode="auto">
            <a:xfrm flipV="1">
              <a:off x="1104" y="3312"/>
              <a:ext cx="0" cy="24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117780" name="Line 11"/>
            <p:cNvSpPr>
              <a:spLocks noChangeShapeType="1"/>
            </p:cNvSpPr>
            <p:nvPr/>
          </p:nvSpPr>
          <p:spPr bwMode="auto">
            <a:xfrm flipV="1">
              <a:off x="1104" y="3552"/>
              <a:ext cx="240" cy="0"/>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grpSp>
      <p:sp>
        <p:nvSpPr>
          <p:cNvPr id="117768" name="Text Box 12"/>
          <p:cNvSpPr txBox="1">
            <a:spLocks noChangeArrowheads="1"/>
          </p:cNvSpPr>
          <p:nvPr/>
        </p:nvSpPr>
        <p:spPr bwMode="auto">
          <a:xfrm>
            <a:off x="17526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117769" name="Text Box 13"/>
          <p:cNvSpPr txBox="1">
            <a:spLocks noChangeArrowheads="1"/>
          </p:cNvSpPr>
          <p:nvPr/>
        </p:nvSpPr>
        <p:spPr bwMode="auto">
          <a:xfrm>
            <a:off x="5257800" y="32766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x’</a:t>
            </a:r>
            <a:endParaRPr lang="en-US"/>
          </a:p>
        </p:txBody>
      </p:sp>
      <p:sp>
        <p:nvSpPr>
          <p:cNvPr id="117770" name="Rectangle 14"/>
          <p:cNvSpPr>
            <a:spLocks noChangeArrowheads="1"/>
          </p:cNvSpPr>
          <p:nvPr/>
        </p:nvSpPr>
        <p:spPr bwMode="auto">
          <a:xfrm>
            <a:off x="2225675" y="2819400"/>
            <a:ext cx="136525" cy="136525"/>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
        <p:nvSpPr>
          <p:cNvPr id="117771" name="Rectangle 15"/>
          <p:cNvSpPr>
            <a:spLocks noChangeArrowheads="1"/>
          </p:cNvSpPr>
          <p:nvPr/>
        </p:nvSpPr>
        <p:spPr bwMode="auto">
          <a:xfrm>
            <a:off x="5791200" y="2835275"/>
            <a:ext cx="136525" cy="136525"/>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
        <p:nvSpPr>
          <p:cNvPr id="117772" name="Freeform 16"/>
          <p:cNvSpPr>
            <a:spLocks/>
          </p:cNvSpPr>
          <p:nvPr/>
        </p:nvSpPr>
        <p:spPr bwMode="auto">
          <a:xfrm>
            <a:off x="2422525" y="2438400"/>
            <a:ext cx="3352800" cy="381000"/>
          </a:xfrm>
          <a:custGeom>
            <a:avLst/>
            <a:gdLst>
              <a:gd name="T0" fmla="*/ 0 w 2160"/>
              <a:gd name="T1" fmla="*/ 504031250 h 288"/>
              <a:gd name="T2" fmla="*/ 2147483647 w 2160"/>
              <a:gd name="T3" fmla="*/ 0 h 288"/>
              <a:gd name="T4" fmla="*/ 2147483647 w 2160"/>
              <a:gd name="T5" fmla="*/ 504031250 h 288"/>
              <a:gd name="T6" fmla="*/ 0 60000 65536"/>
              <a:gd name="T7" fmla="*/ 0 60000 65536"/>
              <a:gd name="T8" fmla="*/ 0 60000 65536"/>
              <a:gd name="T9" fmla="*/ 0 w 2160"/>
              <a:gd name="T10" fmla="*/ 0 h 288"/>
              <a:gd name="T11" fmla="*/ 2160 w 2160"/>
              <a:gd name="T12" fmla="*/ 288 h 288"/>
            </a:gdLst>
            <a:ahLst/>
            <a:cxnLst>
              <a:cxn ang="T6">
                <a:pos x="T0" y="T1"/>
              </a:cxn>
              <a:cxn ang="T7">
                <a:pos x="T2" y="T3"/>
              </a:cxn>
              <a:cxn ang="T8">
                <a:pos x="T4" y="T5"/>
              </a:cxn>
            </a:cxnLst>
            <a:rect l="T9" t="T10" r="T11" b="T12"/>
            <a:pathLst>
              <a:path w="2160" h="288">
                <a:moveTo>
                  <a:pt x="0" y="288"/>
                </a:moveTo>
                <a:cubicBezTo>
                  <a:pt x="396" y="144"/>
                  <a:pt x="792" y="0"/>
                  <a:pt x="1152" y="0"/>
                </a:cubicBezTo>
                <a:cubicBezTo>
                  <a:pt x="1512" y="0"/>
                  <a:pt x="1836" y="144"/>
                  <a:pt x="2160" y="288"/>
                </a:cubicBezTo>
              </a:path>
            </a:pathLst>
          </a:custGeom>
          <a:noFill/>
          <a:ln w="25400">
            <a:solidFill>
              <a:schemeClr val="accent1"/>
            </a:solidFill>
            <a:round/>
            <a:headEnd type="none" w="lg" len="lg"/>
            <a:tailEnd type="stealth" w="lg" len="lg"/>
          </a:ln>
        </p:spPr>
        <p:txBody>
          <a:bodyPr>
            <a:prstTxWarp prst="textNoShape">
              <a:avLst/>
            </a:prstTxWarp>
          </a:bodyPr>
          <a:lstStyle/>
          <a:p>
            <a:endParaRPr lang="en-US"/>
          </a:p>
        </p:txBody>
      </p:sp>
      <p:sp>
        <p:nvSpPr>
          <p:cNvPr id="117773" name="Text Box 17"/>
          <p:cNvSpPr txBox="1">
            <a:spLocks noChangeArrowheads="1"/>
          </p:cNvSpPr>
          <p:nvPr/>
        </p:nvSpPr>
        <p:spPr bwMode="auto">
          <a:xfrm>
            <a:off x="4191000" y="2514600"/>
            <a:ext cx="9906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T</a:t>
            </a:r>
            <a:r>
              <a:rPr lang="en-US"/>
              <a:t>(</a:t>
            </a:r>
            <a:r>
              <a:rPr lang="en-US" i="1"/>
              <a:t>x,y</a:t>
            </a:r>
            <a:r>
              <a:rPr lang="en-US"/>
              <a:t>)</a:t>
            </a:r>
          </a:p>
        </p:txBody>
      </p:sp>
      <p:sp>
        <p:nvSpPr>
          <p:cNvPr id="117774" name="Text Box 18"/>
          <p:cNvSpPr txBox="1">
            <a:spLocks noChangeArrowheads="1"/>
          </p:cNvSpPr>
          <p:nvPr/>
        </p:nvSpPr>
        <p:spPr bwMode="auto">
          <a:xfrm>
            <a:off x="2438400" y="3429000"/>
            <a:ext cx="1066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f</a:t>
            </a:r>
            <a:r>
              <a:rPr lang="en-US"/>
              <a:t>(</a:t>
            </a:r>
            <a:r>
              <a:rPr lang="en-US" i="1"/>
              <a:t>x,y</a:t>
            </a:r>
            <a:r>
              <a:rPr lang="en-US"/>
              <a:t>)</a:t>
            </a:r>
          </a:p>
        </p:txBody>
      </p:sp>
      <p:sp>
        <p:nvSpPr>
          <p:cNvPr id="117775" name="Text Box 19"/>
          <p:cNvSpPr txBox="1">
            <a:spLocks noChangeArrowheads="1"/>
          </p:cNvSpPr>
          <p:nvPr/>
        </p:nvSpPr>
        <p:spPr bwMode="auto">
          <a:xfrm>
            <a:off x="5943600" y="3429000"/>
            <a:ext cx="13716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g</a:t>
            </a:r>
            <a:r>
              <a:rPr lang="en-US"/>
              <a:t>(</a:t>
            </a:r>
            <a:r>
              <a:rPr lang="en-US" i="1"/>
              <a:t>x’,y’</a:t>
            </a:r>
            <a:r>
              <a:rPr lang="en-US"/>
              <a:t>)</a:t>
            </a:r>
          </a:p>
        </p:txBody>
      </p:sp>
      <p:sp>
        <p:nvSpPr>
          <p:cNvPr id="117776" name="Text Box 20"/>
          <p:cNvSpPr txBox="1">
            <a:spLocks noChangeArrowheads="1"/>
          </p:cNvSpPr>
          <p:nvPr/>
        </p:nvSpPr>
        <p:spPr bwMode="auto">
          <a:xfrm>
            <a:off x="12192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sp>
        <p:nvSpPr>
          <p:cNvPr id="117777" name="Text Box 21"/>
          <p:cNvSpPr txBox="1">
            <a:spLocks noChangeArrowheads="1"/>
          </p:cNvSpPr>
          <p:nvPr/>
        </p:nvSpPr>
        <p:spPr bwMode="auto">
          <a:xfrm>
            <a:off x="4724400" y="2819400"/>
            <a:ext cx="685800" cy="457200"/>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i="1"/>
              <a:t>y’</a:t>
            </a:r>
            <a:endParaRPr lang="en-US"/>
          </a:p>
        </p:txBody>
      </p:sp>
      <p:sp>
        <p:nvSpPr>
          <p:cNvPr id="117778" name="TextBox 22"/>
          <p:cNvSpPr txBox="1">
            <a:spLocks noChangeArrowheads="1"/>
          </p:cNvSpPr>
          <p:nvPr/>
        </p:nvSpPr>
        <p:spPr bwMode="auto">
          <a:xfrm>
            <a:off x="4360863" y="5657850"/>
            <a:ext cx="4783137" cy="1200150"/>
          </a:xfrm>
          <a:prstGeom prst="rect">
            <a:avLst/>
          </a:prstGeom>
          <a:noFill/>
          <a:ln w="9525">
            <a:noFill/>
            <a:miter lim="800000"/>
            <a:headEnd/>
            <a:tailEnd/>
          </a:ln>
        </p:spPr>
        <p:txBody>
          <a:bodyPr wrap="none">
            <a:prstTxWarp prst="textNoShape">
              <a:avLst/>
            </a:prstTxWarp>
            <a:spAutoFit/>
          </a:bodyPr>
          <a:lstStyle/>
          <a:p>
            <a:r>
              <a:rPr lang="en-US"/>
              <a:t>imtransform in matlab!</a:t>
            </a:r>
          </a:p>
          <a:p>
            <a:r>
              <a:rPr lang="en-US"/>
              <a:t>   input – transform and source image</a:t>
            </a:r>
          </a:p>
          <a:p>
            <a:r>
              <a:rPr lang="en-US"/>
              <a:t>   output – transformed image.</a:t>
            </a:r>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dirty="0" smtClean="0"/>
              <a:t>Warping in action</a:t>
            </a:r>
          </a:p>
        </p:txBody>
      </p:sp>
      <p:sp>
        <p:nvSpPr>
          <p:cNvPr id="120835" name="Content Placeholder 2"/>
          <p:cNvSpPr>
            <a:spLocks noGrp="1"/>
          </p:cNvSpPr>
          <p:nvPr>
            <p:ph idx="1"/>
          </p:nvPr>
        </p:nvSpPr>
        <p:spPr>
          <a:xfrm>
            <a:off x="2743200" y="6172200"/>
            <a:ext cx="3810000" cy="533400"/>
          </a:xfrm>
        </p:spPr>
        <p:txBody>
          <a:bodyPr/>
          <a:lstStyle/>
          <a:p>
            <a:r>
              <a:rPr lang="en-US" smtClean="0"/>
              <a:t>HP commercial</a:t>
            </a:r>
          </a:p>
        </p:txBody>
      </p:sp>
      <p:pic>
        <p:nvPicPr>
          <p:cNvPr id="120836" name="Picture 3" descr="Screen shot 2011-03-24 at 1.05.28 PM.png">
            <a:hlinkClick r:id="rId3"/>
          </p:cNvPr>
          <p:cNvPicPr>
            <a:picLocks noChangeAspect="1"/>
          </p:cNvPicPr>
          <p:nvPr/>
        </p:nvPicPr>
        <p:blipFill>
          <a:blip r:embed="rId4"/>
          <a:srcRect/>
          <a:stretch>
            <a:fillRect/>
          </a:stretch>
        </p:blipFill>
        <p:spPr bwMode="auto">
          <a:xfrm>
            <a:off x="660400" y="965200"/>
            <a:ext cx="7823200" cy="4927600"/>
          </a:xfrm>
          <a:prstGeom prst="rect">
            <a:avLst/>
          </a:prstGeom>
          <a:noFill/>
          <a:ln w="9525">
            <a:noFill/>
            <a:miter lim="800000"/>
            <a:headEnd/>
            <a:tailEnd/>
          </a:ln>
        </p:spPr>
      </p:pic>
    </p:spTree>
    <p:extLst>
      <p:ext uri="{BB962C8B-B14F-4D97-AF65-F5344CB8AC3E}">
        <p14:creationId xmlns:p14="http://schemas.microsoft.com/office/powerpoint/2010/main" val="286740835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en-US" dirty="0" smtClean="0"/>
              <a:t>Warping in action</a:t>
            </a:r>
          </a:p>
        </p:txBody>
      </p:sp>
      <p:pic>
        <p:nvPicPr>
          <p:cNvPr id="122883" name="Picture 3" descr="2525263368_9827edd132_b.jpg"/>
          <p:cNvPicPr>
            <a:picLocks noChangeAspect="1"/>
          </p:cNvPicPr>
          <p:nvPr/>
        </p:nvPicPr>
        <p:blipFill>
          <a:blip r:embed="rId3"/>
          <a:srcRect/>
          <a:stretch>
            <a:fillRect/>
          </a:stretch>
        </p:blipFill>
        <p:spPr bwMode="auto">
          <a:xfrm>
            <a:off x="990600" y="1066800"/>
            <a:ext cx="3200400" cy="2400300"/>
          </a:xfrm>
          <a:prstGeom prst="rect">
            <a:avLst/>
          </a:prstGeom>
          <a:noFill/>
          <a:ln w="9525">
            <a:noFill/>
            <a:miter lim="800000"/>
            <a:headEnd/>
            <a:tailEnd/>
          </a:ln>
        </p:spPr>
      </p:pic>
      <p:pic>
        <p:nvPicPr>
          <p:cNvPr id="122884" name="Picture 4" descr="2525263724_b715fca2f7_b.jpg"/>
          <p:cNvPicPr>
            <a:picLocks noChangeAspect="1"/>
          </p:cNvPicPr>
          <p:nvPr/>
        </p:nvPicPr>
        <p:blipFill>
          <a:blip r:embed="rId4"/>
          <a:srcRect/>
          <a:stretch>
            <a:fillRect/>
          </a:stretch>
        </p:blipFill>
        <p:spPr bwMode="auto">
          <a:xfrm>
            <a:off x="4800600" y="1066800"/>
            <a:ext cx="3200400" cy="2400300"/>
          </a:xfrm>
          <a:prstGeom prst="rect">
            <a:avLst/>
          </a:prstGeom>
          <a:noFill/>
          <a:ln w="9525">
            <a:noFill/>
            <a:miter lim="800000"/>
            <a:headEnd/>
            <a:tailEnd/>
          </a:ln>
        </p:spPr>
      </p:pic>
      <p:sp>
        <p:nvSpPr>
          <p:cNvPr id="122885" name="TextBox 5"/>
          <p:cNvSpPr txBox="1">
            <a:spLocks noChangeArrowheads="1"/>
          </p:cNvSpPr>
          <p:nvPr/>
        </p:nvSpPr>
        <p:spPr bwMode="auto">
          <a:xfrm>
            <a:off x="4365625" y="2057400"/>
            <a:ext cx="358775" cy="461963"/>
          </a:xfrm>
          <a:prstGeom prst="rect">
            <a:avLst/>
          </a:prstGeom>
          <a:noFill/>
          <a:ln w="9525">
            <a:noFill/>
            <a:miter lim="800000"/>
            <a:headEnd/>
            <a:tailEnd/>
          </a:ln>
        </p:spPr>
        <p:txBody>
          <a:bodyPr wrap="none">
            <a:prstTxWarp prst="textNoShape">
              <a:avLst/>
            </a:prstTxWarp>
            <a:spAutoFit/>
          </a:bodyPr>
          <a:lstStyle/>
          <a:p>
            <a:r>
              <a:rPr lang="en-US"/>
              <a:t>+</a:t>
            </a:r>
          </a:p>
        </p:txBody>
      </p:sp>
      <p:sp>
        <p:nvSpPr>
          <p:cNvPr id="122886" name="TextBox 6"/>
          <p:cNvSpPr txBox="1">
            <a:spLocks noChangeArrowheads="1"/>
          </p:cNvSpPr>
          <p:nvPr/>
        </p:nvSpPr>
        <p:spPr bwMode="auto">
          <a:xfrm flipH="1">
            <a:off x="1417638" y="3429000"/>
            <a:ext cx="1249362" cy="461963"/>
          </a:xfrm>
          <a:prstGeom prst="rect">
            <a:avLst/>
          </a:prstGeom>
          <a:noFill/>
          <a:ln w="9525">
            <a:noFill/>
            <a:miter lim="800000"/>
            <a:headEnd/>
            <a:tailEnd/>
          </a:ln>
        </p:spPr>
        <p:txBody>
          <a:bodyPr>
            <a:prstTxWarp prst="textNoShape">
              <a:avLst/>
            </a:prstTxWarp>
            <a:spAutoFit/>
          </a:bodyPr>
          <a:lstStyle/>
          <a:p>
            <a:r>
              <a:rPr lang="en-US"/>
              <a:t>Target</a:t>
            </a:r>
          </a:p>
        </p:txBody>
      </p:sp>
      <p:sp>
        <p:nvSpPr>
          <p:cNvPr id="122887" name="TextBox 7"/>
          <p:cNvSpPr txBox="1">
            <a:spLocks noChangeArrowheads="1"/>
          </p:cNvSpPr>
          <p:nvPr/>
        </p:nvSpPr>
        <p:spPr bwMode="auto">
          <a:xfrm flipH="1">
            <a:off x="4999038" y="3429000"/>
            <a:ext cx="1249362" cy="461963"/>
          </a:xfrm>
          <a:prstGeom prst="rect">
            <a:avLst/>
          </a:prstGeom>
          <a:noFill/>
          <a:ln w="9525">
            <a:noFill/>
            <a:miter lim="800000"/>
            <a:headEnd/>
            <a:tailEnd/>
          </a:ln>
        </p:spPr>
        <p:txBody>
          <a:bodyPr>
            <a:prstTxWarp prst="textNoShape">
              <a:avLst/>
            </a:prstTxWarp>
            <a:spAutoFit/>
          </a:bodyPr>
          <a:lstStyle/>
          <a:p>
            <a:r>
              <a:rPr lang="en-US"/>
              <a:t>Source</a:t>
            </a:r>
          </a:p>
        </p:txBody>
      </p:sp>
    </p:spTree>
    <p:extLst>
      <p:ext uri="{BB962C8B-B14F-4D97-AF65-F5344CB8AC3E}">
        <p14:creationId xmlns:p14="http://schemas.microsoft.com/office/powerpoint/2010/main" val="224224630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r>
              <a:rPr lang="en-US" dirty="0" smtClean="0"/>
              <a:t>Warping in action</a:t>
            </a:r>
          </a:p>
        </p:txBody>
      </p:sp>
      <p:pic>
        <p:nvPicPr>
          <p:cNvPr id="131075" name="Picture 3" descr="2525263368_9827edd132_b.jpg"/>
          <p:cNvPicPr>
            <a:picLocks noChangeAspect="1"/>
          </p:cNvPicPr>
          <p:nvPr/>
        </p:nvPicPr>
        <p:blipFill>
          <a:blip r:embed="rId3"/>
          <a:srcRect/>
          <a:stretch>
            <a:fillRect/>
          </a:stretch>
        </p:blipFill>
        <p:spPr bwMode="auto">
          <a:xfrm>
            <a:off x="990600" y="1066800"/>
            <a:ext cx="3200400" cy="2400300"/>
          </a:xfrm>
          <a:prstGeom prst="rect">
            <a:avLst/>
          </a:prstGeom>
          <a:noFill/>
          <a:ln w="9525">
            <a:noFill/>
            <a:miter lim="800000"/>
            <a:headEnd/>
            <a:tailEnd/>
          </a:ln>
        </p:spPr>
      </p:pic>
      <p:pic>
        <p:nvPicPr>
          <p:cNvPr id="131076" name="Picture 4" descr="2525263724_b715fca2f7_b.jpg"/>
          <p:cNvPicPr>
            <a:picLocks noChangeAspect="1"/>
          </p:cNvPicPr>
          <p:nvPr/>
        </p:nvPicPr>
        <p:blipFill>
          <a:blip r:embed="rId4"/>
          <a:srcRect/>
          <a:stretch>
            <a:fillRect/>
          </a:stretch>
        </p:blipFill>
        <p:spPr bwMode="auto">
          <a:xfrm>
            <a:off x="4800600" y="1066800"/>
            <a:ext cx="3200400" cy="2400300"/>
          </a:xfrm>
          <a:prstGeom prst="rect">
            <a:avLst/>
          </a:prstGeom>
          <a:noFill/>
          <a:ln w="9525">
            <a:noFill/>
            <a:miter lim="800000"/>
            <a:headEnd/>
            <a:tailEnd/>
          </a:ln>
        </p:spPr>
      </p:pic>
      <p:sp>
        <p:nvSpPr>
          <p:cNvPr id="131077" name="TextBox 5"/>
          <p:cNvSpPr txBox="1">
            <a:spLocks noChangeArrowheads="1"/>
          </p:cNvSpPr>
          <p:nvPr/>
        </p:nvSpPr>
        <p:spPr bwMode="auto">
          <a:xfrm>
            <a:off x="4365625" y="2057400"/>
            <a:ext cx="358775" cy="461963"/>
          </a:xfrm>
          <a:prstGeom prst="rect">
            <a:avLst/>
          </a:prstGeom>
          <a:noFill/>
          <a:ln w="9525">
            <a:noFill/>
            <a:miter lim="800000"/>
            <a:headEnd/>
            <a:tailEnd/>
          </a:ln>
        </p:spPr>
        <p:txBody>
          <a:bodyPr wrap="none">
            <a:prstTxWarp prst="textNoShape">
              <a:avLst/>
            </a:prstTxWarp>
            <a:spAutoFit/>
          </a:bodyPr>
          <a:lstStyle/>
          <a:p>
            <a:r>
              <a:rPr lang="en-US"/>
              <a:t>+</a:t>
            </a:r>
          </a:p>
        </p:txBody>
      </p:sp>
      <p:sp>
        <p:nvSpPr>
          <p:cNvPr id="131078" name="TextBox 6"/>
          <p:cNvSpPr txBox="1">
            <a:spLocks noChangeArrowheads="1"/>
          </p:cNvSpPr>
          <p:nvPr/>
        </p:nvSpPr>
        <p:spPr bwMode="auto">
          <a:xfrm flipH="1">
            <a:off x="1417638" y="3429000"/>
            <a:ext cx="1249362" cy="461963"/>
          </a:xfrm>
          <a:prstGeom prst="rect">
            <a:avLst/>
          </a:prstGeom>
          <a:noFill/>
          <a:ln w="9525">
            <a:noFill/>
            <a:miter lim="800000"/>
            <a:headEnd/>
            <a:tailEnd/>
          </a:ln>
        </p:spPr>
        <p:txBody>
          <a:bodyPr>
            <a:prstTxWarp prst="textNoShape">
              <a:avLst/>
            </a:prstTxWarp>
            <a:spAutoFit/>
          </a:bodyPr>
          <a:lstStyle/>
          <a:p>
            <a:r>
              <a:rPr lang="en-US"/>
              <a:t>Target</a:t>
            </a:r>
          </a:p>
        </p:txBody>
      </p:sp>
      <p:sp>
        <p:nvSpPr>
          <p:cNvPr id="131079" name="TextBox 7"/>
          <p:cNvSpPr txBox="1">
            <a:spLocks noChangeArrowheads="1"/>
          </p:cNvSpPr>
          <p:nvPr/>
        </p:nvSpPr>
        <p:spPr bwMode="auto">
          <a:xfrm flipH="1">
            <a:off x="4999038" y="3429000"/>
            <a:ext cx="1249362" cy="461963"/>
          </a:xfrm>
          <a:prstGeom prst="rect">
            <a:avLst/>
          </a:prstGeom>
          <a:noFill/>
          <a:ln w="9525">
            <a:noFill/>
            <a:miter lim="800000"/>
            <a:headEnd/>
            <a:tailEnd/>
          </a:ln>
        </p:spPr>
        <p:txBody>
          <a:bodyPr>
            <a:prstTxWarp prst="textNoShape">
              <a:avLst/>
            </a:prstTxWarp>
            <a:spAutoFit/>
          </a:bodyPr>
          <a:lstStyle/>
          <a:p>
            <a:r>
              <a:rPr lang="en-US"/>
              <a:t>Source</a:t>
            </a:r>
          </a:p>
        </p:txBody>
      </p:sp>
      <p:sp>
        <p:nvSpPr>
          <p:cNvPr id="131080" name="TextBox 8"/>
          <p:cNvSpPr txBox="1">
            <a:spLocks noChangeArrowheads="1"/>
          </p:cNvSpPr>
          <p:nvPr/>
        </p:nvSpPr>
        <p:spPr bwMode="auto">
          <a:xfrm>
            <a:off x="2303463" y="5181600"/>
            <a:ext cx="363537" cy="461963"/>
          </a:xfrm>
          <a:prstGeom prst="rect">
            <a:avLst/>
          </a:prstGeom>
          <a:noFill/>
          <a:ln w="9525">
            <a:noFill/>
            <a:miter lim="800000"/>
            <a:headEnd/>
            <a:tailEnd/>
          </a:ln>
        </p:spPr>
        <p:txBody>
          <a:bodyPr wrap="none">
            <a:prstTxWarp prst="textNoShape">
              <a:avLst/>
            </a:prstTxWarp>
            <a:spAutoFit/>
          </a:bodyPr>
          <a:lstStyle/>
          <a:p>
            <a:r>
              <a:rPr lang="en-US"/>
              <a:t>=</a:t>
            </a:r>
          </a:p>
        </p:txBody>
      </p:sp>
      <p:pic>
        <p:nvPicPr>
          <p:cNvPr id="131081" name="Picture 9" descr="result.jpg"/>
          <p:cNvPicPr>
            <a:picLocks noChangeAspect="1"/>
          </p:cNvPicPr>
          <p:nvPr/>
        </p:nvPicPr>
        <p:blipFill>
          <a:blip r:embed="rId5"/>
          <a:srcRect/>
          <a:stretch>
            <a:fillRect/>
          </a:stretch>
        </p:blipFill>
        <p:spPr bwMode="auto">
          <a:xfrm>
            <a:off x="2819400" y="4095750"/>
            <a:ext cx="3581400" cy="2686050"/>
          </a:xfrm>
          <a:prstGeom prst="rect">
            <a:avLst/>
          </a:prstGeom>
          <a:noFill/>
          <a:ln w="9525">
            <a:noFill/>
            <a:miter lim="800000"/>
            <a:headEnd/>
            <a:tailEnd/>
          </a:ln>
        </p:spPr>
      </p:pic>
      <p:sp>
        <p:nvSpPr>
          <p:cNvPr id="131082" name="TextBox 10"/>
          <p:cNvSpPr txBox="1">
            <a:spLocks noChangeArrowheads="1"/>
          </p:cNvSpPr>
          <p:nvPr/>
        </p:nvSpPr>
        <p:spPr bwMode="auto">
          <a:xfrm flipH="1">
            <a:off x="6400800" y="5253038"/>
            <a:ext cx="1249363" cy="461962"/>
          </a:xfrm>
          <a:prstGeom prst="rect">
            <a:avLst/>
          </a:prstGeom>
          <a:noFill/>
          <a:ln w="9525">
            <a:noFill/>
            <a:miter lim="800000"/>
            <a:headEnd/>
            <a:tailEnd/>
          </a:ln>
        </p:spPr>
        <p:txBody>
          <a:bodyPr>
            <a:prstTxWarp prst="textNoShape">
              <a:avLst/>
            </a:prstTxWarp>
            <a:spAutoFit/>
          </a:bodyPr>
          <a:lstStyle/>
          <a:p>
            <a:r>
              <a:rPr lang="en-US"/>
              <a:t>Result</a:t>
            </a:r>
          </a:p>
        </p:txBody>
      </p:sp>
    </p:spTree>
    <p:extLst>
      <p:ext uri="{BB962C8B-B14F-4D97-AF65-F5344CB8AC3E}">
        <p14:creationId xmlns:p14="http://schemas.microsoft.com/office/powerpoint/2010/main" val="385529718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dirty="0" smtClean="0"/>
              <a:t>Warping in action</a:t>
            </a:r>
          </a:p>
        </p:txBody>
      </p:sp>
      <p:pic>
        <p:nvPicPr>
          <p:cNvPr id="124931" name="Picture 3" descr="2525263368_9827edd132_b.jpg"/>
          <p:cNvPicPr>
            <a:picLocks noChangeAspect="1"/>
          </p:cNvPicPr>
          <p:nvPr/>
        </p:nvPicPr>
        <p:blipFill>
          <a:blip r:embed="rId2"/>
          <a:srcRect/>
          <a:stretch>
            <a:fillRect/>
          </a:stretch>
        </p:blipFill>
        <p:spPr bwMode="auto">
          <a:xfrm>
            <a:off x="990600" y="1066800"/>
            <a:ext cx="3200400" cy="2400300"/>
          </a:xfrm>
          <a:prstGeom prst="rect">
            <a:avLst/>
          </a:prstGeom>
          <a:noFill/>
          <a:ln w="9525">
            <a:noFill/>
            <a:miter lim="800000"/>
            <a:headEnd/>
            <a:tailEnd/>
          </a:ln>
        </p:spPr>
      </p:pic>
      <p:pic>
        <p:nvPicPr>
          <p:cNvPr id="124932" name="Picture 4" descr="2525263724_b715fca2f7_b.jpg"/>
          <p:cNvPicPr>
            <a:picLocks noChangeAspect="1"/>
          </p:cNvPicPr>
          <p:nvPr/>
        </p:nvPicPr>
        <p:blipFill>
          <a:blip r:embed="rId3"/>
          <a:srcRect/>
          <a:stretch>
            <a:fillRect/>
          </a:stretch>
        </p:blipFill>
        <p:spPr bwMode="auto">
          <a:xfrm>
            <a:off x="4800600" y="1066800"/>
            <a:ext cx="3200400" cy="2400300"/>
          </a:xfrm>
          <a:prstGeom prst="rect">
            <a:avLst/>
          </a:prstGeom>
          <a:noFill/>
          <a:ln w="9525">
            <a:noFill/>
            <a:miter lim="800000"/>
            <a:headEnd/>
            <a:tailEnd/>
          </a:ln>
        </p:spPr>
      </p:pic>
      <p:sp>
        <p:nvSpPr>
          <p:cNvPr id="124933" name="TextBox 5"/>
          <p:cNvSpPr txBox="1">
            <a:spLocks noChangeArrowheads="1"/>
          </p:cNvSpPr>
          <p:nvPr/>
        </p:nvSpPr>
        <p:spPr bwMode="auto">
          <a:xfrm>
            <a:off x="4365625" y="2057400"/>
            <a:ext cx="358775" cy="461963"/>
          </a:xfrm>
          <a:prstGeom prst="rect">
            <a:avLst/>
          </a:prstGeom>
          <a:noFill/>
          <a:ln w="9525">
            <a:noFill/>
            <a:miter lim="800000"/>
            <a:headEnd/>
            <a:tailEnd/>
          </a:ln>
        </p:spPr>
        <p:txBody>
          <a:bodyPr wrap="none">
            <a:prstTxWarp prst="textNoShape">
              <a:avLst/>
            </a:prstTxWarp>
            <a:spAutoFit/>
          </a:bodyPr>
          <a:lstStyle/>
          <a:p>
            <a:r>
              <a:rPr lang="en-US"/>
              <a:t>+</a:t>
            </a:r>
          </a:p>
        </p:txBody>
      </p:sp>
      <p:sp>
        <p:nvSpPr>
          <p:cNvPr id="124934" name="TextBox 6"/>
          <p:cNvSpPr txBox="1">
            <a:spLocks noChangeArrowheads="1"/>
          </p:cNvSpPr>
          <p:nvPr/>
        </p:nvSpPr>
        <p:spPr bwMode="auto">
          <a:xfrm flipH="1">
            <a:off x="1417638" y="3429000"/>
            <a:ext cx="1249362" cy="461963"/>
          </a:xfrm>
          <a:prstGeom prst="rect">
            <a:avLst/>
          </a:prstGeom>
          <a:noFill/>
          <a:ln w="9525">
            <a:noFill/>
            <a:miter lim="800000"/>
            <a:headEnd/>
            <a:tailEnd/>
          </a:ln>
        </p:spPr>
        <p:txBody>
          <a:bodyPr>
            <a:prstTxWarp prst="textNoShape">
              <a:avLst/>
            </a:prstTxWarp>
            <a:spAutoFit/>
          </a:bodyPr>
          <a:lstStyle/>
          <a:p>
            <a:r>
              <a:rPr lang="en-US"/>
              <a:t>Target</a:t>
            </a:r>
          </a:p>
        </p:txBody>
      </p:sp>
      <p:sp>
        <p:nvSpPr>
          <p:cNvPr id="124935" name="TextBox 7"/>
          <p:cNvSpPr txBox="1">
            <a:spLocks noChangeArrowheads="1"/>
          </p:cNvSpPr>
          <p:nvPr/>
        </p:nvSpPr>
        <p:spPr bwMode="auto">
          <a:xfrm flipH="1">
            <a:off x="4999038" y="3429000"/>
            <a:ext cx="1249362" cy="461963"/>
          </a:xfrm>
          <a:prstGeom prst="rect">
            <a:avLst/>
          </a:prstGeom>
          <a:noFill/>
          <a:ln w="9525">
            <a:noFill/>
            <a:miter lim="800000"/>
            <a:headEnd/>
            <a:tailEnd/>
          </a:ln>
        </p:spPr>
        <p:txBody>
          <a:bodyPr>
            <a:prstTxWarp prst="textNoShape">
              <a:avLst/>
            </a:prstTxWarp>
            <a:spAutoFit/>
          </a:bodyPr>
          <a:lstStyle/>
          <a:p>
            <a:r>
              <a:rPr lang="en-US"/>
              <a:t>Source</a:t>
            </a:r>
          </a:p>
        </p:txBody>
      </p:sp>
      <p:sp>
        <p:nvSpPr>
          <p:cNvPr id="124936" name="TextBox 8"/>
          <p:cNvSpPr txBox="1">
            <a:spLocks noChangeArrowheads="1"/>
          </p:cNvSpPr>
          <p:nvPr/>
        </p:nvSpPr>
        <p:spPr bwMode="auto">
          <a:xfrm>
            <a:off x="381000" y="4383088"/>
            <a:ext cx="8534400" cy="1016000"/>
          </a:xfrm>
          <a:prstGeom prst="rect">
            <a:avLst/>
          </a:prstGeom>
          <a:noFill/>
          <a:ln w="9525">
            <a:noFill/>
            <a:miter lim="800000"/>
            <a:headEnd/>
            <a:tailEnd/>
          </a:ln>
        </p:spPr>
        <p:txBody>
          <a:bodyPr>
            <a:prstTxWarp prst="textNoShape">
              <a:avLst/>
            </a:prstTxWarp>
            <a:spAutoFit/>
          </a:bodyPr>
          <a:lstStyle/>
          <a:p>
            <a:r>
              <a:rPr lang="en-US" sz="2000"/>
              <a:t>User clicks on 4 points in target, 4 points in source.</a:t>
            </a:r>
          </a:p>
          <a:p>
            <a:endParaRPr lang="en-US" sz="2000"/>
          </a:p>
          <a:p>
            <a:endParaRPr lang="en-US" sz="2000"/>
          </a:p>
        </p:txBody>
      </p:sp>
    </p:spTree>
    <p:extLst>
      <p:ext uri="{BB962C8B-B14F-4D97-AF65-F5344CB8AC3E}">
        <p14:creationId xmlns:p14="http://schemas.microsoft.com/office/powerpoint/2010/main" val="330553021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dirty="0" smtClean="0"/>
              <a:t>Warping in action</a:t>
            </a:r>
          </a:p>
        </p:txBody>
      </p:sp>
      <p:pic>
        <p:nvPicPr>
          <p:cNvPr id="125955" name="Picture 3" descr="2525263368_9827edd132_b.jpg"/>
          <p:cNvPicPr>
            <a:picLocks noChangeAspect="1"/>
          </p:cNvPicPr>
          <p:nvPr/>
        </p:nvPicPr>
        <p:blipFill>
          <a:blip r:embed="rId2"/>
          <a:srcRect/>
          <a:stretch>
            <a:fillRect/>
          </a:stretch>
        </p:blipFill>
        <p:spPr bwMode="auto">
          <a:xfrm>
            <a:off x="990600" y="1066800"/>
            <a:ext cx="3200400" cy="2400300"/>
          </a:xfrm>
          <a:prstGeom prst="rect">
            <a:avLst/>
          </a:prstGeom>
          <a:noFill/>
          <a:ln w="9525">
            <a:noFill/>
            <a:miter lim="800000"/>
            <a:headEnd/>
            <a:tailEnd/>
          </a:ln>
        </p:spPr>
      </p:pic>
      <p:pic>
        <p:nvPicPr>
          <p:cNvPr id="125956" name="Picture 4" descr="2525263724_b715fca2f7_b.jpg"/>
          <p:cNvPicPr>
            <a:picLocks noChangeAspect="1"/>
          </p:cNvPicPr>
          <p:nvPr/>
        </p:nvPicPr>
        <p:blipFill>
          <a:blip r:embed="rId3"/>
          <a:srcRect/>
          <a:stretch>
            <a:fillRect/>
          </a:stretch>
        </p:blipFill>
        <p:spPr bwMode="auto">
          <a:xfrm>
            <a:off x="4800600" y="1066800"/>
            <a:ext cx="3200400" cy="2400300"/>
          </a:xfrm>
          <a:prstGeom prst="rect">
            <a:avLst/>
          </a:prstGeom>
          <a:noFill/>
          <a:ln w="9525">
            <a:noFill/>
            <a:miter lim="800000"/>
            <a:headEnd/>
            <a:tailEnd/>
          </a:ln>
        </p:spPr>
      </p:pic>
      <p:sp>
        <p:nvSpPr>
          <p:cNvPr id="125957" name="TextBox 5"/>
          <p:cNvSpPr txBox="1">
            <a:spLocks noChangeArrowheads="1"/>
          </p:cNvSpPr>
          <p:nvPr/>
        </p:nvSpPr>
        <p:spPr bwMode="auto">
          <a:xfrm>
            <a:off x="4365625" y="2057400"/>
            <a:ext cx="358775" cy="461963"/>
          </a:xfrm>
          <a:prstGeom prst="rect">
            <a:avLst/>
          </a:prstGeom>
          <a:noFill/>
          <a:ln w="9525">
            <a:noFill/>
            <a:miter lim="800000"/>
            <a:headEnd/>
            <a:tailEnd/>
          </a:ln>
        </p:spPr>
        <p:txBody>
          <a:bodyPr wrap="none">
            <a:prstTxWarp prst="textNoShape">
              <a:avLst/>
            </a:prstTxWarp>
            <a:spAutoFit/>
          </a:bodyPr>
          <a:lstStyle/>
          <a:p>
            <a:r>
              <a:rPr lang="en-US"/>
              <a:t>+</a:t>
            </a:r>
          </a:p>
        </p:txBody>
      </p:sp>
      <p:sp>
        <p:nvSpPr>
          <p:cNvPr id="125958" name="TextBox 6"/>
          <p:cNvSpPr txBox="1">
            <a:spLocks noChangeArrowheads="1"/>
          </p:cNvSpPr>
          <p:nvPr/>
        </p:nvSpPr>
        <p:spPr bwMode="auto">
          <a:xfrm flipH="1">
            <a:off x="1417638" y="3429000"/>
            <a:ext cx="1249362" cy="461963"/>
          </a:xfrm>
          <a:prstGeom prst="rect">
            <a:avLst/>
          </a:prstGeom>
          <a:noFill/>
          <a:ln w="9525">
            <a:noFill/>
            <a:miter lim="800000"/>
            <a:headEnd/>
            <a:tailEnd/>
          </a:ln>
        </p:spPr>
        <p:txBody>
          <a:bodyPr>
            <a:prstTxWarp prst="textNoShape">
              <a:avLst/>
            </a:prstTxWarp>
            <a:spAutoFit/>
          </a:bodyPr>
          <a:lstStyle/>
          <a:p>
            <a:r>
              <a:rPr lang="en-US"/>
              <a:t>Target</a:t>
            </a:r>
          </a:p>
        </p:txBody>
      </p:sp>
      <p:sp>
        <p:nvSpPr>
          <p:cNvPr id="125959" name="TextBox 7"/>
          <p:cNvSpPr txBox="1">
            <a:spLocks noChangeArrowheads="1"/>
          </p:cNvSpPr>
          <p:nvPr/>
        </p:nvSpPr>
        <p:spPr bwMode="auto">
          <a:xfrm flipH="1">
            <a:off x="4999038" y="3429000"/>
            <a:ext cx="1249362" cy="461963"/>
          </a:xfrm>
          <a:prstGeom prst="rect">
            <a:avLst/>
          </a:prstGeom>
          <a:noFill/>
          <a:ln w="9525">
            <a:noFill/>
            <a:miter lim="800000"/>
            <a:headEnd/>
            <a:tailEnd/>
          </a:ln>
        </p:spPr>
        <p:txBody>
          <a:bodyPr>
            <a:prstTxWarp prst="textNoShape">
              <a:avLst/>
            </a:prstTxWarp>
            <a:spAutoFit/>
          </a:bodyPr>
          <a:lstStyle/>
          <a:p>
            <a:r>
              <a:rPr lang="en-US"/>
              <a:t>Source</a:t>
            </a:r>
          </a:p>
        </p:txBody>
      </p:sp>
      <p:sp>
        <p:nvSpPr>
          <p:cNvPr id="125960" name="TextBox 8"/>
          <p:cNvSpPr txBox="1">
            <a:spLocks noChangeArrowheads="1"/>
          </p:cNvSpPr>
          <p:nvPr/>
        </p:nvSpPr>
        <p:spPr bwMode="auto">
          <a:xfrm>
            <a:off x="381000" y="4383088"/>
            <a:ext cx="8534400" cy="1322387"/>
          </a:xfrm>
          <a:prstGeom prst="rect">
            <a:avLst/>
          </a:prstGeom>
          <a:noFill/>
          <a:ln w="9525">
            <a:noFill/>
            <a:miter lim="800000"/>
            <a:headEnd/>
            <a:tailEnd/>
          </a:ln>
        </p:spPr>
        <p:txBody>
          <a:bodyPr>
            <a:prstTxWarp prst="textNoShape">
              <a:avLst/>
            </a:prstTxWarp>
            <a:spAutoFit/>
          </a:bodyPr>
          <a:lstStyle/>
          <a:p>
            <a:r>
              <a:rPr lang="en-US" sz="2000"/>
              <a:t>User clicks on 4 points in target, 4 points in source.</a:t>
            </a:r>
          </a:p>
          <a:p>
            <a:r>
              <a:rPr lang="en-US" sz="2000"/>
              <a:t>Find best affine transformation between source subimg and target subimg.</a:t>
            </a:r>
          </a:p>
          <a:p>
            <a:endParaRPr lang="en-US" sz="2000"/>
          </a:p>
          <a:p>
            <a:endParaRPr lang="en-US" sz="2000"/>
          </a:p>
        </p:txBody>
      </p:sp>
    </p:spTree>
    <p:extLst>
      <p:ext uri="{BB962C8B-B14F-4D97-AF65-F5344CB8AC3E}">
        <p14:creationId xmlns:p14="http://schemas.microsoft.com/office/powerpoint/2010/main" val="25405165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Image Transformations</a:t>
            </a:r>
          </a:p>
        </p:txBody>
      </p:sp>
      <p:grpSp>
        <p:nvGrpSpPr>
          <p:cNvPr id="24579" name="Group 3"/>
          <p:cNvGrpSpPr>
            <a:grpSpLocks/>
          </p:cNvGrpSpPr>
          <p:nvPr/>
        </p:nvGrpSpPr>
        <p:grpSpPr bwMode="auto">
          <a:xfrm>
            <a:off x="3581400" y="2924175"/>
            <a:ext cx="1600200" cy="476250"/>
            <a:chOff x="2256" y="2064"/>
            <a:chExt cx="1008" cy="300"/>
          </a:xfrm>
        </p:grpSpPr>
        <p:sp>
          <p:nvSpPr>
            <p:cNvPr id="24594" name="Text Box 4"/>
            <p:cNvSpPr txBox="1">
              <a:spLocks noChangeArrowheads="1"/>
            </p:cNvSpPr>
            <p:nvPr/>
          </p:nvSpPr>
          <p:spPr bwMode="auto">
            <a:xfrm>
              <a:off x="2592" y="2064"/>
              <a:ext cx="336" cy="300"/>
            </a:xfrm>
            <a:prstGeom prst="rect">
              <a:avLst/>
            </a:prstGeom>
            <a:noFill/>
            <a:ln w="19050">
              <a:solidFill>
                <a:schemeClr val="tx1"/>
              </a:solidFill>
              <a:miter lim="800000"/>
              <a:headEnd/>
              <a:tailEnd/>
            </a:ln>
          </p:spPr>
          <p:txBody>
            <a:bodyPr>
              <a:prstTxWarp prst="textNoShape">
                <a:avLst/>
              </a:prstTxWarp>
              <a:spAutoFit/>
            </a:bodyPr>
            <a:lstStyle/>
            <a:p>
              <a:pPr algn="ctr" eaLnBrk="1" hangingPunct="1">
                <a:spcBef>
                  <a:spcPct val="50000"/>
                </a:spcBef>
              </a:pPr>
              <a:r>
                <a:rPr lang="en-US" i="1"/>
                <a:t>T</a:t>
              </a:r>
            </a:p>
          </p:txBody>
        </p:sp>
        <p:sp>
          <p:nvSpPr>
            <p:cNvPr id="24595" name="Line 5"/>
            <p:cNvSpPr>
              <a:spLocks noChangeShapeType="1"/>
            </p:cNvSpPr>
            <p:nvPr/>
          </p:nvSpPr>
          <p:spPr bwMode="auto">
            <a:xfrm>
              <a:off x="2256" y="2208"/>
              <a:ext cx="336"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4596" name="Line 6"/>
            <p:cNvSpPr>
              <a:spLocks noChangeShapeType="1"/>
            </p:cNvSpPr>
            <p:nvPr/>
          </p:nvSpPr>
          <p:spPr bwMode="auto">
            <a:xfrm>
              <a:off x="2928" y="2208"/>
              <a:ext cx="336"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24580" name="Group 7"/>
          <p:cNvGrpSpPr>
            <a:grpSpLocks/>
          </p:cNvGrpSpPr>
          <p:nvPr/>
        </p:nvGrpSpPr>
        <p:grpSpPr bwMode="auto">
          <a:xfrm>
            <a:off x="3581400" y="5314950"/>
            <a:ext cx="1600200" cy="476250"/>
            <a:chOff x="2256" y="2064"/>
            <a:chExt cx="1008" cy="300"/>
          </a:xfrm>
        </p:grpSpPr>
        <p:sp>
          <p:nvSpPr>
            <p:cNvPr id="24591" name="Text Box 8"/>
            <p:cNvSpPr txBox="1">
              <a:spLocks noChangeArrowheads="1"/>
            </p:cNvSpPr>
            <p:nvPr/>
          </p:nvSpPr>
          <p:spPr bwMode="auto">
            <a:xfrm>
              <a:off x="2592" y="2064"/>
              <a:ext cx="336" cy="300"/>
            </a:xfrm>
            <a:prstGeom prst="rect">
              <a:avLst/>
            </a:prstGeom>
            <a:noFill/>
            <a:ln w="19050">
              <a:solidFill>
                <a:schemeClr val="tx1"/>
              </a:solidFill>
              <a:miter lim="800000"/>
              <a:headEnd/>
              <a:tailEnd/>
            </a:ln>
          </p:spPr>
          <p:txBody>
            <a:bodyPr>
              <a:prstTxWarp prst="textNoShape">
                <a:avLst/>
              </a:prstTxWarp>
              <a:spAutoFit/>
            </a:bodyPr>
            <a:lstStyle/>
            <a:p>
              <a:pPr algn="ctr" eaLnBrk="1" hangingPunct="1">
                <a:spcBef>
                  <a:spcPct val="50000"/>
                </a:spcBef>
              </a:pPr>
              <a:r>
                <a:rPr lang="en-US" i="1"/>
                <a:t>T</a:t>
              </a:r>
            </a:p>
          </p:txBody>
        </p:sp>
        <p:sp>
          <p:nvSpPr>
            <p:cNvPr id="24592" name="Line 9"/>
            <p:cNvSpPr>
              <a:spLocks noChangeShapeType="1"/>
            </p:cNvSpPr>
            <p:nvPr/>
          </p:nvSpPr>
          <p:spPr bwMode="auto">
            <a:xfrm>
              <a:off x="2256" y="2208"/>
              <a:ext cx="336"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4593" name="Line 10"/>
            <p:cNvSpPr>
              <a:spLocks noChangeShapeType="1"/>
            </p:cNvSpPr>
            <p:nvPr/>
          </p:nvSpPr>
          <p:spPr bwMode="auto">
            <a:xfrm>
              <a:off x="2928" y="2208"/>
              <a:ext cx="336"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pic>
        <p:nvPicPr>
          <p:cNvPr id="24581" name="Picture 11" descr="HHHIMG_1166"/>
          <p:cNvPicPr>
            <a:picLocks noChangeAspect="1" noChangeArrowheads="1"/>
          </p:cNvPicPr>
          <p:nvPr/>
        </p:nvPicPr>
        <p:blipFill>
          <a:blip r:embed="rId3"/>
          <a:srcRect/>
          <a:stretch>
            <a:fillRect/>
          </a:stretch>
        </p:blipFill>
        <p:spPr bwMode="auto">
          <a:xfrm>
            <a:off x="1752600" y="2590800"/>
            <a:ext cx="1462088" cy="1095375"/>
          </a:xfrm>
          <a:prstGeom prst="rect">
            <a:avLst/>
          </a:prstGeom>
          <a:noFill/>
          <a:ln w="9525">
            <a:noFill/>
            <a:miter lim="800000"/>
            <a:headEnd/>
            <a:tailEnd/>
          </a:ln>
        </p:spPr>
      </p:pic>
      <p:pic>
        <p:nvPicPr>
          <p:cNvPr id="24582" name="Picture 12" descr="HHHIMG_1166"/>
          <p:cNvPicPr>
            <a:picLocks noChangeAspect="1" noChangeArrowheads="1"/>
          </p:cNvPicPr>
          <p:nvPr/>
        </p:nvPicPr>
        <p:blipFill>
          <a:blip r:embed="rId3">
            <a:lum bright="48000"/>
          </a:blip>
          <a:srcRect/>
          <a:stretch>
            <a:fillRect/>
          </a:stretch>
        </p:blipFill>
        <p:spPr bwMode="auto">
          <a:xfrm>
            <a:off x="5943600" y="2590800"/>
            <a:ext cx="1462088" cy="1095375"/>
          </a:xfrm>
          <a:prstGeom prst="rect">
            <a:avLst/>
          </a:prstGeom>
          <a:noFill/>
          <a:ln w="9525">
            <a:noFill/>
            <a:miter lim="800000"/>
            <a:headEnd/>
            <a:tailEnd/>
          </a:ln>
        </p:spPr>
      </p:pic>
      <p:pic>
        <p:nvPicPr>
          <p:cNvPr id="24583" name="Picture 13" descr="HHHIMG_1166"/>
          <p:cNvPicPr>
            <a:picLocks noChangeAspect="1" noChangeArrowheads="1"/>
          </p:cNvPicPr>
          <p:nvPr/>
        </p:nvPicPr>
        <p:blipFill>
          <a:blip r:embed="rId3"/>
          <a:srcRect/>
          <a:stretch>
            <a:fillRect/>
          </a:stretch>
        </p:blipFill>
        <p:spPr bwMode="auto">
          <a:xfrm>
            <a:off x="1752600" y="5000625"/>
            <a:ext cx="1462088" cy="1095375"/>
          </a:xfrm>
          <a:prstGeom prst="rect">
            <a:avLst/>
          </a:prstGeom>
          <a:noFill/>
          <a:ln w="9525">
            <a:noFill/>
            <a:miter lim="800000"/>
            <a:headEnd/>
            <a:tailEnd/>
          </a:ln>
        </p:spPr>
      </p:pic>
      <p:pic>
        <p:nvPicPr>
          <p:cNvPr id="24584" name="Picture 14" descr="HHHIMG_1166"/>
          <p:cNvPicPr>
            <a:picLocks noChangeAspect="1" noChangeArrowheads="1"/>
          </p:cNvPicPr>
          <p:nvPr/>
        </p:nvPicPr>
        <p:blipFill>
          <a:blip r:embed="rId3"/>
          <a:srcRect/>
          <a:stretch>
            <a:fillRect/>
          </a:stretch>
        </p:blipFill>
        <p:spPr bwMode="auto">
          <a:xfrm>
            <a:off x="5929313" y="5105400"/>
            <a:ext cx="1843087" cy="762000"/>
          </a:xfrm>
          <a:prstGeom prst="rect">
            <a:avLst/>
          </a:prstGeom>
          <a:noFill/>
          <a:ln w="9525">
            <a:noFill/>
            <a:miter lim="800000"/>
            <a:headEnd/>
            <a:tailEnd/>
          </a:ln>
        </p:spPr>
      </p:pic>
      <p:sp>
        <p:nvSpPr>
          <p:cNvPr id="24585" name="Text Box 15"/>
          <p:cNvSpPr txBox="1">
            <a:spLocks noChangeArrowheads="1"/>
          </p:cNvSpPr>
          <p:nvPr/>
        </p:nvSpPr>
        <p:spPr bwMode="auto">
          <a:xfrm>
            <a:off x="1447800" y="2619375"/>
            <a:ext cx="304800" cy="366713"/>
          </a:xfrm>
          <a:prstGeom prst="rect">
            <a:avLst/>
          </a:prstGeom>
          <a:noFill/>
          <a:ln w="9525">
            <a:noFill/>
            <a:miter lim="800000"/>
            <a:headEnd/>
            <a:tailEnd/>
          </a:ln>
        </p:spPr>
        <p:txBody>
          <a:bodyPr>
            <a:prstTxWarp prst="textNoShape">
              <a:avLst/>
            </a:prstTxWarp>
            <a:spAutoFit/>
          </a:bodyPr>
          <a:lstStyle/>
          <a:p>
            <a:pPr eaLnBrk="1" hangingPunct="1">
              <a:spcBef>
                <a:spcPct val="50000"/>
              </a:spcBef>
            </a:pPr>
            <a:r>
              <a:rPr lang="en-US" sz="1800" i="1"/>
              <a:t>f</a:t>
            </a:r>
          </a:p>
        </p:txBody>
      </p:sp>
      <p:sp>
        <p:nvSpPr>
          <p:cNvPr id="24586" name="Text Box 16"/>
          <p:cNvSpPr txBox="1">
            <a:spLocks noChangeArrowheads="1"/>
          </p:cNvSpPr>
          <p:nvPr/>
        </p:nvSpPr>
        <p:spPr bwMode="auto">
          <a:xfrm>
            <a:off x="1447800" y="5043488"/>
            <a:ext cx="304800" cy="366712"/>
          </a:xfrm>
          <a:prstGeom prst="rect">
            <a:avLst/>
          </a:prstGeom>
          <a:noFill/>
          <a:ln w="9525">
            <a:noFill/>
            <a:miter lim="800000"/>
            <a:headEnd/>
            <a:tailEnd/>
          </a:ln>
        </p:spPr>
        <p:txBody>
          <a:bodyPr>
            <a:prstTxWarp prst="textNoShape">
              <a:avLst/>
            </a:prstTxWarp>
            <a:spAutoFit/>
          </a:bodyPr>
          <a:lstStyle/>
          <a:p>
            <a:pPr eaLnBrk="1" hangingPunct="1">
              <a:spcBef>
                <a:spcPct val="50000"/>
              </a:spcBef>
            </a:pPr>
            <a:r>
              <a:rPr lang="en-US" sz="1800" i="1"/>
              <a:t>f</a:t>
            </a:r>
          </a:p>
        </p:txBody>
      </p:sp>
      <p:sp>
        <p:nvSpPr>
          <p:cNvPr id="24587" name="Text Box 17"/>
          <p:cNvSpPr txBox="1">
            <a:spLocks noChangeArrowheads="1"/>
          </p:cNvSpPr>
          <p:nvPr/>
        </p:nvSpPr>
        <p:spPr bwMode="auto">
          <a:xfrm>
            <a:off x="5638800" y="5119688"/>
            <a:ext cx="304800" cy="366712"/>
          </a:xfrm>
          <a:prstGeom prst="rect">
            <a:avLst/>
          </a:prstGeom>
          <a:noFill/>
          <a:ln w="9525">
            <a:noFill/>
            <a:miter lim="800000"/>
            <a:headEnd/>
            <a:tailEnd/>
          </a:ln>
        </p:spPr>
        <p:txBody>
          <a:bodyPr>
            <a:prstTxWarp prst="textNoShape">
              <a:avLst/>
            </a:prstTxWarp>
            <a:spAutoFit/>
          </a:bodyPr>
          <a:lstStyle/>
          <a:p>
            <a:pPr eaLnBrk="1" hangingPunct="1">
              <a:spcBef>
                <a:spcPct val="50000"/>
              </a:spcBef>
            </a:pPr>
            <a:r>
              <a:rPr lang="en-US" sz="1800" i="1"/>
              <a:t>g</a:t>
            </a:r>
          </a:p>
        </p:txBody>
      </p:sp>
      <p:sp>
        <p:nvSpPr>
          <p:cNvPr id="24588" name="Text Box 18"/>
          <p:cNvSpPr txBox="1">
            <a:spLocks noChangeArrowheads="1"/>
          </p:cNvSpPr>
          <p:nvPr/>
        </p:nvSpPr>
        <p:spPr bwMode="auto">
          <a:xfrm>
            <a:off x="5638800" y="2619375"/>
            <a:ext cx="304800" cy="366713"/>
          </a:xfrm>
          <a:prstGeom prst="rect">
            <a:avLst/>
          </a:prstGeom>
          <a:noFill/>
          <a:ln w="9525">
            <a:noFill/>
            <a:miter lim="800000"/>
            <a:headEnd/>
            <a:tailEnd/>
          </a:ln>
        </p:spPr>
        <p:txBody>
          <a:bodyPr>
            <a:prstTxWarp prst="textNoShape">
              <a:avLst/>
            </a:prstTxWarp>
            <a:spAutoFit/>
          </a:bodyPr>
          <a:lstStyle/>
          <a:p>
            <a:pPr eaLnBrk="1" hangingPunct="1">
              <a:spcBef>
                <a:spcPct val="50000"/>
              </a:spcBef>
            </a:pPr>
            <a:r>
              <a:rPr lang="en-US" sz="1800" i="1"/>
              <a:t>g</a:t>
            </a:r>
          </a:p>
        </p:txBody>
      </p:sp>
      <p:sp>
        <p:nvSpPr>
          <p:cNvPr id="24589" name="Rectangle 19"/>
          <p:cNvSpPr>
            <a:spLocks noGrp="1" noChangeArrowheads="1"/>
          </p:cNvSpPr>
          <p:nvPr>
            <p:ph type="body" idx="1"/>
          </p:nvPr>
        </p:nvSpPr>
        <p:spPr>
          <a:xfrm>
            <a:off x="685800" y="1524000"/>
            <a:ext cx="7772400" cy="990600"/>
          </a:xfrm>
          <a:noFill/>
        </p:spPr>
        <p:txBody>
          <a:bodyPr/>
          <a:lstStyle/>
          <a:p>
            <a:r>
              <a:rPr lang="en-US"/>
              <a:t>image filtering: change </a:t>
            </a:r>
            <a:r>
              <a:rPr lang="en-US" b="1" i="1"/>
              <a:t>range</a:t>
            </a:r>
            <a:r>
              <a:rPr lang="en-US"/>
              <a:t> of image</a:t>
            </a:r>
          </a:p>
          <a:p>
            <a:pPr algn="ctr"/>
            <a:r>
              <a:rPr lang="en-US" i="1"/>
              <a:t>g(x) = T(f(x))</a:t>
            </a:r>
          </a:p>
        </p:txBody>
      </p:sp>
      <p:sp>
        <p:nvSpPr>
          <p:cNvPr id="24590" name="Rectangle 20"/>
          <p:cNvSpPr>
            <a:spLocks noChangeArrowheads="1"/>
          </p:cNvSpPr>
          <p:nvPr/>
        </p:nvSpPr>
        <p:spPr bwMode="auto">
          <a:xfrm>
            <a:off x="685800" y="3962400"/>
            <a:ext cx="7772400" cy="990600"/>
          </a:xfrm>
          <a:prstGeom prst="rect">
            <a:avLst/>
          </a:prstGeom>
          <a:noFill/>
          <a:ln w="9525">
            <a:noFill/>
            <a:miter lim="800000"/>
            <a:headEnd/>
            <a:tailEnd/>
          </a:ln>
        </p:spPr>
        <p:txBody>
          <a:bodyPr>
            <a:prstTxWarp prst="textNoShape">
              <a:avLst/>
            </a:prstTxWarp>
          </a:bodyPr>
          <a:lstStyle/>
          <a:p>
            <a:pPr marL="342900" indent="-342900">
              <a:lnSpc>
                <a:spcPct val="170000"/>
              </a:lnSpc>
              <a:spcBef>
                <a:spcPct val="20000"/>
              </a:spcBef>
            </a:pPr>
            <a:r>
              <a:rPr lang="en-US">
                <a:latin typeface="Arial" charset="0"/>
              </a:rPr>
              <a:t>image warping: change </a:t>
            </a:r>
            <a:r>
              <a:rPr lang="en-US" b="1" i="1">
                <a:latin typeface="Arial" charset="0"/>
              </a:rPr>
              <a:t>domain</a:t>
            </a:r>
            <a:r>
              <a:rPr lang="en-US">
                <a:latin typeface="Arial" charset="0"/>
              </a:rPr>
              <a:t> of image</a:t>
            </a:r>
          </a:p>
          <a:p>
            <a:pPr marL="342900" indent="-342900" algn="ctr">
              <a:lnSpc>
                <a:spcPct val="90000"/>
              </a:lnSpc>
              <a:spcBef>
                <a:spcPct val="20000"/>
              </a:spcBef>
            </a:pPr>
            <a:r>
              <a:rPr lang="en-US" i="1">
                <a:latin typeface="Arial" charset="0"/>
              </a:rPr>
              <a:t>g(x) = f(T(x))</a:t>
            </a:r>
            <a:endParaRPr lang="en-US">
              <a:latin typeface="Arial" charset="0"/>
            </a:endParaRPr>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dirty="0" smtClean="0"/>
              <a:t>Warping in action</a:t>
            </a:r>
          </a:p>
        </p:txBody>
      </p:sp>
      <p:pic>
        <p:nvPicPr>
          <p:cNvPr id="126979" name="Picture 3" descr="2525263368_9827edd132_b.jpg"/>
          <p:cNvPicPr>
            <a:picLocks noChangeAspect="1"/>
          </p:cNvPicPr>
          <p:nvPr/>
        </p:nvPicPr>
        <p:blipFill>
          <a:blip r:embed="rId3"/>
          <a:srcRect/>
          <a:stretch>
            <a:fillRect/>
          </a:stretch>
        </p:blipFill>
        <p:spPr bwMode="auto">
          <a:xfrm>
            <a:off x="990600" y="1066800"/>
            <a:ext cx="3200400" cy="2400300"/>
          </a:xfrm>
          <a:prstGeom prst="rect">
            <a:avLst/>
          </a:prstGeom>
          <a:noFill/>
          <a:ln w="9525">
            <a:noFill/>
            <a:miter lim="800000"/>
            <a:headEnd/>
            <a:tailEnd/>
          </a:ln>
        </p:spPr>
      </p:pic>
      <p:pic>
        <p:nvPicPr>
          <p:cNvPr id="126980" name="Picture 4" descr="2525263724_b715fca2f7_b.jpg"/>
          <p:cNvPicPr>
            <a:picLocks noChangeAspect="1"/>
          </p:cNvPicPr>
          <p:nvPr/>
        </p:nvPicPr>
        <p:blipFill>
          <a:blip r:embed="rId4"/>
          <a:srcRect/>
          <a:stretch>
            <a:fillRect/>
          </a:stretch>
        </p:blipFill>
        <p:spPr bwMode="auto">
          <a:xfrm>
            <a:off x="4800600" y="1066800"/>
            <a:ext cx="3200400" cy="2400300"/>
          </a:xfrm>
          <a:prstGeom prst="rect">
            <a:avLst/>
          </a:prstGeom>
          <a:noFill/>
          <a:ln w="9525">
            <a:noFill/>
            <a:miter lim="800000"/>
            <a:headEnd/>
            <a:tailEnd/>
          </a:ln>
        </p:spPr>
      </p:pic>
      <p:sp>
        <p:nvSpPr>
          <p:cNvPr id="126981" name="TextBox 5"/>
          <p:cNvSpPr txBox="1">
            <a:spLocks noChangeArrowheads="1"/>
          </p:cNvSpPr>
          <p:nvPr/>
        </p:nvSpPr>
        <p:spPr bwMode="auto">
          <a:xfrm>
            <a:off x="4365625" y="2057400"/>
            <a:ext cx="358775" cy="461963"/>
          </a:xfrm>
          <a:prstGeom prst="rect">
            <a:avLst/>
          </a:prstGeom>
          <a:noFill/>
          <a:ln w="9525">
            <a:noFill/>
            <a:miter lim="800000"/>
            <a:headEnd/>
            <a:tailEnd/>
          </a:ln>
        </p:spPr>
        <p:txBody>
          <a:bodyPr wrap="none">
            <a:prstTxWarp prst="textNoShape">
              <a:avLst/>
            </a:prstTxWarp>
            <a:spAutoFit/>
          </a:bodyPr>
          <a:lstStyle/>
          <a:p>
            <a:r>
              <a:rPr lang="en-US"/>
              <a:t>+</a:t>
            </a:r>
          </a:p>
        </p:txBody>
      </p:sp>
      <p:sp>
        <p:nvSpPr>
          <p:cNvPr id="126982" name="TextBox 6"/>
          <p:cNvSpPr txBox="1">
            <a:spLocks noChangeArrowheads="1"/>
          </p:cNvSpPr>
          <p:nvPr/>
        </p:nvSpPr>
        <p:spPr bwMode="auto">
          <a:xfrm flipH="1">
            <a:off x="1417638" y="3429000"/>
            <a:ext cx="1249362" cy="461963"/>
          </a:xfrm>
          <a:prstGeom prst="rect">
            <a:avLst/>
          </a:prstGeom>
          <a:noFill/>
          <a:ln w="9525">
            <a:noFill/>
            <a:miter lim="800000"/>
            <a:headEnd/>
            <a:tailEnd/>
          </a:ln>
        </p:spPr>
        <p:txBody>
          <a:bodyPr>
            <a:prstTxWarp prst="textNoShape">
              <a:avLst/>
            </a:prstTxWarp>
            <a:spAutoFit/>
          </a:bodyPr>
          <a:lstStyle/>
          <a:p>
            <a:r>
              <a:rPr lang="en-US"/>
              <a:t>Target</a:t>
            </a:r>
          </a:p>
        </p:txBody>
      </p:sp>
      <p:sp>
        <p:nvSpPr>
          <p:cNvPr id="126983" name="TextBox 7"/>
          <p:cNvSpPr txBox="1">
            <a:spLocks noChangeArrowheads="1"/>
          </p:cNvSpPr>
          <p:nvPr/>
        </p:nvSpPr>
        <p:spPr bwMode="auto">
          <a:xfrm flipH="1">
            <a:off x="4999038" y="3429000"/>
            <a:ext cx="1249362" cy="461963"/>
          </a:xfrm>
          <a:prstGeom prst="rect">
            <a:avLst/>
          </a:prstGeom>
          <a:noFill/>
          <a:ln w="9525">
            <a:noFill/>
            <a:miter lim="800000"/>
            <a:headEnd/>
            <a:tailEnd/>
          </a:ln>
        </p:spPr>
        <p:txBody>
          <a:bodyPr>
            <a:prstTxWarp prst="textNoShape">
              <a:avLst/>
            </a:prstTxWarp>
            <a:spAutoFit/>
          </a:bodyPr>
          <a:lstStyle/>
          <a:p>
            <a:r>
              <a:rPr lang="en-US"/>
              <a:t>Source</a:t>
            </a:r>
          </a:p>
        </p:txBody>
      </p:sp>
      <p:sp>
        <p:nvSpPr>
          <p:cNvPr id="126984" name="TextBox 8"/>
          <p:cNvSpPr txBox="1">
            <a:spLocks noChangeArrowheads="1"/>
          </p:cNvSpPr>
          <p:nvPr/>
        </p:nvSpPr>
        <p:spPr bwMode="auto">
          <a:xfrm>
            <a:off x="381000" y="4383088"/>
            <a:ext cx="8534400" cy="1630362"/>
          </a:xfrm>
          <a:prstGeom prst="rect">
            <a:avLst/>
          </a:prstGeom>
          <a:noFill/>
          <a:ln w="9525">
            <a:noFill/>
            <a:miter lim="800000"/>
            <a:headEnd/>
            <a:tailEnd/>
          </a:ln>
        </p:spPr>
        <p:txBody>
          <a:bodyPr>
            <a:prstTxWarp prst="textNoShape">
              <a:avLst/>
            </a:prstTxWarp>
            <a:spAutoFit/>
          </a:bodyPr>
          <a:lstStyle/>
          <a:p>
            <a:r>
              <a:rPr lang="en-US" sz="2000"/>
              <a:t>User clicks on 4 points in target, 4 points in source.</a:t>
            </a:r>
          </a:p>
          <a:p>
            <a:r>
              <a:rPr lang="en-US" sz="2000"/>
              <a:t>Find best affine transformation between source subimg and target subimg.</a:t>
            </a:r>
          </a:p>
          <a:p>
            <a:r>
              <a:rPr lang="en-US" sz="2000"/>
              <a:t>Transform the source subimg accordingly.</a:t>
            </a:r>
          </a:p>
          <a:p>
            <a:endParaRPr lang="en-US" sz="2000"/>
          </a:p>
          <a:p>
            <a:endParaRPr lang="en-US" sz="2000"/>
          </a:p>
        </p:txBody>
      </p:sp>
    </p:spTree>
    <p:extLst>
      <p:ext uri="{BB962C8B-B14F-4D97-AF65-F5344CB8AC3E}">
        <p14:creationId xmlns:p14="http://schemas.microsoft.com/office/powerpoint/2010/main" val="174825174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dirty="0" smtClean="0"/>
              <a:t>Warping in action</a:t>
            </a:r>
          </a:p>
        </p:txBody>
      </p:sp>
      <p:pic>
        <p:nvPicPr>
          <p:cNvPr id="129027" name="Picture 3" descr="2525263368_9827edd132_b.jpg"/>
          <p:cNvPicPr>
            <a:picLocks noChangeAspect="1"/>
          </p:cNvPicPr>
          <p:nvPr/>
        </p:nvPicPr>
        <p:blipFill>
          <a:blip r:embed="rId2"/>
          <a:srcRect/>
          <a:stretch>
            <a:fillRect/>
          </a:stretch>
        </p:blipFill>
        <p:spPr bwMode="auto">
          <a:xfrm>
            <a:off x="990600" y="1066800"/>
            <a:ext cx="3200400" cy="2400300"/>
          </a:xfrm>
          <a:prstGeom prst="rect">
            <a:avLst/>
          </a:prstGeom>
          <a:noFill/>
          <a:ln w="9525">
            <a:noFill/>
            <a:miter lim="800000"/>
            <a:headEnd/>
            <a:tailEnd/>
          </a:ln>
        </p:spPr>
      </p:pic>
      <p:pic>
        <p:nvPicPr>
          <p:cNvPr id="129028" name="Picture 4" descr="2525263724_b715fca2f7_b.jpg"/>
          <p:cNvPicPr>
            <a:picLocks noChangeAspect="1"/>
          </p:cNvPicPr>
          <p:nvPr/>
        </p:nvPicPr>
        <p:blipFill>
          <a:blip r:embed="rId3"/>
          <a:srcRect/>
          <a:stretch>
            <a:fillRect/>
          </a:stretch>
        </p:blipFill>
        <p:spPr bwMode="auto">
          <a:xfrm>
            <a:off x="4800600" y="1066800"/>
            <a:ext cx="3200400" cy="2400300"/>
          </a:xfrm>
          <a:prstGeom prst="rect">
            <a:avLst/>
          </a:prstGeom>
          <a:noFill/>
          <a:ln w="9525">
            <a:noFill/>
            <a:miter lim="800000"/>
            <a:headEnd/>
            <a:tailEnd/>
          </a:ln>
        </p:spPr>
      </p:pic>
      <p:sp>
        <p:nvSpPr>
          <p:cNvPr id="129029" name="TextBox 5"/>
          <p:cNvSpPr txBox="1">
            <a:spLocks noChangeArrowheads="1"/>
          </p:cNvSpPr>
          <p:nvPr/>
        </p:nvSpPr>
        <p:spPr bwMode="auto">
          <a:xfrm>
            <a:off x="4365625" y="2057400"/>
            <a:ext cx="358775" cy="461963"/>
          </a:xfrm>
          <a:prstGeom prst="rect">
            <a:avLst/>
          </a:prstGeom>
          <a:noFill/>
          <a:ln w="9525">
            <a:noFill/>
            <a:miter lim="800000"/>
            <a:headEnd/>
            <a:tailEnd/>
          </a:ln>
        </p:spPr>
        <p:txBody>
          <a:bodyPr wrap="none">
            <a:prstTxWarp prst="textNoShape">
              <a:avLst/>
            </a:prstTxWarp>
            <a:spAutoFit/>
          </a:bodyPr>
          <a:lstStyle/>
          <a:p>
            <a:r>
              <a:rPr lang="en-US"/>
              <a:t>+</a:t>
            </a:r>
          </a:p>
        </p:txBody>
      </p:sp>
      <p:sp>
        <p:nvSpPr>
          <p:cNvPr id="129030" name="TextBox 6"/>
          <p:cNvSpPr txBox="1">
            <a:spLocks noChangeArrowheads="1"/>
          </p:cNvSpPr>
          <p:nvPr/>
        </p:nvSpPr>
        <p:spPr bwMode="auto">
          <a:xfrm flipH="1">
            <a:off x="1417638" y="3429000"/>
            <a:ext cx="1249362" cy="461963"/>
          </a:xfrm>
          <a:prstGeom prst="rect">
            <a:avLst/>
          </a:prstGeom>
          <a:noFill/>
          <a:ln w="9525">
            <a:noFill/>
            <a:miter lim="800000"/>
            <a:headEnd/>
            <a:tailEnd/>
          </a:ln>
        </p:spPr>
        <p:txBody>
          <a:bodyPr>
            <a:prstTxWarp prst="textNoShape">
              <a:avLst/>
            </a:prstTxWarp>
            <a:spAutoFit/>
          </a:bodyPr>
          <a:lstStyle/>
          <a:p>
            <a:r>
              <a:rPr lang="en-US"/>
              <a:t>Target</a:t>
            </a:r>
          </a:p>
        </p:txBody>
      </p:sp>
      <p:sp>
        <p:nvSpPr>
          <p:cNvPr id="129031" name="TextBox 7"/>
          <p:cNvSpPr txBox="1">
            <a:spLocks noChangeArrowheads="1"/>
          </p:cNvSpPr>
          <p:nvPr/>
        </p:nvSpPr>
        <p:spPr bwMode="auto">
          <a:xfrm flipH="1">
            <a:off x="4999038" y="3429000"/>
            <a:ext cx="1249362" cy="461963"/>
          </a:xfrm>
          <a:prstGeom prst="rect">
            <a:avLst/>
          </a:prstGeom>
          <a:noFill/>
          <a:ln w="9525">
            <a:noFill/>
            <a:miter lim="800000"/>
            <a:headEnd/>
            <a:tailEnd/>
          </a:ln>
        </p:spPr>
        <p:txBody>
          <a:bodyPr>
            <a:prstTxWarp prst="textNoShape">
              <a:avLst/>
            </a:prstTxWarp>
            <a:spAutoFit/>
          </a:bodyPr>
          <a:lstStyle/>
          <a:p>
            <a:r>
              <a:rPr lang="en-US"/>
              <a:t>Source</a:t>
            </a:r>
          </a:p>
        </p:txBody>
      </p:sp>
      <p:sp>
        <p:nvSpPr>
          <p:cNvPr id="129032" name="TextBox 8"/>
          <p:cNvSpPr txBox="1">
            <a:spLocks noChangeArrowheads="1"/>
          </p:cNvSpPr>
          <p:nvPr/>
        </p:nvSpPr>
        <p:spPr bwMode="auto">
          <a:xfrm>
            <a:off x="381000" y="4383088"/>
            <a:ext cx="8534400" cy="1938337"/>
          </a:xfrm>
          <a:prstGeom prst="rect">
            <a:avLst/>
          </a:prstGeom>
          <a:noFill/>
          <a:ln w="9525">
            <a:noFill/>
            <a:miter lim="800000"/>
            <a:headEnd/>
            <a:tailEnd/>
          </a:ln>
        </p:spPr>
        <p:txBody>
          <a:bodyPr>
            <a:prstTxWarp prst="textNoShape">
              <a:avLst/>
            </a:prstTxWarp>
            <a:spAutoFit/>
          </a:bodyPr>
          <a:lstStyle/>
          <a:p>
            <a:r>
              <a:rPr lang="en-US" sz="2000"/>
              <a:t>User clicks on 4 points in target, 4 points in source.</a:t>
            </a:r>
          </a:p>
          <a:p>
            <a:r>
              <a:rPr lang="en-US" sz="2000"/>
              <a:t>Find best affine transformation between source subimg and target subimg.</a:t>
            </a:r>
          </a:p>
          <a:p>
            <a:r>
              <a:rPr lang="en-US" sz="2000"/>
              <a:t>Transform the source subimg accordingly.</a:t>
            </a:r>
          </a:p>
          <a:p>
            <a:r>
              <a:rPr lang="en-US" sz="2000"/>
              <a:t>Insert the transformed source subimg into the target image.</a:t>
            </a:r>
          </a:p>
          <a:p>
            <a:endParaRPr lang="en-US" sz="2000"/>
          </a:p>
          <a:p>
            <a:endParaRPr lang="en-US" sz="2000"/>
          </a:p>
        </p:txBody>
      </p:sp>
    </p:spTree>
    <p:extLst>
      <p:ext uri="{BB962C8B-B14F-4D97-AF65-F5344CB8AC3E}">
        <p14:creationId xmlns:p14="http://schemas.microsoft.com/office/powerpoint/2010/main" val="3201638031"/>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r>
              <a:rPr lang="en-US" dirty="0" smtClean="0"/>
              <a:t>Warping in action</a:t>
            </a:r>
          </a:p>
        </p:txBody>
      </p:sp>
      <p:pic>
        <p:nvPicPr>
          <p:cNvPr id="130051" name="Picture 3" descr="2525263368_9827edd132_b.jpg"/>
          <p:cNvPicPr>
            <a:picLocks noChangeAspect="1"/>
          </p:cNvPicPr>
          <p:nvPr/>
        </p:nvPicPr>
        <p:blipFill>
          <a:blip r:embed="rId2"/>
          <a:srcRect/>
          <a:stretch>
            <a:fillRect/>
          </a:stretch>
        </p:blipFill>
        <p:spPr bwMode="auto">
          <a:xfrm>
            <a:off x="990600" y="1066800"/>
            <a:ext cx="3200400" cy="2400300"/>
          </a:xfrm>
          <a:prstGeom prst="rect">
            <a:avLst/>
          </a:prstGeom>
          <a:noFill/>
          <a:ln w="9525">
            <a:noFill/>
            <a:miter lim="800000"/>
            <a:headEnd/>
            <a:tailEnd/>
          </a:ln>
        </p:spPr>
      </p:pic>
      <p:pic>
        <p:nvPicPr>
          <p:cNvPr id="130052" name="Picture 4" descr="2525263724_b715fca2f7_b.jpg"/>
          <p:cNvPicPr>
            <a:picLocks noChangeAspect="1"/>
          </p:cNvPicPr>
          <p:nvPr/>
        </p:nvPicPr>
        <p:blipFill>
          <a:blip r:embed="rId3"/>
          <a:srcRect/>
          <a:stretch>
            <a:fillRect/>
          </a:stretch>
        </p:blipFill>
        <p:spPr bwMode="auto">
          <a:xfrm>
            <a:off x="4800600" y="1066800"/>
            <a:ext cx="3200400" cy="2400300"/>
          </a:xfrm>
          <a:prstGeom prst="rect">
            <a:avLst/>
          </a:prstGeom>
          <a:noFill/>
          <a:ln w="9525">
            <a:noFill/>
            <a:miter lim="800000"/>
            <a:headEnd/>
            <a:tailEnd/>
          </a:ln>
        </p:spPr>
      </p:pic>
      <p:sp>
        <p:nvSpPr>
          <p:cNvPr id="130053" name="TextBox 5"/>
          <p:cNvSpPr txBox="1">
            <a:spLocks noChangeArrowheads="1"/>
          </p:cNvSpPr>
          <p:nvPr/>
        </p:nvSpPr>
        <p:spPr bwMode="auto">
          <a:xfrm>
            <a:off x="4365625" y="2057400"/>
            <a:ext cx="358775" cy="461963"/>
          </a:xfrm>
          <a:prstGeom prst="rect">
            <a:avLst/>
          </a:prstGeom>
          <a:noFill/>
          <a:ln w="9525">
            <a:noFill/>
            <a:miter lim="800000"/>
            <a:headEnd/>
            <a:tailEnd/>
          </a:ln>
        </p:spPr>
        <p:txBody>
          <a:bodyPr wrap="none">
            <a:prstTxWarp prst="textNoShape">
              <a:avLst/>
            </a:prstTxWarp>
            <a:spAutoFit/>
          </a:bodyPr>
          <a:lstStyle/>
          <a:p>
            <a:r>
              <a:rPr lang="en-US"/>
              <a:t>+</a:t>
            </a:r>
          </a:p>
        </p:txBody>
      </p:sp>
      <p:sp>
        <p:nvSpPr>
          <p:cNvPr id="130054" name="TextBox 6"/>
          <p:cNvSpPr txBox="1">
            <a:spLocks noChangeArrowheads="1"/>
          </p:cNvSpPr>
          <p:nvPr/>
        </p:nvSpPr>
        <p:spPr bwMode="auto">
          <a:xfrm flipH="1">
            <a:off x="1417638" y="3429000"/>
            <a:ext cx="1249362" cy="461963"/>
          </a:xfrm>
          <a:prstGeom prst="rect">
            <a:avLst/>
          </a:prstGeom>
          <a:noFill/>
          <a:ln w="9525">
            <a:noFill/>
            <a:miter lim="800000"/>
            <a:headEnd/>
            <a:tailEnd/>
          </a:ln>
        </p:spPr>
        <p:txBody>
          <a:bodyPr>
            <a:prstTxWarp prst="textNoShape">
              <a:avLst/>
            </a:prstTxWarp>
            <a:spAutoFit/>
          </a:bodyPr>
          <a:lstStyle/>
          <a:p>
            <a:r>
              <a:rPr lang="en-US"/>
              <a:t>Target</a:t>
            </a:r>
          </a:p>
        </p:txBody>
      </p:sp>
      <p:sp>
        <p:nvSpPr>
          <p:cNvPr id="130055" name="TextBox 7"/>
          <p:cNvSpPr txBox="1">
            <a:spLocks noChangeArrowheads="1"/>
          </p:cNvSpPr>
          <p:nvPr/>
        </p:nvSpPr>
        <p:spPr bwMode="auto">
          <a:xfrm flipH="1">
            <a:off x="4999038" y="3429000"/>
            <a:ext cx="1249362" cy="461963"/>
          </a:xfrm>
          <a:prstGeom prst="rect">
            <a:avLst/>
          </a:prstGeom>
          <a:noFill/>
          <a:ln w="9525">
            <a:noFill/>
            <a:miter lim="800000"/>
            <a:headEnd/>
            <a:tailEnd/>
          </a:ln>
        </p:spPr>
        <p:txBody>
          <a:bodyPr>
            <a:prstTxWarp prst="textNoShape">
              <a:avLst/>
            </a:prstTxWarp>
            <a:spAutoFit/>
          </a:bodyPr>
          <a:lstStyle/>
          <a:p>
            <a:r>
              <a:rPr lang="en-US"/>
              <a:t>Source</a:t>
            </a:r>
          </a:p>
        </p:txBody>
      </p:sp>
      <p:sp>
        <p:nvSpPr>
          <p:cNvPr id="130056" name="TextBox 8"/>
          <p:cNvSpPr txBox="1">
            <a:spLocks noChangeArrowheads="1"/>
          </p:cNvSpPr>
          <p:nvPr/>
        </p:nvSpPr>
        <p:spPr bwMode="auto">
          <a:xfrm>
            <a:off x="381000" y="4383088"/>
            <a:ext cx="8534400" cy="1631216"/>
          </a:xfrm>
          <a:prstGeom prst="rect">
            <a:avLst/>
          </a:prstGeom>
          <a:noFill/>
          <a:ln w="9525">
            <a:noFill/>
            <a:miter lim="800000"/>
            <a:headEnd/>
            <a:tailEnd/>
          </a:ln>
        </p:spPr>
        <p:txBody>
          <a:bodyPr>
            <a:prstTxWarp prst="textNoShape">
              <a:avLst/>
            </a:prstTxWarp>
            <a:spAutoFit/>
          </a:bodyPr>
          <a:lstStyle/>
          <a:p>
            <a:r>
              <a:rPr lang="en-US" sz="2000" dirty="0"/>
              <a:t>User clicks on 4 points in target, 4 points in source.</a:t>
            </a:r>
          </a:p>
          <a:p>
            <a:r>
              <a:rPr lang="en-US" sz="2000" dirty="0"/>
              <a:t>Find best affine transformation between source </a:t>
            </a:r>
            <a:r>
              <a:rPr lang="en-US" sz="2000" dirty="0" err="1"/>
              <a:t>subimg</a:t>
            </a:r>
            <a:r>
              <a:rPr lang="en-US" sz="2000" dirty="0"/>
              <a:t> and target </a:t>
            </a:r>
            <a:r>
              <a:rPr lang="en-US" sz="2000" dirty="0" err="1"/>
              <a:t>subimg</a:t>
            </a:r>
            <a:r>
              <a:rPr lang="en-US" sz="2000" dirty="0"/>
              <a:t>.</a:t>
            </a:r>
          </a:p>
          <a:p>
            <a:r>
              <a:rPr lang="en-US" sz="2000" dirty="0"/>
              <a:t>Transform the source </a:t>
            </a:r>
            <a:r>
              <a:rPr lang="en-US" sz="2000" dirty="0" err="1"/>
              <a:t>subimg</a:t>
            </a:r>
            <a:r>
              <a:rPr lang="en-US" sz="2000" dirty="0"/>
              <a:t> accordingly.</a:t>
            </a:r>
          </a:p>
          <a:p>
            <a:r>
              <a:rPr lang="en-US" sz="2000" dirty="0"/>
              <a:t>Insert the transformed source </a:t>
            </a:r>
            <a:r>
              <a:rPr lang="en-US" sz="2000" dirty="0" err="1"/>
              <a:t>subimg</a:t>
            </a:r>
            <a:r>
              <a:rPr lang="en-US" sz="2000" dirty="0"/>
              <a:t> into the target image.</a:t>
            </a:r>
          </a:p>
          <a:p>
            <a:endParaRPr lang="en-US" sz="2000" dirty="0"/>
          </a:p>
        </p:txBody>
      </p:sp>
    </p:spTree>
    <p:extLst>
      <p:ext uri="{BB962C8B-B14F-4D97-AF65-F5344CB8AC3E}">
        <p14:creationId xmlns:p14="http://schemas.microsoft.com/office/powerpoint/2010/main" val="2824825182"/>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r>
              <a:rPr lang="en-US" dirty="0" smtClean="0"/>
              <a:t>Warping in action</a:t>
            </a:r>
          </a:p>
        </p:txBody>
      </p:sp>
      <p:pic>
        <p:nvPicPr>
          <p:cNvPr id="131075" name="Picture 3" descr="2525263368_9827edd132_b.jpg"/>
          <p:cNvPicPr>
            <a:picLocks noChangeAspect="1"/>
          </p:cNvPicPr>
          <p:nvPr/>
        </p:nvPicPr>
        <p:blipFill>
          <a:blip r:embed="rId2"/>
          <a:srcRect/>
          <a:stretch>
            <a:fillRect/>
          </a:stretch>
        </p:blipFill>
        <p:spPr bwMode="auto">
          <a:xfrm>
            <a:off x="990600" y="1066800"/>
            <a:ext cx="3200400" cy="2400300"/>
          </a:xfrm>
          <a:prstGeom prst="rect">
            <a:avLst/>
          </a:prstGeom>
          <a:noFill/>
          <a:ln w="9525">
            <a:noFill/>
            <a:miter lim="800000"/>
            <a:headEnd/>
            <a:tailEnd/>
          </a:ln>
        </p:spPr>
      </p:pic>
      <p:pic>
        <p:nvPicPr>
          <p:cNvPr id="131076" name="Picture 4" descr="2525263724_b715fca2f7_b.jpg"/>
          <p:cNvPicPr>
            <a:picLocks noChangeAspect="1"/>
          </p:cNvPicPr>
          <p:nvPr/>
        </p:nvPicPr>
        <p:blipFill>
          <a:blip r:embed="rId3"/>
          <a:srcRect/>
          <a:stretch>
            <a:fillRect/>
          </a:stretch>
        </p:blipFill>
        <p:spPr bwMode="auto">
          <a:xfrm>
            <a:off x="4800600" y="1066800"/>
            <a:ext cx="3200400" cy="2400300"/>
          </a:xfrm>
          <a:prstGeom prst="rect">
            <a:avLst/>
          </a:prstGeom>
          <a:noFill/>
          <a:ln w="9525">
            <a:noFill/>
            <a:miter lim="800000"/>
            <a:headEnd/>
            <a:tailEnd/>
          </a:ln>
        </p:spPr>
      </p:pic>
      <p:sp>
        <p:nvSpPr>
          <p:cNvPr id="131077" name="TextBox 5"/>
          <p:cNvSpPr txBox="1">
            <a:spLocks noChangeArrowheads="1"/>
          </p:cNvSpPr>
          <p:nvPr/>
        </p:nvSpPr>
        <p:spPr bwMode="auto">
          <a:xfrm>
            <a:off x="4365625" y="2057400"/>
            <a:ext cx="358775" cy="461963"/>
          </a:xfrm>
          <a:prstGeom prst="rect">
            <a:avLst/>
          </a:prstGeom>
          <a:noFill/>
          <a:ln w="9525">
            <a:noFill/>
            <a:miter lim="800000"/>
            <a:headEnd/>
            <a:tailEnd/>
          </a:ln>
        </p:spPr>
        <p:txBody>
          <a:bodyPr wrap="none">
            <a:prstTxWarp prst="textNoShape">
              <a:avLst/>
            </a:prstTxWarp>
            <a:spAutoFit/>
          </a:bodyPr>
          <a:lstStyle/>
          <a:p>
            <a:r>
              <a:rPr lang="en-US"/>
              <a:t>+</a:t>
            </a:r>
          </a:p>
        </p:txBody>
      </p:sp>
      <p:sp>
        <p:nvSpPr>
          <p:cNvPr id="131078" name="TextBox 6"/>
          <p:cNvSpPr txBox="1">
            <a:spLocks noChangeArrowheads="1"/>
          </p:cNvSpPr>
          <p:nvPr/>
        </p:nvSpPr>
        <p:spPr bwMode="auto">
          <a:xfrm flipH="1">
            <a:off x="1417638" y="3429000"/>
            <a:ext cx="1249362" cy="461963"/>
          </a:xfrm>
          <a:prstGeom prst="rect">
            <a:avLst/>
          </a:prstGeom>
          <a:noFill/>
          <a:ln w="9525">
            <a:noFill/>
            <a:miter lim="800000"/>
            <a:headEnd/>
            <a:tailEnd/>
          </a:ln>
        </p:spPr>
        <p:txBody>
          <a:bodyPr>
            <a:prstTxWarp prst="textNoShape">
              <a:avLst/>
            </a:prstTxWarp>
            <a:spAutoFit/>
          </a:bodyPr>
          <a:lstStyle/>
          <a:p>
            <a:r>
              <a:rPr lang="en-US"/>
              <a:t>Target</a:t>
            </a:r>
          </a:p>
        </p:txBody>
      </p:sp>
      <p:sp>
        <p:nvSpPr>
          <p:cNvPr id="131079" name="TextBox 7"/>
          <p:cNvSpPr txBox="1">
            <a:spLocks noChangeArrowheads="1"/>
          </p:cNvSpPr>
          <p:nvPr/>
        </p:nvSpPr>
        <p:spPr bwMode="auto">
          <a:xfrm flipH="1">
            <a:off x="4999038" y="3429000"/>
            <a:ext cx="1249362" cy="461963"/>
          </a:xfrm>
          <a:prstGeom prst="rect">
            <a:avLst/>
          </a:prstGeom>
          <a:noFill/>
          <a:ln w="9525">
            <a:noFill/>
            <a:miter lim="800000"/>
            <a:headEnd/>
            <a:tailEnd/>
          </a:ln>
        </p:spPr>
        <p:txBody>
          <a:bodyPr>
            <a:prstTxWarp prst="textNoShape">
              <a:avLst/>
            </a:prstTxWarp>
            <a:spAutoFit/>
          </a:bodyPr>
          <a:lstStyle/>
          <a:p>
            <a:r>
              <a:rPr lang="en-US"/>
              <a:t>Source</a:t>
            </a:r>
          </a:p>
        </p:txBody>
      </p:sp>
      <p:sp>
        <p:nvSpPr>
          <p:cNvPr id="131080" name="TextBox 8"/>
          <p:cNvSpPr txBox="1">
            <a:spLocks noChangeArrowheads="1"/>
          </p:cNvSpPr>
          <p:nvPr/>
        </p:nvSpPr>
        <p:spPr bwMode="auto">
          <a:xfrm>
            <a:off x="2303463" y="5181600"/>
            <a:ext cx="363537" cy="461963"/>
          </a:xfrm>
          <a:prstGeom prst="rect">
            <a:avLst/>
          </a:prstGeom>
          <a:noFill/>
          <a:ln w="9525">
            <a:noFill/>
            <a:miter lim="800000"/>
            <a:headEnd/>
            <a:tailEnd/>
          </a:ln>
        </p:spPr>
        <p:txBody>
          <a:bodyPr wrap="none">
            <a:prstTxWarp prst="textNoShape">
              <a:avLst/>
            </a:prstTxWarp>
            <a:spAutoFit/>
          </a:bodyPr>
          <a:lstStyle/>
          <a:p>
            <a:r>
              <a:rPr lang="en-US"/>
              <a:t>=</a:t>
            </a:r>
          </a:p>
        </p:txBody>
      </p:sp>
      <p:pic>
        <p:nvPicPr>
          <p:cNvPr id="131081" name="Picture 9" descr="result.jpg"/>
          <p:cNvPicPr>
            <a:picLocks noChangeAspect="1"/>
          </p:cNvPicPr>
          <p:nvPr/>
        </p:nvPicPr>
        <p:blipFill>
          <a:blip r:embed="rId4"/>
          <a:srcRect/>
          <a:stretch>
            <a:fillRect/>
          </a:stretch>
        </p:blipFill>
        <p:spPr bwMode="auto">
          <a:xfrm>
            <a:off x="2819400" y="4095750"/>
            <a:ext cx="3581400" cy="2686050"/>
          </a:xfrm>
          <a:prstGeom prst="rect">
            <a:avLst/>
          </a:prstGeom>
          <a:noFill/>
          <a:ln w="9525">
            <a:noFill/>
            <a:miter lim="800000"/>
            <a:headEnd/>
            <a:tailEnd/>
          </a:ln>
        </p:spPr>
      </p:pic>
      <p:sp>
        <p:nvSpPr>
          <p:cNvPr id="131082" name="TextBox 10"/>
          <p:cNvSpPr txBox="1">
            <a:spLocks noChangeArrowheads="1"/>
          </p:cNvSpPr>
          <p:nvPr/>
        </p:nvSpPr>
        <p:spPr bwMode="auto">
          <a:xfrm flipH="1">
            <a:off x="6400800" y="5253038"/>
            <a:ext cx="1249363" cy="461962"/>
          </a:xfrm>
          <a:prstGeom prst="rect">
            <a:avLst/>
          </a:prstGeom>
          <a:noFill/>
          <a:ln w="9525">
            <a:noFill/>
            <a:miter lim="800000"/>
            <a:headEnd/>
            <a:tailEnd/>
          </a:ln>
        </p:spPr>
        <p:txBody>
          <a:bodyPr>
            <a:prstTxWarp prst="textNoShape">
              <a:avLst/>
            </a:prstTxWarp>
            <a:spAutoFit/>
          </a:bodyPr>
          <a:lstStyle/>
          <a:p>
            <a:r>
              <a:rPr lang="en-US"/>
              <a:t>Result</a:t>
            </a:r>
          </a:p>
        </p:txBody>
      </p:sp>
    </p:spTree>
    <p:extLst>
      <p:ext uri="{BB962C8B-B14F-4D97-AF65-F5344CB8AC3E}">
        <p14:creationId xmlns:p14="http://schemas.microsoft.com/office/powerpoint/2010/main" val="1921575662"/>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838200"/>
          </a:xfrm>
        </p:spPr>
        <p:txBody>
          <a:bodyPr/>
          <a:lstStyle/>
          <a:p>
            <a:r>
              <a:rPr lang="en-US" dirty="0" err="1" smtClean="0"/>
              <a:t>Matlab</a:t>
            </a:r>
            <a:r>
              <a:rPr lang="en-US" dirty="0" smtClean="0"/>
              <a:t> Demo</a:t>
            </a:r>
            <a:endParaRPr lang="en-US" dirty="0"/>
          </a:p>
        </p:txBody>
      </p:sp>
    </p:spTree>
    <p:extLst>
      <p:ext uri="{BB962C8B-B14F-4D97-AF65-F5344CB8AC3E}">
        <p14:creationId xmlns:p14="http://schemas.microsoft.com/office/powerpoint/2010/main" val="39932465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Parametric (global) warping</a:t>
            </a:r>
          </a:p>
        </p:txBody>
      </p:sp>
      <p:sp>
        <p:nvSpPr>
          <p:cNvPr id="26627" name="Rectangle 3"/>
          <p:cNvSpPr>
            <a:spLocks noGrp="1" noChangeArrowheads="1"/>
          </p:cNvSpPr>
          <p:nvPr>
            <p:ph type="body" idx="1"/>
          </p:nvPr>
        </p:nvSpPr>
        <p:spPr/>
        <p:txBody>
          <a:bodyPr/>
          <a:lstStyle/>
          <a:p>
            <a:r>
              <a:rPr lang="en-US"/>
              <a:t>Examples of parametric warps:</a:t>
            </a:r>
          </a:p>
        </p:txBody>
      </p:sp>
      <p:pic>
        <p:nvPicPr>
          <p:cNvPr id="26628" name="Picture 4" descr="HHHIMG_1166"/>
          <p:cNvPicPr>
            <a:picLocks noChangeAspect="1" noChangeArrowheads="1"/>
          </p:cNvPicPr>
          <p:nvPr/>
        </p:nvPicPr>
        <p:blipFill>
          <a:blip r:embed="rId3"/>
          <a:srcRect/>
          <a:stretch>
            <a:fillRect/>
          </a:stretch>
        </p:blipFill>
        <p:spPr bwMode="auto">
          <a:xfrm>
            <a:off x="1890713" y="2119313"/>
            <a:ext cx="1462087" cy="1095375"/>
          </a:xfrm>
          <a:prstGeom prst="rect">
            <a:avLst/>
          </a:prstGeom>
          <a:noFill/>
          <a:ln w="9525">
            <a:noFill/>
            <a:miter lim="800000"/>
            <a:headEnd/>
            <a:tailEnd/>
          </a:ln>
        </p:spPr>
      </p:pic>
      <p:sp>
        <p:nvSpPr>
          <p:cNvPr id="26629" name="Text Box 5"/>
          <p:cNvSpPr txBox="1">
            <a:spLocks noChangeArrowheads="1"/>
          </p:cNvSpPr>
          <p:nvPr/>
        </p:nvSpPr>
        <p:spPr bwMode="auto">
          <a:xfrm>
            <a:off x="1524000" y="3214688"/>
            <a:ext cx="1219200" cy="366712"/>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sz="1800"/>
              <a:t>translation</a:t>
            </a:r>
          </a:p>
        </p:txBody>
      </p:sp>
      <p:pic>
        <p:nvPicPr>
          <p:cNvPr id="26630" name="Picture 6" descr="HHHIMG_1166"/>
          <p:cNvPicPr>
            <a:picLocks noChangeAspect="1" noChangeArrowheads="1"/>
          </p:cNvPicPr>
          <p:nvPr/>
        </p:nvPicPr>
        <p:blipFill>
          <a:blip r:embed="rId3"/>
          <a:srcRect/>
          <a:stretch>
            <a:fillRect/>
          </a:stretch>
        </p:blipFill>
        <p:spPr bwMode="auto">
          <a:xfrm>
            <a:off x="6477000" y="2133600"/>
            <a:ext cx="1462088" cy="762000"/>
          </a:xfrm>
          <a:prstGeom prst="rect">
            <a:avLst/>
          </a:prstGeom>
          <a:noFill/>
          <a:ln w="9525">
            <a:noFill/>
            <a:miter lim="800000"/>
            <a:headEnd/>
            <a:tailEnd/>
          </a:ln>
        </p:spPr>
      </p:pic>
      <p:pic>
        <p:nvPicPr>
          <p:cNvPr id="26631" name="Picture 7" descr="rotated"/>
          <p:cNvPicPr>
            <a:picLocks noChangeAspect="1" noChangeArrowheads="1"/>
          </p:cNvPicPr>
          <p:nvPr/>
        </p:nvPicPr>
        <p:blipFill>
          <a:blip r:embed="rId4"/>
          <a:srcRect/>
          <a:stretch>
            <a:fillRect/>
          </a:stretch>
        </p:blipFill>
        <p:spPr bwMode="auto">
          <a:xfrm>
            <a:off x="3886200" y="1905000"/>
            <a:ext cx="1755775" cy="1411288"/>
          </a:xfrm>
          <a:prstGeom prst="rect">
            <a:avLst/>
          </a:prstGeom>
          <a:noFill/>
          <a:ln w="9525">
            <a:noFill/>
            <a:miter lim="800000"/>
            <a:headEnd/>
            <a:tailEnd/>
          </a:ln>
        </p:spPr>
      </p:pic>
      <p:sp>
        <p:nvSpPr>
          <p:cNvPr id="26632" name="Text Box 8"/>
          <p:cNvSpPr txBox="1">
            <a:spLocks noChangeArrowheads="1"/>
          </p:cNvSpPr>
          <p:nvPr/>
        </p:nvSpPr>
        <p:spPr bwMode="auto">
          <a:xfrm>
            <a:off x="4117975" y="3200400"/>
            <a:ext cx="1219200" cy="366713"/>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sz="1800"/>
              <a:t>rotation</a:t>
            </a:r>
          </a:p>
        </p:txBody>
      </p:sp>
      <p:sp>
        <p:nvSpPr>
          <p:cNvPr id="26633" name="Text Box 9"/>
          <p:cNvSpPr txBox="1">
            <a:spLocks noChangeArrowheads="1"/>
          </p:cNvSpPr>
          <p:nvPr/>
        </p:nvSpPr>
        <p:spPr bwMode="auto">
          <a:xfrm>
            <a:off x="6553200" y="3124200"/>
            <a:ext cx="1219200" cy="366713"/>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sz="1800"/>
              <a:t>aspect</a:t>
            </a:r>
          </a:p>
        </p:txBody>
      </p:sp>
      <p:pic>
        <p:nvPicPr>
          <p:cNvPr id="26634" name="Picture 10" descr="affine"/>
          <p:cNvPicPr>
            <a:picLocks noChangeAspect="1" noChangeArrowheads="1"/>
          </p:cNvPicPr>
          <p:nvPr/>
        </p:nvPicPr>
        <p:blipFill>
          <a:blip r:embed="rId5"/>
          <a:srcRect/>
          <a:stretch>
            <a:fillRect/>
          </a:stretch>
        </p:blipFill>
        <p:spPr bwMode="auto">
          <a:xfrm>
            <a:off x="1371600" y="3810000"/>
            <a:ext cx="1746250" cy="1306513"/>
          </a:xfrm>
          <a:prstGeom prst="rect">
            <a:avLst/>
          </a:prstGeom>
          <a:noFill/>
          <a:ln w="9525">
            <a:noFill/>
            <a:miter lim="800000"/>
            <a:headEnd/>
            <a:tailEnd/>
          </a:ln>
        </p:spPr>
      </p:pic>
      <p:sp>
        <p:nvSpPr>
          <p:cNvPr id="26635" name="Text Box 11"/>
          <p:cNvSpPr txBox="1">
            <a:spLocks noChangeArrowheads="1"/>
          </p:cNvSpPr>
          <p:nvPr/>
        </p:nvSpPr>
        <p:spPr bwMode="auto">
          <a:xfrm>
            <a:off x="1524000" y="5257800"/>
            <a:ext cx="1219200" cy="366713"/>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sz="1800"/>
              <a:t>affine</a:t>
            </a:r>
          </a:p>
        </p:txBody>
      </p:sp>
      <p:pic>
        <p:nvPicPr>
          <p:cNvPr id="26636" name="Picture 12" descr="perspective"/>
          <p:cNvPicPr>
            <a:picLocks noChangeAspect="1" noChangeArrowheads="1"/>
          </p:cNvPicPr>
          <p:nvPr/>
        </p:nvPicPr>
        <p:blipFill>
          <a:blip r:embed="rId6"/>
          <a:srcRect/>
          <a:stretch>
            <a:fillRect/>
          </a:stretch>
        </p:blipFill>
        <p:spPr bwMode="auto">
          <a:xfrm>
            <a:off x="3886200" y="3962400"/>
            <a:ext cx="1563688" cy="1001713"/>
          </a:xfrm>
          <a:prstGeom prst="rect">
            <a:avLst/>
          </a:prstGeom>
          <a:noFill/>
          <a:ln w="9525">
            <a:noFill/>
            <a:miter lim="800000"/>
            <a:headEnd/>
            <a:tailEnd/>
          </a:ln>
        </p:spPr>
      </p:pic>
      <p:sp>
        <p:nvSpPr>
          <p:cNvPr id="26637" name="Text Box 13"/>
          <p:cNvSpPr txBox="1">
            <a:spLocks noChangeArrowheads="1"/>
          </p:cNvSpPr>
          <p:nvPr/>
        </p:nvSpPr>
        <p:spPr bwMode="auto">
          <a:xfrm>
            <a:off x="4002088" y="5054600"/>
            <a:ext cx="1371600" cy="366713"/>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sz="1800"/>
              <a:t>perspective</a:t>
            </a:r>
          </a:p>
        </p:txBody>
      </p:sp>
      <p:pic>
        <p:nvPicPr>
          <p:cNvPr id="26638" name="Picture 14" descr="cylindrical"/>
          <p:cNvPicPr>
            <a:picLocks noChangeAspect="1" noChangeArrowheads="1"/>
          </p:cNvPicPr>
          <p:nvPr/>
        </p:nvPicPr>
        <p:blipFill>
          <a:blip r:embed="rId7"/>
          <a:srcRect/>
          <a:stretch>
            <a:fillRect/>
          </a:stretch>
        </p:blipFill>
        <p:spPr bwMode="auto">
          <a:xfrm>
            <a:off x="6437313" y="3857625"/>
            <a:ext cx="1563687" cy="1171575"/>
          </a:xfrm>
          <a:prstGeom prst="rect">
            <a:avLst/>
          </a:prstGeom>
          <a:noFill/>
          <a:ln w="9525">
            <a:noFill/>
            <a:miter lim="800000"/>
            <a:headEnd/>
            <a:tailEnd/>
          </a:ln>
        </p:spPr>
      </p:pic>
      <p:sp>
        <p:nvSpPr>
          <p:cNvPr id="26639" name="Text Box 15"/>
          <p:cNvSpPr txBox="1">
            <a:spLocks noChangeArrowheads="1"/>
          </p:cNvSpPr>
          <p:nvPr/>
        </p:nvSpPr>
        <p:spPr bwMode="auto">
          <a:xfrm>
            <a:off x="6477000" y="5207000"/>
            <a:ext cx="1371600" cy="366713"/>
          </a:xfrm>
          <a:prstGeom prst="rect">
            <a:avLst/>
          </a:prstGeom>
          <a:noFill/>
          <a:ln w="9525">
            <a:noFill/>
            <a:miter lim="800000"/>
            <a:headEnd/>
            <a:tailEnd/>
          </a:ln>
        </p:spPr>
        <p:txBody>
          <a:bodyPr>
            <a:prstTxWarp prst="textNoShape">
              <a:avLst/>
            </a:prstTxWarp>
            <a:spAutoFit/>
          </a:bodyPr>
          <a:lstStyle/>
          <a:p>
            <a:pPr algn="ctr" eaLnBrk="1" hangingPunct="1">
              <a:spcBef>
                <a:spcPct val="50000"/>
              </a:spcBef>
            </a:pPr>
            <a:r>
              <a:rPr lang="en-US" sz="1800"/>
              <a:t>cylindrical</a:t>
            </a:r>
          </a:p>
        </p:txBody>
      </p:sp>
    </p:spTree>
  </p:cSld>
  <p:clrMapOvr>
    <a:masterClrMapping/>
  </p:clrMapOvr>
  <p:transition xmlns:p14="http://schemas.microsoft.com/office/powerpoint/2010/main" advClick="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6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6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6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6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6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26632" grpId="0"/>
      <p:bldP spid="26633" grpId="0"/>
      <p:bldP spid="26635" grpId="0"/>
      <p:bldP spid="26637" grpId="0"/>
      <p:bldP spid="266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Grp="1" noChangeArrowheads="1"/>
          </p:cNvSpPr>
          <p:nvPr>
            <p:ph type="title"/>
          </p:nvPr>
        </p:nvSpPr>
        <p:spPr/>
        <p:txBody>
          <a:bodyPr/>
          <a:lstStyle/>
          <a:p>
            <a:r>
              <a:rPr lang="en-US"/>
              <a:t>Parametric (global) warping</a:t>
            </a:r>
          </a:p>
        </p:txBody>
      </p:sp>
      <p:sp>
        <p:nvSpPr>
          <p:cNvPr id="742414" name="Rectangle 14"/>
          <p:cNvSpPr>
            <a:spLocks noGrp="1" noChangeArrowheads="1"/>
          </p:cNvSpPr>
          <p:nvPr>
            <p:ph type="body" idx="1"/>
          </p:nvPr>
        </p:nvSpPr>
        <p:spPr>
          <a:xfrm>
            <a:off x="685800" y="2590800"/>
            <a:ext cx="7772400" cy="3124200"/>
          </a:xfrm>
        </p:spPr>
        <p:txBody>
          <a:bodyPr/>
          <a:lstStyle/>
          <a:p>
            <a:r>
              <a:rPr lang="en-US" dirty="0"/>
              <a:t>Transformation T is a coordinate-changing machine:</a:t>
            </a:r>
          </a:p>
          <a:p>
            <a:r>
              <a:rPr lang="en-US" dirty="0"/>
              <a:t>				p’ = </a:t>
            </a:r>
            <a:r>
              <a:rPr lang="en-US" i="1" dirty="0"/>
              <a:t>T</a:t>
            </a:r>
            <a:r>
              <a:rPr lang="en-US" dirty="0"/>
              <a:t>(p)</a:t>
            </a:r>
          </a:p>
          <a:p>
            <a:r>
              <a:rPr lang="en-US" dirty="0"/>
              <a:t>What does it mean that </a:t>
            </a:r>
            <a:r>
              <a:rPr lang="en-US" i="1" dirty="0"/>
              <a:t>T</a:t>
            </a:r>
            <a:r>
              <a:rPr lang="en-US" dirty="0"/>
              <a:t> is global?</a:t>
            </a:r>
          </a:p>
          <a:p>
            <a:pPr lvl="1"/>
            <a:r>
              <a:rPr lang="en-US" dirty="0"/>
              <a:t>Is the same for any point p</a:t>
            </a:r>
          </a:p>
          <a:p>
            <a:pPr lvl="1"/>
            <a:r>
              <a:rPr lang="en-US" dirty="0"/>
              <a:t>can be described by just a few numbers (parameters)</a:t>
            </a:r>
          </a:p>
          <a:p>
            <a:r>
              <a:rPr lang="en-US" dirty="0"/>
              <a:t>Let’s represent </a:t>
            </a:r>
            <a:r>
              <a:rPr lang="en-US" i="1" dirty="0"/>
              <a:t>T</a:t>
            </a:r>
            <a:r>
              <a:rPr lang="en-US" dirty="0"/>
              <a:t> as a matrix:</a:t>
            </a:r>
          </a:p>
          <a:p>
            <a:r>
              <a:rPr lang="en-US" dirty="0"/>
              <a:t>				  p’ = </a:t>
            </a:r>
            <a:r>
              <a:rPr lang="en-US" b="1" dirty="0" err="1"/>
              <a:t>M</a:t>
            </a:r>
            <a:r>
              <a:rPr lang="en-US" dirty="0" err="1"/>
              <a:t>p</a:t>
            </a:r>
            <a:endParaRPr lang="en-US" dirty="0"/>
          </a:p>
          <a:p>
            <a:endParaRPr lang="en-US" dirty="0"/>
          </a:p>
        </p:txBody>
      </p:sp>
      <p:grpSp>
        <p:nvGrpSpPr>
          <p:cNvPr id="28677" name="Group 6"/>
          <p:cNvGrpSpPr>
            <a:grpSpLocks/>
          </p:cNvGrpSpPr>
          <p:nvPr/>
        </p:nvGrpSpPr>
        <p:grpSpPr bwMode="auto">
          <a:xfrm>
            <a:off x="3352800" y="1352550"/>
            <a:ext cx="1600200" cy="476250"/>
            <a:chOff x="2256" y="2064"/>
            <a:chExt cx="1008" cy="300"/>
          </a:xfrm>
        </p:grpSpPr>
        <p:sp>
          <p:nvSpPr>
            <p:cNvPr id="28684" name="Text Box 7"/>
            <p:cNvSpPr txBox="1">
              <a:spLocks noChangeArrowheads="1"/>
            </p:cNvSpPr>
            <p:nvPr/>
          </p:nvSpPr>
          <p:spPr bwMode="auto">
            <a:xfrm>
              <a:off x="2592" y="2064"/>
              <a:ext cx="336" cy="300"/>
            </a:xfrm>
            <a:prstGeom prst="rect">
              <a:avLst/>
            </a:prstGeom>
            <a:noFill/>
            <a:ln w="19050">
              <a:solidFill>
                <a:schemeClr val="tx1"/>
              </a:solidFill>
              <a:miter lim="800000"/>
              <a:headEnd/>
              <a:tailEnd/>
            </a:ln>
          </p:spPr>
          <p:txBody>
            <a:bodyPr>
              <a:prstTxWarp prst="textNoShape">
                <a:avLst/>
              </a:prstTxWarp>
              <a:spAutoFit/>
            </a:bodyPr>
            <a:lstStyle/>
            <a:p>
              <a:pPr algn="ctr" eaLnBrk="1" hangingPunct="1">
                <a:spcBef>
                  <a:spcPct val="50000"/>
                </a:spcBef>
              </a:pPr>
              <a:r>
                <a:rPr lang="en-US" i="1"/>
                <a:t>T</a:t>
              </a:r>
            </a:p>
          </p:txBody>
        </p:sp>
        <p:sp>
          <p:nvSpPr>
            <p:cNvPr id="28685" name="Line 8"/>
            <p:cNvSpPr>
              <a:spLocks noChangeShapeType="1"/>
            </p:cNvSpPr>
            <p:nvPr/>
          </p:nvSpPr>
          <p:spPr bwMode="auto">
            <a:xfrm>
              <a:off x="2256" y="2208"/>
              <a:ext cx="336"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8686" name="Line 9"/>
            <p:cNvSpPr>
              <a:spLocks noChangeShapeType="1"/>
            </p:cNvSpPr>
            <p:nvPr/>
          </p:nvSpPr>
          <p:spPr bwMode="auto">
            <a:xfrm>
              <a:off x="2928" y="2208"/>
              <a:ext cx="336"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pic>
        <p:nvPicPr>
          <p:cNvPr id="28678" name="Picture 10" descr="HHHIMG_1166"/>
          <p:cNvPicPr>
            <a:picLocks noChangeAspect="1" noChangeArrowheads="1"/>
          </p:cNvPicPr>
          <p:nvPr/>
        </p:nvPicPr>
        <p:blipFill>
          <a:blip r:embed="rId3"/>
          <a:srcRect/>
          <a:stretch>
            <a:fillRect/>
          </a:stretch>
        </p:blipFill>
        <p:spPr bwMode="auto">
          <a:xfrm>
            <a:off x="1524000" y="1038225"/>
            <a:ext cx="1462088" cy="1095375"/>
          </a:xfrm>
          <a:prstGeom prst="rect">
            <a:avLst/>
          </a:prstGeom>
          <a:noFill/>
          <a:ln w="9525">
            <a:noFill/>
            <a:miter lim="800000"/>
            <a:headEnd/>
            <a:tailEnd/>
          </a:ln>
        </p:spPr>
      </p:pic>
      <p:pic>
        <p:nvPicPr>
          <p:cNvPr id="28679" name="Picture 11" descr="HHHIMG_1166"/>
          <p:cNvPicPr>
            <a:picLocks noChangeAspect="1" noChangeArrowheads="1"/>
          </p:cNvPicPr>
          <p:nvPr/>
        </p:nvPicPr>
        <p:blipFill>
          <a:blip r:embed="rId3"/>
          <a:srcRect/>
          <a:stretch>
            <a:fillRect/>
          </a:stretch>
        </p:blipFill>
        <p:spPr bwMode="auto">
          <a:xfrm>
            <a:off x="5486400" y="1371600"/>
            <a:ext cx="1843088" cy="762000"/>
          </a:xfrm>
          <a:prstGeom prst="rect">
            <a:avLst/>
          </a:prstGeom>
          <a:noFill/>
          <a:ln w="9525">
            <a:noFill/>
            <a:miter lim="800000"/>
            <a:headEnd/>
            <a:tailEnd/>
          </a:ln>
        </p:spPr>
      </p:pic>
      <p:sp>
        <p:nvSpPr>
          <p:cNvPr id="28680" name="Text Box 15"/>
          <p:cNvSpPr txBox="1">
            <a:spLocks noChangeArrowheads="1"/>
          </p:cNvSpPr>
          <p:nvPr/>
        </p:nvSpPr>
        <p:spPr bwMode="auto">
          <a:xfrm>
            <a:off x="1524000" y="2133600"/>
            <a:ext cx="1262063" cy="457200"/>
          </a:xfrm>
          <a:prstGeom prst="rect">
            <a:avLst/>
          </a:prstGeom>
          <a:noFill/>
          <a:ln w="9525">
            <a:noFill/>
            <a:miter lim="800000"/>
            <a:headEnd/>
            <a:tailEnd/>
          </a:ln>
        </p:spPr>
        <p:txBody>
          <a:bodyPr wrap="none">
            <a:prstTxWarp prst="textNoShape">
              <a:avLst/>
            </a:prstTxWarp>
            <a:spAutoFit/>
          </a:bodyPr>
          <a:lstStyle/>
          <a:p>
            <a:r>
              <a:rPr lang="en-US" b="1"/>
              <a:t>p</a:t>
            </a:r>
            <a:r>
              <a:rPr lang="en-US"/>
              <a:t> = (x,y)</a:t>
            </a:r>
          </a:p>
        </p:txBody>
      </p:sp>
      <p:sp>
        <p:nvSpPr>
          <p:cNvPr id="28681" name="Text Box 16"/>
          <p:cNvSpPr txBox="1">
            <a:spLocks noChangeArrowheads="1"/>
          </p:cNvSpPr>
          <p:nvPr/>
        </p:nvSpPr>
        <p:spPr bwMode="auto">
          <a:xfrm>
            <a:off x="5748338" y="2133600"/>
            <a:ext cx="1566862" cy="457200"/>
          </a:xfrm>
          <a:prstGeom prst="rect">
            <a:avLst/>
          </a:prstGeom>
          <a:noFill/>
          <a:ln w="9525">
            <a:noFill/>
            <a:miter lim="800000"/>
            <a:headEnd/>
            <a:tailEnd/>
          </a:ln>
        </p:spPr>
        <p:txBody>
          <a:bodyPr wrap="none">
            <a:prstTxWarp prst="textNoShape">
              <a:avLst/>
            </a:prstTxWarp>
            <a:spAutoFit/>
          </a:bodyPr>
          <a:lstStyle/>
          <a:p>
            <a:r>
              <a:rPr lang="en-US" b="1"/>
              <a:t>p’</a:t>
            </a:r>
            <a:r>
              <a:rPr lang="en-US"/>
              <a:t> = (x’,y’)</a:t>
            </a:r>
          </a:p>
        </p:txBody>
      </p:sp>
      <p:sp>
        <p:nvSpPr>
          <p:cNvPr id="28682" name="Oval 17"/>
          <p:cNvSpPr>
            <a:spLocks noChangeAspect="1" noChangeArrowheads="1"/>
          </p:cNvSpPr>
          <p:nvPr/>
        </p:nvSpPr>
        <p:spPr bwMode="auto">
          <a:xfrm>
            <a:off x="6129338" y="1481138"/>
            <a:ext cx="119062" cy="11906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8683" name="Oval 18"/>
          <p:cNvSpPr>
            <a:spLocks noChangeAspect="1" noChangeArrowheads="1"/>
          </p:cNvSpPr>
          <p:nvPr/>
        </p:nvSpPr>
        <p:spPr bwMode="auto">
          <a:xfrm>
            <a:off x="2014538" y="1219200"/>
            <a:ext cx="119062" cy="119063"/>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graphicFrame>
        <p:nvGraphicFramePr>
          <p:cNvPr id="742423" name="Object 2"/>
          <p:cNvGraphicFramePr>
            <a:graphicFrameLocks noChangeAspect="1"/>
          </p:cNvGraphicFramePr>
          <p:nvPr>
            <p:extLst>
              <p:ext uri="{D42A27DB-BD31-4B8C-83A1-F6EECF244321}">
                <p14:modId xmlns:p14="http://schemas.microsoft.com/office/powerpoint/2010/main" val="295719705"/>
              </p:ext>
            </p:extLst>
          </p:nvPr>
        </p:nvGraphicFramePr>
        <p:xfrm>
          <a:off x="3084513" y="5372100"/>
          <a:ext cx="2435225" cy="1409700"/>
        </p:xfrm>
        <a:graphic>
          <a:graphicData uri="http://schemas.openxmlformats.org/presentationml/2006/ole">
            <mc:AlternateContent xmlns:mc="http://schemas.openxmlformats.org/markup-compatibility/2006">
              <mc:Choice xmlns:v="urn:schemas-microsoft-com:vml" Requires="v">
                <p:oleObj spid="_x0000_s28723" name="Equation" r:id="rId4" imgW="812520" imgH="469800" progId="Equation.3">
                  <p:embed/>
                </p:oleObj>
              </mc:Choice>
              <mc:Fallback>
                <p:oleObj name="Equation" r:id="rId4" imgW="812520" imgH="469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4513" y="5372100"/>
                        <a:ext cx="2435225" cy="14097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24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24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424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4241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24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241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4241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424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7388" y="76200"/>
            <a:ext cx="7770812" cy="838200"/>
          </a:xfrm>
        </p:spPr>
        <p:txBody>
          <a:bodyPr/>
          <a:lstStyle/>
          <a:p>
            <a:r>
              <a:rPr lang="en-US"/>
              <a:t>Scaling</a:t>
            </a:r>
          </a:p>
        </p:txBody>
      </p:sp>
      <p:sp>
        <p:nvSpPr>
          <p:cNvPr id="29699" name="Rectangle 3"/>
          <p:cNvSpPr>
            <a:spLocks noGrp="1" noChangeArrowheads="1"/>
          </p:cNvSpPr>
          <p:nvPr>
            <p:ph type="body" idx="1"/>
          </p:nvPr>
        </p:nvSpPr>
        <p:spPr>
          <a:xfrm>
            <a:off x="685800" y="914400"/>
            <a:ext cx="7772400" cy="2398713"/>
          </a:xfrm>
        </p:spPr>
        <p:txBody>
          <a:bodyPr/>
          <a:lstStyle/>
          <a:p>
            <a:pPr>
              <a:lnSpc>
                <a:spcPct val="90000"/>
              </a:lnSpc>
            </a:pPr>
            <a:r>
              <a:rPr lang="en-US" sz="2000" i="1">
                <a:solidFill>
                  <a:srgbClr val="CC3300"/>
                </a:solidFill>
              </a:rPr>
              <a:t>Scaling</a:t>
            </a:r>
            <a:r>
              <a:rPr lang="en-US" sz="2000"/>
              <a:t> a coordinate means multiplying each of its components by a scalar</a:t>
            </a:r>
          </a:p>
          <a:p>
            <a:pPr>
              <a:lnSpc>
                <a:spcPct val="90000"/>
              </a:lnSpc>
            </a:pPr>
            <a:r>
              <a:rPr lang="en-US" sz="2000" i="1">
                <a:solidFill>
                  <a:srgbClr val="CC3300"/>
                </a:solidFill>
              </a:rPr>
              <a:t>Uniform scaling</a:t>
            </a:r>
            <a:r>
              <a:rPr lang="en-US" sz="2000"/>
              <a:t> means this scalar is the same for all components:</a:t>
            </a:r>
          </a:p>
        </p:txBody>
      </p:sp>
      <p:grpSp>
        <p:nvGrpSpPr>
          <p:cNvPr id="29700" name="Group 4"/>
          <p:cNvGrpSpPr>
            <a:grpSpLocks/>
          </p:cNvGrpSpPr>
          <p:nvPr/>
        </p:nvGrpSpPr>
        <p:grpSpPr bwMode="auto">
          <a:xfrm>
            <a:off x="609600" y="3505200"/>
            <a:ext cx="3048000" cy="2743200"/>
            <a:chOff x="816" y="2208"/>
            <a:chExt cx="1920" cy="1728"/>
          </a:xfrm>
        </p:grpSpPr>
        <p:sp>
          <p:nvSpPr>
            <p:cNvPr id="29730" name="Line 5"/>
            <p:cNvSpPr>
              <a:spLocks noChangeShapeType="1"/>
            </p:cNvSpPr>
            <p:nvPr/>
          </p:nvSpPr>
          <p:spPr bwMode="auto">
            <a:xfrm>
              <a:off x="1056" y="2208"/>
              <a:ext cx="0" cy="172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31" name="Line 6"/>
            <p:cNvSpPr>
              <a:spLocks noChangeShapeType="1"/>
            </p:cNvSpPr>
            <p:nvPr/>
          </p:nvSpPr>
          <p:spPr bwMode="auto">
            <a:xfrm>
              <a:off x="816" y="3744"/>
              <a:ext cx="1920"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32" name="Line 7"/>
            <p:cNvSpPr>
              <a:spLocks noChangeShapeType="1"/>
            </p:cNvSpPr>
            <p:nvPr/>
          </p:nvSpPr>
          <p:spPr bwMode="auto">
            <a:xfrm>
              <a:off x="1248"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33" name="Line 8"/>
            <p:cNvSpPr>
              <a:spLocks noChangeShapeType="1"/>
            </p:cNvSpPr>
            <p:nvPr/>
          </p:nvSpPr>
          <p:spPr bwMode="auto">
            <a:xfrm>
              <a:off x="1440"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34" name="Line 9"/>
            <p:cNvSpPr>
              <a:spLocks noChangeShapeType="1"/>
            </p:cNvSpPr>
            <p:nvPr/>
          </p:nvSpPr>
          <p:spPr bwMode="auto">
            <a:xfrm>
              <a:off x="1632"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35" name="Line 10"/>
            <p:cNvSpPr>
              <a:spLocks noChangeShapeType="1"/>
            </p:cNvSpPr>
            <p:nvPr/>
          </p:nvSpPr>
          <p:spPr bwMode="auto">
            <a:xfrm>
              <a:off x="1824"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36" name="Line 11"/>
            <p:cNvSpPr>
              <a:spLocks noChangeShapeType="1"/>
            </p:cNvSpPr>
            <p:nvPr/>
          </p:nvSpPr>
          <p:spPr bwMode="auto">
            <a:xfrm>
              <a:off x="2016"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37" name="Line 12"/>
            <p:cNvSpPr>
              <a:spLocks noChangeShapeType="1"/>
            </p:cNvSpPr>
            <p:nvPr/>
          </p:nvSpPr>
          <p:spPr bwMode="auto">
            <a:xfrm>
              <a:off x="2208"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38" name="Line 13"/>
            <p:cNvSpPr>
              <a:spLocks noChangeShapeType="1"/>
            </p:cNvSpPr>
            <p:nvPr/>
          </p:nvSpPr>
          <p:spPr bwMode="auto">
            <a:xfrm>
              <a:off x="2400"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39" name="Line 14"/>
            <p:cNvSpPr>
              <a:spLocks noChangeShapeType="1"/>
            </p:cNvSpPr>
            <p:nvPr/>
          </p:nvSpPr>
          <p:spPr bwMode="auto">
            <a:xfrm>
              <a:off x="2592"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40" name="Line 15"/>
            <p:cNvSpPr>
              <a:spLocks noChangeShapeType="1"/>
            </p:cNvSpPr>
            <p:nvPr/>
          </p:nvSpPr>
          <p:spPr bwMode="auto">
            <a:xfrm>
              <a:off x="1008" y="3552"/>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41" name="Line 16"/>
            <p:cNvSpPr>
              <a:spLocks noChangeShapeType="1"/>
            </p:cNvSpPr>
            <p:nvPr/>
          </p:nvSpPr>
          <p:spPr bwMode="auto">
            <a:xfrm>
              <a:off x="1008" y="3360"/>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42" name="Line 17"/>
            <p:cNvSpPr>
              <a:spLocks noChangeShapeType="1"/>
            </p:cNvSpPr>
            <p:nvPr/>
          </p:nvSpPr>
          <p:spPr bwMode="auto">
            <a:xfrm>
              <a:off x="1008" y="3168"/>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43" name="Line 18"/>
            <p:cNvSpPr>
              <a:spLocks noChangeShapeType="1"/>
            </p:cNvSpPr>
            <p:nvPr/>
          </p:nvSpPr>
          <p:spPr bwMode="auto">
            <a:xfrm>
              <a:off x="1008" y="2976"/>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44" name="Line 19"/>
            <p:cNvSpPr>
              <a:spLocks noChangeShapeType="1"/>
            </p:cNvSpPr>
            <p:nvPr/>
          </p:nvSpPr>
          <p:spPr bwMode="auto">
            <a:xfrm>
              <a:off x="1008" y="2784"/>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45" name="Line 20"/>
            <p:cNvSpPr>
              <a:spLocks noChangeShapeType="1"/>
            </p:cNvSpPr>
            <p:nvPr/>
          </p:nvSpPr>
          <p:spPr bwMode="auto">
            <a:xfrm>
              <a:off x="1008" y="2592"/>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46" name="Line 21"/>
            <p:cNvSpPr>
              <a:spLocks noChangeShapeType="1"/>
            </p:cNvSpPr>
            <p:nvPr/>
          </p:nvSpPr>
          <p:spPr bwMode="auto">
            <a:xfrm>
              <a:off x="1008" y="2400"/>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47" name="Line 22"/>
            <p:cNvSpPr>
              <a:spLocks noChangeShapeType="1"/>
            </p:cNvSpPr>
            <p:nvPr/>
          </p:nvSpPr>
          <p:spPr bwMode="auto">
            <a:xfrm>
              <a:off x="1008" y="2208"/>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grpSp>
      <p:grpSp>
        <p:nvGrpSpPr>
          <p:cNvPr id="29701" name="Group 23"/>
          <p:cNvGrpSpPr>
            <a:grpSpLocks/>
          </p:cNvGrpSpPr>
          <p:nvPr/>
        </p:nvGrpSpPr>
        <p:grpSpPr bwMode="auto">
          <a:xfrm>
            <a:off x="1600200" y="4572000"/>
            <a:ext cx="914400" cy="1066800"/>
            <a:chOff x="1440" y="2928"/>
            <a:chExt cx="576" cy="672"/>
          </a:xfrm>
        </p:grpSpPr>
        <p:sp>
          <p:nvSpPr>
            <p:cNvPr id="29727" name="Freeform 24" descr="Horizontal brick"/>
            <p:cNvSpPr>
              <a:spLocks/>
            </p:cNvSpPr>
            <p:nvPr/>
          </p:nvSpPr>
          <p:spPr bwMode="auto">
            <a:xfrm>
              <a:off x="1536" y="2928"/>
              <a:ext cx="96" cy="144"/>
            </a:xfrm>
            <a:custGeom>
              <a:avLst/>
              <a:gdLst>
                <a:gd name="T0" fmla="*/ 0 w 96"/>
                <a:gd name="T1" fmla="*/ 144 h 144"/>
                <a:gd name="T2" fmla="*/ 0 w 96"/>
                <a:gd name="T3" fmla="*/ 0 h 144"/>
                <a:gd name="T4" fmla="*/ 96 w 96"/>
                <a:gd name="T5" fmla="*/ 0 h 144"/>
                <a:gd name="T6" fmla="*/ 96 w 96"/>
                <a:gd name="T7" fmla="*/ 96 h 144"/>
                <a:gd name="T8" fmla="*/ 0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0" y="0"/>
                  </a:lnTo>
                  <a:lnTo>
                    <a:pt x="96" y="0"/>
                  </a:lnTo>
                  <a:lnTo>
                    <a:pt x="96" y="96"/>
                  </a:lnTo>
                  <a:lnTo>
                    <a:pt x="0" y="144"/>
                  </a:lnTo>
                  <a:close/>
                </a:path>
              </a:pathLst>
            </a:custGeom>
            <a:pattFill prst="horzBrick">
              <a:fgClr>
                <a:srgbClr val="032389"/>
              </a:fgClr>
              <a:bgClr>
                <a:srgbClr val="FFFFFF"/>
              </a:bgClr>
            </a:pattFill>
            <a:ln w="38100">
              <a:solidFill>
                <a:schemeClr val="tx2"/>
              </a:solidFill>
              <a:round/>
              <a:headEnd/>
              <a:tailEnd/>
            </a:ln>
          </p:spPr>
          <p:txBody>
            <a:bodyPr wrap="none" anchor="ctr">
              <a:prstTxWarp prst="textNoShape">
                <a:avLst/>
              </a:prstTxWarp>
            </a:bodyPr>
            <a:lstStyle/>
            <a:p>
              <a:endParaRPr lang="en-US"/>
            </a:p>
          </p:txBody>
        </p:sp>
        <p:sp>
          <p:nvSpPr>
            <p:cNvPr id="29728" name="Rectangle 25"/>
            <p:cNvSpPr>
              <a:spLocks noChangeArrowheads="1"/>
            </p:cNvSpPr>
            <p:nvPr/>
          </p:nvSpPr>
          <p:spPr bwMode="auto">
            <a:xfrm>
              <a:off x="1440" y="3168"/>
              <a:ext cx="576" cy="432"/>
            </a:xfrm>
            <a:prstGeom prst="rect">
              <a:avLst/>
            </a:prstGeom>
            <a:solidFill>
              <a:srgbClr val="FFFFFF"/>
            </a:solidFill>
            <a:ln w="38100">
              <a:solidFill>
                <a:schemeClr val="hlink"/>
              </a:solidFill>
              <a:miter lim="800000"/>
              <a:headEnd/>
              <a:tailEnd/>
            </a:ln>
          </p:spPr>
          <p:txBody>
            <a:bodyPr wrap="none" anchor="ctr">
              <a:prstTxWarp prst="textNoShape">
                <a:avLst/>
              </a:prstTxWarp>
            </a:bodyPr>
            <a:lstStyle/>
            <a:p>
              <a:endParaRPr lang="en-US"/>
            </a:p>
          </p:txBody>
        </p:sp>
        <p:sp>
          <p:nvSpPr>
            <p:cNvPr id="29729" name="Freeform 26"/>
            <p:cNvSpPr>
              <a:spLocks/>
            </p:cNvSpPr>
            <p:nvPr/>
          </p:nvSpPr>
          <p:spPr bwMode="auto">
            <a:xfrm>
              <a:off x="1440" y="2976"/>
              <a:ext cx="576" cy="192"/>
            </a:xfrm>
            <a:custGeom>
              <a:avLst/>
              <a:gdLst>
                <a:gd name="T0" fmla="*/ 0 w 576"/>
                <a:gd name="T1" fmla="*/ 192 h 192"/>
                <a:gd name="T2" fmla="*/ 240 w 576"/>
                <a:gd name="T3" fmla="*/ 0 h 192"/>
                <a:gd name="T4" fmla="*/ 336 w 576"/>
                <a:gd name="T5" fmla="*/ 0 h 192"/>
                <a:gd name="T6" fmla="*/ 576 w 576"/>
                <a:gd name="T7" fmla="*/ 192 h 192"/>
                <a:gd name="T8" fmla="*/ 0 w 576"/>
                <a:gd name="T9" fmla="*/ 192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lnTo>
                    <a:pt x="240" y="0"/>
                  </a:lnTo>
                  <a:lnTo>
                    <a:pt x="336" y="0"/>
                  </a:lnTo>
                  <a:lnTo>
                    <a:pt x="576" y="192"/>
                  </a:lnTo>
                  <a:lnTo>
                    <a:pt x="0" y="192"/>
                  </a:lnTo>
                  <a:close/>
                </a:path>
              </a:pathLst>
            </a:custGeom>
            <a:solidFill>
              <a:srgbClr val="FFFFFF"/>
            </a:solidFill>
            <a:ln w="38100">
              <a:solidFill>
                <a:schemeClr val="hlink"/>
              </a:solidFill>
              <a:round/>
              <a:headEnd/>
              <a:tailEnd/>
            </a:ln>
          </p:spPr>
          <p:txBody>
            <a:bodyPr wrap="none" anchor="ctr">
              <a:prstTxWarp prst="textNoShape">
                <a:avLst/>
              </a:prstTxWarp>
            </a:bodyPr>
            <a:lstStyle/>
            <a:p>
              <a:endParaRPr lang="en-US"/>
            </a:p>
          </p:txBody>
        </p:sp>
      </p:grpSp>
      <p:grpSp>
        <p:nvGrpSpPr>
          <p:cNvPr id="29702" name="Group 27"/>
          <p:cNvGrpSpPr>
            <a:grpSpLocks/>
          </p:cNvGrpSpPr>
          <p:nvPr/>
        </p:nvGrpSpPr>
        <p:grpSpPr bwMode="auto">
          <a:xfrm>
            <a:off x="5181600" y="3505200"/>
            <a:ext cx="3048000" cy="2743200"/>
            <a:chOff x="816" y="2208"/>
            <a:chExt cx="1920" cy="1728"/>
          </a:xfrm>
        </p:grpSpPr>
        <p:sp>
          <p:nvSpPr>
            <p:cNvPr id="29709" name="Line 28"/>
            <p:cNvSpPr>
              <a:spLocks noChangeShapeType="1"/>
            </p:cNvSpPr>
            <p:nvPr/>
          </p:nvSpPr>
          <p:spPr bwMode="auto">
            <a:xfrm>
              <a:off x="1056" y="2208"/>
              <a:ext cx="0" cy="172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10" name="Line 29"/>
            <p:cNvSpPr>
              <a:spLocks noChangeShapeType="1"/>
            </p:cNvSpPr>
            <p:nvPr/>
          </p:nvSpPr>
          <p:spPr bwMode="auto">
            <a:xfrm>
              <a:off x="816" y="3744"/>
              <a:ext cx="1920"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11" name="Line 30"/>
            <p:cNvSpPr>
              <a:spLocks noChangeShapeType="1"/>
            </p:cNvSpPr>
            <p:nvPr/>
          </p:nvSpPr>
          <p:spPr bwMode="auto">
            <a:xfrm>
              <a:off x="1248"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12" name="Line 31"/>
            <p:cNvSpPr>
              <a:spLocks noChangeShapeType="1"/>
            </p:cNvSpPr>
            <p:nvPr/>
          </p:nvSpPr>
          <p:spPr bwMode="auto">
            <a:xfrm>
              <a:off x="1440"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13" name="Line 32"/>
            <p:cNvSpPr>
              <a:spLocks noChangeShapeType="1"/>
            </p:cNvSpPr>
            <p:nvPr/>
          </p:nvSpPr>
          <p:spPr bwMode="auto">
            <a:xfrm>
              <a:off x="1632"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14" name="Line 33"/>
            <p:cNvSpPr>
              <a:spLocks noChangeShapeType="1"/>
            </p:cNvSpPr>
            <p:nvPr/>
          </p:nvSpPr>
          <p:spPr bwMode="auto">
            <a:xfrm>
              <a:off x="1824"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15" name="Line 34"/>
            <p:cNvSpPr>
              <a:spLocks noChangeShapeType="1"/>
            </p:cNvSpPr>
            <p:nvPr/>
          </p:nvSpPr>
          <p:spPr bwMode="auto">
            <a:xfrm>
              <a:off x="2016"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16" name="Line 35"/>
            <p:cNvSpPr>
              <a:spLocks noChangeShapeType="1"/>
            </p:cNvSpPr>
            <p:nvPr/>
          </p:nvSpPr>
          <p:spPr bwMode="auto">
            <a:xfrm>
              <a:off x="2208"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17" name="Line 36"/>
            <p:cNvSpPr>
              <a:spLocks noChangeShapeType="1"/>
            </p:cNvSpPr>
            <p:nvPr/>
          </p:nvSpPr>
          <p:spPr bwMode="auto">
            <a:xfrm>
              <a:off x="2400"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18" name="Line 37"/>
            <p:cNvSpPr>
              <a:spLocks noChangeShapeType="1"/>
            </p:cNvSpPr>
            <p:nvPr/>
          </p:nvSpPr>
          <p:spPr bwMode="auto">
            <a:xfrm>
              <a:off x="2592" y="3696"/>
              <a:ext cx="0" cy="9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19" name="Line 38"/>
            <p:cNvSpPr>
              <a:spLocks noChangeShapeType="1"/>
            </p:cNvSpPr>
            <p:nvPr/>
          </p:nvSpPr>
          <p:spPr bwMode="auto">
            <a:xfrm>
              <a:off x="1008" y="3552"/>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20" name="Line 39"/>
            <p:cNvSpPr>
              <a:spLocks noChangeShapeType="1"/>
            </p:cNvSpPr>
            <p:nvPr/>
          </p:nvSpPr>
          <p:spPr bwMode="auto">
            <a:xfrm>
              <a:off x="1008" y="3360"/>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21" name="Line 40"/>
            <p:cNvSpPr>
              <a:spLocks noChangeShapeType="1"/>
            </p:cNvSpPr>
            <p:nvPr/>
          </p:nvSpPr>
          <p:spPr bwMode="auto">
            <a:xfrm>
              <a:off x="1008" y="3168"/>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22" name="Line 41"/>
            <p:cNvSpPr>
              <a:spLocks noChangeShapeType="1"/>
            </p:cNvSpPr>
            <p:nvPr/>
          </p:nvSpPr>
          <p:spPr bwMode="auto">
            <a:xfrm>
              <a:off x="1008" y="2976"/>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23" name="Line 42"/>
            <p:cNvSpPr>
              <a:spLocks noChangeShapeType="1"/>
            </p:cNvSpPr>
            <p:nvPr/>
          </p:nvSpPr>
          <p:spPr bwMode="auto">
            <a:xfrm>
              <a:off x="1008" y="2784"/>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24" name="Line 43"/>
            <p:cNvSpPr>
              <a:spLocks noChangeShapeType="1"/>
            </p:cNvSpPr>
            <p:nvPr/>
          </p:nvSpPr>
          <p:spPr bwMode="auto">
            <a:xfrm>
              <a:off x="1008" y="2592"/>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25" name="Line 44"/>
            <p:cNvSpPr>
              <a:spLocks noChangeShapeType="1"/>
            </p:cNvSpPr>
            <p:nvPr/>
          </p:nvSpPr>
          <p:spPr bwMode="auto">
            <a:xfrm>
              <a:off x="1008" y="2400"/>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9726" name="Line 45"/>
            <p:cNvSpPr>
              <a:spLocks noChangeShapeType="1"/>
            </p:cNvSpPr>
            <p:nvPr/>
          </p:nvSpPr>
          <p:spPr bwMode="auto">
            <a:xfrm>
              <a:off x="1008" y="2208"/>
              <a:ext cx="96"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grpSp>
      <p:grpSp>
        <p:nvGrpSpPr>
          <p:cNvPr id="29703" name="Group 46"/>
          <p:cNvGrpSpPr>
            <a:grpSpLocks noChangeAspect="1"/>
          </p:cNvGrpSpPr>
          <p:nvPr/>
        </p:nvGrpSpPr>
        <p:grpSpPr bwMode="auto">
          <a:xfrm>
            <a:off x="6781800" y="3200400"/>
            <a:ext cx="1828800" cy="2133600"/>
            <a:chOff x="1440" y="2928"/>
            <a:chExt cx="576" cy="672"/>
          </a:xfrm>
        </p:grpSpPr>
        <p:sp>
          <p:nvSpPr>
            <p:cNvPr id="29706" name="Freeform 47" descr="Horizontal brick"/>
            <p:cNvSpPr>
              <a:spLocks noChangeAspect="1"/>
            </p:cNvSpPr>
            <p:nvPr/>
          </p:nvSpPr>
          <p:spPr bwMode="auto">
            <a:xfrm>
              <a:off x="1536" y="2928"/>
              <a:ext cx="96" cy="144"/>
            </a:xfrm>
            <a:custGeom>
              <a:avLst/>
              <a:gdLst>
                <a:gd name="T0" fmla="*/ 0 w 96"/>
                <a:gd name="T1" fmla="*/ 144 h 144"/>
                <a:gd name="T2" fmla="*/ 0 w 96"/>
                <a:gd name="T3" fmla="*/ 0 h 144"/>
                <a:gd name="T4" fmla="*/ 96 w 96"/>
                <a:gd name="T5" fmla="*/ 0 h 144"/>
                <a:gd name="T6" fmla="*/ 96 w 96"/>
                <a:gd name="T7" fmla="*/ 96 h 144"/>
                <a:gd name="T8" fmla="*/ 0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0" y="0"/>
                  </a:lnTo>
                  <a:lnTo>
                    <a:pt x="96" y="0"/>
                  </a:lnTo>
                  <a:lnTo>
                    <a:pt x="96" y="96"/>
                  </a:lnTo>
                  <a:lnTo>
                    <a:pt x="0" y="144"/>
                  </a:lnTo>
                  <a:close/>
                </a:path>
              </a:pathLst>
            </a:custGeom>
            <a:pattFill prst="horzBrick">
              <a:fgClr>
                <a:srgbClr val="011965"/>
              </a:fgClr>
              <a:bgClr>
                <a:srgbClr val="FFFFFF"/>
              </a:bgClr>
            </a:pattFill>
            <a:ln w="38100">
              <a:solidFill>
                <a:srgbClr val="011965"/>
              </a:solidFill>
              <a:round/>
              <a:headEnd/>
              <a:tailEnd/>
            </a:ln>
          </p:spPr>
          <p:txBody>
            <a:bodyPr wrap="none" anchor="ctr">
              <a:prstTxWarp prst="textNoShape">
                <a:avLst/>
              </a:prstTxWarp>
            </a:bodyPr>
            <a:lstStyle/>
            <a:p>
              <a:endParaRPr lang="en-US"/>
            </a:p>
          </p:txBody>
        </p:sp>
        <p:sp>
          <p:nvSpPr>
            <p:cNvPr id="29707" name="Rectangle 48"/>
            <p:cNvSpPr>
              <a:spLocks noChangeAspect="1" noChangeArrowheads="1"/>
            </p:cNvSpPr>
            <p:nvPr/>
          </p:nvSpPr>
          <p:spPr bwMode="auto">
            <a:xfrm>
              <a:off x="1440" y="3168"/>
              <a:ext cx="576" cy="432"/>
            </a:xfrm>
            <a:prstGeom prst="rect">
              <a:avLst/>
            </a:prstGeom>
            <a:solidFill>
              <a:srgbClr val="FFFFFF"/>
            </a:solidFill>
            <a:ln w="38100">
              <a:solidFill>
                <a:schemeClr val="hlink"/>
              </a:solidFill>
              <a:miter lim="800000"/>
              <a:headEnd/>
              <a:tailEnd/>
            </a:ln>
          </p:spPr>
          <p:txBody>
            <a:bodyPr wrap="none" anchor="ctr">
              <a:prstTxWarp prst="textNoShape">
                <a:avLst/>
              </a:prstTxWarp>
            </a:bodyPr>
            <a:lstStyle/>
            <a:p>
              <a:endParaRPr lang="en-US"/>
            </a:p>
          </p:txBody>
        </p:sp>
        <p:sp>
          <p:nvSpPr>
            <p:cNvPr id="29708" name="Freeform 49"/>
            <p:cNvSpPr>
              <a:spLocks noChangeAspect="1"/>
            </p:cNvSpPr>
            <p:nvPr/>
          </p:nvSpPr>
          <p:spPr bwMode="auto">
            <a:xfrm>
              <a:off x="1440" y="2976"/>
              <a:ext cx="576" cy="192"/>
            </a:xfrm>
            <a:custGeom>
              <a:avLst/>
              <a:gdLst>
                <a:gd name="T0" fmla="*/ 0 w 576"/>
                <a:gd name="T1" fmla="*/ 192 h 192"/>
                <a:gd name="T2" fmla="*/ 240 w 576"/>
                <a:gd name="T3" fmla="*/ 0 h 192"/>
                <a:gd name="T4" fmla="*/ 336 w 576"/>
                <a:gd name="T5" fmla="*/ 0 h 192"/>
                <a:gd name="T6" fmla="*/ 576 w 576"/>
                <a:gd name="T7" fmla="*/ 192 h 192"/>
                <a:gd name="T8" fmla="*/ 0 w 576"/>
                <a:gd name="T9" fmla="*/ 192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lnTo>
                    <a:pt x="240" y="0"/>
                  </a:lnTo>
                  <a:lnTo>
                    <a:pt x="336" y="0"/>
                  </a:lnTo>
                  <a:lnTo>
                    <a:pt x="576" y="192"/>
                  </a:lnTo>
                  <a:lnTo>
                    <a:pt x="0" y="192"/>
                  </a:lnTo>
                  <a:close/>
                </a:path>
              </a:pathLst>
            </a:custGeom>
            <a:solidFill>
              <a:srgbClr val="FFFFFF"/>
            </a:solidFill>
            <a:ln w="38100">
              <a:solidFill>
                <a:schemeClr val="hlink"/>
              </a:solidFill>
              <a:round/>
              <a:headEnd/>
              <a:tailEnd/>
            </a:ln>
          </p:spPr>
          <p:txBody>
            <a:bodyPr wrap="none" anchor="ctr">
              <a:prstTxWarp prst="textNoShape">
                <a:avLst/>
              </a:prstTxWarp>
            </a:bodyPr>
            <a:lstStyle/>
            <a:p>
              <a:endParaRPr lang="en-US"/>
            </a:p>
          </p:txBody>
        </p:sp>
      </p:grpSp>
      <p:sp>
        <p:nvSpPr>
          <p:cNvPr id="29704" name="AutoShape 50"/>
          <p:cNvSpPr>
            <a:spLocks noChangeArrowheads="1"/>
          </p:cNvSpPr>
          <p:nvPr/>
        </p:nvSpPr>
        <p:spPr bwMode="auto">
          <a:xfrm>
            <a:off x="3962400" y="4724400"/>
            <a:ext cx="762000" cy="381000"/>
          </a:xfrm>
          <a:prstGeom prst="rightArrow">
            <a:avLst>
              <a:gd name="adj1" fmla="val 50000"/>
              <a:gd name="adj2" fmla="val 50000"/>
            </a:avLst>
          </a:prstGeom>
          <a:solidFill>
            <a:srgbClr val="FFFF00"/>
          </a:solidFill>
          <a:ln w="28575">
            <a:solidFill>
              <a:schemeClr val="accent1"/>
            </a:solidFill>
            <a:miter lim="800000"/>
            <a:headEnd/>
            <a:tailEnd type="none" w="sm" len="sm"/>
          </a:ln>
        </p:spPr>
        <p:txBody>
          <a:bodyPr wrap="none" anchor="ctr">
            <a:prstTxWarp prst="textNoShape">
              <a:avLst/>
            </a:prstTxWarp>
          </a:bodyPr>
          <a:lstStyle/>
          <a:p>
            <a:endParaRPr lang="en-US"/>
          </a:p>
        </p:txBody>
      </p:sp>
      <p:sp>
        <p:nvSpPr>
          <p:cNvPr id="29705" name="Text Box 51"/>
          <p:cNvSpPr txBox="1">
            <a:spLocks noChangeArrowheads="1"/>
          </p:cNvSpPr>
          <p:nvPr/>
        </p:nvSpPr>
        <p:spPr bwMode="auto">
          <a:xfrm>
            <a:off x="4065588" y="5105400"/>
            <a:ext cx="579437" cy="457200"/>
          </a:xfrm>
          <a:prstGeom prst="rect">
            <a:avLst/>
          </a:prstGeom>
          <a:noFill/>
          <a:ln w="38100">
            <a:noFill/>
            <a:miter lim="800000"/>
            <a:headEnd/>
            <a:tailEnd/>
          </a:ln>
        </p:spPr>
        <p:txBody>
          <a:bodyPr wrap="none" anchor="ctr">
            <a:prstTxWarp prst="textNoShape">
              <a:avLst/>
            </a:prstTxWarp>
            <a:spAutoFit/>
          </a:bodyPr>
          <a:lstStyle/>
          <a:p>
            <a:pPr algn="ctr"/>
            <a:r>
              <a:rPr lang="en-US" b="1">
                <a:sym typeface="Symbol" charset="2"/>
              </a:rPr>
              <a:t></a:t>
            </a:r>
            <a:r>
              <a:rPr lang="en-US">
                <a:sym typeface="Symbol" charset="2"/>
              </a:rPr>
              <a:t> </a:t>
            </a:r>
            <a:r>
              <a:rPr lang="en-US"/>
              <a:t>2</a:t>
            </a:r>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Lst>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65"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65"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23472</TotalTime>
  <Words>3806</Words>
  <Application>Microsoft Macintosh PowerPoint</Application>
  <PresentationFormat>On-screen Show (4:3)</PresentationFormat>
  <Paragraphs>607</Paragraphs>
  <Slides>64</Slides>
  <Notes>48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64</vt:i4>
      </vt:variant>
    </vt:vector>
  </HeadingPairs>
  <TitlesOfParts>
    <vt:vector size="67" baseType="lpstr">
      <vt:lpstr>Blank Presentation</vt:lpstr>
      <vt:lpstr>Image</vt:lpstr>
      <vt:lpstr>Equation</vt:lpstr>
      <vt:lpstr>PowerPoint Presentation</vt:lpstr>
      <vt:lpstr>Picture Time!</vt:lpstr>
      <vt:lpstr>Image Warping</vt:lpstr>
      <vt:lpstr>Image Warping in Biology </vt:lpstr>
      <vt:lpstr>Image Transformations</vt:lpstr>
      <vt:lpstr>Image Transformations</vt:lpstr>
      <vt:lpstr>Parametric (global) warping</vt:lpstr>
      <vt:lpstr>Parametric (global) warping</vt:lpstr>
      <vt:lpstr>Scaling</vt:lpstr>
      <vt:lpstr>Scaling</vt:lpstr>
      <vt:lpstr>Scaling</vt:lpstr>
      <vt:lpstr>2-D Rotation</vt:lpstr>
      <vt:lpstr>2-D Rotation</vt:lpstr>
      <vt:lpstr>2-D Rotation</vt:lpstr>
      <vt:lpstr>2-D Rotation</vt:lpstr>
      <vt:lpstr>2-D Rotation</vt:lpstr>
      <vt:lpstr>2-D Rotation</vt:lpstr>
      <vt:lpstr>2x2 Matrices</vt:lpstr>
      <vt:lpstr>2x2 Matrices</vt:lpstr>
      <vt:lpstr>2x2 Matrices</vt:lpstr>
      <vt:lpstr>2x2 Matrices</vt:lpstr>
      <vt:lpstr>2x2 Matrices</vt:lpstr>
      <vt:lpstr>2x2 Matrices</vt:lpstr>
      <vt:lpstr>2x2 Matrices</vt:lpstr>
      <vt:lpstr>2x2 Matrices</vt:lpstr>
      <vt:lpstr>2x2 Matrices</vt:lpstr>
      <vt:lpstr>2x2 Matrices</vt:lpstr>
      <vt:lpstr>2x2 Matrices</vt:lpstr>
      <vt:lpstr>All 2D Linear Transformations</vt:lpstr>
      <vt:lpstr>Homogeneous Coordinates</vt:lpstr>
      <vt:lpstr>Homogeneous Coordinates</vt:lpstr>
      <vt:lpstr>Homogeneous Coordinates</vt:lpstr>
      <vt:lpstr>Homogeneous Coordinates</vt:lpstr>
      <vt:lpstr>Homogeneous Coordinates</vt:lpstr>
      <vt:lpstr>Translation</vt:lpstr>
      <vt:lpstr>Translation</vt:lpstr>
      <vt:lpstr>Basic 2D Transformations</vt:lpstr>
      <vt:lpstr>Matrix Composition</vt:lpstr>
      <vt:lpstr>Affine Transformations</vt:lpstr>
      <vt:lpstr>Projective Transformations</vt:lpstr>
      <vt:lpstr>Recovering Transformations</vt:lpstr>
      <vt:lpstr>Translation: # correspondences?</vt:lpstr>
      <vt:lpstr>Translation: # correspondences?</vt:lpstr>
      <vt:lpstr>Translation: # correspondences?</vt:lpstr>
      <vt:lpstr>Euclidian: # correspondences?</vt:lpstr>
      <vt:lpstr>Affine: # correspondences?</vt:lpstr>
      <vt:lpstr>Affine: # correspondences?</vt:lpstr>
      <vt:lpstr>Projective: # correspondences?</vt:lpstr>
      <vt:lpstr>Example: warping triangles</vt:lpstr>
      <vt:lpstr>Example: warping triangles</vt:lpstr>
      <vt:lpstr>Image warping</vt:lpstr>
      <vt:lpstr>Forward warping</vt:lpstr>
      <vt:lpstr>Forward warping</vt:lpstr>
      <vt:lpstr>Image warping</vt:lpstr>
      <vt:lpstr>Warping in action</vt:lpstr>
      <vt:lpstr>Warping in action</vt:lpstr>
      <vt:lpstr>Warping in action</vt:lpstr>
      <vt:lpstr>Warping in action</vt:lpstr>
      <vt:lpstr>Warping in action</vt:lpstr>
      <vt:lpstr>Warping in action</vt:lpstr>
      <vt:lpstr>Warping in action</vt:lpstr>
      <vt:lpstr>Warping in action</vt:lpstr>
      <vt:lpstr>Warping in action</vt:lpstr>
      <vt:lpstr>Matlab Demo</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Photography</dc:title>
  <dc:creator>Alexei A. Efros</dc:creator>
  <cp:lastModifiedBy>Tamara Berg</cp:lastModifiedBy>
  <cp:revision>740</cp:revision>
  <cp:lastPrinted>1999-10-04T18:53:50Z</cp:lastPrinted>
  <dcterms:created xsi:type="dcterms:W3CDTF">2011-03-24T22:01:26Z</dcterms:created>
  <dcterms:modified xsi:type="dcterms:W3CDTF">2013-03-12T19:13:15Z</dcterms:modified>
</cp:coreProperties>
</file>