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59" r:id="rId6"/>
    <p:sldId id="266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429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E321B-9C9C-C44B-8A7C-C40E1E8DFB10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236A3-3A5B-B846-B9B8-D65678DFE5F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321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236A3-3A5B-B846-B9B8-D65678DFE5F1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1903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236A3-3A5B-B846-B9B8-D65678DFE5F1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7525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236A3-3A5B-B846-B9B8-D65678DFE5F1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834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F77D-2250-12DB-8C1F-DE70B50D4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B2112-3478-C19E-2520-B3CBA6E42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0710-6B17-CD69-BFC9-21D608C5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8A16-BAE1-1ED3-87E6-9EE37D0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0544A-587F-A370-9D01-C724C62B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889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020A-6755-7562-BBE0-DBC55FFC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7148-7173-C1DA-BD81-3B96F469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0DF2-D3A9-47D9-2941-E1118C22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0BB7-E7CC-716B-71E6-C25FB56C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0CFC-9F9A-7B5E-5488-DE1FBF55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538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C00CE-00AB-F03B-4034-88946FAA4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67766-70F9-06C5-9B0F-AB2C590C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35068-BCFC-BDA4-3EAC-FC3C51DF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B2B6-175E-FAB0-40FB-45126441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37D5-0BB6-1DDB-1685-99F46EC0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225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EFB4-7A8D-0CC6-8F26-5212D423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60CD-C0CA-39E1-5632-D5D232EE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340B-EDD6-42A8-4FD0-FF46561F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4E4E-C398-248E-9CD7-B76E520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2D42-E731-A6EA-BDF2-C531134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45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9835-1409-4A64-B80A-96E22434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05D5B-E87A-D2A4-14E4-460538E6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E2AE-ADD5-FF29-EE53-650A3D85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DCA2-25B0-AD79-AAE8-0C5E0E05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1D99-548E-0718-1A85-1418EA8F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68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BED7-0709-E9EE-BF85-1A7CA1F7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5A03-1CC0-CD17-D69E-544F5C2FA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AC98C-4477-4D27-7CF4-60999AFE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6032-9918-F3F5-C105-A3B1346E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4FE65-D9D0-AFB0-1D8E-BC695CFF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E56A1-C685-1DDB-531C-9F110CCD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5804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D261-6353-5DDB-9082-663A4DAE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BE17-8557-37DD-05F7-ADF65AF5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454D-A228-4C54-9640-AF88AA537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BF5BA-3D31-AD4F-56C8-B979CFA06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4667C-C4B4-54F5-13BC-689247AC2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29ECD-E686-AE98-FD32-CDE2381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04A8D-76E5-2CDA-DAB6-DAF3847C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C018B-3E85-46A1-49D5-6F9C24DE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85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9CD4-2BE0-3D4C-FE24-38266BAE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5D91C-7ABC-DE99-C812-65C58769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86D67-B92F-89D1-EF2E-46E44161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0C568-4F49-6AC0-2689-804D87D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798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0F00A-CB16-56F4-247D-CB9CC76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664F-8F45-2FD5-CCEE-06972D1F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1D13F-84B4-2FAE-06E4-2F6BFFEA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9473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299B-4CC0-358F-CAD5-99A1AA3D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C5C4-704B-2EBA-F8AF-4846FF46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CF0CE-C8FC-8C04-E218-64A9A3869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65981-A69F-9C25-1776-3789B08B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9EA0C-9273-C8DE-3813-6F5FE093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457D8-7A7B-7A7A-8AA2-EE87BEEF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271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EF62-74E2-47E7-7685-843DCE8A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61BEF-81F0-21F5-2A0A-882500568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999A-9136-655C-9D70-6EBB9AFAC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ECA2-5F15-A861-9F6E-4964C0BD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6C3C-4CF2-FE8B-7518-90F90AF1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E4C9-1284-BB26-BCAB-F961D45D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7288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8D802-8076-60C4-D261-1C65BBF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A111-AF69-C9C2-913A-E55CF698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8FF0-8406-3F0E-F8FA-F8B419356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6DD2-7CBB-B14A-82BB-F8763E5D42BA}" type="datetimeFigureOut">
              <a:rPr lang="en-AT" smtClean="0"/>
              <a:t>11.10.23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2A3-5A7E-5A2D-0867-09BA58CBF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09F8-C726-F1B2-EEBE-6E67C6849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519B-F6B5-DC40-80DB-98E71F04136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52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9556-C87E-19D3-A1AD-B14316463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Lab 1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37F98-A771-BF77-27BC-712E9FFF9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Metamodeling and OCL</a:t>
            </a:r>
          </a:p>
        </p:txBody>
      </p:sp>
    </p:spTree>
    <p:extLst>
      <p:ext uri="{BB962C8B-B14F-4D97-AF65-F5344CB8AC3E}">
        <p14:creationId xmlns:p14="http://schemas.microsoft.com/office/powerpoint/2010/main" val="120137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865F-B82D-C77C-C2BE-99E96E07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0007-4F1B-3B1F-7F37-DDAB862C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396"/>
          </a:xfrm>
        </p:spPr>
        <p:txBody>
          <a:bodyPr>
            <a:normAutofit fontScale="92500"/>
          </a:bodyPr>
          <a:lstStyle/>
          <a:p>
            <a:r>
              <a:rPr lang="en-AT" dirty="0"/>
              <a:t>After the lab, you should be able to apply the features of </a:t>
            </a:r>
            <a:r>
              <a:rPr lang="en-AT" b="1" dirty="0"/>
              <a:t>abstraction </a:t>
            </a:r>
            <a:r>
              <a:rPr lang="en-AT" dirty="0"/>
              <a:t>i.e., to model a system using a class diagram based on</a:t>
            </a:r>
            <a:r>
              <a:rPr lang="en-GB" dirty="0"/>
              <a:t> t</a:t>
            </a:r>
            <a:r>
              <a:rPr lang="en-AT" dirty="0"/>
              <a:t>he given requirements</a:t>
            </a:r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r>
              <a:rPr lang="en-AT" dirty="0"/>
              <a:t>We will use EMF – Eclipse Modeling Framework to do the metamodeling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A4B06-DBB4-A55B-E93E-4E9BD5D3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5" y="2702802"/>
            <a:ext cx="5525813" cy="25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6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2124-13E0-8558-7DBB-FFF980CA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Requirements – Modeling 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70DD-DB6F-04DF-48C3-C10E25C0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T" dirty="0"/>
              <a:t>We need to model a factory which produces items (or tools) –</a:t>
            </a:r>
          </a:p>
          <a:p>
            <a:r>
              <a:rPr lang="en-AT" dirty="0"/>
              <a:t>Each factory and its item have a name</a:t>
            </a:r>
          </a:p>
          <a:p>
            <a:r>
              <a:rPr lang="en-AT" dirty="0"/>
              <a:t>Each tool can be a simple item or a complex item</a:t>
            </a:r>
          </a:p>
          <a:p>
            <a:r>
              <a:rPr lang="en-AT" dirty="0"/>
              <a:t>A simple item has –</a:t>
            </a:r>
          </a:p>
          <a:p>
            <a:pPr lvl="1"/>
            <a:r>
              <a:rPr lang="en-AT" dirty="0"/>
              <a:t>a material where a material can be wood, steel, copper or gold</a:t>
            </a:r>
          </a:p>
          <a:p>
            <a:pPr lvl="1"/>
            <a:r>
              <a:rPr lang="en-AT" dirty="0"/>
              <a:t>a shape where a shape can be a cylinder (has height and radius) or a block (has length, width and height)</a:t>
            </a:r>
          </a:p>
          <a:p>
            <a:pPr lvl="1"/>
            <a:r>
              <a:rPr lang="en-AT" dirty="0"/>
              <a:t>a color where a color is denoted by the three RGB value</a:t>
            </a:r>
          </a:p>
          <a:p>
            <a:r>
              <a:rPr lang="en-AT" dirty="0"/>
              <a:t>A complex item is made up of two or more components where each component is connected to a simple or a complex item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689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2124-13E0-8558-7DBB-FFF980CA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Requirements – Modeling 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70DD-DB6F-04DF-48C3-C10E25C0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37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T" dirty="0"/>
              <a:t>We need to model a </a:t>
            </a:r>
            <a:r>
              <a:rPr lang="en-AT" b="1" dirty="0"/>
              <a:t>factory</a:t>
            </a:r>
            <a:r>
              <a:rPr lang="en-AT" dirty="0"/>
              <a:t> which produces </a:t>
            </a:r>
            <a:r>
              <a:rPr lang="en-AT" b="1" dirty="0"/>
              <a:t>items</a:t>
            </a:r>
            <a:r>
              <a:rPr lang="en-AT" dirty="0"/>
              <a:t> (or tools) –</a:t>
            </a:r>
          </a:p>
          <a:p>
            <a:r>
              <a:rPr lang="en-AT" dirty="0"/>
              <a:t>Each </a:t>
            </a:r>
            <a:r>
              <a:rPr lang="en-AT" b="1" dirty="0"/>
              <a:t>factory</a:t>
            </a:r>
            <a:r>
              <a:rPr lang="en-AT" dirty="0"/>
              <a:t> and its </a:t>
            </a:r>
            <a:r>
              <a:rPr lang="en-AT" b="1" dirty="0"/>
              <a:t>item</a:t>
            </a:r>
            <a:r>
              <a:rPr lang="en-AT" dirty="0"/>
              <a:t> have a </a:t>
            </a:r>
            <a:r>
              <a:rPr lang="en-AT" b="1" dirty="0"/>
              <a:t>name</a:t>
            </a:r>
          </a:p>
          <a:p>
            <a:r>
              <a:rPr lang="en-AT" dirty="0"/>
              <a:t>Each </a:t>
            </a:r>
            <a:r>
              <a:rPr lang="en-AT" b="1" dirty="0"/>
              <a:t>tool</a:t>
            </a:r>
            <a:r>
              <a:rPr lang="en-AT" dirty="0"/>
              <a:t> can be a </a:t>
            </a:r>
            <a:r>
              <a:rPr lang="en-AT" b="1" dirty="0"/>
              <a:t>simple</a:t>
            </a:r>
            <a:r>
              <a:rPr lang="en-AT" dirty="0"/>
              <a:t> item or a </a:t>
            </a:r>
            <a:r>
              <a:rPr lang="en-AT" b="1" dirty="0"/>
              <a:t>complex</a:t>
            </a:r>
            <a:r>
              <a:rPr lang="en-AT" dirty="0"/>
              <a:t> item</a:t>
            </a:r>
          </a:p>
          <a:p>
            <a:r>
              <a:rPr lang="en-AT" dirty="0"/>
              <a:t>A simple item has –</a:t>
            </a:r>
          </a:p>
          <a:p>
            <a:pPr lvl="1"/>
            <a:r>
              <a:rPr lang="en-AT" dirty="0"/>
              <a:t>a </a:t>
            </a:r>
            <a:r>
              <a:rPr lang="en-AT" b="1" dirty="0"/>
              <a:t>material</a:t>
            </a:r>
            <a:r>
              <a:rPr lang="en-AT" dirty="0"/>
              <a:t> where a material can be </a:t>
            </a:r>
            <a:r>
              <a:rPr lang="en-AT" b="1" dirty="0"/>
              <a:t>wood, steel, copper</a:t>
            </a:r>
            <a:r>
              <a:rPr lang="en-AT" dirty="0"/>
              <a:t> or </a:t>
            </a:r>
            <a:r>
              <a:rPr lang="en-AT" b="1" dirty="0"/>
              <a:t>gold</a:t>
            </a:r>
          </a:p>
          <a:p>
            <a:pPr lvl="1"/>
            <a:r>
              <a:rPr lang="en-AT" dirty="0"/>
              <a:t>a </a:t>
            </a:r>
            <a:r>
              <a:rPr lang="en-AT" b="1" dirty="0"/>
              <a:t>shape</a:t>
            </a:r>
            <a:r>
              <a:rPr lang="en-AT" dirty="0"/>
              <a:t> where a shape can be a </a:t>
            </a:r>
            <a:r>
              <a:rPr lang="en-AT" b="1" dirty="0"/>
              <a:t>cylinder</a:t>
            </a:r>
            <a:r>
              <a:rPr lang="en-AT" dirty="0"/>
              <a:t> (has </a:t>
            </a:r>
            <a:r>
              <a:rPr lang="en-AT" b="1" dirty="0"/>
              <a:t>height</a:t>
            </a:r>
            <a:r>
              <a:rPr lang="en-AT" dirty="0"/>
              <a:t> and </a:t>
            </a:r>
            <a:r>
              <a:rPr lang="en-AT" b="1" dirty="0"/>
              <a:t>radius</a:t>
            </a:r>
            <a:r>
              <a:rPr lang="en-AT" dirty="0"/>
              <a:t>) or a </a:t>
            </a:r>
            <a:r>
              <a:rPr lang="en-AT" b="1" dirty="0"/>
              <a:t>block</a:t>
            </a:r>
            <a:r>
              <a:rPr lang="en-AT" dirty="0"/>
              <a:t> (has </a:t>
            </a:r>
            <a:r>
              <a:rPr lang="en-AT" b="1" dirty="0"/>
              <a:t>length</a:t>
            </a:r>
            <a:r>
              <a:rPr lang="en-AT" dirty="0"/>
              <a:t>, </a:t>
            </a:r>
            <a:r>
              <a:rPr lang="en-AT" b="1" dirty="0"/>
              <a:t>width</a:t>
            </a:r>
            <a:r>
              <a:rPr lang="en-AT" dirty="0"/>
              <a:t> and </a:t>
            </a:r>
            <a:r>
              <a:rPr lang="en-AT" b="1" dirty="0"/>
              <a:t>height</a:t>
            </a:r>
            <a:r>
              <a:rPr lang="en-AT" dirty="0"/>
              <a:t>)</a:t>
            </a:r>
          </a:p>
          <a:p>
            <a:pPr lvl="1"/>
            <a:r>
              <a:rPr lang="en-AT" dirty="0"/>
              <a:t>a </a:t>
            </a:r>
            <a:r>
              <a:rPr lang="en-AT" b="1" dirty="0"/>
              <a:t>color</a:t>
            </a:r>
            <a:r>
              <a:rPr lang="en-AT" dirty="0"/>
              <a:t> where a </a:t>
            </a:r>
            <a:r>
              <a:rPr lang="en-AT" b="1" dirty="0"/>
              <a:t>color</a:t>
            </a:r>
            <a:r>
              <a:rPr lang="en-AT" dirty="0"/>
              <a:t> is denoted by the </a:t>
            </a:r>
            <a:r>
              <a:rPr lang="en-AT" b="1" dirty="0"/>
              <a:t>three</a:t>
            </a:r>
            <a:r>
              <a:rPr lang="en-AT" dirty="0"/>
              <a:t> </a:t>
            </a:r>
            <a:r>
              <a:rPr lang="en-AT" b="1" dirty="0"/>
              <a:t>RGB</a:t>
            </a:r>
            <a:r>
              <a:rPr lang="en-AT" dirty="0"/>
              <a:t> value</a:t>
            </a:r>
          </a:p>
          <a:p>
            <a:r>
              <a:rPr lang="en-AT" dirty="0"/>
              <a:t>A </a:t>
            </a:r>
            <a:r>
              <a:rPr lang="en-AT" b="1" dirty="0"/>
              <a:t>complex</a:t>
            </a:r>
            <a:r>
              <a:rPr lang="en-AT" dirty="0"/>
              <a:t> item is made up of </a:t>
            </a:r>
            <a:r>
              <a:rPr lang="en-AT" b="1" dirty="0"/>
              <a:t>two</a:t>
            </a:r>
            <a:r>
              <a:rPr lang="en-AT" dirty="0"/>
              <a:t> or </a:t>
            </a:r>
            <a:r>
              <a:rPr lang="en-AT" b="1" dirty="0"/>
              <a:t>more</a:t>
            </a:r>
            <a:r>
              <a:rPr lang="en-AT" dirty="0"/>
              <a:t> </a:t>
            </a:r>
            <a:r>
              <a:rPr lang="en-AT" b="1" dirty="0"/>
              <a:t>components</a:t>
            </a:r>
            <a:r>
              <a:rPr lang="en-AT" dirty="0"/>
              <a:t> where each </a:t>
            </a:r>
            <a:r>
              <a:rPr lang="en-AT" b="1" dirty="0"/>
              <a:t>component</a:t>
            </a:r>
            <a:r>
              <a:rPr lang="en-AT" dirty="0"/>
              <a:t> is </a:t>
            </a:r>
            <a:r>
              <a:rPr lang="en-AT" b="1" dirty="0"/>
              <a:t>connected </a:t>
            </a:r>
            <a:r>
              <a:rPr lang="en-AT" dirty="0"/>
              <a:t>to a </a:t>
            </a:r>
            <a:r>
              <a:rPr lang="en-AT" b="1" dirty="0"/>
              <a:t>simple or a complex item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0086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A0AB3-A315-10DA-8065-1514994B097B}"/>
              </a:ext>
            </a:extLst>
          </p:cNvPr>
          <p:cNvSpPr/>
          <p:nvPr/>
        </p:nvSpPr>
        <p:spPr>
          <a:xfrm>
            <a:off x="2764220" y="1690688"/>
            <a:ext cx="2532994" cy="1429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72D94-BA56-80E1-6F3F-47B7B59B3A27}"/>
              </a:ext>
            </a:extLst>
          </p:cNvPr>
          <p:cNvSpPr txBox="1"/>
          <p:nvPr/>
        </p:nvSpPr>
        <p:spPr>
          <a:xfrm>
            <a:off x="2764220" y="1690688"/>
            <a:ext cx="2532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T" dirty="0"/>
              <a:t>HammerHandle (WOOD)</a:t>
            </a:r>
          </a:p>
        </p:txBody>
      </p:sp>
      <p:pic>
        <p:nvPicPr>
          <p:cNvPr id="1026" name="Picture 2" descr="Color Icons - Free SVG &amp; PNG Color Images - Noun Project">
            <a:extLst>
              <a:ext uri="{FF2B5EF4-FFF2-40B4-BE49-F238E27FC236}">
                <a16:creationId xmlns:a16="http://schemas.microsoft.com/office/drawing/2014/main" id="{96E514AC-54C5-ADA6-302A-FB86678B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76" y="2203167"/>
            <a:ext cx="281261" cy="2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E1F1E-8CC3-18ED-E2EF-A7E02C499E0F}"/>
              </a:ext>
            </a:extLst>
          </p:cNvPr>
          <p:cNvSpPr txBox="1"/>
          <p:nvPr/>
        </p:nvSpPr>
        <p:spPr>
          <a:xfrm>
            <a:off x="3259193" y="2159131"/>
            <a:ext cx="7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Brown</a:t>
            </a:r>
          </a:p>
        </p:txBody>
      </p:sp>
      <p:pic>
        <p:nvPicPr>
          <p:cNvPr id="1028" name="Picture 4" descr="Shape cylinder - Download free icons">
            <a:extLst>
              <a:ext uri="{FF2B5EF4-FFF2-40B4-BE49-F238E27FC236}">
                <a16:creationId xmlns:a16="http://schemas.microsoft.com/office/drawing/2014/main" id="{4933BCEC-DFC9-B31D-C441-582C8E1E4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23" y="2627575"/>
            <a:ext cx="371366" cy="3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98C1B2-598A-EEA3-5F71-2A83DF8EEE61}"/>
              </a:ext>
            </a:extLst>
          </p:cNvPr>
          <p:cNvSpPr txBox="1"/>
          <p:nvPr/>
        </p:nvSpPr>
        <p:spPr>
          <a:xfrm>
            <a:off x="3237871" y="262757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Cylinder Shape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11C37-8116-DC43-3D53-686C0ED89CB3}"/>
              </a:ext>
            </a:extLst>
          </p:cNvPr>
          <p:cNvSpPr/>
          <p:nvPr/>
        </p:nvSpPr>
        <p:spPr>
          <a:xfrm>
            <a:off x="6490137" y="1690688"/>
            <a:ext cx="2532994" cy="1429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EA8A-1F2F-FAB2-4266-FFE219C754A8}"/>
              </a:ext>
            </a:extLst>
          </p:cNvPr>
          <p:cNvSpPr txBox="1"/>
          <p:nvPr/>
        </p:nvSpPr>
        <p:spPr>
          <a:xfrm>
            <a:off x="6490137" y="1690688"/>
            <a:ext cx="2532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T" dirty="0"/>
              <a:t>HammerHead (STEEL)</a:t>
            </a:r>
          </a:p>
        </p:txBody>
      </p:sp>
      <p:pic>
        <p:nvPicPr>
          <p:cNvPr id="12" name="Picture 2" descr="Color Icons - Free SVG &amp; PNG Color Images - Noun Project">
            <a:extLst>
              <a:ext uri="{FF2B5EF4-FFF2-40B4-BE49-F238E27FC236}">
                <a16:creationId xmlns:a16="http://schemas.microsoft.com/office/drawing/2014/main" id="{0BFD8FB4-689D-D028-DF0E-BDD623B1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93" y="2203167"/>
            <a:ext cx="281261" cy="2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CF6BA2-1842-7A84-FAA5-23A1A864AEA0}"/>
              </a:ext>
            </a:extLst>
          </p:cNvPr>
          <p:cNvSpPr txBox="1"/>
          <p:nvPr/>
        </p:nvSpPr>
        <p:spPr>
          <a:xfrm>
            <a:off x="6985110" y="2159131"/>
            <a:ext cx="6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Grey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25B67-C0AD-82EC-CA22-FA9DBB84CDD7}"/>
              </a:ext>
            </a:extLst>
          </p:cNvPr>
          <p:cNvSpPr txBox="1"/>
          <p:nvPr/>
        </p:nvSpPr>
        <p:spPr>
          <a:xfrm>
            <a:off x="6963788" y="262757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Block Shape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AAF625D-5A0C-E0B1-0934-11161D55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T" dirty="0"/>
              <a:t>Example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BE1CB-348B-A0CD-CE0C-24423D05ED74}"/>
              </a:ext>
            </a:extLst>
          </p:cNvPr>
          <p:cNvSpPr/>
          <p:nvPr/>
        </p:nvSpPr>
        <p:spPr>
          <a:xfrm>
            <a:off x="2764220" y="4260992"/>
            <a:ext cx="6258910" cy="1429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68E68-88BA-0935-3F4F-57D99529C437}"/>
              </a:ext>
            </a:extLst>
          </p:cNvPr>
          <p:cNvSpPr txBox="1"/>
          <p:nvPr/>
        </p:nvSpPr>
        <p:spPr>
          <a:xfrm>
            <a:off x="2764221" y="4260992"/>
            <a:ext cx="6258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T" dirty="0"/>
              <a:t>Hammer</a:t>
            </a:r>
          </a:p>
        </p:txBody>
      </p:sp>
      <p:pic>
        <p:nvPicPr>
          <p:cNvPr id="28" name="Picture 4" descr="Shape cylinder - Download free icons">
            <a:extLst>
              <a:ext uri="{FF2B5EF4-FFF2-40B4-BE49-F238E27FC236}">
                <a16:creationId xmlns:a16="http://schemas.microsoft.com/office/drawing/2014/main" id="{50FF3345-C2EC-28C4-6E1D-0AC65A6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93" y="4630324"/>
            <a:ext cx="1048938" cy="104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ock - Free shapes icons">
            <a:extLst>
              <a:ext uri="{FF2B5EF4-FFF2-40B4-BE49-F238E27FC236}">
                <a16:creationId xmlns:a16="http://schemas.microsoft.com/office/drawing/2014/main" id="{B7F92EB9-C25C-E8FC-397F-B1580ADB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1702" y="2614810"/>
            <a:ext cx="413408" cy="4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lock - Free shapes icons">
            <a:extLst>
              <a:ext uri="{FF2B5EF4-FFF2-40B4-BE49-F238E27FC236}">
                <a16:creationId xmlns:a16="http://schemas.microsoft.com/office/drawing/2014/main" id="{A389426D-B8BA-B767-6F31-8E13C6C6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37206" y="4747884"/>
            <a:ext cx="838856" cy="8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A91A55-75AD-8F8F-F2C6-32398C7D3065}"/>
              </a:ext>
            </a:extLst>
          </p:cNvPr>
          <p:cNvCxnSpPr>
            <a:cxnSpLocks/>
          </p:cNvCxnSpPr>
          <p:nvPr/>
        </p:nvCxnSpPr>
        <p:spPr>
          <a:xfrm flipV="1">
            <a:off x="3783662" y="3120095"/>
            <a:ext cx="0" cy="1627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B2069-2ACD-52CD-15FB-2714922EE638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flipV="1">
            <a:off x="7756634" y="3120095"/>
            <a:ext cx="0" cy="1627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2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B921-C8AC-47F4-1001-7ABEFCB7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Questions to think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272B-98BE-67B5-E073-91D96FCF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T" dirty="0"/>
          </a:p>
          <a:p>
            <a:pPr marL="228600" indent="-228600">
              <a:buAutoNum type="arabicPeriod"/>
            </a:pPr>
            <a:r>
              <a:rPr lang="en-AT" dirty="0"/>
              <a:t>Why do we not have a reference relation instead of supertype relation between Item and ComplexItem or SimpleItem?</a:t>
            </a:r>
          </a:p>
          <a:p>
            <a:pPr marL="228600" indent="-228600">
              <a:buAutoNum type="arabicPeriod"/>
            </a:pPr>
            <a:r>
              <a:rPr lang="en-AT" dirty="0"/>
              <a:t>What happens if do not consider item as an abstract class?</a:t>
            </a:r>
          </a:p>
          <a:p>
            <a:pPr marL="228600" indent="-228600">
              <a:buAutoNum type="arabicPeriod"/>
            </a:pPr>
            <a:r>
              <a:rPr lang="en-AT" dirty="0"/>
              <a:t>Pros and cons of Enum Vs PrimitiveDatatype?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AT" dirty="0"/>
              <a:t>Can I create an enum with shape Cylinder and Block and add that in the shape? What are the benefits and drawbacks of that?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AT" dirty="0"/>
              <a:t>Can I create an enum for color? What are the benefits and drawbacks of that?</a:t>
            </a:r>
          </a:p>
          <a:p>
            <a:pPr marL="228600" indent="-228600">
              <a:buAutoNum type="arabicPeriod"/>
            </a:pPr>
            <a:r>
              <a:rPr lang="en-AT" dirty="0"/>
              <a:t>Why is the relation between component and item a reference and not any other? What will be the implications of other relation types?</a:t>
            </a:r>
          </a:p>
          <a:p>
            <a:endParaRPr lang="en-AT" dirty="0"/>
          </a:p>
          <a:p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9874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8BA7-A79A-7A4A-5278-1A26B5AF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Further Requirements – Modeling the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8E91-441F-6F36-4D6D-3C48BC6C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3204"/>
          </a:xfrm>
        </p:spPr>
        <p:txBody>
          <a:bodyPr>
            <a:normAutofit lnSpcReduction="10000"/>
          </a:bodyPr>
          <a:lstStyle/>
          <a:p>
            <a:r>
              <a:rPr lang="en-AT" dirty="0"/>
              <a:t>Each complex item has components and item connections</a:t>
            </a:r>
            <a:r>
              <a:rPr lang="en-AT" b="1" dirty="0"/>
              <a:t> </a:t>
            </a:r>
            <a:r>
              <a:rPr lang="en-AT" dirty="0"/>
              <a:t>where each item connection connects two components</a:t>
            </a:r>
          </a:p>
          <a:p>
            <a:r>
              <a:rPr lang="en-AT" dirty="0"/>
              <a:t>Each item has a marker which is a designated location at which another component can connect with it</a:t>
            </a:r>
          </a:p>
          <a:p>
            <a:r>
              <a:rPr lang="en-AT" dirty="0"/>
              <a:t>Each marker has a name</a:t>
            </a:r>
          </a:p>
        </p:txBody>
      </p:sp>
    </p:spTree>
    <p:extLst>
      <p:ext uri="{BB962C8B-B14F-4D97-AF65-F5344CB8AC3E}">
        <p14:creationId xmlns:p14="http://schemas.microsoft.com/office/powerpoint/2010/main" val="307845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8BA7-A79A-7A4A-5278-1A26B5AF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Further Requirements </a:t>
            </a:r>
            <a:r>
              <a:rPr lang="en-AT" dirty="0"/>
              <a:t>– Modeling the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8E91-441F-6F36-4D6D-3C48BC6C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3204"/>
          </a:xfrm>
        </p:spPr>
        <p:txBody>
          <a:bodyPr>
            <a:normAutofit lnSpcReduction="10000"/>
          </a:bodyPr>
          <a:lstStyle/>
          <a:p>
            <a:r>
              <a:rPr lang="en-AT" dirty="0"/>
              <a:t>Each complex item has </a:t>
            </a:r>
            <a:r>
              <a:rPr lang="en-AT" b="1" dirty="0"/>
              <a:t>components</a:t>
            </a:r>
            <a:r>
              <a:rPr lang="en-AT" dirty="0"/>
              <a:t> and item </a:t>
            </a:r>
            <a:r>
              <a:rPr lang="en-AT" b="1" dirty="0"/>
              <a:t>connections </a:t>
            </a:r>
            <a:r>
              <a:rPr lang="en-AT" dirty="0"/>
              <a:t>where each item connection connects </a:t>
            </a:r>
            <a:r>
              <a:rPr lang="en-AT" b="1" dirty="0"/>
              <a:t>two</a:t>
            </a:r>
            <a:r>
              <a:rPr lang="en-AT" dirty="0"/>
              <a:t> components</a:t>
            </a:r>
          </a:p>
          <a:p>
            <a:r>
              <a:rPr lang="en-AT" dirty="0"/>
              <a:t>Each item has a </a:t>
            </a:r>
            <a:r>
              <a:rPr lang="en-AT" b="1" dirty="0"/>
              <a:t>marker</a:t>
            </a:r>
            <a:r>
              <a:rPr lang="en-AT" dirty="0"/>
              <a:t> which is a designated point on the component at which another component can connect </a:t>
            </a:r>
          </a:p>
          <a:p>
            <a:r>
              <a:rPr lang="en-AT" dirty="0"/>
              <a:t>Each </a:t>
            </a:r>
            <a:r>
              <a:rPr lang="en-AT" b="1" dirty="0"/>
              <a:t>marker</a:t>
            </a:r>
            <a:r>
              <a:rPr lang="en-AT" dirty="0"/>
              <a:t> has a name</a:t>
            </a:r>
          </a:p>
        </p:txBody>
      </p:sp>
    </p:spTree>
    <p:extLst>
      <p:ext uri="{BB962C8B-B14F-4D97-AF65-F5344CB8AC3E}">
        <p14:creationId xmlns:p14="http://schemas.microsoft.com/office/powerpoint/2010/main" val="333747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A0AB3-A315-10DA-8065-1514994B097B}"/>
              </a:ext>
            </a:extLst>
          </p:cNvPr>
          <p:cNvSpPr/>
          <p:nvPr/>
        </p:nvSpPr>
        <p:spPr>
          <a:xfrm>
            <a:off x="2764219" y="1690688"/>
            <a:ext cx="2808681" cy="181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72D94-BA56-80E1-6F3F-47B7B59B3A27}"/>
              </a:ext>
            </a:extLst>
          </p:cNvPr>
          <p:cNvSpPr txBox="1"/>
          <p:nvPr/>
        </p:nvSpPr>
        <p:spPr>
          <a:xfrm>
            <a:off x="2764220" y="1690688"/>
            <a:ext cx="2808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T" dirty="0"/>
              <a:t>HammerHandle (WOOD)</a:t>
            </a:r>
          </a:p>
        </p:txBody>
      </p:sp>
      <p:pic>
        <p:nvPicPr>
          <p:cNvPr id="1026" name="Picture 2" descr="Color Icons - Free SVG &amp; PNG Color Images - Noun Project">
            <a:extLst>
              <a:ext uri="{FF2B5EF4-FFF2-40B4-BE49-F238E27FC236}">
                <a16:creationId xmlns:a16="http://schemas.microsoft.com/office/drawing/2014/main" id="{96E514AC-54C5-ADA6-302A-FB86678B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76" y="2203167"/>
            <a:ext cx="281261" cy="2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E1F1E-8CC3-18ED-E2EF-A7E02C499E0F}"/>
              </a:ext>
            </a:extLst>
          </p:cNvPr>
          <p:cNvSpPr txBox="1"/>
          <p:nvPr/>
        </p:nvSpPr>
        <p:spPr>
          <a:xfrm>
            <a:off x="3259193" y="2159131"/>
            <a:ext cx="7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Brown</a:t>
            </a:r>
          </a:p>
        </p:txBody>
      </p:sp>
      <p:pic>
        <p:nvPicPr>
          <p:cNvPr id="1028" name="Picture 4" descr="Shape cylinder - Download free icons">
            <a:extLst>
              <a:ext uri="{FF2B5EF4-FFF2-40B4-BE49-F238E27FC236}">
                <a16:creationId xmlns:a16="http://schemas.microsoft.com/office/drawing/2014/main" id="{4933BCEC-DFC9-B31D-C441-582C8E1E4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23" y="2627575"/>
            <a:ext cx="371366" cy="3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98C1B2-598A-EEA3-5F71-2A83DF8EEE61}"/>
              </a:ext>
            </a:extLst>
          </p:cNvPr>
          <p:cNvSpPr txBox="1"/>
          <p:nvPr/>
        </p:nvSpPr>
        <p:spPr>
          <a:xfrm>
            <a:off x="3237871" y="262757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Cylinder Shape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11C37-8116-DC43-3D53-686C0ED89CB3}"/>
              </a:ext>
            </a:extLst>
          </p:cNvPr>
          <p:cNvSpPr/>
          <p:nvPr/>
        </p:nvSpPr>
        <p:spPr>
          <a:xfrm>
            <a:off x="6490136" y="1690688"/>
            <a:ext cx="2991970" cy="181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EA8A-1F2F-FAB2-4266-FFE219C754A8}"/>
              </a:ext>
            </a:extLst>
          </p:cNvPr>
          <p:cNvSpPr txBox="1"/>
          <p:nvPr/>
        </p:nvSpPr>
        <p:spPr>
          <a:xfrm>
            <a:off x="6490136" y="1690688"/>
            <a:ext cx="2991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T" dirty="0"/>
              <a:t>HammerHead (STEEL)</a:t>
            </a:r>
          </a:p>
        </p:txBody>
      </p:sp>
      <p:pic>
        <p:nvPicPr>
          <p:cNvPr id="12" name="Picture 2" descr="Color Icons - Free SVG &amp; PNG Color Images - Noun Project">
            <a:extLst>
              <a:ext uri="{FF2B5EF4-FFF2-40B4-BE49-F238E27FC236}">
                <a16:creationId xmlns:a16="http://schemas.microsoft.com/office/drawing/2014/main" id="{0BFD8FB4-689D-D028-DF0E-BDD623B1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93" y="2203167"/>
            <a:ext cx="281261" cy="2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CF6BA2-1842-7A84-FAA5-23A1A864AEA0}"/>
              </a:ext>
            </a:extLst>
          </p:cNvPr>
          <p:cNvSpPr txBox="1"/>
          <p:nvPr/>
        </p:nvSpPr>
        <p:spPr>
          <a:xfrm>
            <a:off x="6985110" y="2159131"/>
            <a:ext cx="6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Grey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25B67-C0AD-82EC-CA22-FA9DBB84CDD7}"/>
              </a:ext>
            </a:extLst>
          </p:cNvPr>
          <p:cNvSpPr txBox="1"/>
          <p:nvPr/>
        </p:nvSpPr>
        <p:spPr>
          <a:xfrm>
            <a:off x="6963788" y="262757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Block Shape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AAF625D-5A0C-E0B1-0934-11161D55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T" dirty="0"/>
              <a:t>Example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BE1CB-348B-A0CD-CE0C-24423D05ED74}"/>
              </a:ext>
            </a:extLst>
          </p:cNvPr>
          <p:cNvSpPr/>
          <p:nvPr/>
        </p:nvSpPr>
        <p:spPr>
          <a:xfrm>
            <a:off x="2764219" y="4260992"/>
            <a:ext cx="6717885" cy="15740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68E68-88BA-0935-3F4F-57D99529C437}"/>
              </a:ext>
            </a:extLst>
          </p:cNvPr>
          <p:cNvSpPr txBox="1"/>
          <p:nvPr/>
        </p:nvSpPr>
        <p:spPr>
          <a:xfrm>
            <a:off x="2764220" y="4260992"/>
            <a:ext cx="6717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T" dirty="0"/>
              <a:t>Hammer</a:t>
            </a:r>
          </a:p>
        </p:txBody>
      </p:sp>
      <p:pic>
        <p:nvPicPr>
          <p:cNvPr id="28" name="Picture 4" descr="Shape cylinder - Download free icons">
            <a:extLst>
              <a:ext uri="{FF2B5EF4-FFF2-40B4-BE49-F238E27FC236}">
                <a16:creationId xmlns:a16="http://schemas.microsoft.com/office/drawing/2014/main" id="{50FF3345-C2EC-28C4-6E1D-0AC65A6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93" y="4786141"/>
            <a:ext cx="1048938" cy="104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ock - Free shapes icons">
            <a:extLst>
              <a:ext uri="{FF2B5EF4-FFF2-40B4-BE49-F238E27FC236}">
                <a16:creationId xmlns:a16="http://schemas.microsoft.com/office/drawing/2014/main" id="{B7F92EB9-C25C-E8FC-397F-B1580ADB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1702" y="2614810"/>
            <a:ext cx="413408" cy="4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lock - Free shapes icons">
            <a:extLst>
              <a:ext uri="{FF2B5EF4-FFF2-40B4-BE49-F238E27FC236}">
                <a16:creationId xmlns:a16="http://schemas.microsoft.com/office/drawing/2014/main" id="{A389426D-B8BA-B767-6F31-8E13C6C6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9842" y="4913619"/>
            <a:ext cx="838856" cy="8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lose, cross, delete, remove, stop, x icon - Download on Iconfinder">
            <a:extLst>
              <a:ext uri="{FF2B5EF4-FFF2-40B4-BE49-F238E27FC236}">
                <a16:creationId xmlns:a16="http://schemas.microsoft.com/office/drawing/2014/main" id="{E047201D-8757-B11B-9DEB-BDC6CBD9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78" y="3051982"/>
            <a:ext cx="414393" cy="4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lose, cross, delete, remove, stop, x icon - Download on Iconfinder">
            <a:extLst>
              <a:ext uri="{FF2B5EF4-FFF2-40B4-BE49-F238E27FC236}">
                <a16:creationId xmlns:a16="http://schemas.microsoft.com/office/drawing/2014/main" id="{8A13D89D-6737-4FC4-4433-57BC1965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25" y="3059622"/>
            <a:ext cx="414393" cy="4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B2A19-A3ED-94BF-9DE6-AEAE935665DD}"/>
              </a:ext>
            </a:extLst>
          </p:cNvPr>
          <p:cNvSpPr txBox="1"/>
          <p:nvPr/>
        </p:nvSpPr>
        <p:spPr>
          <a:xfrm>
            <a:off x="3197389" y="3100844"/>
            <a:ext cx="23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Head Connection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CB04A-055F-2D6E-3584-43B941A29C67}"/>
              </a:ext>
            </a:extLst>
          </p:cNvPr>
          <p:cNvSpPr txBox="1"/>
          <p:nvPr/>
        </p:nvSpPr>
        <p:spPr>
          <a:xfrm>
            <a:off x="6963788" y="3104683"/>
            <a:ext cx="25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Handle Connection Point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A7E1A2-2F2F-5722-0A18-56A7836FDB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4168560" y="3510455"/>
            <a:ext cx="12102" cy="1403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EE18CD-0689-E3B2-46B7-30F28A47F9E1}"/>
              </a:ext>
            </a:extLst>
          </p:cNvPr>
          <p:cNvCxnSpPr>
            <a:cxnSpLocks/>
          </p:cNvCxnSpPr>
          <p:nvPr/>
        </p:nvCxnSpPr>
        <p:spPr>
          <a:xfrm flipV="1">
            <a:off x="8269270" y="3510455"/>
            <a:ext cx="0" cy="1465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lose, cross, delete, remove, stop, x icon - Download on Iconfinder">
            <a:extLst>
              <a:ext uri="{FF2B5EF4-FFF2-40B4-BE49-F238E27FC236}">
                <a16:creationId xmlns:a16="http://schemas.microsoft.com/office/drawing/2014/main" id="{AC1357A4-9B0A-A058-90EB-C6E6F766A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65" y="4684374"/>
            <a:ext cx="414393" cy="4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lose, cross, delete, remove, stop, x icon - Download on Iconfinder">
            <a:extLst>
              <a:ext uri="{FF2B5EF4-FFF2-40B4-BE49-F238E27FC236}">
                <a16:creationId xmlns:a16="http://schemas.microsoft.com/office/drawing/2014/main" id="{184AEFAF-4FA9-B074-96E6-DE1157117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73" y="5125850"/>
            <a:ext cx="414393" cy="4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E02931-D5F5-B1F9-64B3-046F46DB5B48}"/>
              </a:ext>
            </a:extLst>
          </p:cNvPr>
          <p:cNvCxnSpPr/>
          <p:nvPr/>
        </p:nvCxnSpPr>
        <p:spPr>
          <a:xfrm>
            <a:off x="4267200" y="4891570"/>
            <a:ext cx="3666369" cy="4414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7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530</Words>
  <Application>Microsoft Macintosh PowerPoint</Application>
  <PresentationFormat>Widescreen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 1 Tutorial</vt:lpstr>
      <vt:lpstr>Learning objectives</vt:lpstr>
      <vt:lpstr>Requirements – Modeling a Factory</vt:lpstr>
      <vt:lpstr>Requirements – Modeling a Factory</vt:lpstr>
      <vt:lpstr>Example</vt:lpstr>
      <vt:lpstr>Questions to think about?</vt:lpstr>
      <vt:lpstr>Further Requirements – Modeling the connections</vt:lpstr>
      <vt:lpstr>Further Requirements – Modeling the connections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Tutorial</dc:title>
  <dc:creator>Junaid Ali</dc:creator>
  <cp:lastModifiedBy>Junaid Ali</cp:lastModifiedBy>
  <cp:revision>22</cp:revision>
  <dcterms:created xsi:type="dcterms:W3CDTF">2023-10-11T07:40:11Z</dcterms:created>
  <dcterms:modified xsi:type="dcterms:W3CDTF">2023-10-11T16:24:25Z</dcterms:modified>
</cp:coreProperties>
</file>