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81" r:id="rId3"/>
    <p:sldId id="279" r:id="rId4"/>
    <p:sldId id="267" r:id="rId5"/>
    <p:sldId id="268" r:id="rId6"/>
    <p:sldId id="257" r:id="rId7"/>
    <p:sldId id="262" r:id="rId8"/>
    <p:sldId id="258" r:id="rId9"/>
    <p:sldId id="263" r:id="rId10"/>
    <p:sldId id="259" r:id="rId11"/>
    <p:sldId id="264" r:id="rId12"/>
    <p:sldId id="260" r:id="rId13"/>
    <p:sldId id="265" r:id="rId14"/>
    <p:sldId id="280" r:id="rId15"/>
    <p:sldId id="283" r:id="rId16"/>
    <p:sldId id="266" r:id="rId17"/>
    <p:sldId id="282" r:id="rId18"/>
  </p:sldIdLst>
  <p:sldSz cx="9144000" cy="6858000" type="screen4x3"/>
  <p:notesSz cx="6858000" cy="9144000"/>
  <p:embeddedFontLst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38"/>
    <p:restoredTop sz="94660"/>
  </p:normalViewPr>
  <p:slideViewPr>
    <p:cSldViewPr showGuides="1">
      <p:cViewPr varScale="1">
        <p:scale>
          <a:sx n="109" d="100"/>
          <a:sy n="109" d="100"/>
        </p:scale>
        <p:origin x="1008" y="102"/>
      </p:cViewPr>
      <p:guideLst>
        <p:guide orient="horz" pos="2196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A5B594-5C0F-41AB-863D-57366183ADF5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F04A15-D198-4729-B118-391896FC063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20"/>
          <p:cNvGrpSpPr/>
          <p:nvPr/>
        </p:nvGrpSpPr>
        <p:grpSpPr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2059" name="Freeform 6"/>
            <p:cNvSpPr/>
            <p:nvPr/>
          </p:nvSpPr>
          <p:spPr>
            <a:xfrm>
              <a:off x="641350" y="0"/>
              <a:ext cx="1365250" cy="3971925"/>
            </a:xfrm>
            <a:custGeom>
              <a:avLst/>
              <a:gdLst/>
              <a:ahLst/>
              <a:cxnLst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52" name="Freeform 12"/>
          <p:cNvSpPr/>
          <p:nvPr/>
        </p:nvSpPr>
        <p:spPr>
          <a:xfrm>
            <a:off x="203200" y="3771900"/>
            <a:ext cx="361950" cy="90488"/>
          </a:xfrm>
          <a:custGeom>
            <a:avLst/>
            <a:gdLst/>
            <a:ahLst/>
            <a:cxnLst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53" name="Freeform 13"/>
          <p:cNvSpPr/>
          <p:nvPr/>
        </p:nvSpPr>
        <p:spPr>
          <a:xfrm>
            <a:off x="560388" y="3867150"/>
            <a:ext cx="61912" cy="80963"/>
          </a:xfrm>
          <a:custGeom>
            <a:avLst/>
            <a:gdLst/>
            <a:ahLst/>
            <a:cxnLst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7326313" y="6116638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A8E410-2448-4749-BF01-C6700C3C3499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4263" y="6116638"/>
            <a:ext cx="3608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5638" y="6116638"/>
            <a:ext cx="411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359C2A-80EA-4B7E-AF1F-2C4174C22369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endParaRPr kumimoji="0" lang="en-US" sz="80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80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endParaRPr kumimoji="0" lang="en-US" sz="80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80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7343775" y="6108700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16AB36-D0A3-4BB4-88CA-D12E9DC3A62B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3263" y="6108700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8175" y="6108700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B6BDD-D956-4B88-989E-9AEF6FCA35E7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3"/>
          <p:cNvGrpSpPr/>
          <p:nvPr/>
        </p:nvGrpSpPr>
        <p:grpSpPr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/>
            <p:nvPr/>
          </p:nvSpPr>
          <p:spPr>
            <a:xfrm>
              <a:off x="0" y="0"/>
              <a:ext cx="1073150" cy="5291138"/>
            </a:xfrm>
            <a:custGeom>
              <a:avLst/>
              <a:gdLst/>
              <a:ahLst/>
              <a:cxnLst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982663" y="2667000"/>
            <a:ext cx="7704137" cy="3357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3EADE3-1501-47CA-AFBE-56A6D7EA91E4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1F023-D44C-4304-B586-C697B1D559FD}" type="slidenum">
              <a:rPr kumimoji="0" lang="en-I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FIVE GENERATIONS OF COMPUTERS</a:t>
            </a:r>
            <a:endParaRPr lang="en-US"/>
          </a:p>
        </p:txBody>
      </p:sp>
      <p:pic>
        <p:nvPicPr>
          <p:cNvPr id="7172" name="Picture 2" descr="C:\Users\pavan_arun\Desktop\analog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78" y="2708593"/>
            <a:ext cx="2552700" cy="1790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Picture 3" descr="C:\Users\pavan_arun\Desktop\micro2.jpg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4400" y="4292600"/>
            <a:ext cx="3149600" cy="257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Picture 4" descr="C:\Users\pavan_arun\Desktop\desk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93" y="3212465"/>
            <a:ext cx="2428875" cy="188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Third generation computers</a:t>
            </a:r>
            <a:endParaRPr lang="en-IN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42988" y="1611313"/>
            <a:ext cx="8229600" cy="43894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 : 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ICs are very small in size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Improved performance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Production cost cheap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 :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ICs are sophisticated 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endParaRPr kumimoji="0" lang="en-I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Slide Number Placeholder 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rbel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IN" altLang="en-US" sz="1000" dirty="0">
                <a:solidFill>
                  <a:srgbClr val="045C75"/>
                </a:solidFill>
                <a:latin typeface="Constantia" pitchFamily="18" charset="0"/>
                <a:cs typeface="Arial" panose="020B0604020202020204" pitchFamily="34" charset="0"/>
              </a:rPr>
            </a:fld>
            <a:endParaRPr lang="en-IN" altLang="en-US" sz="1000" dirty="0">
              <a:solidFill>
                <a:srgbClr val="045C75"/>
              </a:solidFill>
              <a:latin typeface="Constantia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5" name="Picture 2" descr="C:\Users\arun\Desktop\images (7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788" y="1628775"/>
            <a:ext cx="2255837" cy="2305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Picture 3" descr="C:\Users\arun\Desktop\images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88" y="4149725"/>
            <a:ext cx="2251075" cy="2303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  <a:ln/>
        </p:spPr>
        <p:txBody>
          <a:bodyPr vert="horz" wrap="square" lIns="91440" tIns="45720" rIns="91440" bIns="45720" anchor="ctr" anchorCtr="0"/>
          <a:p>
            <a:pPr algn="l">
              <a:buNone/>
            </a:pPr>
            <a:r>
              <a:rPr dirty="0">
                <a:latin typeface="Baskerville Old Face" pitchFamily="18" charset="0"/>
              </a:rPr>
              <a:t>Fourth</a:t>
            </a:r>
            <a:r>
              <a:rPr dirty="0"/>
              <a:t> </a:t>
            </a:r>
            <a:r>
              <a:rPr dirty="0">
                <a:latin typeface="Baskerville Old Face" pitchFamily="18" charset="0"/>
              </a:rPr>
              <a:t>Generation Computers</a:t>
            </a:r>
            <a:br>
              <a:rPr dirty="0"/>
            </a:br>
            <a:r>
              <a:rPr dirty="0"/>
              <a:t>(1971-present)</a:t>
            </a:r>
            <a:endParaRPr lang="en-IN" altLang="x-non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23215" y="2421255"/>
            <a:ext cx="6356985" cy="3332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 </a:t>
            </a:r>
            <a:r>
              <a:rPr kumimoji="0" lang="en-IN" alt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microprocessor</a:t>
            </a: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brought the fourth generation of computers</a:t>
            </a:r>
            <a:endParaRPr kumimoji="0" lang="en-I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Intel 4004 chip, developed in 1971</a:t>
            </a:r>
            <a:endParaRPr kumimoji="0" lang="en-I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 </a:t>
            </a:r>
            <a:r>
              <a:rPr kumimoji="0" lang="en-IN" alt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central processing unit</a:t>
            </a: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and memory to input/output controls—on a single chip.</a:t>
            </a:r>
            <a:endParaRPr kumimoji="0" lang="en-I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rbel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IN" altLang="en-US" sz="1000" dirty="0">
                <a:solidFill>
                  <a:srgbClr val="045C75"/>
                </a:solidFill>
                <a:latin typeface="Constantia" pitchFamily="18" charset="0"/>
                <a:cs typeface="Arial" panose="020B0604020202020204" pitchFamily="34" charset="0"/>
              </a:rPr>
            </a:fld>
            <a:endParaRPr lang="en-IN" altLang="en-US" sz="1000" dirty="0">
              <a:solidFill>
                <a:srgbClr val="045C75"/>
              </a:solidFill>
              <a:latin typeface="Constantia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3" name="Picture 2" descr="C:\Users\arun\Desktop\images (8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370" y="1484630"/>
            <a:ext cx="2402205" cy="2960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dirty="0">
                <a:latin typeface="Baskerville Old Face" pitchFamily="18" charset="0"/>
              </a:rPr>
              <a:t>Fourth</a:t>
            </a:r>
            <a:r>
              <a:rPr lang="en-US" altLang="en-US" dirty="0"/>
              <a:t> </a:t>
            </a:r>
            <a:r>
              <a:rPr lang="en-US" altLang="en-US" dirty="0">
                <a:latin typeface="Baskerville Old Face" pitchFamily="18" charset="0"/>
              </a:rPr>
              <a:t>Generation Computers</a:t>
            </a:r>
            <a:endParaRPr lang="en-IN" alt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  <a:ln/>
        </p:spPr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sp>
        <p:nvSpPr>
          <p:cNvPr id="17412" name="Slide Number Placeholder 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rbel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IN" altLang="en-US" sz="1000" dirty="0">
                <a:solidFill>
                  <a:srgbClr val="045C75"/>
                </a:solidFill>
                <a:latin typeface="Constantia" pitchFamily="18" charset="0"/>
                <a:cs typeface="Arial" panose="020B0604020202020204" pitchFamily="34" charset="0"/>
              </a:rPr>
            </a:fld>
            <a:endParaRPr lang="en-IN" altLang="en-US" sz="1000" dirty="0">
              <a:solidFill>
                <a:srgbClr val="045C75"/>
              </a:solidFill>
              <a:latin typeface="Constantia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3" name="Picture 2" descr="C:\Users\arun\Desktop\images (8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" y="2420938"/>
            <a:ext cx="3756025" cy="3455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Picture 3" descr="C:\Users\arun\Desktop\images (9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88" y="2565400"/>
            <a:ext cx="3035300" cy="3024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05" y="188595"/>
            <a:ext cx="7166610" cy="1572260"/>
          </a:xfrm>
        </p:spPr>
        <p:txBody>
          <a:bodyPr/>
          <a:p>
            <a:r>
              <a:rPr lang="en-US" altLang="en-US" dirty="0">
                <a:latin typeface="Baskerville Old Face" pitchFamily="18" charset="0"/>
                <a:sym typeface="+mn-ea"/>
              </a:rPr>
              <a:t>Fifth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>
                <a:latin typeface="Baskerville Old Face" pitchFamily="18" charset="0"/>
                <a:sym typeface="+mn-ea"/>
              </a:rPr>
              <a:t>Generation Computers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45" y="2022475"/>
            <a:ext cx="4876800" cy="3977640"/>
          </a:xfrm>
        </p:spPr>
        <p:txBody>
          <a:bodyPr/>
          <a:p>
            <a:pPr marL="0" indent="0">
              <a:buNone/>
            </a:pPr>
            <a:r>
              <a:rPr lang="en-US"/>
              <a:t>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43305" y="1872615"/>
            <a:ext cx="5180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generation is based on parallel processing hardware and IA</a:t>
            </a:r>
            <a:endParaRPr lang="en-US"/>
          </a:p>
          <a:p>
            <a:r>
              <a:rPr lang="en-US"/>
              <a:t>5th Generation of computer is based on Artificial Intelligence.</a:t>
            </a:r>
            <a:endParaRPr lang="en-US"/>
          </a:p>
          <a:p>
            <a:r>
              <a:rPr lang="en-US"/>
              <a:t>Google search engine also uses this technology.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345" y="457200"/>
            <a:ext cx="7704455" cy="1468755"/>
          </a:xfrm>
        </p:spPr>
        <p:txBody>
          <a:bodyPr/>
          <a:p>
            <a:r>
              <a:rPr lang="en-US" altLang="en-US" dirty="0">
                <a:latin typeface="Baskerville Old Face" pitchFamily="18" charset="0"/>
                <a:sym typeface="+mn-ea"/>
              </a:rPr>
              <a:t>Fifth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>
                <a:latin typeface="Baskerville Old Face" pitchFamily="18" charset="0"/>
                <a:sym typeface="+mn-ea"/>
              </a:rPr>
              <a:t>Generation Computers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05" y="2853055"/>
            <a:ext cx="7704455" cy="1988820"/>
          </a:xfrm>
        </p:spPr>
        <p:txBody>
          <a:bodyPr/>
          <a:p>
            <a:r>
              <a:rPr lang="en-US"/>
              <a:t>Includes the various terms in artificial intelligence which are given below:</a:t>
            </a:r>
            <a:endParaRPr lang="en-US"/>
          </a:p>
          <a:p>
            <a:r>
              <a:rPr lang="en-US"/>
              <a:t>Robotics.</a:t>
            </a:r>
            <a:endParaRPr lang="en-US"/>
          </a:p>
          <a:p>
            <a:r>
              <a:rPr lang="en-US"/>
              <a:t>Neural Networks.</a:t>
            </a:r>
            <a:endParaRPr lang="en-US"/>
          </a:p>
          <a:p>
            <a:r>
              <a:rPr lang="en-US"/>
              <a:t>Game playing.</a:t>
            </a:r>
            <a:endParaRPr lang="en-US"/>
          </a:p>
          <a:p>
            <a:r>
              <a:rPr lang="en-US"/>
              <a:t>Natural language processing.</a:t>
            </a:r>
            <a:endParaRPr lang="en-US"/>
          </a:p>
          <a:p>
            <a:r>
              <a:rPr lang="en-US"/>
              <a:t>Develop the expert system to decide a real-life situation.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dirty="0">
                <a:latin typeface="Baskerville Old Face" pitchFamily="18" charset="0"/>
              </a:rPr>
              <a:t>Fifth</a:t>
            </a:r>
            <a:r>
              <a:rPr lang="en-US" altLang="en-US" dirty="0"/>
              <a:t> </a:t>
            </a:r>
            <a:r>
              <a:rPr lang="en-US" altLang="en-US" dirty="0">
                <a:latin typeface="Baskerville Old Face" pitchFamily="18" charset="0"/>
              </a:rPr>
              <a:t>Generation Computers</a:t>
            </a:r>
            <a:endParaRPr lang="en-IN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  <a:ln/>
        </p:spPr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sp>
        <p:nvSpPr>
          <p:cNvPr id="19460" name="Slide Number Placeholder 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rbel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IN" altLang="en-US" sz="1000" dirty="0">
                <a:solidFill>
                  <a:srgbClr val="045C75"/>
                </a:solidFill>
                <a:latin typeface="Constantia" pitchFamily="18" charset="0"/>
                <a:cs typeface="Arial" panose="020B0604020202020204" pitchFamily="34" charset="0"/>
              </a:rPr>
            </a:fld>
            <a:endParaRPr lang="en-IN" altLang="en-US" sz="1000" dirty="0">
              <a:solidFill>
                <a:srgbClr val="045C75"/>
              </a:solidFill>
              <a:latin typeface="Constantia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1" name="Picture 2" descr="C:\Users\arun\Desktop\images (10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636838"/>
            <a:ext cx="3095625" cy="309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2" name="Picture 3" descr="C:\Users\arun\Downloads\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2565400"/>
            <a:ext cx="3675062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heel spokes="8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63110" y="3583305"/>
            <a:ext cx="1862455" cy="63881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548640"/>
            <a:ext cx="4460240" cy="1270000"/>
          </a:xfrm>
        </p:spPr>
        <p:txBody>
          <a:bodyPr/>
          <a:p>
            <a:pPr algn="l"/>
            <a:r>
              <a:rPr lang="en-US"/>
              <a:t>Contants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55" y="2150110"/>
            <a:ext cx="8404860" cy="3977005"/>
          </a:xfrm>
        </p:spPr>
        <p:txBody>
          <a:bodyPr/>
          <a:p>
            <a:pPr algn="l">
              <a:buFont typeface="Wingdings" panose="05000000000000000000" charset="0"/>
              <a:buChar char=""/>
            </a:pPr>
            <a:r>
              <a:rPr lang="en-US" b="1" i="1" u="sng"/>
              <a:t>generation of computer</a:t>
            </a:r>
            <a:endParaRPr lang="en-US" b="1" i="1" u="sng"/>
          </a:p>
          <a:p>
            <a:pPr algn="l">
              <a:buFont typeface="Wingdings" panose="05000000000000000000" charset="0"/>
              <a:buChar char=""/>
            </a:pPr>
            <a:r>
              <a:rPr b="1" i="1" u="sng" dirty="0">
                <a:latin typeface="Baskerville Old Face" pitchFamily="18" charset="0"/>
                <a:sym typeface="+mn-ea"/>
              </a:rPr>
              <a:t>First Generation Computers</a:t>
            </a:r>
            <a:endParaRPr b="1" i="1" u="sng" dirty="0">
              <a:latin typeface="Baskerville Old Face" pitchFamily="18" charset="0"/>
              <a:sym typeface="+mn-ea"/>
            </a:endParaRPr>
          </a:p>
          <a:p>
            <a:pPr algn="l">
              <a:buFont typeface="Wingdings" panose="05000000000000000000" charset="0"/>
              <a:buChar char=""/>
            </a:pPr>
            <a:r>
              <a:rPr b="1" i="1" u="sng" dirty="0">
                <a:latin typeface="Baskerville Old Face" pitchFamily="18" charset="0"/>
                <a:sym typeface="+mn-ea"/>
              </a:rPr>
              <a:t>Second</a:t>
            </a:r>
            <a:r>
              <a:rPr b="1" i="1" u="sng" dirty="0">
                <a:sym typeface="+mn-ea"/>
              </a:rPr>
              <a:t> </a:t>
            </a:r>
            <a:r>
              <a:rPr b="1" i="1" u="sng" dirty="0">
                <a:latin typeface="Baskerville Old Face" pitchFamily="18" charset="0"/>
                <a:sym typeface="+mn-ea"/>
              </a:rPr>
              <a:t>Generation Computers</a:t>
            </a:r>
            <a:endParaRPr b="1" i="1" u="sng" dirty="0">
              <a:latin typeface="Baskerville Old Face" pitchFamily="18" charset="0"/>
              <a:sym typeface="+mn-ea"/>
            </a:endParaRPr>
          </a:p>
          <a:p>
            <a:pPr algn="l">
              <a:buFont typeface="Wingdings" panose="05000000000000000000" charset="0"/>
              <a:buChar char=""/>
            </a:pPr>
            <a:r>
              <a:rPr b="1" i="1" u="sng" dirty="0">
                <a:latin typeface="Baskerville Old Face" pitchFamily="18" charset="0"/>
                <a:sym typeface="+mn-ea"/>
              </a:rPr>
              <a:t>Third</a:t>
            </a:r>
            <a:r>
              <a:rPr b="1" i="1" u="sng" dirty="0">
                <a:sym typeface="+mn-ea"/>
              </a:rPr>
              <a:t> </a:t>
            </a:r>
            <a:r>
              <a:rPr b="1" i="1" u="sng" dirty="0">
                <a:latin typeface="Baskerville Old Face" pitchFamily="18" charset="0"/>
                <a:sym typeface="+mn-ea"/>
              </a:rPr>
              <a:t>Generation Computers</a:t>
            </a:r>
            <a:endParaRPr b="1" i="1" u="sng" dirty="0">
              <a:latin typeface="Baskerville Old Face" pitchFamily="18" charset="0"/>
              <a:sym typeface="+mn-ea"/>
            </a:endParaRPr>
          </a:p>
          <a:p>
            <a:pPr algn="l">
              <a:buFont typeface="Wingdings" panose="05000000000000000000" charset="0"/>
              <a:buChar char=""/>
            </a:pPr>
            <a:r>
              <a:rPr lang="en-US" altLang="en-US" b="1" i="1" u="sng" dirty="0">
                <a:latin typeface="Baskerville Old Face" pitchFamily="18" charset="0"/>
                <a:sym typeface="+mn-ea"/>
              </a:rPr>
              <a:t>Fourth</a:t>
            </a:r>
            <a:r>
              <a:rPr lang="en-US" altLang="en-US" b="1" i="1" u="sng" dirty="0">
                <a:sym typeface="+mn-ea"/>
              </a:rPr>
              <a:t> </a:t>
            </a:r>
            <a:r>
              <a:rPr lang="en-US" altLang="en-US" b="1" i="1" u="sng" dirty="0">
                <a:latin typeface="Baskerville Old Face" pitchFamily="18" charset="0"/>
                <a:sym typeface="+mn-ea"/>
              </a:rPr>
              <a:t>Generation Computers</a:t>
            </a:r>
            <a:endParaRPr lang="en-US" altLang="en-US" b="1" i="1" u="sng" dirty="0">
              <a:latin typeface="Baskerville Old Face" pitchFamily="18" charset="0"/>
              <a:sym typeface="+mn-ea"/>
            </a:endParaRPr>
          </a:p>
          <a:p>
            <a:pPr algn="l">
              <a:buFont typeface="Wingdings" panose="05000000000000000000" charset="0"/>
              <a:buChar char=""/>
            </a:pPr>
            <a:r>
              <a:rPr b="1" i="1" u="sng" dirty="0">
                <a:latin typeface="Baskerville Old Face" pitchFamily="18" charset="0"/>
                <a:sym typeface="+mn-ea"/>
              </a:rPr>
              <a:t>Fifth</a:t>
            </a:r>
            <a:r>
              <a:rPr b="1" i="1" u="sng" dirty="0">
                <a:sym typeface="+mn-ea"/>
              </a:rPr>
              <a:t> </a:t>
            </a:r>
            <a:r>
              <a:rPr b="1" i="1" u="sng" dirty="0">
                <a:latin typeface="Baskerville Old Face" pitchFamily="18" charset="0"/>
                <a:sym typeface="+mn-ea"/>
              </a:rPr>
              <a:t>Generation Computers</a:t>
            </a:r>
            <a:br>
              <a:rPr b="1" i="1" u="sng" dirty="0">
                <a:sym typeface="+mn-ea"/>
              </a:rPr>
            </a:br>
            <a:endParaRPr lang="en-US" altLang="en-US" b="1" i="1" u="sng" dirty="0">
              <a:latin typeface="Baskerville Old Face" pitchFamily="18" charset="0"/>
              <a:sym typeface="+mn-ea"/>
            </a:endParaRPr>
          </a:p>
          <a:p>
            <a:pPr marL="0" indent="0" algn="l">
              <a:buNone/>
            </a:pPr>
            <a:endParaRPr lang="en-IN" altLang="en-US" dirty="0"/>
          </a:p>
          <a:p>
            <a:pPr marL="0" indent="0" algn="l">
              <a:buNone/>
            </a:pPr>
            <a:endParaRPr dirty="0">
              <a:latin typeface="Baskerville Old Face" pitchFamily="18" charset="0"/>
              <a:sym typeface="+mn-ea"/>
            </a:endParaRPr>
          </a:p>
          <a:p>
            <a:pPr marL="0" indent="0" algn="l">
              <a:buNone/>
            </a:pPr>
            <a:endParaRPr lang="en-US"/>
          </a:p>
        </p:txBody>
      </p:sp>
      <p:pic>
        <p:nvPicPr>
          <p:cNvPr id="6" name="Picture 5" descr="Generations-of-compu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116840"/>
            <a:ext cx="356044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06525" y="116840"/>
            <a:ext cx="6851650" cy="1579245"/>
          </a:xfrm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dirty="0">
                <a:latin typeface="Baskerville Old Face" pitchFamily="18" charset="0"/>
              </a:rPr>
              <a:t>Generations of Computer           </a:t>
            </a:r>
            <a:br>
              <a:rPr dirty="0">
                <a:latin typeface="Baskerville Old Face" pitchFamily="18" charset="0"/>
              </a:rPr>
            </a:br>
            <a:endParaRPr lang="en-IN" altLang="x-none" dirty="0">
              <a:latin typeface="Baskerville Old Face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95730"/>
            <a:ext cx="8229600" cy="5199380"/>
          </a:xfrm>
        </p:spPr>
        <p:txBody>
          <a:bodyPr vert="horz" lIns="91440" tIns="45720" rIns="91440" bIns="45720" rtlCol="0" anchor="ctr">
            <a:normAutofit lnSpcReduction="20000"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computer has evolved from a large-sized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 calculating machine to a smaller but much more powerful machine.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evolution of computer to the current state is defined in terms of the generations of computer.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generation of computer is designed based on a new technological development.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endParaRPr kumimoji="0" lang="en-I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rbel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IN" altLang="en-US" sz="1000" dirty="0">
                <a:solidFill>
                  <a:srgbClr val="045C75"/>
                </a:solidFill>
                <a:latin typeface="Constantia" pitchFamily="18" charset="0"/>
                <a:cs typeface="Arial" panose="020B0604020202020204" pitchFamily="34" charset="0"/>
              </a:rPr>
            </a:fld>
            <a:endParaRPr lang="en-IN" altLang="en-US" sz="1000" dirty="0">
              <a:solidFill>
                <a:srgbClr val="045C75"/>
              </a:solidFill>
              <a:latin typeface="Constantia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dirty="0">
                <a:latin typeface="Baskerville Old Face" pitchFamily="18" charset="0"/>
              </a:rPr>
              <a:t>Generations of Computer           </a:t>
            </a:r>
            <a:br>
              <a:rPr dirty="0">
                <a:latin typeface="Baskerville Old Face" pitchFamily="18" charset="0"/>
              </a:rPr>
            </a:br>
            <a:endParaRPr lang="en-IN" altLang="x-none" dirty="0">
              <a:latin typeface="Baskerville Old Face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3894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Currently, there are five generations of computer.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following subsections,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will discuss the generations of computer in terms of the technology used by them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 and software,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omputing characteristics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charset="0"/>
              <a:buChar char="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speed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endParaRPr kumimoji="0" lang="en-I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rbel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IN" altLang="en-US" sz="1000" dirty="0">
                <a:solidFill>
                  <a:srgbClr val="045C75"/>
                </a:solidFill>
                <a:latin typeface="Constantia" pitchFamily="18" charset="0"/>
                <a:cs typeface="Arial" panose="020B0604020202020204" pitchFamily="34" charset="0"/>
              </a:rPr>
            </a:fld>
            <a:endParaRPr lang="en-IN" altLang="en-US" sz="1000" dirty="0">
              <a:solidFill>
                <a:srgbClr val="045C75"/>
              </a:solidFill>
              <a:latin typeface="Constantia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dirty="0">
                <a:latin typeface="Baskerville Old Face" pitchFamily="18" charset="0"/>
              </a:rPr>
              <a:t>First Generation Computers           </a:t>
            </a:r>
            <a:br>
              <a:rPr dirty="0">
                <a:latin typeface="Baskerville Old Face" pitchFamily="18" charset="0"/>
              </a:rPr>
            </a:br>
            <a:r>
              <a:rPr dirty="0">
                <a:latin typeface="Baskerville Old Face" pitchFamily="18" charset="0"/>
              </a:rPr>
              <a:t>(1940-1956)</a:t>
            </a:r>
            <a:endParaRPr lang="en-IN" altLang="x-none" dirty="0">
              <a:latin typeface="Baskerville Old Face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982980" y="2276475"/>
            <a:ext cx="6647815" cy="3723005"/>
          </a:xfrm>
        </p:spPr>
        <p:txBody>
          <a:bodyPr vert="horz" lIns="91440" tIns="45720" rIns="91440" bIns="45720" rtlCol="0" anchor="ctr">
            <a:normAutofit lnSpcReduction="20000"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first computers used vacuum tubes for</a:t>
            </a:r>
            <a:r>
              <a:rPr kumimoji="0" lang="en-US" alt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circuitry</a:t>
            </a:r>
            <a:r>
              <a:rPr kumimoji="0" lang="en-US" alt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I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r>
              <a:rPr kumimoji="0" lang="en-US" alt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M</a:t>
            </a: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agnetic drums for memory.</a:t>
            </a:r>
            <a:endParaRPr kumimoji="0" lang="en-I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were often enormous and taking up entire room.</a:t>
            </a:r>
            <a:endParaRPr kumimoji="0" lang="en-I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generation computers relied on machine language.</a:t>
            </a:r>
            <a:endParaRPr kumimoji="0" lang="en-I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charset="0"/>
              <a:buChar char=""/>
              <a:defRPr/>
            </a:pP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xamples</a:t>
            </a:r>
            <a:r>
              <a:rPr kumimoji="0" lang="en-US" alt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charset="0"/>
              <a:buChar char=""/>
              <a:defRPr/>
            </a:pPr>
            <a:r>
              <a:rPr lang="en-IN" altLang="en-US" sz="2000" noProof="0" dirty="0" smtClean="0">
                <a:ln>
                  <a:noFill/>
                </a:ln>
                <a:uLnTx/>
                <a:uFillTx/>
                <a:sym typeface="+mn-ea"/>
              </a:rPr>
              <a:t>UNIVAC</a:t>
            </a:r>
            <a:r>
              <a:rPr lang="en-US" altLang="en-IN" sz="2000" noProof="0" dirty="0" smtClean="0">
                <a:ln>
                  <a:noFill/>
                </a:ln>
                <a:uLnTx/>
                <a:uFillTx/>
                <a:sym typeface="+mn-ea"/>
              </a:rPr>
              <a:t> </a:t>
            </a:r>
            <a:r>
              <a:rPr lang="en-IN" altLang="en-US" sz="2000" noProof="0" dirty="0" smtClean="0">
                <a:ln>
                  <a:noFill/>
                </a:ln>
                <a:uLnTx/>
                <a:uFillTx/>
                <a:sym typeface="+mn-ea"/>
              </a:rPr>
              <a:t>computers</a:t>
            </a:r>
            <a:endParaRPr lang="en-IN" altLang="en-US" sz="2000" noProof="0" dirty="0" smtClean="0">
              <a:ln>
                <a:noFill/>
              </a:ln>
              <a:uLnTx/>
              <a:uFillTx/>
              <a:sym typeface="+mn-ea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charset="0"/>
              <a:buChar char=""/>
              <a:defRPr/>
            </a:pPr>
            <a:r>
              <a:rPr lang="en-IN" altLang="en-US" sz="2000" noProof="0" dirty="0" smtClean="0">
                <a:ln>
                  <a:noFill/>
                </a:ln>
                <a:uLnTx/>
                <a:uFillTx/>
                <a:sym typeface="+mn-ea"/>
              </a:rPr>
              <a:t> ENIAC computers</a:t>
            </a:r>
            <a:endParaRPr kumimoji="0" lang="en-I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endParaRPr kumimoji="0" lang="en-I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rbel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IN" altLang="en-US" sz="1000" dirty="0">
                <a:solidFill>
                  <a:srgbClr val="045C75"/>
                </a:solidFill>
                <a:latin typeface="Constantia" pitchFamily="18" charset="0"/>
                <a:cs typeface="Arial" panose="020B0604020202020204" pitchFamily="34" charset="0"/>
              </a:rPr>
            </a:fld>
            <a:endParaRPr lang="en-IN" altLang="en-US" sz="1000" dirty="0">
              <a:solidFill>
                <a:srgbClr val="045C75"/>
              </a:solidFill>
              <a:latin typeface="Constantia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5" name="Picture 3" descr="180px-NEC_vacuum_tub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2375" y="500063"/>
            <a:ext cx="1425575" cy="1482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 descr="main-qimg-a9d39f933ebd6e6df59838ad54ed20aa-l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5" y="4221480"/>
            <a:ext cx="4652645" cy="2352675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First </a:t>
            </a:r>
            <a:r>
              <a:rPr lang="en-US" altLang="en-US" dirty="0">
                <a:latin typeface="Baskerville Old Face" pitchFamily="18" charset="0"/>
              </a:rPr>
              <a:t>Generation Computers </a:t>
            </a:r>
            <a:endParaRPr lang="en-IN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389438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dvantages : 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was only electronic device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device to hold memory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A74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 :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 bulky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large in size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Vacuum tubes burn frequently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were producing heat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Maintenance problems  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endParaRPr kumimoji="0" lang="en-I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8" name="Slide Number Placeholder 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rbel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IN" altLang="en-US" sz="1000" dirty="0">
                <a:solidFill>
                  <a:srgbClr val="045C75"/>
                </a:solidFill>
                <a:latin typeface="Constantia" pitchFamily="18" charset="0"/>
                <a:cs typeface="Arial" panose="020B0604020202020204" pitchFamily="34" charset="0"/>
              </a:rPr>
            </a:fld>
            <a:endParaRPr lang="en-IN" altLang="en-US" sz="1000" dirty="0">
              <a:solidFill>
                <a:srgbClr val="045C75"/>
              </a:solidFill>
              <a:latin typeface="Constantia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9" name="Picture 2" descr="C:\Users\arun\Desktop\200px-Classic_shot_of_the_ENIAC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25" y="3933825"/>
            <a:ext cx="2379663" cy="223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3" descr="C:\Users\arun\Desktop\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63" y="1412875"/>
            <a:ext cx="2381250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82980" y="390525"/>
            <a:ext cx="7749540" cy="2047875"/>
          </a:xfrm>
          <a:ln/>
        </p:spPr>
        <p:txBody>
          <a:bodyPr vert="horz" wrap="square" lIns="91440" tIns="45720" rIns="91440" bIns="45720" anchor="ctr" anchorCtr="0"/>
          <a:p>
            <a:pPr algn="l">
              <a:buNone/>
            </a:pPr>
            <a:r>
              <a:rPr sz="2800" b="1" dirty="0">
                <a:latin typeface="Baskerville Old Face" pitchFamily="18" charset="0"/>
              </a:rPr>
              <a:t>Second</a:t>
            </a:r>
            <a:r>
              <a:rPr sz="2800" b="1" dirty="0"/>
              <a:t> </a:t>
            </a:r>
            <a:r>
              <a:rPr sz="2800" b="1" dirty="0">
                <a:latin typeface="Baskerville Old Face" pitchFamily="18" charset="0"/>
              </a:rPr>
              <a:t>Generation Computers </a:t>
            </a:r>
            <a:br>
              <a:rPr sz="2800" b="1" dirty="0"/>
            </a:br>
            <a:r>
              <a:rPr sz="2800" b="1" dirty="0"/>
              <a:t>(1956-1963)</a:t>
            </a:r>
            <a:endParaRPr lang="en-IN" altLang="x-none" sz="2800" b="1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53110" y="1863725"/>
            <a:ext cx="5805170" cy="4451985"/>
          </a:xfrm>
        </p:spPr>
        <p:txBody>
          <a:bodyPr vert="horz" lIns="91440" tIns="45720" rIns="91440" bIns="45720" rtlCol="0" anchor="ctr">
            <a:normAutofit lnSpcReduction="20000"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kumimoji="0" lang="en-IN" alt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Transistors </a:t>
            </a: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replaced vacuum tubes</a:t>
            </a:r>
            <a:endParaRPr kumimoji="0" lang="en-I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High-level programming languages were also being developed at this time,</a:t>
            </a:r>
            <a:endParaRPr kumimoji="0" lang="en-I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kumimoji="0" lang="en-US" alt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such as</a:t>
            </a:r>
            <a:endParaRPr kumimoji="0" lang="en-I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charset="0"/>
              <a:buChar char=""/>
              <a:defRPr/>
            </a:pP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I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COBOL</a:t>
            </a:r>
            <a:endParaRPr kumimoji="0" lang="en-I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charset="0"/>
              <a:buChar char=""/>
              <a:defRPr/>
            </a:pPr>
            <a:r>
              <a:rPr kumimoji="0" lang="en-I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FORTRAN.</a:t>
            </a:r>
            <a:endParaRPr kumimoji="0" lang="en-I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were also the first computers that stored their instructions in their memory.</a:t>
            </a:r>
            <a:endParaRPr kumimoji="0" lang="en-I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2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rbel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IN" altLang="en-US" sz="1000" dirty="0">
                <a:solidFill>
                  <a:srgbClr val="045C75"/>
                </a:solidFill>
                <a:latin typeface="Constantia" pitchFamily="18" charset="0"/>
                <a:cs typeface="Arial" panose="020B0604020202020204" pitchFamily="34" charset="0"/>
              </a:rPr>
            </a:fld>
            <a:endParaRPr lang="en-IN" altLang="en-US" sz="1000" dirty="0">
              <a:solidFill>
                <a:srgbClr val="045C75"/>
              </a:solidFill>
              <a:latin typeface="Constantia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25" y="3429000"/>
            <a:ext cx="2699385" cy="2972435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dirty="0">
                <a:latin typeface="Baskerville Old Face" pitchFamily="18" charset="0"/>
              </a:rPr>
              <a:t>Second</a:t>
            </a:r>
            <a:r>
              <a:rPr lang="en-US" altLang="en-US" dirty="0"/>
              <a:t> </a:t>
            </a:r>
            <a:r>
              <a:rPr lang="en-US" altLang="en-US" dirty="0">
                <a:latin typeface="Baskerville Old Face" pitchFamily="18" charset="0"/>
              </a:rPr>
              <a:t>Generation Computers</a:t>
            </a:r>
            <a:endParaRPr lang="en-IN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16013" y="1598613"/>
            <a:ext cx="8229600" cy="438943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 : 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reduced considerably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very fast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much reliable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A74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 2" panose="05020102010507070707" pitchFamily="18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 :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over heated  quickly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Maintenance problems    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endParaRPr kumimoji="0" lang="en-I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Slide Number Placeholder 2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rbel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IN" altLang="en-US" sz="1000" dirty="0">
                <a:solidFill>
                  <a:srgbClr val="045C75"/>
                </a:solidFill>
                <a:latin typeface="Constantia" pitchFamily="18" charset="0"/>
                <a:cs typeface="Arial" panose="020B0604020202020204" pitchFamily="34" charset="0"/>
              </a:rPr>
            </a:fld>
            <a:endParaRPr lang="en-IN" altLang="en-US" sz="1000" dirty="0">
              <a:solidFill>
                <a:srgbClr val="045C75"/>
              </a:solidFill>
              <a:latin typeface="Constantia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7" name="Picture 2" descr="C:\Users\arun\Desktop\images (5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2425" y="4365625"/>
            <a:ext cx="1990725" cy="1987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3" descr="C:\Users\arun\Desktop\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88" y="1916113"/>
            <a:ext cx="1960562" cy="1963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heel spokes="4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dirty="0">
                <a:latin typeface="Baskerville Old Face" pitchFamily="18" charset="0"/>
              </a:rPr>
              <a:t>Third</a:t>
            </a:r>
            <a:r>
              <a:rPr dirty="0"/>
              <a:t> </a:t>
            </a:r>
            <a:r>
              <a:rPr dirty="0">
                <a:latin typeface="Baskerville Old Face" pitchFamily="18" charset="0"/>
              </a:rPr>
              <a:t>Generation Computers</a:t>
            </a:r>
            <a:br>
              <a:rPr dirty="0"/>
            </a:br>
            <a:r>
              <a:rPr dirty="0"/>
              <a:t>(1964-1971)</a:t>
            </a:r>
            <a:endParaRPr lang="en-IN" altLang="x-none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2637155"/>
            <a:ext cx="5380990" cy="3332480"/>
          </a:xfrm>
        </p:spPr>
        <p:txBody>
          <a:bodyPr vert="horz" lIns="91440" tIns="45720" rIns="91440" bIns="45720" rtlCol="0" anchor="ctr">
            <a:normAutofit fontScale="82500"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development of the </a:t>
            </a:r>
            <a:r>
              <a:rPr kumimoji="0" lang="en-IN" alt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 circuit</a:t>
            </a:r>
            <a:r>
              <a:rPr kumimoji="0" lang="en-US" altLang="en-IN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I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Transistors were miniaturized and placed on </a:t>
            </a:r>
            <a:r>
              <a:rPr kumimoji="0" lang="en-IN" alt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siliconchips</a:t>
            </a: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called </a:t>
            </a:r>
            <a:r>
              <a:rPr kumimoji="0" lang="en-IN" alt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semiconductors.</a:t>
            </a:r>
            <a:endParaRPr kumimoji="0" lang="en-IN" altLang="en-US" sz="24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US" alt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sers interacted with third generation computers through </a:t>
            </a:r>
            <a:r>
              <a:rPr kumimoji="0" lang="en-IN" alt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keyboards</a:t>
            </a: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 </a:t>
            </a:r>
            <a:r>
              <a:rPr kumimoji="0" lang="en-IN" alt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monitors</a:t>
            </a: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and </a:t>
            </a:r>
            <a:r>
              <a:rPr kumimoji="0" lang="en-IN" alt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interfaced</a:t>
            </a: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an </a:t>
            </a:r>
            <a:r>
              <a:rPr kumimoji="0" lang="en-IN" alt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system.</a:t>
            </a:r>
            <a:endParaRPr kumimoji="0" lang="en-IN" altLang="en-US" sz="24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/>
            </a:pP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Allowed the device to run many different </a:t>
            </a:r>
            <a:r>
              <a:rPr kumimoji="0" lang="en-IN" alt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</a:t>
            </a:r>
            <a:r>
              <a:rPr kumimoji="0" lang="en-I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at one time.</a:t>
            </a:r>
            <a:endParaRPr kumimoji="0" lang="en-I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rbel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IN" altLang="en-US" sz="1000" dirty="0">
                <a:solidFill>
                  <a:srgbClr val="045C75"/>
                </a:solidFill>
                <a:latin typeface="Constantia" pitchFamily="18" charset="0"/>
                <a:cs typeface="Arial" panose="020B0604020202020204" pitchFamily="34" charset="0"/>
              </a:rPr>
            </a:fld>
            <a:endParaRPr lang="en-IN" altLang="en-US" sz="1000" dirty="0">
              <a:solidFill>
                <a:srgbClr val="045C75"/>
              </a:solidFill>
              <a:latin typeface="Constantia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third_gener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2204720"/>
            <a:ext cx="2865755" cy="262636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2906</Words>
  <Application>WPS Presentation</Application>
  <PresentationFormat>On-screen Show (4:3)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SimSun</vt:lpstr>
      <vt:lpstr>Wingdings</vt:lpstr>
      <vt:lpstr>Corbel</vt:lpstr>
      <vt:lpstr>苹方-简</vt:lpstr>
      <vt:lpstr>Calibri</vt:lpstr>
      <vt:lpstr>Helvetica Neue</vt:lpstr>
      <vt:lpstr>Constantia</vt:lpstr>
      <vt:lpstr>Baskerville Old Face</vt:lpstr>
      <vt:lpstr>Wingdings 2</vt:lpstr>
      <vt:lpstr>Arial</vt:lpstr>
      <vt:lpstr>Microsoft YaHei</vt:lpstr>
      <vt:lpstr>汉仪旗黑</vt:lpstr>
      <vt:lpstr>Arial Unicode MS</vt:lpstr>
      <vt:lpstr>宋体-简</vt:lpstr>
      <vt:lpstr>Wingdings</vt:lpstr>
      <vt:lpstr>Parallax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Five Generations of Computers</dc:title>
  <dc:creator>arun</dc:creator>
  <cp:lastModifiedBy>mac</cp:lastModifiedBy>
  <cp:revision>54</cp:revision>
  <dcterms:created xsi:type="dcterms:W3CDTF">2023-03-28T22:12:56Z</dcterms:created>
  <dcterms:modified xsi:type="dcterms:W3CDTF">2023-03-28T22:12:56Z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1033-5.0.0.7908</vt:lpwstr>
  </property>
</Properties>
</file>