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6" r:id="rId10"/>
    <p:sldId id="265" r:id="rId11"/>
    <p:sldId id="269" r:id="rId12"/>
    <p:sldId id="270" r:id="rId13"/>
    <p:sldId id="301" r:id="rId14"/>
    <p:sldId id="271" r:id="rId15"/>
    <p:sldId id="302" r:id="rId16"/>
    <p:sldId id="274" r:id="rId17"/>
    <p:sldId id="275" r:id="rId18"/>
    <p:sldId id="284" r:id="rId19"/>
    <p:sldId id="285" r:id="rId20"/>
    <p:sldId id="303" r:id="rId21"/>
    <p:sldId id="287" r:id="rId22"/>
    <p:sldId id="288" r:id="rId23"/>
    <p:sldId id="289" r:id="rId24"/>
    <p:sldId id="290" r:id="rId25"/>
    <p:sldId id="291" r:id="rId26"/>
    <p:sldId id="292" r:id="rId27"/>
    <p:sldId id="293" r:id="rId28"/>
    <p:sldId id="294" r:id="rId29"/>
    <p:sldId id="304" r:id="rId30"/>
    <p:sldId id="305" r:id="rId31"/>
    <p:sldId id="296" r:id="rId32"/>
    <p:sldId id="297" r:id="rId33"/>
    <p:sldId id="298" r:id="rId34"/>
    <p:sldId id="300" r:id="rId35"/>
  </p:sldIdLst>
  <p:sldSz cx="9144000" cy="5143500" type="screen16x9"/>
  <p:notesSz cx="6858000" cy="9144000"/>
  <p:embeddedFontLst>
    <p:embeddedFont>
      <p:font typeface="Merriweather" panose="020B0604020202020204" charset="0"/>
      <p:regular r:id="rId37"/>
      <p:bold r:id="rId38"/>
      <p:italic r:id="rId39"/>
      <p:boldItalic r:id="rId40"/>
    </p:embeddedFont>
    <p:embeddedFont>
      <p:font typeface="Arial Unicode MS" panose="020B0604020202020204" pitchFamily="34" charset="-128"/>
      <p:regular r:id="rId41"/>
    </p:embeddedFont>
    <p:embeddedFont>
      <p:font typeface="Robo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9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9C9372-CC92-440E-8D6F-B7CB56EBFACB}">
  <a:tblStyle styleId="{AA9C9372-CC92-440E-8D6F-B7CB56EBFA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116" d="100"/>
          <a:sy n="116" d="100"/>
        </p:scale>
        <p:origin x="38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382965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76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60434cc2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60434cc2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123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60434cc2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60434cc2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2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60434cc28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60434cc28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Around </a:t>
            </a:r>
            <a:r>
              <a:rPr lang="en" b="1">
                <a:solidFill>
                  <a:schemeClr val="dk1"/>
                </a:solidFill>
              </a:rPr>
              <a:t>90%</a:t>
            </a:r>
            <a:r>
              <a:rPr lang="en">
                <a:solidFill>
                  <a:schemeClr val="dk1"/>
                </a:solidFill>
              </a:rPr>
              <a:t> of action types is </a:t>
            </a:r>
            <a:r>
              <a:rPr lang="en" b="1">
                <a:solidFill>
                  <a:schemeClr val="dk1"/>
                </a:solidFill>
              </a:rPr>
              <a:t>view and data and click</a:t>
            </a:r>
            <a:endParaRPr/>
          </a:p>
        </p:txBody>
      </p:sp>
    </p:spTree>
    <p:extLst>
      <p:ext uri="{BB962C8B-B14F-4D97-AF65-F5344CB8AC3E}">
        <p14:creationId xmlns:p14="http://schemas.microsoft.com/office/powerpoint/2010/main" val="243602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60434cc28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60434cc28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Around </a:t>
            </a:r>
            <a:r>
              <a:rPr lang="en" b="1">
                <a:solidFill>
                  <a:schemeClr val="dk1"/>
                </a:solidFill>
              </a:rPr>
              <a:t>90%</a:t>
            </a:r>
            <a:r>
              <a:rPr lang="en">
                <a:solidFill>
                  <a:schemeClr val="dk1"/>
                </a:solidFill>
              </a:rPr>
              <a:t> of action types is </a:t>
            </a:r>
            <a:r>
              <a:rPr lang="en" b="1">
                <a:solidFill>
                  <a:schemeClr val="dk1"/>
                </a:solidFill>
              </a:rPr>
              <a:t>view and data and click</a:t>
            </a:r>
            <a:endParaRPr/>
          </a:p>
        </p:txBody>
      </p:sp>
    </p:spTree>
    <p:extLst>
      <p:ext uri="{BB962C8B-B14F-4D97-AF65-F5344CB8AC3E}">
        <p14:creationId xmlns:p14="http://schemas.microsoft.com/office/powerpoint/2010/main" val="84214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60434cc28_0_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60434cc28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Around </a:t>
            </a:r>
            <a:r>
              <a:rPr lang="en" b="1">
                <a:solidFill>
                  <a:schemeClr val="dk1"/>
                </a:solidFill>
              </a:rPr>
              <a:t>90%</a:t>
            </a:r>
            <a:r>
              <a:rPr lang="en">
                <a:solidFill>
                  <a:schemeClr val="dk1"/>
                </a:solidFill>
              </a:rPr>
              <a:t> of action types is </a:t>
            </a:r>
            <a:r>
              <a:rPr lang="en" b="1">
                <a:solidFill>
                  <a:schemeClr val="dk1"/>
                </a:solidFill>
              </a:rPr>
              <a:t>view and data and click</a:t>
            </a:r>
            <a:endParaRPr/>
          </a:p>
        </p:txBody>
      </p:sp>
    </p:spTree>
    <p:extLst>
      <p:ext uri="{BB962C8B-B14F-4D97-AF65-F5344CB8AC3E}">
        <p14:creationId xmlns:p14="http://schemas.microsoft.com/office/powerpoint/2010/main" val="284721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60434cc28_0_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60434cc28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Around </a:t>
            </a:r>
            <a:r>
              <a:rPr lang="en" b="1">
                <a:solidFill>
                  <a:schemeClr val="dk1"/>
                </a:solidFill>
              </a:rPr>
              <a:t>90%</a:t>
            </a:r>
            <a:r>
              <a:rPr lang="en">
                <a:solidFill>
                  <a:schemeClr val="dk1"/>
                </a:solidFill>
              </a:rPr>
              <a:t> of action types is </a:t>
            </a:r>
            <a:r>
              <a:rPr lang="en" b="1">
                <a:solidFill>
                  <a:schemeClr val="dk1"/>
                </a:solidFill>
              </a:rPr>
              <a:t>view and data and click</a:t>
            </a:r>
            <a:endParaRPr/>
          </a:p>
        </p:txBody>
      </p:sp>
    </p:spTree>
    <p:extLst>
      <p:ext uri="{BB962C8B-B14F-4D97-AF65-F5344CB8AC3E}">
        <p14:creationId xmlns:p14="http://schemas.microsoft.com/office/powerpoint/2010/main" val="1756888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60434cc28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60434cc28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394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60434cc28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60434cc28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a:solidFill>
                  <a:schemeClr val="dk1"/>
                </a:solidFill>
              </a:rPr>
              <a:t>around </a:t>
            </a:r>
            <a:r>
              <a:rPr lang="en" b="1">
                <a:solidFill>
                  <a:schemeClr val="dk1"/>
                </a:solidFill>
              </a:rPr>
              <a:t>60%</a:t>
            </a:r>
            <a:r>
              <a:rPr lang="en">
                <a:solidFill>
                  <a:schemeClr val="dk1"/>
                </a:solidFill>
              </a:rPr>
              <a:t> of the users </a:t>
            </a:r>
            <a:r>
              <a:rPr lang="en" b="1">
                <a:solidFill>
                  <a:schemeClr val="dk1"/>
                </a:solidFill>
              </a:rPr>
              <a:t>did not end up booking any trip</a:t>
            </a:r>
            <a:r>
              <a:rPr lang="en">
                <a:solidFill>
                  <a:schemeClr val="dk1"/>
                </a:solidFill>
              </a:rPr>
              <a:t> represented by </a:t>
            </a:r>
            <a:r>
              <a:rPr lang="en" b="1">
                <a:solidFill>
                  <a:schemeClr val="dk1"/>
                </a:solidFill>
              </a:rPr>
              <a:t>NDF</a:t>
            </a:r>
            <a:r>
              <a:rPr lang="en">
                <a:solidFill>
                  <a:schemeClr val="dk1"/>
                </a:solidFill>
              </a:rPr>
              <a:t>.</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 majority of users booked a destination in </a:t>
            </a:r>
            <a:r>
              <a:rPr lang="en" b="1">
                <a:solidFill>
                  <a:schemeClr val="dk1"/>
                </a:solidFill>
              </a:rPr>
              <a:t>US</a:t>
            </a:r>
            <a:r>
              <a:rPr lang="en">
                <a:solidFill>
                  <a:schemeClr val="dk1"/>
                </a:solidFill>
              </a:rPr>
              <a:t> around </a:t>
            </a:r>
            <a:r>
              <a:rPr lang="en" b="1">
                <a:solidFill>
                  <a:schemeClr val="dk1"/>
                </a:solidFill>
              </a:rPr>
              <a:t>30%</a:t>
            </a:r>
            <a:r>
              <a:rPr lang="en">
                <a:solidFill>
                  <a:schemeClr val="dk1"/>
                </a:solidFill>
              </a:rPr>
              <a:t> considering that user population in this problem is from US. Thus, my inference is that US travelers tend to travel within US itself.</a:t>
            </a:r>
            <a:endParaRPr>
              <a:solidFill>
                <a:schemeClr val="dk1"/>
              </a:solidFill>
            </a:endParaRPr>
          </a:p>
          <a:p>
            <a:pPr marL="0" lvl="0" indent="0" algn="l" rtl="0">
              <a:spcBef>
                <a:spcPts val="1200"/>
              </a:spcBef>
              <a:spcAft>
                <a:spcPts val="0"/>
              </a:spcAft>
              <a:buNone/>
            </a:pPr>
            <a:endParaRPr>
              <a:solidFill>
                <a:schemeClr val="dk1"/>
              </a:solidFill>
            </a:endParaRPr>
          </a:p>
        </p:txBody>
      </p:sp>
    </p:spTree>
    <p:extLst>
      <p:ext uri="{BB962C8B-B14F-4D97-AF65-F5344CB8AC3E}">
        <p14:creationId xmlns:p14="http://schemas.microsoft.com/office/powerpoint/2010/main" val="3756250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0434cc28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0434cc28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229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0434cc28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0434cc28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82753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60434cc28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60434cc28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059" algn="l" rtl="0">
              <a:lnSpc>
                <a:spcPct val="115000"/>
              </a:lnSpc>
              <a:spcBef>
                <a:spcPts val="1200"/>
              </a:spcBef>
              <a:spcAft>
                <a:spcPts val="0"/>
              </a:spcAft>
              <a:buClr>
                <a:srgbClr val="666666"/>
              </a:buClr>
              <a:buSzPts val="1299"/>
              <a:buFont typeface="Roboto"/>
              <a:buChar char="●"/>
            </a:pPr>
            <a:r>
              <a:rPr lang="en" sz="1298">
                <a:solidFill>
                  <a:srgbClr val="666666"/>
                </a:solidFill>
                <a:latin typeface="Roboto"/>
                <a:ea typeface="Roboto"/>
                <a:cs typeface="Roboto"/>
                <a:sym typeface="Roboto"/>
              </a:rPr>
              <a:t>Over 50% of Airbnb guests choose to stay at an Airbnb over a traditional hotel.</a:t>
            </a:r>
            <a:endParaRPr sz="1298">
              <a:solidFill>
                <a:srgbClr val="666666"/>
              </a:solidFill>
              <a:latin typeface="Roboto"/>
              <a:ea typeface="Roboto"/>
              <a:cs typeface="Roboto"/>
              <a:sym typeface="Roboto"/>
            </a:endParaRPr>
          </a:p>
          <a:p>
            <a:pPr marL="457200" lvl="0" indent="-311059" algn="l" rtl="0">
              <a:lnSpc>
                <a:spcPct val="115000"/>
              </a:lnSpc>
              <a:spcBef>
                <a:spcPts val="0"/>
              </a:spcBef>
              <a:spcAft>
                <a:spcPts val="0"/>
              </a:spcAft>
              <a:buClr>
                <a:srgbClr val="666666"/>
              </a:buClr>
              <a:buSzPts val="1299"/>
              <a:buFont typeface="Roboto"/>
              <a:buChar char="●"/>
            </a:pPr>
            <a:r>
              <a:rPr lang="en" sz="1298">
                <a:solidFill>
                  <a:srgbClr val="666666"/>
                </a:solidFill>
                <a:latin typeface="Roboto"/>
                <a:ea typeface="Roboto"/>
                <a:cs typeface="Roboto"/>
                <a:sym typeface="Roboto"/>
              </a:rPr>
              <a:t>In some U.S. markets, Airbnb can be 6% to 17% cheaper than hotels.</a:t>
            </a:r>
            <a:endParaRPr sz="1298">
              <a:solidFill>
                <a:srgbClr val="666666"/>
              </a:solidFill>
              <a:latin typeface="Roboto"/>
              <a:ea typeface="Roboto"/>
              <a:cs typeface="Roboto"/>
              <a:sym typeface="Roboto"/>
            </a:endParaRPr>
          </a:p>
          <a:p>
            <a:pPr marL="457200" lvl="0" indent="-311059" algn="l" rtl="0">
              <a:lnSpc>
                <a:spcPct val="115000"/>
              </a:lnSpc>
              <a:spcBef>
                <a:spcPts val="0"/>
              </a:spcBef>
              <a:spcAft>
                <a:spcPts val="0"/>
              </a:spcAft>
              <a:buClr>
                <a:srgbClr val="666666"/>
              </a:buClr>
              <a:buSzPts val="1299"/>
              <a:buFont typeface="Roboto"/>
              <a:buChar char="●"/>
            </a:pPr>
            <a:r>
              <a:rPr lang="en" sz="1298">
                <a:solidFill>
                  <a:srgbClr val="666666"/>
                </a:solidFill>
                <a:latin typeface="Roboto"/>
                <a:ea typeface="Roboto"/>
                <a:cs typeface="Roboto"/>
                <a:sym typeface="Roboto"/>
              </a:rPr>
              <a:t>400,000 companies directly engage with Airbnb to manage travel for their employees.</a:t>
            </a:r>
            <a:endParaRPr/>
          </a:p>
        </p:txBody>
      </p:sp>
    </p:spTree>
    <p:extLst>
      <p:ext uri="{BB962C8B-B14F-4D97-AF65-F5344CB8AC3E}">
        <p14:creationId xmlns:p14="http://schemas.microsoft.com/office/powerpoint/2010/main" val="2970773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0434cc28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0434cc28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771530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60434cc28_0_1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60434cc28_0_1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279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4a064ea5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14a064ea5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2920204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4a064ea5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4a064ea5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427749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13ec82080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3ec82080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914929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4a064ea5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4a064ea5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780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4a064ea5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4a064ea5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4211974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14a064ea5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14a064ea5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300" b="1">
              <a:solidFill>
                <a:schemeClr val="dk1"/>
              </a:solidFill>
            </a:endParaRPr>
          </a:p>
        </p:txBody>
      </p:sp>
    </p:spTree>
    <p:extLst>
      <p:ext uri="{BB962C8B-B14F-4D97-AF65-F5344CB8AC3E}">
        <p14:creationId xmlns:p14="http://schemas.microsoft.com/office/powerpoint/2010/main" val="183240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14a064ea5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14a064ea5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878911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4a064ea5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4a064ea5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10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365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14a064ea5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14a064ea5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104830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c6fa3c8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96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4a064ea5e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4a064ea5e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967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4a064ea5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4a064ea5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343339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3ec8208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13ec8208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704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60434cc28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60434cc28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61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a3c8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12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60434cc2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60434cc2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79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fa3c89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0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3ec82080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3ec82080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8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60434cc28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60434cc28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47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995250" y="441225"/>
            <a:ext cx="8520600" cy="277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744" b="1" dirty="0" smtClean="0"/>
              <a:t>Nawy</a:t>
            </a:r>
            <a:endParaRPr sz="5744" b="1" dirty="0"/>
          </a:p>
          <a:p>
            <a:pPr lvl="0"/>
            <a:r>
              <a:rPr lang="en-US" sz="4200" b="1" dirty="0"/>
              <a:t>Qualified leads</a:t>
            </a:r>
            <a:endParaRPr sz="4200" b="1" dirty="0"/>
          </a:p>
        </p:txBody>
      </p:sp>
      <p:sp>
        <p:nvSpPr>
          <p:cNvPr id="65" name="Google Shape;65;p13"/>
          <p:cNvSpPr txBox="1">
            <a:spLocks noGrp="1"/>
          </p:cNvSpPr>
          <p:nvPr>
            <p:ph type="subTitle" idx="1"/>
          </p:nvPr>
        </p:nvSpPr>
        <p:spPr>
          <a:xfrm>
            <a:off x="100850" y="2437270"/>
            <a:ext cx="4742400" cy="110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 b="1"/>
              <a:t>Prepared by:</a:t>
            </a:r>
            <a:r>
              <a:rPr lang="en"/>
              <a:t> </a:t>
            </a:r>
            <a:endParaRPr/>
          </a:p>
          <a:p>
            <a:pPr marL="0" lvl="0" indent="0" algn="l" rtl="0">
              <a:spcBef>
                <a:spcPts val="0"/>
              </a:spcBef>
              <a:spcAft>
                <a:spcPts val="0"/>
              </a:spcAft>
              <a:buNone/>
            </a:pPr>
            <a:r>
              <a:rPr lang="en" sz="1800"/>
              <a:t>Mohamed Ahmed Abdelmaguid</a:t>
            </a:r>
            <a:endParaRPr sz="180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191" y="112580"/>
            <a:ext cx="931015" cy="659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 -cont</a:t>
            </a:r>
            <a:endParaRPr/>
          </a:p>
        </p:txBody>
      </p:sp>
      <p:sp>
        <p:nvSpPr>
          <p:cNvPr id="147" name="Google Shape;147;p22"/>
          <p:cNvSpPr txBox="1"/>
          <p:nvPr/>
        </p:nvSpPr>
        <p:spPr>
          <a:xfrm>
            <a:off x="-131568" y="1335879"/>
            <a:ext cx="4387804" cy="4368089"/>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2"/>
              </a:buClr>
              <a:buSzPts val="1400"/>
              <a:buFont typeface="Roboto"/>
              <a:buChar char="●"/>
            </a:pPr>
            <a:r>
              <a:rPr lang="en" dirty="0" smtClean="0">
                <a:solidFill>
                  <a:schemeClr val="dk2"/>
                </a:solidFill>
                <a:latin typeface="Roboto"/>
                <a:ea typeface="Roboto"/>
                <a:cs typeface="Roboto"/>
                <a:sym typeface="Roboto"/>
              </a:rPr>
              <a:t>Dropped NaN values</a:t>
            </a:r>
            <a:endParaRPr dirty="0" smtClean="0">
              <a:solidFill>
                <a:schemeClr val="dk2"/>
              </a:solidFill>
              <a:latin typeface="Roboto"/>
              <a:ea typeface="Roboto"/>
              <a:cs typeface="Roboto"/>
              <a:sym typeface="Roboto"/>
            </a:endParaRPr>
          </a:p>
          <a:p>
            <a:pPr marL="457200" lvl="0" indent="-317500">
              <a:lnSpc>
                <a:spcPct val="115000"/>
              </a:lnSpc>
              <a:buClr>
                <a:schemeClr val="dk2"/>
              </a:buClr>
              <a:buSzPts val="1400"/>
              <a:buFont typeface="Roboto"/>
              <a:buChar char="●"/>
            </a:pPr>
            <a:r>
              <a:rPr lang="en-US" dirty="0" smtClean="0">
                <a:solidFill>
                  <a:schemeClr val="dk2"/>
                </a:solidFill>
                <a:latin typeface="Roboto"/>
                <a:ea typeface="Roboto"/>
                <a:cs typeface="Roboto"/>
                <a:sym typeface="Roboto"/>
              </a:rPr>
              <a:t>Dropped all sample </a:t>
            </a:r>
          </a:p>
          <a:p>
            <a:pPr marL="139700" lvl="1">
              <a:lnSpc>
                <a:spcPct val="115000"/>
              </a:lnSpc>
              <a:buClr>
                <a:schemeClr val="dk2"/>
              </a:buClr>
              <a:buSzPts val="1400"/>
            </a:pPr>
            <a:r>
              <a:rPr lang="en-US" dirty="0">
                <a:solidFill>
                  <a:schemeClr val="dk2"/>
                </a:solidFill>
                <a:latin typeface="Roboto"/>
                <a:ea typeface="Roboto"/>
                <a:cs typeface="Roboto"/>
                <a:sym typeface="Roboto"/>
              </a:rPr>
              <a:t>	</a:t>
            </a:r>
            <a:r>
              <a:rPr lang="en-US" dirty="0" smtClean="0">
                <a:solidFill>
                  <a:schemeClr val="dk2"/>
                </a:solidFill>
                <a:latin typeface="Roboto"/>
                <a:ea typeface="Roboto"/>
                <a:cs typeface="Roboto"/>
                <a:sym typeface="Roboto"/>
              </a:rPr>
              <a:t>have ID </a:t>
            </a:r>
            <a:r>
              <a:rPr lang="en-US" b="1" dirty="0">
                <a:solidFill>
                  <a:schemeClr val="tx2"/>
                </a:solidFill>
                <a:latin typeface="Roboto" panose="020B0604020202020204" charset="0"/>
                <a:ea typeface="Roboto" panose="020B0604020202020204" charset="0"/>
              </a:rPr>
              <a:t>69334</a:t>
            </a:r>
            <a:r>
              <a:rPr lang="en-US" dirty="0">
                <a:solidFill>
                  <a:schemeClr val="tx2"/>
                </a:solidFill>
                <a:latin typeface="Roboto" panose="020B0604020202020204" charset="0"/>
                <a:ea typeface="Roboto" panose="020B0604020202020204" charset="0"/>
              </a:rPr>
              <a:t> and </a:t>
            </a:r>
            <a:r>
              <a:rPr lang="en-US" b="1" dirty="0" smtClean="0">
                <a:solidFill>
                  <a:schemeClr val="tx2"/>
                </a:solidFill>
                <a:latin typeface="Roboto" panose="020B0604020202020204" charset="0"/>
                <a:ea typeface="Roboto" panose="020B0604020202020204" charset="0"/>
              </a:rPr>
              <a:t>75772</a:t>
            </a:r>
          </a:p>
          <a:p>
            <a:pPr marL="139700" lvl="1">
              <a:lnSpc>
                <a:spcPct val="115000"/>
              </a:lnSpc>
              <a:buClr>
                <a:schemeClr val="dk2"/>
              </a:buClr>
              <a:buSzPts val="1400"/>
            </a:pPr>
            <a:r>
              <a:rPr lang="en-US" b="1" dirty="0">
                <a:solidFill>
                  <a:schemeClr val="tx2"/>
                </a:solidFill>
                <a:latin typeface="Roboto" panose="020B0604020202020204" charset="0"/>
                <a:ea typeface="Roboto" panose="020B0604020202020204" charset="0"/>
                <a:cs typeface="Roboto"/>
                <a:sym typeface="Roboto"/>
              </a:rPr>
              <a:t>	</a:t>
            </a:r>
            <a:r>
              <a:rPr lang="en-US" dirty="0" smtClean="0">
                <a:solidFill>
                  <a:schemeClr val="tx2"/>
                </a:solidFill>
                <a:latin typeface="Roboto" panose="020B0604020202020204" charset="0"/>
                <a:ea typeface="Roboto" panose="020B0604020202020204" charset="0"/>
                <a:cs typeface="Roboto"/>
                <a:sym typeface="Roboto"/>
              </a:rPr>
              <a:t>due to their was testing not real data </a:t>
            </a:r>
            <a:endParaRPr lang="en-US" dirty="0" smtClean="0">
              <a:solidFill>
                <a:schemeClr val="dk2"/>
              </a:solidFill>
              <a:latin typeface="Roboto"/>
              <a:ea typeface="Roboto"/>
              <a:cs typeface="Roboto"/>
              <a:sym typeface="Roboto"/>
            </a:endParaRPr>
          </a:p>
          <a:p>
            <a:pPr marL="457200" lvl="0" indent="-317500">
              <a:lnSpc>
                <a:spcPct val="115000"/>
              </a:lnSpc>
              <a:buClr>
                <a:schemeClr val="dk2"/>
              </a:buClr>
              <a:buSzPts val="1400"/>
              <a:buFont typeface="Roboto"/>
              <a:buChar char="●"/>
            </a:pPr>
            <a:r>
              <a:rPr lang="en-US" dirty="0" smtClean="0">
                <a:solidFill>
                  <a:schemeClr val="dk2"/>
                </a:solidFill>
                <a:latin typeface="Roboto"/>
                <a:ea typeface="Roboto"/>
                <a:cs typeface="Roboto"/>
                <a:sym typeface="Roboto"/>
              </a:rPr>
              <a:t>Dropped customer name feature</a:t>
            </a:r>
          </a:p>
          <a:p>
            <a:pPr marL="457200" lvl="0" indent="-317500">
              <a:lnSpc>
                <a:spcPct val="115000"/>
              </a:lnSpc>
              <a:buClr>
                <a:schemeClr val="dk2"/>
              </a:buClr>
              <a:buSzPts val="1400"/>
              <a:buFont typeface="Roboto"/>
              <a:buChar char="●"/>
            </a:pPr>
            <a:r>
              <a:rPr lang="en-US" dirty="0" smtClean="0">
                <a:solidFill>
                  <a:schemeClr val="dk2"/>
                </a:solidFill>
                <a:latin typeface="Roboto"/>
                <a:ea typeface="Roboto"/>
                <a:cs typeface="Roboto"/>
                <a:sym typeface="Roboto"/>
              </a:rPr>
              <a:t>Minimize number for unique value by clustering 	similar values together</a:t>
            </a:r>
          </a:p>
          <a:p>
            <a:pPr marL="457200" lvl="0" indent="-317500">
              <a:lnSpc>
                <a:spcPct val="115000"/>
              </a:lnSpc>
              <a:buClr>
                <a:schemeClr val="dk2"/>
              </a:buClr>
              <a:buSzPts val="1400"/>
              <a:buFont typeface="Roboto"/>
              <a:buChar char="●"/>
            </a:pPr>
            <a:r>
              <a:rPr lang="en-US" dirty="0" smtClean="0">
                <a:solidFill>
                  <a:schemeClr val="dk2"/>
                </a:solidFill>
                <a:latin typeface="Roboto"/>
                <a:ea typeface="Roboto"/>
                <a:cs typeface="Roboto"/>
                <a:sym typeface="Roboto"/>
              </a:rPr>
              <a:t>Fixed all the data types</a:t>
            </a:r>
            <a:endParaRPr lang="en-US" dirty="0">
              <a:solidFill>
                <a:schemeClr val="dk2"/>
              </a:solidFill>
              <a:latin typeface="Roboto"/>
              <a:ea typeface="Roboto"/>
              <a:cs typeface="Roboto"/>
              <a:sym typeface="Roboto"/>
            </a:endParaRPr>
          </a:p>
          <a:p>
            <a:pPr marL="457200" lvl="0" indent="-317500">
              <a:lnSpc>
                <a:spcPct val="115000"/>
              </a:lnSpc>
              <a:buClr>
                <a:schemeClr val="dk2"/>
              </a:buClr>
              <a:buSzPts val="1400"/>
              <a:buFont typeface="Roboto"/>
              <a:buChar char="●"/>
            </a:pPr>
            <a:r>
              <a:rPr lang="en-US" dirty="0" smtClean="0">
                <a:solidFill>
                  <a:schemeClr val="dk2"/>
                </a:solidFill>
                <a:latin typeface="Roboto"/>
                <a:ea typeface="Roboto"/>
                <a:cs typeface="Roboto"/>
                <a:sym typeface="Roboto"/>
              </a:rPr>
              <a:t>Using NLP techniques : to extract message , 	and clean features like location, 	</a:t>
            </a:r>
            <a:r>
              <a:rPr lang="en-US" dirty="0" err="1" smtClean="0">
                <a:solidFill>
                  <a:schemeClr val="dk2"/>
                </a:solidFill>
                <a:latin typeface="Roboto"/>
                <a:ea typeface="Roboto"/>
                <a:cs typeface="Roboto"/>
                <a:sym typeface="Roboto"/>
              </a:rPr>
              <a:t>ad_group</a:t>
            </a:r>
            <a:r>
              <a:rPr lang="en-US" dirty="0" smtClean="0">
                <a:solidFill>
                  <a:schemeClr val="dk2"/>
                </a:solidFill>
                <a:latin typeface="Roboto"/>
                <a:ea typeface="Roboto"/>
                <a:cs typeface="Roboto"/>
                <a:sym typeface="Roboto"/>
              </a:rPr>
              <a:t>, and camping</a:t>
            </a:r>
          </a:p>
          <a:p>
            <a:pPr marL="457200" lvl="1" indent="-317500">
              <a:lnSpc>
                <a:spcPct val="115000"/>
              </a:lnSpc>
              <a:buClr>
                <a:schemeClr val="dk2"/>
              </a:buClr>
              <a:buSzPts val="1400"/>
              <a:buFont typeface="Roboto"/>
              <a:buChar char="●"/>
            </a:pPr>
            <a:r>
              <a:rPr lang="en-US" dirty="0" smtClean="0">
                <a:solidFill>
                  <a:schemeClr val="dk2"/>
                </a:solidFill>
                <a:latin typeface="Roboto"/>
                <a:ea typeface="Roboto"/>
                <a:cs typeface="Roboto"/>
                <a:sym typeface="Roboto"/>
              </a:rPr>
              <a:t>Drop </a:t>
            </a:r>
            <a:r>
              <a:rPr lang="en" dirty="0">
                <a:solidFill>
                  <a:schemeClr val="dk2"/>
                </a:solidFill>
                <a:latin typeface="Roboto"/>
                <a:ea typeface="Roboto"/>
                <a:cs typeface="Roboto"/>
                <a:sym typeface="Roboto"/>
              </a:rPr>
              <a:t>unrealistic </a:t>
            </a:r>
            <a:r>
              <a:rPr lang="en-US" dirty="0" smtClean="0">
                <a:solidFill>
                  <a:schemeClr val="dk2"/>
                </a:solidFill>
                <a:latin typeface="Roboto"/>
                <a:ea typeface="Roboto"/>
                <a:cs typeface="Roboto"/>
                <a:sym typeface="Roboto"/>
              </a:rPr>
              <a:t>values</a:t>
            </a:r>
          </a:p>
          <a:p>
            <a:pPr marL="457200" indent="-317500">
              <a:lnSpc>
                <a:spcPct val="115000"/>
              </a:lnSpc>
              <a:buClr>
                <a:schemeClr val="dk2"/>
              </a:buClr>
              <a:buSzPts val="1400"/>
              <a:buFont typeface="Roboto"/>
              <a:buChar char="●"/>
            </a:pPr>
            <a:r>
              <a:rPr lang="en-US" dirty="0" err="1" smtClean="0">
                <a:solidFill>
                  <a:schemeClr val="dk2"/>
                </a:solidFill>
                <a:latin typeface="Roboto"/>
                <a:ea typeface="Roboto"/>
                <a:cs typeface="Roboto"/>
                <a:sym typeface="Roboto"/>
              </a:rPr>
              <a:t>Relacing</a:t>
            </a:r>
            <a:r>
              <a:rPr lang="en-US" dirty="0" smtClean="0">
                <a:solidFill>
                  <a:schemeClr val="dk2"/>
                </a:solidFill>
                <a:latin typeface="Roboto"/>
                <a:ea typeface="Roboto"/>
                <a:cs typeface="Roboto"/>
                <a:sym typeface="Roboto"/>
              </a:rPr>
              <a:t> </a:t>
            </a:r>
            <a:r>
              <a:rPr lang="en-US" dirty="0" err="1" smtClean="0">
                <a:solidFill>
                  <a:schemeClr val="dk2"/>
                </a:solidFill>
                <a:latin typeface="Roboto"/>
                <a:ea typeface="Roboto"/>
                <a:cs typeface="Roboto"/>
                <a:sym typeface="Roboto"/>
              </a:rPr>
              <a:t>NaN</a:t>
            </a:r>
            <a:r>
              <a:rPr lang="en-US" dirty="0" smtClean="0">
                <a:solidFill>
                  <a:schemeClr val="dk2"/>
                </a:solidFill>
                <a:latin typeface="Roboto"/>
                <a:ea typeface="Roboto"/>
                <a:cs typeface="Roboto"/>
                <a:sym typeface="Roboto"/>
              </a:rPr>
              <a:t> </a:t>
            </a:r>
            <a:r>
              <a:rPr lang="en-US" dirty="0">
                <a:solidFill>
                  <a:schemeClr val="dk2"/>
                </a:solidFill>
                <a:latin typeface="Roboto"/>
                <a:ea typeface="Roboto"/>
                <a:cs typeface="Roboto"/>
                <a:sym typeface="Roboto"/>
              </a:rPr>
              <a:t>with</a:t>
            </a:r>
            <a:r>
              <a:rPr lang="en-US" dirty="0" smtClean="0">
                <a:solidFill>
                  <a:schemeClr val="dk2"/>
                </a:solidFill>
                <a:latin typeface="Roboto"/>
                <a:ea typeface="Roboto"/>
                <a:cs typeface="Roboto"/>
                <a:sym typeface="Roboto"/>
              </a:rPr>
              <a:t> </a:t>
            </a:r>
            <a:r>
              <a:rPr lang="en-US" dirty="0">
                <a:solidFill>
                  <a:schemeClr val="dk2"/>
                </a:solidFill>
                <a:latin typeface="Roboto"/>
                <a:ea typeface="Roboto"/>
                <a:cs typeface="Roboto"/>
                <a:sym typeface="Roboto"/>
              </a:rPr>
              <a:t>‘-unknown-</a:t>
            </a:r>
            <a:r>
              <a:rPr lang="en-US" dirty="0" smtClean="0">
                <a:solidFill>
                  <a:schemeClr val="dk2"/>
                </a:solidFill>
                <a:latin typeface="Roboto"/>
                <a:ea typeface="Roboto"/>
                <a:cs typeface="Roboto"/>
                <a:sym typeface="Roboto"/>
              </a:rPr>
              <a:t>’.</a:t>
            </a:r>
            <a:endParaRPr lang="en-US" dirty="0">
              <a:solidFill>
                <a:schemeClr val="dk2"/>
              </a:solidFill>
              <a:latin typeface="Roboto"/>
              <a:ea typeface="Roboto"/>
              <a:cs typeface="Roboto"/>
              <a:sym typeface="Roboto"/>
            </a:endParaRPr>
          </a:p>
          <a:p>
            <a:pPr marL="139700" lvl="1">
              <a:lnSpc>
                <a:spcPct val="115000"/>
              </a:lnSpc>
              <a:buClr>
                <a:schemeClr val="dk2"/>
              </a:buClr>
              <a:buSzPts val="1400"/>
            </a:pPr>
            <a:endParaRPr lang="en-US" dirty="0" smtClean="0">
              <a:solidFill>
                <a:schemeClr val="dk2"/>
              </a:solidFill>
              <a:latin typeface="Roboto"/>
              <a:ea typeface="Roboto"/>
              <a:cs typeface="Roboto"/>
              <a:sym typeface="Roboto"/>
            </a:endParaRPr>
          </a:p>
          <a:p>
            <a:pPr marL="139700" lvl="1">
              <a:lnSpc>
                <a:spcPct val="115000"/>
              </a:lnSpc>
              <a:buClr>
                <a:schemeClr val="dk2"/>
              </a:buClr>
              <a:buSzPts val="1400"/>
            </a:pPr>
            <a:r>
              <a:rPr lang="en-US" dirty="0" smtClean="0">
                <a:solidFill>
                  <a:schemeClr val="dk2"/>
                </a:solidFill>
                <a:latin typeface="Roboto"/>
                <a:ea typeface="Roboto"/>
                <a:cs typeface="Roboto"/>
                <a:sym typeface="Roboto"/>
              </a:rPr>
              <a:t>	</a:t>
            </a:r>
            <a:endParaRPr dirty="0" smtClean="0">
              <a:solidFill>
                <a:schemeClr val="dk2"/>
              </a:solidFill>
              <a:latin typeface="Roboto"/>
              <a:ea typeface="Roboto"/>
              <a:cs typeface="Roboto"/>
              <a:sym typeface="Roboto"/>
            </a:endParaRPr>
          </a:p>
          <a:p>
            <a:pPr marL="0" lvl="0" indent="0" algn="l" rtl="0">
              <a:lnSpc>
                <a:spcPct val="115000"/>
              </a:lnSpc>
              <a:spcBef>
                <a:spcPts val="1200"/>
              </a:spcBef>
              <a:spcAft>
                <a:spcPts val="1200"/>
              </a:spcAft>
              <a:buNone/>
            </a:pPr>
            <a:endParaRPr sz="9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041" y="1335879"/>
            <a:ext cx="4877298" cy="360226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p:nvPr/>
        </p:nvSpPr>
        <p:spPr>
          <a:xfrm>
            <a:off x="1030950" y="1357500"/>
            <a:ext cx="6815400" cy="295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Data Exploration &amp; Hypothesis testing</a:t>
            </a:r>
            <a:endParaRPr sz="6000">
              <a:solidFill>
                <a:schemeClr val="accent1"/>
              </a:solidFill>
              <a:latin typeface="Roboto"/>
              <a:ea typeface="Roboto"/>
              <a:cs typeface="Roboto"/>
              <a:sym typeface="Roboto"/>
            </a:endParaRPr>
          </a:p>
          <a:p>
            <a:pPr marL="0" lvl="0" indent="0" algn="l" rtl="0">
              <a:spcBef>
                <a:spcPts val="0"/>
              </a:spcBef>
              <a:spcAft>
                <a:spcPts val="0"/>
              </a:spcAft>
              <a:buNone/>
            </a:pPr>
            <a:endParaRPr sz="600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&amp; Hypothesis testing</a:t>
            </a:r>
            <a:endParaRPr/>
          </a:p>
        </p:txBody>
      </p:sp>
      <p:sp>
        <p:nvSpPr>
          <p:cNvPr id="197" name="Google Shape;197;p27"/>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dirty="0" smtClean="0">
                <a:solidFill>
                  <a:schemeClr val="dk1"/>
                </a:solidFill>
                <a:latin typeface="Roboto"/>
                <a:ea typeface="Roboto"/>
                <a:cs typeface="Roboto"/>
                <a:sym typeface="Roboto"/>
              </a:rPr>
              <a:t>Leads </a:t>
            </a:r>
            <a:r>
              <a:rPr lang="en" sz="2100" b="1" dirty="0">
                <a:solidFill>
                  <a:schemeClr val="dk1"/>
                </a:solidFill>
                <a:latin typeface="Roboto"/>
                <a:ea typeface="Roboto"/>
                <a:cs typeface="Roboto"/>
                <a:sym typeface="Roboto"/>
              </a:rPr>
              <a:t>dataset: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198" name="Google Shape;198;p27"/>
          <p:cNvSpPr txBox="1"/>
          <p:nvPr/>
        </p:nvSpPr>
        <p:spPr>
          <a:xfrm>
            <a:off x="390175" y="1714500"/>
            <a:ext cx="3000000" cy="461700"/>
          </a:xfrm>
          <a:prstGeom prst="rect">
            <a:avLst/>
          </a:prstGeom>
          <a:noFill/>
          <a:ln>
            <a:noFill/>
          </a:ln>
        </p:spPr>
        <p:txBody>
          <a:bodyPr spcFirstLastPara="1" wrap="square" lIns="91425" tIns="91425" rIns="91425" bIns="91425" anchor="t" anchorCtr="0">
            <a:spAutoFit/>
          </a:bodyPr>
          <a:lstStyle/>
          <a:p>
            <a:pPr marL="457200" lvl="0" indent="-342900">
              <a:buSzPts val="1800"/>
              <a:buFont typeface="Roboto"/>
              <a:buChar char="●"/>
            </a:pPr>
            <a:r>
              <a:rPr lang="en-US" sz="1800" dirty="0">
                <a:latin typeface="Roboto"/>
                <a:ea typeface="Roboto"/>
                <a:cs typeface="Roboto"/>
                <a:sym typeface="Roboto"/>
              </a:rPr>
              <a:t>Lead Mobile Network</a:t>
            </a:r>
            <a:r>
              <a:rPr lang="en" sz="1800" dirty="0" smtClean="0">
                <a:latin typeface="Roboto"/>
                <a:ea typeface="Roboto"/>
                <a:cs typeface="Roboto"/>
                <a:sym typeface="Roboto"/>
              </a:rPr>
              <a:t> </a:t>
            </a:r>
            <a:endParaRPr sz="1800" dirty="0">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215" y="1319171"/>
            <a:ext cx="2771844" cy="17529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
        <p:nvSpPr>
          <p:cNvPr id="4" name="Rectangle 3"/>
          <p:cNvSpPr/>
          <p:nvPr/>
        </p:nvSpPr>
        <p:spPr>
          <a:xfrm>
            <a:off x="74608" y="2374402"/>
            <a:ext cx="4572000" cy="1631216"/>
          </a:xfrm>
          <a:prstGeom prst="rect">
            <a:avLst/>
          </a:prstGeom>
        </p:spPr>
        <p:txBody>
          <a:bodyPr>
            <a:spAutoFit/>
          </a:bodyPr>
          <a:lstStyle/>
          <a:p>
            <a:r>
              <a:rPr lang="en-US" dirty="0">
                <a:solidFill>
                  <a:schemeClr val="tx2"/>
                </a:solidFill>
                <a:latin typeface="Roboto" panose="020B0604020202020204" charset="0"/>
                <a:ea typeface="Roboto" panose="020B0604020202020204" charset="0"/>
              </a:rPr>
              <a:t>From first look, it </a:t>
            </a:r>
            <a:r>
              <a:rPr lang="en-US" dirty="0" smtClean="0">
                <a:solidFill>
                  <a:schemeClr val="tx2"/>
                </a:solidFill>
                <a:latin typeface="Roboto" panose="020B0604020202020204" charset="0"/>
                <a:ea typeface="Roboto" panose="020B0604020202020204" charset="0"/>
              </a:rPr>
              <a:t>appears </a:t>
            </a:r>
            <a:r>
              <a:rPr lang="en-US" dirty="0">
                <a:solidFill>
                  <a:schemeClr val="tx2"/>
                </a:solidFill>
                <a:latin typeface="Roboto" panose="020B0604020202020204" charset="0"/>
                <a:ea typeface="Roboto" panose="020B0604020202020204" charset="0"/>
              </a:rPr>
              <a:t>than </a:t>
            </a:r>
            <a:r>
              <a:rPr lang="en-US" dirty="0" smtClean="0">
                <a:solidFill>
                  <a:schemeClr val="tx2"/>
                </a:solidFill>
                <a:latin typeface="Roboto" panose="020B0604020202020204" charset="0"/>
                <a:ea typeface="Roboto" panose="020B0604020202020204" charset="0"/>
              </a:rPr>
              <a:t>Vodafone </a:t>
            </a:r>
            <a:r>
              <a:rPr lang="en-US" dirty="0">
                <a:solidFill>
                  <a:schemeClr val="tx2"/>
                </a:solidFill>
                <a:latin typeface="Roboto" panose="020B0604020202020204" charset="0"/>
                <a:ea typeface="Roboto" panose="020B0604020202020204" charset="0"/>
              </a:rPr>
              <a:t>has highest </a:t>
            </a:r>
            <a:r>
              <a:rPr lang="en-US" dirty="0" smtClean="0">
                <a:solidFill>
                  <a:schemeClr val="tx2"/>
                </a:solidFill>
                <a:latin typeface="Roboto" panose="020B0604020202020204" charset="0"/>
                <a:ea typeface="Roboto" panose="020B0604020202020204" charset="0"/>
              </a:rPr>
              <a:t>leads </a:t>
            </a:r>
            <a:r>
              <a:rPr lang="en-US" dirty="0">
                <a:solidFill>
                  <a:schemeClr val="tx2"/>
                </a:solidFill>
                <a:latin typeface="Roboto" panose="020B0604020202020204" charset="0"/>
                <a:ea typeface="Roboto" panose="020B0604020202020204" charset="0"/>
              </a:rPr>
              <a:t>but </a:t>
            </a:r>
            <a:r>
              <a:rPr lang="en-US" dirty="0" smtClean="0">
                <a:solidFill>
                  <a:schemeClr val="tx2"/>
                </a:solidFill>
                <a:latin typeface="Roboto" panose="020B0604020202020204" charset="0"/>
                <a:ea typeface="Roboto" panose="020B0604020202020204" charset="0"/>
              </a:rPr>
              <a:t>Europe </a:t>
            </a:r>
            <a:r>
              <a:rPr lang="en-US" dirty="0">
                <a:solidFill>
                  <a:schemeClr val="tx2"/>
                </a:solidFill>
                <a:latin typeface="Roboto" panose="020B0604020202020204" charset="0"/>
                <a:ea typeface="Roboto" panose="020B0604020202020204" charset="0"/>
              </a:rPr>
              <a:t>&amp; gulf have the highest </a:t>
            </a:r>
            <a:r>
              <a:rPr lang="en-US" dirty="0" smtClean="0">
                <a:solidFill>
                  <a:schemeClr val="tx2"/>
                </a:solidFill>
                <a:latin typeface="Roboto" panose="020B0604020202020204" charset="0"/>
                <a:ea typeface="Roboto" panose="020B0604020202020204" charset="0"/>
              </a:rPr>
              <a:t>quality</a:t>
            </a:r>
          </a:p>
          <a:p>
            <a:pPr marL="285750" indent="-285750">
              <a:buFont typeface="Arial" panose="020B0604020202020204" pitchFamily="34" charset="0"/>
              <a:buChar char="•"/>
            </a:pPr>
            <a:r>
              <a:rPr lang="en-US" sz="1200" dirty="0" smtClean="0">
                <a:solidFill>
                  <a:schemeClr val="tx2"/>
                </a:solidFill>
                <a:latin typeface="Roboto" panose="020B0604020202020204" charset="0"/>
                <a:ea typeface="Roboto" panose="020B0604020202020204" charset="0"/>
              </a:rPr>
              <a:t>Around </a:t>
            </a:r>
            <a:r>
              <a:rPr lang="en-US" sz="1200" b="1" dirty="0" smtClean="0">
                <a:solidFill>
                  <a:schemeClr val="tx2"/>
                </a:solidFill>
                <a:latin typeface="Roboto" panose="020B0604020202020204" charset="0"/>
                <a:ea typeface="Roboto" panose="020B0604020202020204" charset="0"/>
              </a:rPr>
              <a:t>80.4% </a:t>
            </a:r>
            <a:r>
              <a:rPr lang="en-US" sz="1200" dirty="0">
                <a:solidFill>
                  <a:schemeClr val="tx2"/>
                </a:solidFill>
                <a:latin typeface="Roboto" panose="020B0604020202020204" charset="0"/>
                <a:ea typeface="Roboto" panose="020B0604020202020204" charset="0"/>
              </a:rPr>
              <a:t>of leads used a </a:t>
            </a:r>
            <a:r>
              <a:rPr lang="en-US" sz="1200" b="1" dirty="0" smtClean="0">
                <a:solidFill>
                  <a:schemeClr val="tx2"/>
                </a:solidFill>
                <a:latin typeface="Roboto" panose="020B0604020202020204" charset="0"/>
                <a:ea typeface="Roboto" panose="020B0604020202020204" charset="0"/>
              </a:rPr>
              <a:t>Vodafone </a:t>
            </a:r>
            <a:r>
              <a:rPr lang="en-US" sz="1200" b="1" dirty="0">
                <a:solidFill>
                  <a:schemeClr val="tx2"/>
                </a:solidFill>
                <a:latin typeface="Roboto" panose="020B0604020202020204" charset="0"/>
                <a:ea typeface="Roboto" panose="020B0604020202020204" charset="0"/>
              </a:rPr>
              <a:t>and Etisalat, and </a:t>
            </a:r>
            <a:r>
              <a:rPr lang="en-US" sz="1200" b="1" dirty="0" smtClean="0">
                <a:solidFill>
                  <a:schemeClr val="tx2"/>
                </a:solidFill>
                <a:latin typeface="Roboto" panose="020B0604020202020204" charset="0"/>
                <a:ea typeface="Roboto" panose="020B0604020202020204" charset="0"/>
              </a:rPr>
              <a:t>Orange.</a:t>
            </a:r>
            <a:endParaRPr lang="en-US" sz="1200" b="1" dirty="0">
              <a:solidFill>
                <a:schemeClr val="tx2"/>
              </a:solidFill>
              <a:latin typeface="Roboto" panose="020B0604020202020204" charset="0"/>
              <a:ea typeface="Roboto" panose="020B0604020202020204" charset="0"/>
            </a:endParaRPr>
          </a:p>
          <a:p>
            <a:pPr marL="285750" indent="-285750">
              <a:buFont typeface="Arial" panose="020B0604020202020204" pitchFamily="34" charset="0"/>
              <a:buChar char="•"/>
            </a:pPr>
            <a:r>
              <a:rPr lang="en-US" sz="1200" dirty="0" smtClean="0">
                <a:solidFill>
                  <a:schemeClr val="tx2"/>
                </a:solidFill>
                <a:latin typeface="Roboto" panose="020B0604020202020204" charset="0"/>
                <a:ea typeface="Roboto" panose="020B0604020202020204" charset="0"/>
              </a:rPr>
              <a:t>We </a:t>
            </a:r>
            <a:r>
              <a:rPr lang="en-US" sz="1200" dirty="0">
                <a:solidFill>
                  <a:schemeClr val="tx2"/>
                </a:solidFill>
                <a:latin typeface="Roboto" panose="020B0604020202020204" charset="0"/>
                <a:ea typeface="Roboto" panose="020B0604020202020204" charset="0"/>
              </a:rPr>
              <a:t>have noticed that </a:t>
            </a:r>
            <a:r>
              <a:rPr lang="en-US" sz="1200" b="1" dirty="0" smtClean="0">
                <a:solidFill>
                  <a:schemeClr val="tx2"/>
                </a:solidFill>
                <a:latin typeface="Roboto" panose="020B0604020202020204" charset="0"/>
                <a:ea typeface="Roboto" panose="020B0604020202020204" charset="0"/>
              </a:rPr>
              <a:t>Vodafone </a:t>
            </a:r>
            <a:r>
              <a:rPr lang="en-US" sz="1200" b="1" dirty="0">
                <a:solidFill>
                  <a:schemeClr val="tx2"/>
                </a:solidFill>
                <a:latin typeface="Roboto" panose="020B0604020202020204" charset="0"/>
                <a:ea typeface="Roboto" panose="020B0604020202020204" charset="0"/>
              </a:rPr>
              <a:t>user leads are </a:t>
            </a:r>
            <a:r>
              <a:rPr lang="en-US" sz="1200" b="1" dirty="0" smtClean="0">
                <a:solidFill>
                  <a:schemeClr val="tx2"/>
                </a:solidFill>
                <a:latin typeface="Roboto" panose="020B0604020202020204" charset="0"/>
                <a:ea typeface="Roboto" panose="020B0604020202020204" charset="0"/>
              </a:rPr>
              <a:t>more </a:t>
            </a:r>
            <a:r>
              <a:rPr lang="en-US" sz="1200" b="1" dirty="0">
                <a:solidFill>
                  <a:schemeClr val="tx2"/>
                </a:solidFill>
                <a:latin typeface="Roboto" panose="020B0604020202020204" charset="0"/>
                <a:ea typeface="Roboto" panose="020B0604020202020204" charset="0"/>
              </a:rPr>
              <a:t>than </a:t>
            </a:r>
            <a:r>
              <a:rPr lang="en-US" sz="1200" b="1" dirty="0" smtClean="0">
                <a:solidFill>
                  <a:schemeClr val="tx2"/>
                </a:solidFill>
                <a:latin typeface="Roboto" panose="020B0604020202020204" charset="0"/>
                <a:ea typeface="Roboto" panose="020B0604020202020204" charset="0"/>
              </a:rPr>
              <a:t>twice </a:t>
            </a:r>
            <a:r>
              <a:rPr lang="en-US" sz="1200" b="1" dirty="0">
                <a:solidFill>
                  <a:schemeClr val="tx2"/>
                </a:solidFill>
                <a:latin typeface="Roboto" panose="020B0604020202020204" charset="0"/>
                <a:ea typeface="Roboto" panose="020B0604020202020204" charset="0"/>
              </a:rPr>
              <a:t>as many as </a:t>
            </a:r>
            <a:r>
              <a:rPr lang="en-US" sz="1200" b="1" dirty="0" smtClean="0">
                <a:solidFill>
                  <a:schemeClr val="tx2"/>
                </a:solidFill>
                <a:latin typeface="Roboto" panose="020B0604020202020204" charset="0"/>
                <a:ea typeface="Roboto" panose="020B0604020202020204" charset="0"/>
              </a:rPr>
              <a:t>Etisalat</a:t>
            </a:r>
            <a:r>
              <a:rPr lang="en-US" sz="1200" b="1" dirty="0">
                <a:solidFill>
                  <a:schemeClr val="tx2"/>
                </a:solidFill>
                <a:latin typeface="Roboto" panose="020B0604020202020204" charset="0"/>
                <a:ea typeface="Roboto" panose="020B0604020202020204" charset="0"/>
              </a:rPr>
              <a:t>, and </a:t>
            </a:r>
            <a:r>
              <a:rPr lang="en-US" sz="1200" b="1" dirty="0" smtClean="0">
                <a:solidFill>
                  <a:schemeClr val="tx2"/>
                </a:solidFill>
                <a:latin typeface="Roboto" panose="020B0604020202020204" charset="0"/>
                <a:ea typeface="Roboto" panose="020B0604020202020204" charset="0"/>
              </a:rPr>
              <a:t>Orange </a:t>
            </a:r>
            <a:r>
              <a:rPr lang="en-US" sz="1200" b="1" dirty="0">
                <a:solidFill>
                  <a:schemeClr val="tx2"/>
                </a:solidFill>
                <a:latin typeface="Roboto" panose="020B0604020202020204" charset="0"/>
                <a:ea typeface="Roboto" panose="020B0604020202020204" charset="0"/>
              </a:rPr>
              <a:t>user leads used</a:t>
            </a:r>
            <a:r>
              <a:rPr lang="en-US" sz="1200" dirty="0">
                <a:solidFill>
                  <a:schemeClr val="tx2"/>
                </a:solidFill>
                <a:latin typeface="Roboto" panose="020B0604020202020204" charset="0"/>
                <a:ea typeface="Roboto" panose="020B0604020202020204" charset="0"/>
              </a:rPr>
              <a:t>.</a:t>
            </a:r>
          </a:p>
          <a:p>
            <a:pPr marL="285750" indent="-285750">
              <a:buFont typeface="Arial" panose="020B0604020202020204" pitchFamily="34" charset="0"/>
              <a:buChar char="•"/>
            </a:pPr>
            <a:r>
              <a:rPr lang="en-US" sz="1200" dirty="0" smtClean="0">
                <a:solidFill>
                  <a:schemeClr val="tx2"/>
                </a:solidFill>
                <a:latin typeface="Roboto" panose="020B0604020202020204" charset="0"/>
                <a:ea typeface="Roboto" panose="020B0604020202020204" charset="0"/>
              </a:rPr>
              <a:t>An </a:t>
            </a:r>
            <a:r>
              <a:rPr lang="en-US" sz="1200" dirty="0">
                <a:solidFill>
                  <a:schemeClr val="tx2"/>
                </a:solidFill>
                <a:latin typeface="Roboto" panose="020B0604020202020204" charset="0"/>
                <a:ea typeface="Roboto" panose="020B0604020202020204" charset="0"/>
              </a:rPr>
              <a:t>interesting insight is </a:t>
            </a:r>
            <a:r>
              <a:rPr lang="en-US" sz="1200" b="1" dirty="0">
                <a:solidFill>
                  <a:schemeClr val="tx2"/>
                </a:solidFill>
                <a:latin typeface="Roboto" panose="020B0604020202020204" charset="0"/>
                <a:ea typeface="Roboto" panose="020B0604020202020204" charset="0"/>
              </a:rPr>
              <a:t>that </a:t>
            </a:r>
            <a:r>
              <a:rPr lang="en-US" sz="1200" b="1" dirty="0" smtClean="0">
                <a:solidFill>
                  <a:schemeClr val="tx2"/>
                </a:solidFill>
                <a:latin typeface="Roboto" panose="020B0604020202020204" charset="0"/>
                <a:ea typeface="Roboto" panose="020B0604020202020204" charset="0"/>
              </a:rPr>
              <a:t>Vodafone </a:t>
            </a:r>
            <a:r>
              <a:rPr lang="en-US" sz="1200" b="1" dirty="0">
                <a:solidFill>
                  <a:schemeClr val="tx2"/>
                </a:solidFill>
                <a:latin typeface="Roboto" panose="020B0604020202020204" charset="0"/>
                <a:ea typeface="Roboto" panose="020B0604020202020204" charset="0"/>
              </a:rPr>
              <a:t>network are extremely </a:t>
            </a:r>
            <a:r>
              <a:rPr lang="en-US" sz="1200" b="1" dirty="0" smtClean="0">
                <a:solidFill>
                  <a:schemeClr val="tx2"/>
                </a:solidFill>
                <a:latin typeface="Roboto" panose="020B0604020202020204" charset="0"/>
                <a:ea typeface="Roboto" panose="020B0604020202020204" charset="0"/>
              </a:rPr>
              <a:t>popular</a:t>
            </a:r>
            <a:r>
              <a:rPr lang="en-US" sz="1200" dirty="0" smtClean="0">
                <a:solidFill>
                  <a:schemeClr val="tx2"/>
                </a:solidFill>
                <a:latin typeface="Roboto" panose="020B0604020202020204" charset="0"/>
                <a:ea typeface="Roboto" panose="020B0604020202020204" charset="0"/>
              </a:rPr>
              <a:t>. </a:t>
            </a:r>
            <a:endParaRPr lang="en-US" sz="1200" dirty="0">
              <a:solidFill>
                <a:schemeClr val="tx2"/>
              </a:solidFill>
              <a:latin typeface="Roboto" panose="020B0604020202020204" charset="0"/>
              <a:ea typeface="Roboto" panose="020B0604020202020204"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8150" y="3190010"/>
            <a:ext cx="2957786" cy="188868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27"/>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dirty="0" smtClean="0">
                <a:solidFill>
                  <a:schemeClr val="dk1"/>
                </a:solidFill>
                <a:latin typeface="Roboto"/>
                <a:ea typeface="Roboto"/>
                <a:cs typeface="Roboto"/>
                <a:sym typeface="Roboto"/>
              </a:rPr>
              <a:t>Leads </a:t>
            </a:r>
            <a:r>
              <a:rPr lang="en" sz="2100" b="1" dirty="0">
                <a:solidFill>
                  <a:schemeClr val="dk1"/>
                </a:solidFill>
                <a:latin typeface="Roboto"/>
                <a:ea typeface="Roboto"/>
                <a:cs typeface="Roboto"/>
                <a:sym typeface="Roboto"/>
              </a:rPr>
              <a:t>dataset: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198" name="Google Shape;198;p27"/>
          <p:cNvSpPr txBox="1"/>
          <p:nvPr/>
        </p:nvSpPr>
        <p:spPr>
          <a:xfrm>
            <a:off x="390175" y="1714500"/>
            <a:ext cx="3951580" cy="461635"/>
          </a:xfrm>
          <a:prstGeom prst="rect">
            <a:avLst/>
          </a:prstGeom>
          <a:noFill/>
          <a:ln>
            <a:noFill/>
          </a:ln>
        </p:spPr>
        <p:txBody>
          <a:bodyPr spcFirstLastPara="1" wrap="square" lIns="91425" tIns="91425" rIns="91425" bIns="91425" anchor="t" anchorCtr="0">
            <a:spAutoFit/>
          </a:bodyPr>
          <a:lstStyle/>
          <a:p>
            <a:pPr marL="457200" lvl="0" indent="-342900">
              <a:buSzPts val="1800"/>
              <a:buFont typeface="Roboto"/>
              <a:buChar char="●"/>
            </a:pPr>
            <a:r>
              <a:rPr lang="en-US" sz="1800" dirty="0">
                <a:latin typeface="Roboto"/>
                <a:ea typeface="Roboto"/>
                <a:cs typeface="Roboto"/>
                <a:sym typeface="Roboto"/>
              </a:rPr>
              <a:t>Lead Mobile </a:t>
            </a:r>
            <a:r>
              <a:rPr lang="en-US" sz="1800" dirty="0" smtClean="0">
                <a:latin typeface="Roboto"/>
                <a:ea typeface="Roboto"/>
                <a:cs typeface="Roboto"/>
                <a:sym typeface="Roboto"/>
              </a:rPr>
              <a:t>Network</a:t>
            </a:r>
            <a:endParaRPr sz="1800" dirty="0">
              <a:latin typeface="Roboto"/>
              <a:ea typeface="Roboto"/>
              <a:cs typeface="Roboto"/>
              <a:sym typeface="Roboto"/>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
        <p:nvSpPr>
          <p:cNvPr id="12" name="Google Shape;206;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Exploration &amp; Hypothesis testing - cont</a:t>
            </a:r>
            <a:endParaRPr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041" y="1435587"/>
            <a:ext cx="3071920" cy="2208857"/>
          </a:xfrm>
          <a:prstGeom prst="rect">
            <a:avLst/>
          </a:prstGeom>
        </p:spPr>
      </p:pic>
      <p:sp>
        <p:nvSpPr>
          <p:cNvPr id="9" name="Rectangle 8"/>
          <p:cNvSpPr/>
          <p:nvPr/>
        </p:nvSpPr>
        <p:spPr>
          <a:xfrm>
            <a:off x="74901" y="3118361"/>
            <a:ext cx="5648321" cy="1969770"/>
          </a:xfrm>
          <a:prstGeom prst="rect">
            <a:avLst/>
          </a:prstGeom>
        </p:spPr>
        <p:txBody>
          <a:bodyPr wrap="square">
            <a:spAutoFit/>
          </a:bodyPr>
          <a:lstStyle/>
          <a:p>
            <a:r>
              <a:rPr lang="en-US" sz="1200" dirty="0" smtClean="0">
                <a:solidFill>
                  <a:schemeClr val="tx2"/>
                </a:solidFill>
                <a:latin typeface="Roboto" panose="020B0604020202020204" charset="0"/>
                <a:ea typeface="Roboto" panose="020B0604020202020204" charset="0"/>
              </a:rPr>
              <a:t>Is </a:t>
            </a:r>
            <a:r>
              <a:rPr lang="en-US" sz="1200" dirty="0">
                <a:solidFill>
                  <a:schemeClr val="tx2"/>
                </a:solidFill>
                <a:latin typeface="Roboto" panose="020B0604020202020204" charset="0"/>
                <a:ea typeface="Roboto" panose="020B0604020202020204" charset="0"/>
              </a:rPr>
              <a:t>there a relationship between Qualified leads and the Lead Mobile Network of the user?</a:t>
            </a:r>
          </a:p>
          <a:p>
            <a:r>
              <a:rPr lang="en-US" sz="1200" dirty="0">
                <a:solidFill>
                  <a:schemeClr val="tx2"/>
                </a:solidFill>
                <a:latin typeface="Roboto" panose="020B0604020202020204" charset="0"/>
                <a:ea typeface="Roboto" panose="020B0604020202020204" charset="0"/>
              </a:rPr>
              <a:t>    </a:t>
            </a:r>
            <a:endParaRPr lang="en-US" sz="1200" dirty="0" smtClean="0">
              <a:solidFill>
                <a:schemeClr val="tx2"/>
              </a:solidFill>
              <a:latin typeface="Roboto" panose="020B0604020202020204" charset="0"/>
              <a:ea typeface="Roboto" panose="020B0604020202020204" charset="0"/>
            </a:endParaRPr>
          </a:p>
          <a:p>
            <a:pPr marL="285750" indent="-285750">
              <a:buFont typeface="Arial" panose="020B0604020202020204" pitchFamily="34" charset="0"/>
              <a:buChar char="•"/>
            </a:pPr>
            <a:r>
              <a:rPr lang="en-US" sz="1200" dirty="0" smtClean="0">
                <a:solidFill>
                  <a:schemeClr val="tx2"/>
                </a:solidFill>
                <a:latin typeface="Roboto" panose="020B0604020202020204" charset="0"/>
                <a:ea typeface="Roboto" panose="020B0604020202020204" charset="0"/>
              </a:rPr>
              <a:t>H0</a:t>
            </a:r>
            <a:r>
              <a:rPr lang="en-US" sz="1200" dirty="0">
                <a:solidFill>
                  <a:schemeClr val="tx2"/>
                </a:solidFill>
                <a:latin typeface="Roboto" panose="020B0604020202020204" charset="0"/>
                <a:ea typeface="Roboto" panose="020B0604020202020204" charset="0"/>
              </a:rPr>
              <a:t>: No relationship between Qualified leads and the Lead Mobile Network of the user</a:t>
            </a:r>
            <a:r>
              <a:rPr lang="en-US" sz="1200" dirty="0" smtClean="0">
                <a:solidFill>
                  <a:schemeClr val="tx2"/>
                </a:solidFill>
                <a:latin typeface="Roboto" panose="020B0604020202020204" charset="0"/>
                <a:ea typeface="Roboto" panose="020B0604020202020204" charset="0"/>
              </a:rPr>
              <a:t>.</a:t>
            </a:r>
          </a:p>
          <a:p>
            <a:endParaRPr lang="en-US" sz="1200" dirty="0">
              <a:solidFill>
                <a:schemeClr val="tx2"/>
              </a:solidFill>
              <a:latin typeface="Roboto" panose="020B0604020202020204" charset="0"/>
              <a:ea typeface="Roboto" panose="020B0604020202020204" charset="0"/>
            </a:endParaRPr>
          </a:p>
          <a:p>
            <a:pPr marL="285750" indent="-285750">
              <a:buFont typeface="Arial" panose="020B0604020202020204" pitchFamily="34" charset="0"/>
              <a:buChar char="•"/>
            </a:pPr>
            <a:r>
              <a:rPr lang="en-US" sz="1200" dirty="0" smtClean="0">
                <a:solidFill>
                  <a:schemeClr val="tx2"/>
                </a:solidFill>
                <a:latin typeface="Roboto" panose="020B0604020202020204" charset="0"/>
                <a:ea typeface="Roboto" panose="020B0604020202020204" charset="0"/>
              </a:rPr>
              <a:t>H1</a:t>
            </a:r>
            <a:r>
              <a:rPr lang="en-US" sz="1200" dirty="0">
                <a:solidFill>
                  <a:schemeClr val="tx2"/>
                </a:solidFill>
                <a:latin typeface="Roboto" panose="020B0604020202020204" charset="0"/>
                <a:ea typeface="Roboto" panose="020B0604020202020204" charset="0"/>
              </a:rPr>
              <a:t>: There is a relationship between Qualified leads and the Lead Mobile Network of the user.</a:t>
            </a:r>
          </a:p>
          <a:p>
            <a:endParaRPr lang="en-US" sz="1200" dirty="0">
              <a:solidFill>
                <a:schemeClr val="tx2"/>
              </a:solidFill>
              <a:latin typeface="Roboto" panose="020B0604020202020204" charset="0"/>
              <a:ea typeface="Roboto" panose="020B0604020202020204" charset="0"/>
            </a:endParaRPr>
          </a:p>
          <a:p>
            <a:r>
              <a:rPr lang="en-US" sz="1200" dirty="0">
                <a:solidFill>
                  <a:schemeClr val="tx2"/>
                </a:solidFill>
                <a:latin typeface="Roboto" panose="020B0604020202020204" charset="0"/>
                <a:ea typeface="Roboto" panose="020B0604020202020204" charset="0"/>
              </a:rPr>
              <a:t>We will assume our significance level, to be 0.05.</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726" y="2071462"/>
            <a:ext cx="4572547" cy="937106"/>
          </a:xfrm>
          <a:prstGeom prst="rect">
            <a:avLst/>
          </a:prstGeom>
        </p:spPr>
      </p:pic>
      <p:pic>
        <p:nvPicPr>
          <p:cNvPr id="18" name="Google Shape;275;p33"/>
          <p:cNvPicPr preferRelativeResize="0"/>
          <p:nvPr/>
        </p:nvPicPr>
        <p:blipFill>
          <a:blip r:embed="rId6">
            <a:alphaModFix/>
          </a:blip>
          <a:stretch>
            <a:fillRect/>
          </a:stretch>
        </p:blipFill>
        <p:spPr>
          <a:xfrm>
            <a:off x="6614910" y="4007744"/>
            <a:ext cx="960617" cy="840300"/>
          </a:xfrm>
          <a:prstGeom prst="rect">
            <a:avLst/>
          </a:prstGeom>
          <a:noFill/>
          <a:ln>
            <a:noFill/>
          </a:ln>
        </p:spPr>
      </p:pic>
      <p:pic>
        <p:nvPicPr>
          <p:cNvPr id="19" name="Google Shape;276;p33"/>
          <p:cNvPicPr preferRelativeResize="0"/>
          <p:nvPr/>
        </p:nvPicPr>
        <p:blipFill>
          <a:blip r:embed="rId7">
            <a:alphaModFix/>
          </a:blip>
          <a:stretch>
            <a:fillRect/>
          </a:stretch>
        </p:blipFill>
        <p:spPr>
          <a:xfrm>
            <a:off x="5635728" y="3599398"/>
            <a:ext cx="442625" cy="442625"/>
          </a:xfrm>
          <a:prstGeom prst="rect">
            <a:avLst/>
          </a:prstGeom>
          <a:noFill/>
          <a:ln>
            <a:noFill/>
          </a:ln>
        </p:spPr>
      </p:pic>
    </p:spTree>
    <p:extLst>
      <p:ext uri="{BB962C8B-B14F-4D97-AF65-F5344CB8AC3E}">
        <p14:creationId xmlns:p14="http://schemas.microsoft.com/office/powerpoint/2010/main" val="10409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Exploration &amp; Hypothesis testing - cont</a:t>
            </a:r>
            <a:endParaRPr dirty="0"/>
          </a:p>
        </p:txBody>
      </p:sp>
      <p:sp>
        <p:nvSpPr>
          <p:cNvPr id="208" name="Google Shape;208;p28"/>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lvl="0">
              <a:lnSpc>
                <a:spcPct val="115000"/>
              </a:lnSpc>
            </a:pPr>
            <a:r>
              <a:rPr lang="en" sz="2100" b="1" dirty="0">
                <a:solidFill>
                  <a:schemeClr val="dk1"/>
                </a:solidFill>
                <a:latin typeface="Roboto"/>
                <a:ea typeface="Roboto"/>
                <a:cs typeface="Roboto"/>
                <a:sym typeface="Roboto"/>
              </a:rPr>
              <a:t>Leads dataset</a:t>
            </a:r>
            <a:r>
              <a:rPr lang="en" sz="2100" b="1" dirty="0">
                <a:solidFill>
                  <a:schemeClr val="dk1"/>
                </a:solidFill>
                <a:latin typeface="Roboto"/>
                <a:ea typeface="Roboto"/>
                <a:cs typeface="Roboto"/>
                <a:sym typeface="Roboto"/>
              </a:rPr>
              <a: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210" name="Google Shape;210;p28"/>
          <p:cNvSpPr txBox="1"/>
          <p:nvPr/>
        </p:nvSpPr>
        <p:spPr>
          <a:xfrm>
            <a:off x="367775" y="1837775"/>
            <a:ext cx="3881400" cy="554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400">
              <a:latin typeface="Roboto"/>
              <a:ea typeface="Roboto"/>
              <a:cs typeface="Roboto"/>
              <a:sym typeface="Roboto"/>
            </a:endParaRPr>
          </a:p>
        </p:txBody>
      </p:sp>
      <p:sp>
        <p:nvSpPr>
          <p:cNvPr id="213" name="Google Shape;213;p28"/>
          <p:cNvSpPr txBox="1"/>
          <p:nvPr/>
        </p:nvSpPr>
        <p:spPr>
          <a:xfrm>
            <a:off x="390174" y="1714500"/>
            <a:ext cx="3701601" cy="46163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dirty="0" smtClean="0">
                <a:latin typeface="Roboto"/>
                <a:ea typeface="Roboto"/>
                <a:cs typeface="Roboto"/>
                <a:sym typeface="Roboto"/>
              </a:rPr>
              <a:t>Message for High-Qualifed</a:t>
            </a:r>
            <a:endParaRPr sz="1800" dirty="0">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108" y="1420937"/>
            <a:ext cx="3636628" cy="3636628"/>
          </a:xfrm>
          <a:prstGeom prst="rect">
            <a:avLst/>
          </a:prstGeom>
        </p:spPr>
      </p:pic>
      <p:sp>
        <p:nvSpPr>
          <p:cNvPr id="10" name="Google Shape;236;p30"/>
          <p:cNvSpPr/>
          <p:nvPr/>
        </p:nvSpPr>
        <p:spPr>
          <a:xfrm>
            <a:off x="5017602" y="2716886"/>
            <a:ext cx="3475134" cy="583948"/>
          </a:xfrm>
          <a:prstGeom prst="ellipse">
            <a:avLst/>
          </a:prstGeom>
          <a:solidFill>
            <a:srgbClr val="0070C0">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236;p30"/>
          <p:cNvSpPr/>
          <p:nvPr/>
        </p:nvSpPr>
        <p:spPr>
          <a:xfrm>
            <a:off x="5013508" y="1409519"/>
            <a:ext cx="1223586" cy="590825"/>
          </a:xfrm>
          <a:prstGeom prst="ellipse">
            <a:avLst/>
          </a:prstGeom>
          <a:solidFill>
            <a:srgbClr val="0070C0">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 name="Google Shape;236;p30"/>
          <p:cNvSpPr/>
          <p:nvPr/>
        </p:nvSpPr>
        <p:spPr>
          <a:xfrm>
            <a:off x="6876296" y="3597146"/>
            <a:ext cx="1223586" cy="778085"/>
          </a:xfrm>
          <a:prstGeom prst="ellipse">
            <a:avLst/>
          </a:prstGeom>
          <a:solidFill>
            <a:srgbClr val="0070C0">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 name="Google Shape;236;p30"/>
          <p:cNvSpPr/>
          <p:nvPr/>
        </p:nvSpPr>
        <p:spPr>
          <a:xfrm>
            <a:off x="4920141" y="4308711"/>
            <a:ext cx="946061" cy="500111"/>
          </a:xfrm>
          <a:prstGeom prst="ellipse">
            <a:avLst/>
          </a:prstGeom>
          <a:solidFill>
            <a:srgbClr val="0070C0">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 name="Google Shape;236;p30"/>
          <p:cNvSpPr/>
          <p:nvPr/>
        </p:nvSpPr>
        <p:spPr>
          <a:xfrm>
            <a:off x="4856108" y="2399854"/>
            <a:ext cx="1176301" cy="500111"/>
          </a:xfrm>
          <a:prstGeom prst="ellipse">
            <a:avLst/>
          </a:prstGeom>
          <a:solidFill>
            <a:srgbClr val="0070C0">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 name="Google Shape;236;p30"/>
          <p:cNvSpPr/>
          <p:nvPr/>
        </p:nvSpPr>
        <p:spPr>
          <a:xfrm>
            <a:off x="6394494" y="1649905"/>
            <a:ext cx="812333" cy="384648"/>
          </a:xfrm>
          <a:prstGeom prst="ellipse">
            <a:avLst/>
          </a:prstGeom>
          <a:solidFill>
            <a:srgbClr val="0070C0">
              <a:alpha val="234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 name="Rectangle 17"/>
          <p:cNvSpPr/>
          <p:nvPr/>
        </p:nvSpPr>
        <p:spPr>
          <a:xfrm>
            <a:off x="311724" y="2581805"/>
            <a:ext cx="4608417" cy="523220"/>
          </a:xfrm>
          <a:prstGeom prst="rect">
            <a:avLst/>
          </a:prstGeom>
        </p:spPr>
        <p:txBody>
          <a:bodyPr wrap="square">
            <a:spAutoFit/>
          </a:bodyPr>
          <a:lstStyle/>
          <a:p>
            <a:r>
              <a:rPr lang="en-US" dirty="0">
                <a:solidFill>
                  <a:schemeClr val="tx2"/>
                </a:solidFill>
                <a:latin typeface="Roboto" panose="020B0604020202020204" charset="0"/>
                <a:ea typeface="Roboto" panose="020B0604020202020204" charset="0"/>
              </a:rPr>
              <a:t>We noticed high qualified lead ask more specific relate to real estate like apartment or villa or </a:t>
            </a:r>
            <a:r>
              <a:rPr lang="en-US" dirty="0" smtClean="0">
                <a:solidFill>
                  <a:schemeClr val="tx2"/>
                </a:solidFill>
                <a:latin typeface="Roboto" panose="020B0604020202020204" charset="0"/>
                <a:ea typeface="Roboto" panose="020B0604020202020204" charset="0"/>
              </a:rPr>
              <a:t>bedrooms, </a:t>
            </a:r>
            <a:r>
              <a:rPr lang="en-US" dirty="0">
                <a:solidFill>
                  <a:schemeClr val="tx2"/>
                </a:solidFill>
                <a:latin typeface="Roboto" panose="020B0604020202020204" charset="0"/>
                <a:ea typeface="Roboto" panose="020B0604020202020204" charset="0"/>
              </a:rPr>
              <a:t>chalet</a:t>
            </a:r>
            <a:endParaRPr lang="en-US" dirty="0">
              <a:solidFill>
                <a:schemeClr val="tx2"/>
              </a:solidFill>
              <a:latin typeface="Roboto" panose="020B0604020202020204" charset="0"/>
              <a:ea typeface="Roboto" panose="020B060402020202020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Exploration &amp; Hypothesis testing - cont</a:t>
            </a:r>
            <a:endParaRPr dirty="0"/>
          </a:p>
        </p:txBody>
      </p:sp>
      <p:sp>
        <p:nvSpPr>
          <p:cNvPr id="208" name="Google Shape;208;p28"/>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lvl="0">
              <a:lnSpc>
                <a:spcPct val="115000"/>
              </a:lnSpc>
            </a:pPr>
            <a:r>
              <a:rPr lang="en" sz="2100" b="1" dirty="0">
                <a:solidFill>
                  <a:schemeClr val="dk1"/>
                </a:solidFill>
                <a:latin typeface="Roboto"/>
                <a:ea typeface="Roboto"/>
                <a:cs typeface="Roboto"/>
                <a:sym typeface="Roboto"/>
              </a:rPr>
              <a:t>Leads dataset</a:t>
            </a:r>
            <a:r>
              <a:rPr lang="en" sz="2100" b="1" dirty="0">
                <a:solidFill>
                  <a:schemeClr val="dk1"/>
                </a:solidFill>
                <a:latin typeface="Roboto"/>
                <a:ea typeface="Roboto"/>
                <a:cs typeface="Roboto"/>
                <a:sym typeface="Roboto"/>
              </a:rPr>
              <a: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210" name="Google Shape;210;p28"/>
          <p:cNvSpPr txBox="1"/>
          <p:nvPr/>
        </p:nvSpPr>
        <p:spPr>
          <a:xfrm>
            <a:off x="367775" y="1837775"/>
            <a:ext cx="3881400" cy="554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400">
              <a:latin typeface="Roboto"/>
              <a:ea typeface="Roboto"/>
              <a:cs typeface="Roboto"/>
              <a:sym typeface="Roboto"/>
            </a:endParaRPr>
          </a:p>
        </p:txBody>
      </p:sp>
      <p:sp>
        <p:nvSpPr>
          <p:cNvPr id="213" name="Google Shape;213;p28"/>
          <p:cNvSpPr txBox="1"/>
          <p:nvPr/>
        </p:nvSpPr>
        <p:spPr>
          <a:xfrm>
            <a:off x="390174" y="1714500"/>
            <a:ext cx="3701601" cy="46163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dirty="0" smtClean="0">
                <a:latin typeface="Roboto"/>
                <a:ea typeface="Roboto"/>
                <a:cs typeface="Roboto"/>
                <a:sym typeface="Roboto"/>
              </a:rPr>
              <a:t>Message for Low-Qualifed</a:t>
            </a:r>
            <a:endParaRPr sz="1800" dirty="0">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3329" y="1371892"/>
            <a:ext cx="3771608" cy="3771608"/>
          </a:xfrm>
          <a:prstGeom prst="rect">
            <a:avLst/>
          </a:prstGeom>
        </p:spPr>
      </p:pic>
      <p:sp>
        <p:nvSpPr>
          <p:cNvPr id="15" name="Rectangle 14"/>
          <p:cNvSpPr/>
          <p:nvPr/>
        </p:nvSpPr>
        <p:spPr>
          <a:xfrm>
            <a:off x="311725" y="2581805"/>
            <a:ext cx="4572000" cy="523220"/>
          </a:xfrm>
          <a:prstGeom prst="rect">
            <a:avLst/>
          </a:prstGeom>
        </p:spPr>
        <p:txBody>
          <a:bodyPr>
            <a:spAutoFit/>
          </a:bodyPr>
          <a:lstStyle/>
          <a:p>
            <a:r>
              <a:rPr lang="en-US" dirty="0">
                <a:solidFill>
                  <a:schemeClr val="tx2"/>
                </a:solidFill>
                <a:latin typeface="Roboto" panose="020B0604020202020204" charset="0"/>
                <a:ea typeface="Roboto" panose="020B0604020202020204" charset="0"/>
              </a:rPr>
              <a:t>We noticed low qualified lead is more looking or just checking</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extLst>
      <p:ext uri="{BB962C8B-B14F-4D97-AF65-F5344CB8AC3E}">
        <p14:creationId xmlns:p14="http://schemas.microsoft.com/office/powerpoint/2010/main" val="2613248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&amp; Hypothesis testing - cont</a:t>
            </a:r>
            <a:endParaRPr/>
          </a:p>
        </p:txBody>
      </p:sp>
      <p:sp>
        <p:nvSpPr>
          <p:cNvPr id="249" name="Google Shape;249;p31"/>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dirty="0" smtClean="0">
                <a:solidFill>
                  <a:schemeClr val="dk1"/>
                </a:solidFill>
                <a:latin typeface="Roboto"/>
                <a:ea typeface="Roboto"/>
                <a:cs typeface="Roboto"/>
                <a:sym typeface="Roboto"/>
              </a:rPr>
              <a:t>Leads </a:t>
            </a:r>
            <a:r>
              <a:rPr lang="en" sz="2100" b="1" dirty="0">
                <a:solidFill>
                  <a:schemeClr val="dk1"/>
                </a:solidFill>
                <a:latin typeface="Roboto"/>
                <a:ea typeface="Roboto"/>
                <a:cs typeface="Roboto"/>
                <a:sym typeface="Roboto"/>
              </a:rPr>
              <a:t>dataset: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253" name="Google Shape;253;p31"/>
          <p:cNvSpPr txBox="1"/>
          <p:nvPr/>
        </p:nvSpPr>
        <p:spPr>
          <a:xfrm>
            <a:off x="140163" y="1974727"/>
            <a:ext cx="3538359" cy="1384964"/>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dirty="0" smtClean="0">
                <a:latin typeface="Roboto"/>
                <a:ea typeface="Roboto"/>
                <a:cs typeface="Roboto"/>
                <a:sym typeface="Roboto"/>
              </a:rPr>
              <a:t>Time of lead</a:t>
            </a:r>
            <a:endParaRPr sz="1800" dirty="0" smtClean="0">
              <a:latin typeface="Roboto"/>
              <a:ea typeface="Roboto"/>
              <a:cs typeface="Roboto"/>
              <a:sym typeface="Roboto"/>
            </a:endParaRPr>
          </a:p>
          <a:p>
            <a:pPr marL="457200" lvl="0" indent="0" algn="l" rtl="0">
              <a:spcBef>
                <a:spcPts val="0"/>
              </a:spcBef>
              <a:spcAft>
                <a:spcPts val="0"/>
              </a:spcAft>
              <a:buNone/>
            </a:pPr>
            <a:endParaRPr sz="1800" dirty="0" smtClean="0">
              <a:latin typeface="Roboto"/>
              <a:ea typeface="Roboto"/>
              <a:cs typeface="Roboto"/>
              <a:sym typeface="Roboto"/>
            </a:endParaRPr>
          </a:p>
          <a:p>
            <a:pPr lvl="0"/>
            <a:r>
              <a:rPr lang="en-US" dirty="0">
                <a:solidFill>
                  <a:schemeClr val="tx2"/>
                </a:solidFill>
                <a:latin typeface="Roboto"/>
                <a:ea typeface="Roboto"/>
                <a:cs typeface="Roboto"/>
                <a:sym typeface="Roboto"/>
              </a:rPr>
              <a:t>We made </a:t>
            </a:r>
            <a:r>
              <a:rPr lang="en-US" b="1" dirty="0">
                <a:solidFill>
                  <a:schemeClr val="tx2"/>
                </a:solidFill>
                <a:latin typeface="Roboto"/>
                <a:ea typeface="Roboto"/>
                <a:cs typeface="Roboto"/>
                <a:sym typeface="Roboto"/>
              </a:rPr>
              <a:t>h</a:t>
            </a:r>
            <a:r>
              <a:rPr lang="en-US" b="1" dirty="0" smtClean="0">
                <a:solidFill>
                  <a:schemeClr val="tx2"/>
                </a:solidFill>
                <a:latin typeface="Roboto"/>
                <a:ea typeface="Roboto"/>
                <a:cs typeface="Roboto"/>
                <a:sym typeface="Roboto"/>
              </a:rPr>
              <a:t>ypothesis </a:t>
            </a:r>
            <a:r>
              <a:rPr lang="en-US" b="1" dirty="0">
                <a:solidFill>
                  <a:schemeClr val="tx2"/>
                </a:solidFill>
                <a:latin typeface="Roboto"/>
                <a:ea typeface="Roboto"/>
                <a:cs typeface="Roboto"/>
                <a:sym typeface="Roboto"/>
              </a:rPr>
              <a:t>testing </a:t>
            </a:r>
            <a:r>
              <a:rPr lang="en-US" dirty="0">
                <a:solidFill>
                  <a:schemeClr val="tx2"/>
                </a:solidFill>
                <a:latin typeface="Roboto"/>
                <a:ea typeface="Roboto"/>
                <a:cs typeface="Roboto"/>
                <a:sym typeface="Roboto"/>
              </a:rPr>
              <a:t>for </a:t>
            </a:r>
            <a:r>
              <a:rPr lang="en-US" dirty="0" smtClean="0">
                <a:solidFill>
                  <a:schemeClr val="tx2"/>
                </a:solidFill>
                <a:latin typeface="Roboto"/>
                <a:ea typeface="Roboto"/>
                <a:cs typeface="Roboto"/>
                <a:sym typeface="Roboto"/>
              </a:rPr>
              <a:t>all </a:t>
            </a:r>
            <a:r>
              <a:rPr lang="en-US" dirty="0">
                <a:solidFill>
                  <a:schemeClr val="tx2"/>
                </a:solidFill>
                <a:latin typeface="Roboto"/>
                <a:ea typeface="Roboto"/>
                <a:cs typeface="Roboto"/>
                <a:sym typeface="Roboto"/>
              </a:rPr>
              <a:t>these new features to see if contribute </a:t>
            </a:r>
            <a:r>
              <a:rPr lang="en-US" dirty="0" smtClean="0">
                <a:solidFill>
                  <a:schemeClr val="tx2"/>
                </a:solidFill>
                <a:latin typeface="Roboto"/>
                <a:ea typeface="Roboto"/>
                <a:cs typeface="Roboto"/>
                <a:sym typeface="Roboto"/>
              </a:rPr>
              <a:t>for decide </a:t>
            </a:r>
            <a:r>
              <a:rPr lang="en-US" dirty="0">
                <a:solidFill>
                  <a:schemeClr val="tx2"/>
                </a:solidFill>
                <a:latin typeface="Roboto"/>
                <a:ea typeface="Roboto"/>
                <a:cs typeface="Roboto"/>
                <a:sym typeface="Roboto"/>
              </a:rPr>
              <a:t>the quality of leads</a:t>
            </a:r>
            <a:endParaRPr dirty="0">
              <a:solidFill>
                <a:schemeClr val="tx2"/>
              </a:solidFill>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870" y="1295613"/>
            <a:ext cx="2566575" cy="18454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718" y="3114951"/>
            <a:ext cx="2431863" cy="190451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1972" y="1261850"/>
            <a:ext cx="2437216" cy="185310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0264" y="3114951"/>
            <a:ext cx="2566575" cy="1880200"/>
          </a:xfrm>
          <a:prstGeom prst="rect">
            <a:avLst/>
          </a:prstGeom>
        </p:spPr>
      </p:pic>
      <p:pic>
        <p:nvPicPr>
          <p:cNvPr id="14" name="Google Shape;276;p33"/>
          <p:cNvPicPr preferRelativeResize="0"/>
          <p:nvPr/>
        </p:nvPicPr>
        <p:blipFill>
          <a:blip r:embed="rId7">
            <a:alphaModFix/>
          </a:blip>
          <a:stretch>
            <a:fillRect/>
          </a:stretch>
        </p:blipFill>
        <p:spPr>
          <a:xfrm>
            <a:off x="4966487" y="1541345"/>
            <a:ext cx="442625" cy="442625"/>
          </a:xfrm>
          <a:prstGeom prst="rect">
            <a:avLst/>
          </a:prstGeom>
          <a:noFill/>
          <a:ln>
            <a:noFill/>
          </a:ln>
        </p:spPr>
      </p:pic>
      <p:pic>
        <p:nvPicPr>
          <p:cNvPr id="15" name="Google Shape;276;p33"/>
          <p:cNvPicPr preferRelativeResize="0"/>
          <p:nvPr/>
        </p:nvPicPr>
        <p:blipFill>
          <a:blip r:embed="rId7">
            <a:alphaModFix/>
          </a:blip>
          <a:stretch>
            <a:fillRect/>
          </a:stretch>
        </p:blipFill>
        <p:spPr>
          <a:xfrm>
            <a:off x="4217644" y="3404189"/>
            <a:ext cx="442625" cy="442625"/>
          </a:xfrm>
          <a:prstGeom prst="rect">
            <a:avLst/>
          </a:prstGeom>
          <a:noFill/>
          <a:ln>
            <a:noFill/>
          </a:ln>
        </p:spPr>
      </p:pic>
      <p:pic>
        <p:nvPicPr>
          <p:cNvPr id="16" name="Google Shape;276;p33"/>
          <p:cNvPicPr preferRelativeResize="0"/>
          <p:nvPr/>
        </p:nvPicPr>
        <p:blipFill>
          <a:blip r:embed="rId7">
            <a:alphaModFix/>
          </a:blip>
          <a:stretch>
            <a:fillRect/>
          </a:stretch>
        </p:blipFill>
        <p:spPr>
          <a:xfrm>
            <a:off x="7181317" y="3291022"/>
            <a:ext cx="442625" cy="442625"/>
          </a:xfrm>
          <a:prstGeom prst="rect">
            <a:avLst/>
          </a:prstGeom>
          <a:noFill/>
          <a:ln>
            <a:noFill/>
          </a:ln>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5385" y="4581062"/>
            <a:ext cx="931015" cy="659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&amp; Hypothesis testing - cont</a:t>
            </a:r>
            <a:endParaRPr/>
          </a:p>
        </p:txBody>
      </p:sp>
      <p:sp>
        <p:nvSpPr>
          <p:cNvPr id="260" name="Google Shape;260;p32"/>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dirty="0" smtClean="0">
                <a:solidFill>
                  <a:schemeClr val="dk1"/>
                </a:solidFill>
                <a:latin typeface="Roboto"/>
                <a:ea typeface="Roboto"/>
                <a:cs typeface="Roboto"/>
                <a:sym typeface="Roboto"/>
              </a:rPr>
              <a:t>Leads </a:t>
            </a:r>
            <a:r>
              <a:rPr lang="en" sz="2100" b="1" dirty="0">
                <a:solidFill>
                  <a:schemeClr val="dk1"/>
                </a:solidFill>
                <a:latin typeface="Roboto"/>
                <a:ea typeface="Roboto"/>
                <a:cs typeface="Roboto"/>
                <a:sym typeface="Roboto"/>
              </a:rPr>
              <a:t>dataset: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261" name="Google Shape;261;p32"/>
          <p:cNvSpPr txBox="1"/>
          <p:nvPr/>
        </p:nvSpPr>
        <p:spPr>
          <a:xfrm>
            <a:off x="177250" y="1658075"/>
            <a:ext cx="35901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800">
              <a:latin typeface="Roboto"/>
              <a:ea typeface="Roboto"/>
              <a:cs typeface="Roboto"/>
              <a:sym typeface="Roboto"/>
            </a:endParaRPr>
          </a:p>
        </p:txBody>
      </p:sp>
      <p:sp>
        <p:nvSpPr>
          <p:cNvPr id="265" name="Google Shape;265;p32"/>
          <p:cNvSpPr txBox="1"/>
          <p:nvPr/>
        </p:nvSpPr>
        <p:spPr>
          <a:xfrm>
            <a:off x="390175" y="1714500"/>
            <a:ext cx="3141900" cy="738633"/>
          </a:xfrm>
          <a:prstGeom prst="rect">
            <a:avLst/>
          </a:prstGeom>
          <a:noFill/>
          <a:ln>
            <a:noFill/>
          </a:ln>
        </p:spPr>
        <p:txBody>
          <a:bodyPr spcFirstLastPara="1" wrap="square" lIns="91425" tIns="91425" rIns="91425" bIns="91425" anchor="t" anchorCtr="0">
            <a:spAutoFit/>
          </a:bodyPr>
          <a:lstStyle/>
          <a:p>
            <a:pPr marL="457200" lvl="0" indent="-342900">
              <a:buSzPts val="1800"/>
              <a:buFont typeface="Roboto"/>
              <a:buChar char="●"/>
            </a:pPr>
            <a:r>
              <a:rPr lang="en-US" sz="1800" dirty="0">
                <a:latin typeface="Roboto"/>
                <a:ea typeface="Roboto"/>
                <a:cs typeface="Roboto"/>
                <a:sym typeface="Roboto"/>
              </a:rPr>
              <a:t>Method of contact</a:t>
            </a: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812" y="1341225"/>
            <a:ext cx="3485238" cy="2506052"/>
          </a:xfrm>
          <a:prstGeom prst="rect">
            <a:avLst/>
          </a:prstGeom>
        </p:spPr>
      </p:pic>
      <p:sp>
        <p:nvSpPr>
          <p:cNvPr id="11" name="Rectangle 10"/>
          <p:cNvSpPr/>
          <p:nvPr/>
        </p:nvSpPr>
        <p:spPr>
          <a:xfrm>
            <a:off x="74901" y="3118361"/>
            <a:ext cx="5733841" cy="1969770"/>
          </a:xfrm>
          <a:prstGeom prst="rect">
            <a:avLst/>
          </a:prstGeom>
        </p:spPr>
        <p:txBody>
          <a:bodyPr wrap="square">
            <a:spAutoFit/>
          </a:bodyPr>
          <a:lstStyle/>
          <a:p>
            <a:r>
              <a:rPr lang="en-US" sz="1200" dirty="0" smtClean="0">
                <a:solidFill>
                  <a:schemeClr val="tx2"/>
                </a:solidFill>
                <a:latin typeface="Roboto" panose="020B0604020202020204" charset="0"/>
                <a:ea typeface="Roboto" panose="020B0604020202020204" charset="0"/>
              </a:rPr>
              <a:t>Is there a relationship between Qualified leads and the method of contact of the user?</a:t>
            </a:r>
          </a:p>
          <a:p>
            <a:r>
              <a:rPr lang="en-US" sz="1200" dirty="0" smtClean="0">
                <a:solidFill>
                  <a:schemeClr val="tx2"/>
                </a:solidFill>
                <a:latin typeface="Roboto" panose="020B0604020202020204" charset="0"/>
                <a:ea typeface="Roboto" panose="020B0604020202020204" charset="0"/>
              </a:rPr>
              <a:t>    </a:t>
            </a:r>
          </a:p>
          <a:p>
            <a:pPr marL="285750" indent="-285750">
              <a:buFont typeface="Arial" panose="020B0604020202020204" pitchFamily="34" charset="0"/>
              <a:buChar char="•"/>
            </a:pPr>
            <a:r>
              <a:rPr lang="en-US" sz="1200" dirty="0" smtClean="0">
                <a:solidFill>
                  <a:schemeClr val="tx2"/>
                </a:solidFill>
                <a:latin typeface="Roboto" panose="020B0604020202020204" charset="0"/>
                <a:ea typeface="Roboto" panose="020B0604020202020204" charset="0"/>
              </a:rPr>
              <a:t>H0</a:t>
            </a:r>
            <a:r>
              <a:rPr lang="en-US" sz="1200" dirty="0">
                <a:solidFill>
                  <a:schemeClr val="tx2"/>
                </a:solidFill>
                <a:latin typeface="Roboto" panose="020B0604020202020204" charset="0"/>
                <a:ea typeface="Roboto" panose="020B0604020202020204" charset="0"/>
              </a:rPr>
              <a:t>: No relationship between Qualified leads and the </a:t>
            </a:r>
            <a:r>
              <a:rPr lang="en-US" sz="1200" dirty="0" smtClean="0">
                <a:solidFill>
                  <a:schemeClr val="tx2"/>
                </a:solidFill>
                <a:latin typeface="Roboto" panose="020B0604020202020204" charset="0"/>
                <a:ea typeface="Roboto" panose="020B0604020202020204" charset="0"/>
              </a:rPr>
              <a:t>method </a:t>
            </a:r>
            <a:r>
              <a:rPr lang="en-US" sz="1200" dirty="0">
                <a:solidFill>
                  <a:schemeClr val="tx2"/>
                </a:solidFill>
                <a:latin typeface="Roboto" panose="020B0604020202020204" charset="0"/>
                <a:ea typeface="Roboto" panose="020B0604020202020204" charset="0"/>
              </a:rPr>
              <a:t>of contact</a:t>
            </a:r>
            <a:r>
              <a:rPr lang="en-US" sz="1200" dirty="0" smtClean="0">
                <a:solidFill>
                  <a:schemeClr val="tx2"/>
                </a:solidFill>
                <a:latin typeface="Roboto" panose="020B0604020202020204" charset="0"/>
                <a:ea typeface="Roboto" panose="020B0604020202020204" charset="0"/>
              </a:rPr>
              <a:t> </a:t>
            </a:r>
            <a:r>
              <a:rPr lang="en-US" sz="1200" dirty="0">
                <a:solidFill>
                  <a:schemeClr val="tx2"/>
                </a:solidFill>
                <a:latin typeface="Roboto" panose="020B0604020202020204" charset="0"/>
                <a:ea typeface="Roboto" panose="020B0604020202020204" charset="0"/>
              </a:rPr>
              <a:t>of the user</a:t>
            </a:r>
            <a:r>
              <a:rPr lang="en-US" sz="1200" dirty="0" smtClean="0">
                <a:solidFill>
                  <a:schemeClr val="tx2"/>
                </a:solidFill>
                <a:latin typeface="Roboto" panose="020B0604020202020204" charset="0"/>
                <a:ea typeface="Roboto" panose="020B0604020202020204" charset="0"/>
              </a:rPr>
              <a:t>.</a:t>
            </a:r>
          </a:p>
          <a:p>
            <a:endParaRPr lang="en-US" sz="1200" dirty="0">
              <a:solidFill>
                <a:schemeClr val="tx2"/>
              </a:solidFill>
              <a:latin typeface="Roboto" panose="020B0604020202020204" charset="0"/>
              <a:ea typeface="Roboto" panose="020B0604020202020204" charset="0"/>
            </a:endParaRPr>
          </a:p>
          <a:p>
            <a:pPr marL="285750" indent="-285750">
              <a:buFont typeface="Arial" panose="020B0604020202020204" pitchFamily="34" charset="0"/>
              <a:buChar char="•"/>
            </a:pPr>
            <a:r>
              <a:rPr lang="en-US" sz="1200" dirty="0" smtClean="0">
                <a:solidFill>
                  <a:schemeClr val="tx2"/>
                </a:solidFill>
                <a:latin typeface="Roboto" panose="020B0604020202020204" charset="0"/>
                <a:ea typeface="Roboto" panose="020B0604020202020204" charset="0"/>
              </a:rPr>
              <a:t>H1</a:t>
            </a:r>
            <a:r>
              <a:rPr lang="en-US" sz="1200" dirty="0">
                <a:solidFill>
                  <a:schemeClr val="tx2"/>
                </a:solidFill>
                <a:latin typeface="Roboto" panose="020B0604020202020204" charset="0"/>
                <a:ea typeface="Roboto" panose="020B0604020202020204" charset="0"/>
              </a:rPr>
              <a:t>: There is a relationship between Qualified leads and the </a:t>
            </a:r>
            <a:r>
              <a:rPr lang="en-US" sz="1200" dirty="0" smtClean="0">
                <a:solidFill>
                  <a:schemeClr val="tx2"/>
                </a:solidFill>
                <a:latin typeface="Roboto" panose="020B0604020202020204" charset="0"/>
                <a:ea typeface="Roboto" panose="020B0604020202020204" charset="0"/>
              </a:rPr>
              <a:t>method </a:t>
            </a:r>
            <a:r>
              <a:rPr lang="en-US" sz="1200" dirty="0">
                <a:solidFill>
                  <a:schemeClr val="tx2"/>
                </a:solidFill>
                <a:latin typeface="Roboto" panose="020B0604020202020204" charset="0"/>
                <a:ea typeface="Roboto" panose="020B0604020202020204" charset="0"/>
              </a:rPr>
              <a:t>of contact </a:t>
            </a:r>
            <a:r>
              <a:rPr lang="en-US" sz="1200" dirty="0" smtClean="0">
                <a:solidFill>
                  <a:schemeClr val="tx2"/>
                </a:solidFill>
                <a:latin typeface="Roboto" panose="020B0604020202020204" charset="0"/>
                <a:ea typeface="Roboto" panose="020B0604020202020204" charset="0"/>
              </a:rPr>
              <a:t>of </a:t>
            </a:r>
            <a:r>
              <a:rPr lang="en-US" sz="1200" dirty="0">
                <a:solidFill>
                  <a:schemeClr val="tx2"/>
                </a:solidFill>
                <a:latin typeface="Roboto" panose="020B0604020202020204" charset="0"/>
                <a:ea typeface="Roboto" panose="020B0604020202020204" charset="0"/>
              </a:rPr>
              <a:t>the user.</a:t>
            </a:r>
          </a:p>
          <a:p>
            <a:endParaRPr lang="en-US" sz="1200" dirty="0">
              <a:solidFill>
                <a:schemeClr val="tx2"/>
              </a:solidFill>
              <a:latin typeface="Roboto" panose="020B0604020202020204" charset="0"/>
              <a:ea typeface="Roboto" panose="020B0604020202020204" charset="0"/>
            </a:endParaRPr>
          </a:p>
          <a:p>
            <a:r>
              <a:rPr lang="en-US" sz="1200" dirty="0">
                <a:solidFill>
                  <a:schemeClr val="tx2"/>
                </a:solidFill>
                <a:latin typeface="Roboto" panose="020B0604020202020204" charset="0"/>
                <a:ea typeface="Roboto" panose="020B0604020202020204" charset="0"/>
              </a:rPr>
              <a:t>We will assume our significance level, to be 0.05.</a:t>
            </a:r>
          </a:p>
        </p:txBody>
      </p:sp>
      <p:pic>
        <p:nvPicPr>
          <p:cNvPr id="12" name="Google Shape;276;p33"/>
          <p:cNvPicPr preferRelativeResize="0"/>
          <p:nvPr/>
        </p:nvPicPr>
        <p:blipFill>
          <a:blip r:embed="rId4">
            <a:alphaModFix/>
          </a:blip>
          <a:stretch>
            <a:fillRect/>
          </a:stretch>
        </p:blipFill>
        <p:spPr>
          <a:xfrm>
            <a:off x="4960127" y="3625964"/>
            <a:ext cx="442625" cy="442625"/>
          </a:xfrm>
          <a:prstGeom prst="rect">
            <a:avLst/>
          </a:prstGeom>
          <a:noFill/>
          <a:ln>
            <a:no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518" y="2166662"/>
            <a:ext cx="4686966" cy="9214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p:nvPr/>
        </p:nvSpPr>
        <p:spPr>
          <a:xfrm>
            <a:off x="1030950" y="1357500"/>
            <a:ext cx="68154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Data preparation</a:t>
            </a:r>
            <a:endParaRPr sz="6000">
              <a:solidFill>
                <a:schemeClr val="accent1"/>
              </a:solidFill>
              <a:latin typeface="Roboto"/>
              <a:ea typeface="Roboto"/>
              <a:cs typeface="Roboto"/>
              <a:sym typeface="Roboto"/>
            </a:endParaRPr>
          </a:p>
          <a:p>
            <a:pPr marL="0" lvl="0" indent="0" algn="l" rtl="0">
              <a:spcBef>
                <a:spcPts val="0"/>
              </a:spcBef>
              <a:spcAft>
                <a:spcPts val="0"/>
              </a:spcAft>
              <a:buNone/>
            </a:pPr>
            <a:endParaRPr sz="600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 </a:t>
            </a:r>
            <a:endParaRPr/>
          </a:p>
        </p:txBody>
      </p:sp>
      <p:sp>
        <p:nvSpPr>
          <p:cNvPr id="363" name="Google Shape;363;p42"/>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dirty="0" smtClean="0">
                <a:solidFill>
                  <a:schemeClr val="dk1"/>
                </a:solidFill>
                <a:latin typeface="Roboto"/>
                <a:ea typeface="Roboto"/>
                <a:cs typeface="Roboto"/>
                <a:sym typeface="Roboto"/>
              </a:rPr>
              <a:t>Leads dataset</a:t>
            </a:r>
            <a:r>
              <a:rPr lang="en" sz="2100" b="1" dirty="0">
                <a:solidFill>
                  <a:schemeClr val="dk1"/>
                </a:solidFill>
                <a:latin typeface="Roboto"/>
                <a:ea typeface="Roboto"/>
                <a:cs typeface="Roboto"/>
                <a:sym typeface="Roboto"/>
              </a:rPr>
              <a: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364" name="Google Shape;364;p42"/>
          <p:cNvSpPr txBox="1"/>
          <p:nvPr/>
        </p:nvSpPr>
        <p:spPr>
          <a:xfrm>
            <a:off x="233300" y="1389150"/>
            <a:ext cx="7915500" cy="28930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dirty="0">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dirty="0">
                <a:solidFill>
                  <a:schemeClr val="tx2"/>
                </a:solidFill>
                <a:latin typeface="Roboto" panose="020B0604020202020204" charset="0"/>
                <a:ea typeface="Roboto" panose="020B0604020202020204" charset="0"/>
                <a:cs typeface="Roboto"/>
                <a:sym typeface="Roboto"/>
              </a:rPr>
              <a:t>Filling NaN with </a:t>
            </a:r>
            <a:r>
              <a:rPr lang="en" sz="1600" dirty="0" smtClean="0">
                <a:solidFill>
                  <a:schemeClr val="tx2"/>
                </a:solidFill>
                <a:latin typeface="Roboto" panose="020B0604020202020204" charset="0"/>
                <a:ea typeface="Roboto" panose="020B0604020202020204" charset="0"/>
                <a:cs typeface="Roboto"/>
                <a:sym typeface="Roboto"/>
              </a:rPr>
              <a:t>Unknown</a:t>
            </a:r>
            <a:endParaRPr lang="en" sz="1600" dirty="0">
              <a:solidFill>
                <a:schemeClr val="tx2"/>
              </a:solidFill>
              <a:latin typeface="Roboto" panose="020B0604020202020204" charset="0"/>
              <a:ea typeface="Roboto" panose="020B0604020202020204" charset="0"/>
              <a:cs typeface="Roboto"/>
              <a:sym typeface="Roboto"/>
            </a:endParaRPr>
          </a:p>
          <a:p>
            <a:pPr marL="457200" indent="-330200">
              <a:buSzPts val="1600"/>
              <a:buFont typeface="Roboto"/>
              <a:buChar char="●"/>
            </a:pPr>
            <a:r>
              <a:rPr lang="en-US" sz="1600" dirty="0">
                <a:solidFill>
                  <a:schemeClr val="tx2"/>
                </a:solidFill>
                <a:latin typeface="Roboto" panose="020B0604020202020204" charset="0"/>
                <a:ea typeface="Roboto" panose="020B0604020202020204" charset="0"/>
                <a:cs typeface="Roboto"/>
                <a:sym typeface="Roboto"/>
              </a:rPr>
              <a:t>Extract year and month and day of the week , hour  from </a:t>
            </a:r>
            <a:r>
              <a:rPr lang="en-US" sz="1600" b="1" dirty="0">
                <a:solidFill>
                  <a:schemeClr val="tx2"/>
                </a:solidFill>
                <a:latin typeface="Roboto" panose="020B0604020202020204" charset="0"/>
                <a:ea typeface="Roboto" panose="020B0604020202020204" charset="0"/>
                <a:cs typeface="Roboto"/>
                <a:sym typeface="Roboto"/>
              </a:rPr>
              <a:t>Date </a:t>
            </a:r>
            <a:r>
              <a:rPr lang="en-US" sz="1600" b="1" dirty="0" smtClean="0">
                <a:solidFill>
                  <a:schemeClr val="tx2"/>
                </a:solidFill>
                <a:latin typeface="Roboto" panose="020B0604020202020204" charset="0"/>
                <a:ea typeface="Roboto" panose="020B0604020202020204" charset="0"/>
                <a:cs typeface="Roboto"/>
                <a:sym typeface="Roboto"/>
              </a:rPr>
              <a:t>features</a:t>
            </a:r>
            <a:endParaRPr sz="1600" dirty="0" smtClean="0">
              <a:solidFill>
                <a:schemeClr val="tx2"/>
              </a:solidFill>
              <a:latin typeface="Roboto" panose="020B0604020202020204" charset="0"/>
              <a:ea typeface="Roboto" panose="020B0604020202020204" charset="0"/>
              <a:cs typeface="Roboto"/>
              <a:sym typeface="Roboto"/>
            </a:endParaRPr>
          </a:p>
          <a:p>
            <a:pPr marL="457200" lvl="0" indent="-330200" algn="l" rtl="0">
              <a:spcBef>
                <a:spcPts val="0"/>
              </a:spcBef>
              <a:spcAft>
                <a:spcPts val="0"/>
              </a:spcAft>
              <a:buSzPts val="1600"/>
              <a:buFont typeface="Roboto"/>
              <a:buChar char="●"/>
            </a:pPr>
            <a:r>
              <a:rPr lang="en" sz="1600" dirty="0" smtClean="0">
                <a:solidFill>
                  <a:schemeClr val="tx2"/>
                </a:solidFill>
                <a:latin typeface="Roboto" panose="020B0604020202020204" charset="0"/>
                <a:ea typeface="Roboto" panose="020B0604020202020204" charset="0"/>
                <a:cs typeface="Roboto"/>
                <a:sym typeface="Roboto"/>
              </a:rPr>
              <a:t>Calculated </a:t>
            </a:r>
            <a:r>
              <a:rPr lang="en" sz="1600" dirty="0">
                <a:solidFill>
                  <a:schemeClr val="tx2"/>
                </a:solidFill>
                <a:latin typeface="Roboto" panose="020B0604020202020204" charset="0"/>
                <a:ea typeface="Roboto" panose="020B0604020202020204" charset="0"/>
                <a:cs typeface="Roboto"/>
                <a:sym typeface="Roboto"/>
              </a:rPr>
              <a:t>the sum </a:t>
            </a:r>
            <a:r>
              <a:rPr lang="en-US" sz="1600" dirty="0" smtClean="0">
                <a:solidFill>
                  <a:schemeClr val="tx2"/>
                </a:solidFill>
                <a:latin typeface="Roboto" panose="020B0604020202020204" charset="0"/>
                <a:ea typeface="Roboto" panose="020B0604020202020204" charset="0"/>
                <a:cs typeface="Roboto"/>
                <a:sym typeface="Roboto"/>
              </a:rPr>
              <a:t>of totals of visits of one user</a:t>
            </a:r>
          </a:p>
          <a:p>
            <a:pPr marL="457200" lvl="0" indent="-330200">
              <a:buSzPts val="1600"/>
              <a:buFont typeface="Roboto"/>
              <a:buChar char="●"/>
            </a:pPr>
            <a:r>
              <a:rPr lang="en-US" sz="1600" dirty="0" smtClean="0">
                <a:solidFill>
                  <a:schemeClr val="tx2"/>
                </a:solidFill>
                <a:latin typeface="Roboto" panose="020B0604020202020204" charset="0"/>
                <a:ea typeface="Roboto" panose="020B0604020202020204" charset="0"/>
                <a:cs typeface="Roboto"/>
                <a:sym typeface="Roboto"/>
              </a:rPr>
              <a:t>Combine Location, </a:t>
            </a:r>
            <a:r>
              <a:rPr lang="en-US" sz="1600" dirty="0" err="1" smtClean="0">
                <a:solidFill>
                  <a:schemeClr val="tx2"/>
                </a:solidFill>
                <a:latin typeface="Roboto" panose="020B0604020202020204" charset="0"/>
                <a:ea typeface="Roboto" panose="020B0604020202020204" charset="0"/>
                <a:cs typeface="Roboto"/>
                <a:sym typeface="Roboto"/>
              </a:rPr>
              <a:t>ad_group</a:t>
            </a:r>
            <a:r>
              <a:rPr lang="en-US" sz="1600" dirty="0" smtClean="0">
                <a:solidFill>
                  <a:schemeClr val="tx2"/>
                </a:solidFill>
                <a:latin typeface="Roboto" panose="020B0604020202020204" charset="0"/>
                <a:ea typeface="Roboto" panose="020B0604020202020204" charset="0"/>
                <a:cs typeface="Roboto"/>
                <a:sym typeface="Roboto"/>
              </a:rPr>
              <a:t>, </a:t>
            </a:r>
            <a:r>
              <a:rPr lang="en-US" sz="1600" dirty="0">
                <a:solidFill>
                  <a:schemeClr val="tx2"/>
                </a:solidFill>
                <a:latin typeface="Roboto" panose="020B0604020202020204" charset="0"/>
                <a:ea typeface="Roboto" panose="020B0604020202020204" charset="0"/>
                <a:cs typeface="Roboto"/>
                <a:sym typeface="Roboto"/>
              </a:rPr>
              <a:t>and </a:t>
            </a:r>
            <a:r>
              <a:rPr lang="en-US" sz="1600" dirty="0" smtClean="0">
                <a:solidFill>
                  <a:schemeClr val="tx2"/>
                </a:solidFill>
                <a:latin typeface="Roboto" panose="020B0604020202020204" charset="0"/>
                <a:ea typeface="Roboto" panose="020B0604020202020204" charset="0"/>
                <a:cs typeface="Roboto"/>
                <a:sym typeface="Roboto"/>
              </a:rPr>
              <a:t>campaign to one column</a:t>
            </a:r>
          </a:p>
          <a:p>
            <a:pPr marL="127000">
              <a:buSzPts val="1600"/>
            </a:pPr>
            <a:r>
              <a:rPr lang="en-US" sz="1600" dirty="0" smtClean="0">
                <a:solidFill>
                  <a:schemeClr val="tx2"/>
                </a:solidFill>
                <a:latin typeface="Roboto" panose="020B0604020202020204" charset="0"/>
                <a:ea typeface="Roboto" panose="020B0604020202020204" charset="0"/>
                <a:cs typeface="Roboto"/>
                <a:sym typeface="Roboto"/>
              </a:rPr>
              <a:t>	then use </a:t>
            </a:r>
            <a:r>
              <a:rPr lang="en-US" sz="1600" b="1" dirty="0" smtClean="0">
                <a:solidFill>
                  <a:schemeClr val="tx2"/>
                </a:solidFill>
                <a:latin typeface="Roboto" panose="020B0604020202020204" charset="0"/>
                <a:ea typeface="Roboto" panose="020B0604020202020204" charset="0"/>
              </a:rPr>
              <a:t>as </a:t>
            </a:r>
            <a:r>
              <a:rPr lang="en-US" sz="1600" b="1" dirty="0">
                <a:solidFill>
                  <a:schemeClr val="tx2"/>
                </a:solidFill>
                <a:latin typeface="Roboto" panose="020B0604020202020204" charset="0"/>
                <a:ea typeface="Roboto" panose="020B0604020202020204" charset="0"/>
              </a:rPr>
              <a:t>text to try to find </a:t>
            </a:r>
            <a:r>
              <a:rPr lang="en-US" sz="1600" b="1" dirty="0" smtClean="0">
                <a:solidFill>
                  <a:schemeClr val="tx2"/>
                </a:solidFill>
                <a:latin typeface="Roboto" panose="020B0604020202020204" charset="0"/>
                <a:ea typeface="Roboto" panose="020B0604020202020204" charset="0"/>
              </a:rPr>
              <a:t>pattern by TF-IDF</a:t>
            </a:r>
            <a:endParaRPr lang="en-US" sz="1600" b="1" dirty="0">
              <a:solidFill>
                <a:schemeClr val="tx2"/>
              </a:solidFill>
              <a:latin typeface="Roboto" panose="020B0604020202020204" charset="0"/>
              <a:ea typeface="Roboto" panose="020B0604020202020204" charset="0"/>
            </a:endParaRPr>
          </a:p>
          <a:p>
            <a:pPr marL="127000" lvl="0">
              <a:buSzPts val="1600"/>
            </a:pPr>
            <a:endParaRPr sz="1600" dirty="0">
              <a:solidFill>
                <a:schemeClr val="tx2"/>
              </a:solidFill>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484" y="2366327"/>
            <a:ext cx="2019841" cy="204319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569" y="3237920"/>
            <a:ext cx="5317194" cy="176796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73" name="Google Shape;73;p14"/>
          <p:cNvSpPr txBox="1">
            <a:spLocks noGrp="1"/>
          </p:cNvSpPr>
          <p:nvPr>
            <p:ph type="body" idx="1"/>
          </p:nvPr>
        </p:nvSpPr>
        <p:spPr>
          <a:xfrm>
            <a:off x="121200" y="1393675"/>
            <a:ext cx="5472900" cy="3487500"/>
          </a:xfrm>
          <a:prstGeom prst="rect">
            <a:avLst/>
          </a:prstGeom>
        </p:spPr>
        <p:txBody>
          <a:bodyPr spcFirstLastPara="1" wrap="square" lIns="91425" tIns="91425" rIns="91425" bIns="91425" anchor="t" anchorCtr="0">
            <a:normAutofit fontScale="85000" lnSpcReduction="10000"/>
          </a:bodyPr>
          <a:lstStyle/>
          <a:p>
            <a:pPr marL="0" lvl="0" indent="0">
              <a:buNone/>
            </a:pPr>
            <a:r>
              <a:rPr lang="en-US" sz="1700" dirty="0" err="1"/>
              <a:t>Nawy</a:t>
            </a:r>
            <a:r>
              <a:rPr lang="en-US" sz="1700" dirty="0"/>
              <a:t> is a one-stop-shop that will provide you with the key to your new home by presenting all the necessary information and helps you make an informed decision via reliable brokers. Users are able to search for available units by selecting criteria that match their needs.  We are partnered with all the big real estate developers. Our team includes experienced real estate brokers that facilitate the transaction. </a:t>
            </a:r>
          </a:p>
          <a:p>
            <a:pPr marL="0" lvl="0" indent="0">
              <a:buNone/>
            </a:pPr>
            <a:endParaRPr lang="en-US" sz="1700" dirty="0"/>
          </a:p>
          <a:p>
            <a:pPr marL="0" lvl="0" indent="0">
              <a:buNone/>
            </a:pPr>
            <a:r>
              <a:rPr lang="en-US" sz="1700" dirty="0"/>
              <a:t>There is a lack of information in the Egyptian real estate market. Making an informed decision requires time-consuming manual work and comparing between available options is a difficult task. This creates an unnecessary time burden and leads to incorrect decision making when buying/selling properties. Brokers in Egypt have a bad reputation and are perceived to be </a:t>
            </a:r>
            <a:r>
              <a:rPr lang="en-US" sz="1700" dirty="0" smtClean="0"/>
              <a:t>untrustworthy</a:t>
            </a:r>
            <a:r>
              <a:rPr lang="en" sz="1700" dirty="0" smtClean="0"/>
              <a:t>. </a:t>
            </a:r>
            <a:endParaRPr sz="1700" dirty="0"/>
          </a:p>
          <a:p>
            <a:pPr marL="457200" lvl="0" indent="0" algn="l" rtl="0">
              <a:spcBef>
                <a:spcPts val="1200"/>
              </a:spcBef>
              <a:spcAft>
                <a:spcPts val="0"/>
              </a:spcAft>
              <a:buNone/>
            </a:pPr>
            <a:endParaRPr sz="1298" dirty="0"/>
          </a:p>
          <a:p>
            <a:pPr marL="0" lvl="0" indent="0" algn="l" rtl="0">
              <a:spcBef>
                <a:spcPts val="1200"/>
              </a:spcBef>
              <a:spcAft>
                <a:spcPts val="1200"/>
              </a:spcAft>
              <a:buNone/>
            </a:pPr>
            <a:endParaRPr sz="17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1841" y="1393675"/>
            <a:ext cx="2841948" cy="301949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 </a:t>
            </a:r>
            <a:endParaRPr/>
          </a:p>
        </p:txBody>
      </p:sp>
      <p:sp>
        <p:nvSpPr>
          <p:cNvPr id="363" name="Google Shape;363;p42"/>
          <p:cNvSpPr txBox="1"/>
          <p:nvPr/>
        </p:nvSpPr>
        <p:spPr>
          <a:xfrm>
            <a:off x="0" y="1261850"/>
            <a:ext cx="3000000" cy="13382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dirty="0" smtClean="0">
                <a:solidFill>
                  <a:schemeClr val="dk1"/>
                </a:solidFill>
                <a:latin typeface="Roboto"/>
                <a:ea typeface="Roboto"/>
                <a:cs typeface="Roboto"/>
                <a:sym typeface="Roboto"/>
              </a:rPr>
              <a:t>Leads dataset</a:t>
            </a:r>
            <a:r>
              <a:rPr lang="en" sz="2100" b="1" dirty="0">
                <a:solidFill>
                  <a:schemeClr val="dk1"/>
                </a:solidFill>
                <a:latin typeface="Roboto"/>
                <a:ea typeface="Roboto"/>
                <a:cs typeface="Roboto"/>
                <a:sym typeface="Roboto"/>
              </a:rPr>
              <a:t>:</a:t>
            </a:r>
            <a:endParaRPr sz="21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2100" b="1" dirty="0">
              <a:solidFill>
                <a:schemeClr val="dk1"/>
              </a:solidFill>
              <a:latin typeface="Roboto"/>
              <a:ea typeface="Roboto"/>
              <a:cs typeface="Roboto"/>
              <a:sym typeface="Roboto"/>
            </a:endParaRPr>
          </a:p>
        </p:txBody>
      </p:sp>
      <p:sp>
        <p:nvSpPr>
          <p:cNvPr id="364" name="Google Shape;364;p42"/>
          <p:cNvSpPr txBox="1"/>
          <p:nvPr/>
        </p:nvSpPr>
        <p:spPr>
          <a:xfrm>
            <a:off x="233300" y="1389150"/>
            <a:ext cx="79155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dirty="0">
              <a:latin typeface="Roboto"/>
              <a:ea typeface="Roboto"/>
              <a:cs typeface="Roboto"/>
              <a:sym typeface="Roboto"/>
            </a:endParaRPr>
          </a:p>
          <a:p>
            <a:pPr marL="457200" lvl="0" indent="-330200">
              <a:buSzPts val="1600"/>
              <a:buFont typeface="Roboto"/>
              <a:buChar char="●"/>
            </a:pPr>
            <a:r>
              <a:rPr lang="en-US" sz="1600" dirty="0">
                <a:solidFill>
                  <a:schemeClr val="tx2"/>
                </a:solidFill>
                <a:latin typeface="Roboto" panose="020B0604020202020204" charset="0"/>
                <a:ea typeface="Roboto" panose="020B0604020202020204" charset="0"/>
                <a:cs typeface="Roboto"/>
                <a:sym typeface="Roboto"/>
              </a:rPr>
              <a:t>Using </a:t>
            </a:r>
            <a:r>
              <a:rPr lang="en-US" sz="1600" dirty="0" err="1" smtClean="0">
                <a:solidFill>
                  <a:schemeClr val="tx2"/>
                </a:solidFill>
                <a:latin typeface="Roboto" panose="020B0604020202020204" charset="0"/>
                <a:ea typeface="Roboto" panose="020B0604020202020204" charset="0"/>
                <a:cs typeface="Roboto"/>
                <a:sym typeface="Roboto"/>
              </a:rPr>
              <a:t>undersampling</a:t>
            </a:r>
            <a:r>
              <a:rPr lang="en-US" sz="1600" dirty="0" smtClean="0">
                <a:solidFill>
                  <a:schemeClr val="tx2"/>
                </a:solidFill>
                <a:latin typeface="Roboto" panose="020B0604020202020204" charset="0"/>
                <a:ea typeface="Roboto" panose="020B0604020202020204" charset="0"/>
                <a:cs typeface="Roboto"/>
                <a:sym typeface="Roboto"/>
              </a:rPr>
              <a:t> </a:t>
            </a:r>
            <a:r>
              <a:rPr lang="en-US" sz="1600" dirty="0">
                <a:solidFill>
                  <a:schemeClr val="tx2"/>
                </a:solidFill>
                <a:latin typeface="Roboto" panose="020B0604020202020204" charset="0"/>
                <a:ea typeface="Roboto" panose="020B0604020202020204" charset="0"/>
                <a:cs typeface="Roboto"/>
                <a:sym typeface="Roboto"/>
              </a:rPr>
              <a:t>and </a:t>
            </a:r>
            <a:r>
              <a:rPr lang="en-US" sz="1600" dirty="0" smtClean="0">
                <a:solidFill>
                  <a:schemeClr val="tx2"/>
                </a:solidFill>
                <a:latin typeface="Roboto" panose="020B0604020202020204" charset="0"/>
                <a:ea typeface="Roboto" panose="020B0604020202020204" charset="0"/>
                <a:cs typeface="Roboto"/>
                <a:sym typeface="Roboto"/>
              </a:rPr>
              <a:t>oversampling </a:t>
            </a:r>
            <a:r>
              <a:rPr lang="en-US" sz="1600" dirty="0">
                <a:solidFill>
                  <a:schemeClr val="tx2"/>
                </a:solidFill>
                <a:latin typeface="Roboto" panose="020B0604020202020204" charset="0"/>
                <a:ea typeface="Roboto" panose="020B0604020202020204" charset="0"/>
                <a:cs typeface="Roboto"/>
                <a:sym typeface="Roboto"/>
              </a:rPr>
              <a:t>techniques to solve imbalanced </a:t>
            </a:r>
            <a:r>
              <a:rPr lang="en-US" sz="1600" dirty="0" smtClean="0">
                <a:solidFill>
                  <a:schemeClr val="tx2"/>
                </a:solidFill>
                <a:latin typeface="Roboto" panose="020B0604020202020204" charset="0"/>
                <a:ea typeface="Roboto" panose="020B0604020202020204" charset="0"/>
                <a:cs typeface="Roboto"/>
                <a:sym typeface="Roboto"/>
              </a:rPr>
              <a:t>data</a:t>
            </a:r>
          </a:p>
          <a:p>
            <a:pPr marL="457200" lvl="2" indent="-330200">
              <a:buSzPts val="1600"/>
              <a:buFont typeface="Roboto"/>
              <a:buChar char="●"/>
            </a:pPr>
            <a:endParaRPr sz="1600" dirty="0" smtClean="0">
              <a:latin typeface="Roboto"/>
              <a:ea typeface="Roboto"/>
              <a:cs typeface="Roboto"/>
              <a:sym typeface="Roboto"/>
            </a:endParaRPr>
          </a:p>
          <a:p>
            <a:pPr marL="0" lvl="0" indent="0" algn="l" rtl="0">
              <a:spcBef>
                <a:spcPts val="0"/>
              </a:spcBef>
              <a:spcAft>
                <a:spcPts val="0"/>
              </a:spcAft>
              <a:buNone/>
            </a:pPr>
            <a:endParaRPr sz="1600" dirty="0" smtClean="0">
              <a:latin typeface="Roboto"/>
              <a:ea typeface="Roboto"/>
              <a:cs typeface="Roboto"/>
              <a:sym typeface="Roboto"/>
            </a:endParaRPr>
          </a:p>
          <a:p>
            <a:pPr marL="0" lvl="0" indent="0" algn="l" rtl="0">
              <a:spcBef>
                <a:spcPts val="0"/>
              </a:spcBef>
              <a:spcAft>
                <a:spcPts val="0"/>
              </a:spcAft>
              <a:buNone/>
            </a:pPr>
            <a:endParaRPr sz="1600" dirty="0" smtClean="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175" y="2301225"/>
            <a:ext cx="6905625" cy="2028825"/>
          </a:xfrm>
          <a:prstGeom prst="rect">
            <a:avLst/>
          </a:prstGeom>
        </p:spPr>
      </p:pic>
      <p:sp>
        <p:nvSpPr>
          <p:cNvPr id="7" name="Rectangle 6"/>
          <p:cNvSpPr/>
          <p:nvPr/>
        </p:nvSpPr>
        <p:spPr>
          <a:xfrm>
            <a:off x="1500000" y="4588740"/>
            <a:ext cx="3833101" cy="307777"/>
          </a:xfrm>
          <a:prstGeom prst="rect">
            <a:avLst/>
          </a:prstGeom>
        </p:spPr>
        <p:txBody>
          <a:bodyPr wrap="none">
            <a:spAutoFit/>
          </a:bodyPr>
          <a:lstStyle/>
          <a:p>
            <a:r>
              <a:rPr lang="en-US" b="1" dirty="0"/>
              <a:t>And </a:t>
            </a:r>
            <a:r>
              <a:rPr lang="en-US" b="1" dirty="0" err="1"/>
              <a:t>undersampling</a:t>
            </a:r>
            <a:r>
              <a:rPr lang="en-US" b="1" dirty="0"/>
              <a:t> approach works better</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extLst>
      <p:ext uri="{BB962C8B-B14F-4D97-AF65-F5344CB8AC3E}">
        <p14:creationId xmlns:p14="http://schemas.microsoft.com/office/powerpoint/2010/main" val="2780011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p:nvPr/>
        </p:nvSpPr>
        <p:spPr>
          <a:xfrm>
            <a:off x="1030950" y="1357500"/>
            <a:ext cx="6815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Model Selection</a:t>
            </a:r>
            <a:endParaRPr sz="600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Selection &amp; Evaluation metric </a:t>
            </a:r>
            <a:endParaRPr/>
          </a:p>
        </p:txBody>
      </p:sp>
      <p:sp>
        <p:nvSpPr>
          <p:cNvPr id="391" name="Google Shape;391;p45"/>
          <p:cNvSpPr txBox="1"/>
          <p:nvPr/>
        </p:nvSpPr>
        <p:spPr>
          <a:xfrm>
            <a:off x="0" y="1261850"/>
            <a:ext cx="9144000" cy="2052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Roboto"/>
              <a:buChar char="●"/>
            </a:pPr>
            <a:r>
              <a:rPr lang="en" sz="1600" b="1" dirty="0">
                <a:solidFill>
                  <a:srgbClr val="31394D"/>
                </a:solidFill>
                <a:latin typeface="Roboto"/>
                <a:ea typeface="Roboto"/>
                <a:cs typeface="Roboto"/>
                <a:sym typeface="Roboto"/>
              </a:rPr>
              <a:t>Data was trained on </a:t>
            </a:r>
            <a:r>
              <a:rPr lang="en" sz="1600" b="1" dirty="0">
                <a:solidFill>
                  <a:schemeClr val="dk1"/>
                </a:solidFill>
                <a:latin typeface="Roboto"/>
                <a:ea typeface="Roboto"/>
                <a:cs typeface="Roboto"/>
                <a:sym typeface="Roboto"/>
              </a:rPr>
              <a:t> three tree-based classification models to find out which best fit and know our baseline: </a:t>
            </a:r>
            <a:endParaRPr sz="1600" b="1" dirty="0">
              <a:solidFill>
                <a:schemeClr val="dk1"/>
              </a:solidFill>
              <a:latin typeface="Roboto"/>
              <a:ea typeface="Roboto"/>
              <a:cs typeface="Roboto"/>
              <a:sym typeface="Roboto"/>
            </a:endParaRPr>
          </a:p>
          <a:p>
            <a:pPr marL="914400" lvl="1" indent="-330200" algn="l" rtl="0">
              <a:lnSpc>
                <a:spcPct val="115000"/>
              </a:lnSpc>
              <a:spcBef>
                <a:spcPts val="0"/>
              </a:spcBef>
              <a:spcAft>
                <a:spcPts val="0"/>
              </a:spcAft>
              <a:buClr>
                <a:schemeClr val="dk1"/>
              </a:buClr>
              <a:buSzPts val="1600"/>
              <a:buFont typeface="Roboto"/>
              <a:buChar char="○"/>
            </a:pPr>
            <a:r>
              <a:rPr lang="en" sz="1600" b="1" dirty="0">
                <a:solidFill>
                  <a:schemeClr val="dk1"/>
                </a:solidFill>
                <a:latin typeface="Roboto"/>
                <a:ea typeface="Roboto"/>
                <a:cs typeface="Roboto"/>
                <a:sym typeface="Roboto"/>
              </a:rPr>
              <a:t>XGBoost classifier</a:t>
            </a:r>
            <a:endParaRPr sz="1600" b="1" dirty="0">
              <a:solidFill>
                <a:schemeClr val="dk1"/>
              </a:solidFill>
              <a:latin typeface="Roboto"/>
              <a:ea typeface="Roboto"/>
              <a:cs typeface="Roboto"/>
              <a:sym typeface="Roboto"/>
            </a:endParaRPr>
          </a:p>
          <a:p>
            <a:pPr marL="914400" lvl="1" indent="-330200" algn="l" rtl="0">
              <a:lnSpc>
                <a:spcPct val="115000"/>
              </a:lnSpc>
              <a:spcBef>
                <a:spcPts val="0"/>
              </a:spcBef>
              <a:spcAft>
                <a:spcPts val="0"/>
              </a:spcAft>
              <a:buClr>
                <a:schemeClr val="dk1"/>
              </a:buClr>
              <a:buSzPts val="1600"/>
              <a:buFont typeface="Roboto"/>
              <a:buChar char="○"/>
            </a:pPr>
            <a:r>
              <a:rPr lang="en" sz="1600" b="1" dirty="0">
                <a:solidFill>
                  <a:schemeClr val="dk1"/>
                </a:solidFill>
                <a:latin typeface="Roboto"/>
                <a:ea typeface="Roboto"/>
                <a:cs typeface="Roboto"/>
                <a:sym typeface="Roboto"/>
              </a:rPr>
              <a:t>Decision Tree</a:t>
            </a:r>
            <a:endParaRPr sz="1600" b="1" dirty="0">
              <a:solidFill>
                <a:schemeClr val="dk1"/>
              </a:solidFill>
              <a:latin typeface="Roboto"/>
              <a:ea typeface="Roboto"/>
              <a:cs typeface="Roboto"/>
              <a:sym typeface="Roboto"/>
            </a:endParaRPr>
          </a:p>
          <a:p>
            <a:pPr marL="914400" lvl="1" indent="-330200" algn="l" rtl="0">
              <a:lnSpc>
                <a:spcPct val="115000"/>
              </a:lnSpc>
              <a:spcBef>
                <a:spcPts val="0"/>
              </a:spcBef>
              <a:spcAft>
                <a:spcPts val="0"/>
              </a:spcAft>
              <a:buClr>
                <a:schemeClr val="dk1"/>
              </a:buClr>
              <a:buSzPts val="1600"/>
              <a:buFont typeface="Roboto"/>
              <a:buChar char="○"/>
            </a:pPr>
            <a:r>
              <a:rPr lang="en" sz="1600" b="1" dirty="0">
                <a:solidFill>
                  <a:schemeClr val="dk1"/>
                </a:solidFill>
                <a:latin typeface="Roboto"/>
                <a:ea typeface="Roboto"/>
                <a:cs typeface="Roboto"/>
                <a:sym typeface="Roboto"/>
              </a:rPr>
              <a:t>Random Forest</a:t>
            </a:r>
            <a:endParaRPr sz="1600" b="1" dirty="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endParaRPr sz="1600" b="1" dirty="0">
              <a:solidFill>
                <a:schemeClr val="dk1"/>
              </a:solidFill>
              <a:latin typeface="Roboto"/>
              <a:ea typeface="Roboto"/>
              <a:cs typeface="Roboto"/>
              <a:sym typeface="Roboto"/>
            </a:endParaRPr>
          </a:p>
        </p:txBody>
      </p:sp>
      <p:sp>
        <p:nvSpPr>
          <p:cNvPr id="393" name="Google Shape;393;p45"/>
          <p:cNvSpPr txBox="1"/>
          <p:nvPr/>
        </p:nvSpPr>
        <p:spPr>
          <a:xfrm>
            <a:off x="0" y="2889296"/>
            <a:ext cx="7410900" cy="46779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Roboto"/>
              <a:buChar char="●"/>
            </a:pPr>
            <a:r>
              <a:rPr lang="en" sz="1600" b="1" dirty="0">
                <a:solidFill>
                  <a:schemeClr val="dk1"/>
                </a:solidFill>
                <a:latin typeface="Roboto"/>
                <a:ea typeface="Roboto"/>
                <a:cs typeface="Roboto"/>
                <a:sym typeface="Roboto"/>
              </a:rPr>
              <a:t>Evaluation Metric : </a:t>
            </a:r>
            <a:r>
              <a:rPr lang="en" sz="1600" b="1" dirty="0">
                <a:latin typeface="Roboto"/>
                <a:ea typeface="Roboto"/>
                <a:cs typeface="Roboto"/>
                <a:sym typeface="Roboto"/>
              </a:rPr>
              <a:t> </a:t>
            </a:r>
            <a:r>
              <a:rPr lang="en" sz="1600" b="1" dirty="0" smtClean="0">
                <a:latin typeface="Roboto"/>
                <a:ea typeface="Roboto"/>
                <a:cs typeface="Roboto"/>
                <a:sym typeface="Roboto"/>
              </a:rPr>
              <a:t>Recall</a:t>
            </a:r>
            <a:endParaRPr sz="1600" dirty="0">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787" y="3953793"/>
            <a:ext cx="4972050" cy="1047750"/>
          </a:xfrm>
          <a:prstGeom prst="rect">
            <a:avLst/>
          </a:prstGeom>
        </p:spPr>
      </p:pic>
      <p:sp>
        <p:nvSpPr>
          <p:cNvPr id="3" name="Rectangle 2"/>
          <p:cNvSpPr/>
          <p:nvPr/>
        </p:nvSpPr>
        <p:spPr>
          <a:xfrm>
            <a:off x="812433" y="3314150"/>
            <a:ext cx="7581627" cy="738664"/>
          </a:xfrm>
          <a:prstGeom prst="rect">
            <a:avLst/>
          </a:prstGeom>
        </p:spPr>
        <p:txBody>
          <a:bodyPr wrap="square">
            <a:spAutoFit/>
          </a:bodyPr>
          <a:lstStyle/>
          <a:p>
            <a:r>
              <a:rPr lang="en-US" dirty="0"/>
              <a:t>I choose </a:t>
            </a:r>
            <a:r>
              <a:rPr lang="en-US" b="1" dirty="0"/>
              <a:t>recall</a:t>
            </a:r>
            <a:r>
              <a:rPr lang="en-US" dirty="0"/>
              <a:t> as an Evaluation metric because we care more about not miss classifying </a:t>
            </a:r>
            <a:endParaRPr lang="en-US" dirty="0" smtClean="0"/>
          </a:p>
          <a:p>
            <a:r>
              <a:rPr lang="en-US" dirty="0" smtClean="0"/>
              <a:t>high-qualified </a:t>
            </a:r>
            <a:r>
              <a:rPr lang="en-US" dirty="0"/>
              <a:t>leads as low-qualified </a:t>
            </a:r>
            <a:r>
              <a:rPr lang="en-US" b="1" dirty="0"/>
              <a:t>False Positives</a:t>
            </a:r>
            <a:r>
              <a:rPr lang="en-US" dirty="0"/>
              <a:t>, we will use metric recall as a guidance that our model works well </a:t>
            </a:r>
            <a:r>
              <a:rPr lang="en-US" b="1" dirty="0"/>
              <a:t>business-wise</a:t>
            </a:r>
            <a:r>
              <a:rPr lang="en-US" dirty="0"/>
              <a: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10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Selection &amp; Evaluation metric </a:t>
            </a:r>
            <a:endParaRPr/>
          </a:p>
        </p:txBody>
      </p:sp>
      <p:graphicFrame>
        <p:nvGraphicFramePr>
          <p:cNvPr id="402" name="Google Shape;402;p46"/>
          <p:cNvGraphicFramePr/>
          <p:nvPr>
            <p:extLst>
              <p:ext uri="{D42A27DB-BD31-4B8C-83A1-F6EECF244321}">
                <p14:modId xmlns:p14="http://schemas.microsoft.com/office/powerpoint/2010/main" val="3303979818"/>
              </p:ext>
            </p:extLst>
          </p:nvPr>
        </p:nvGraphicFramePr>
        <p:xfrm>
          <a:off x="820775" y="2243453"/>
          <a:ext cx="7674625" cy="2387700"/>
        </p:xfrm>
        <a:graphic>
          <a:graphicData uri="http://schemas.openxmlformats.org/drawingml/2006/table">
            <a:tbl>
              <a:tblPr>
                <a:noFill/>
                <a:tableStyleId>{AA9C9372-CC92-440E-8D6F-B7CB56EBFACB}</a:tableStyleId>
              </a:tblPr>
              <a:tblGrid>
                <a:gridCol w="2579625"/>
                <a:gridCol w="2547500"/>
                <a:gridCol w="2547500"/>
              </a:tblGrid>
              <a:tr h="464700">
                <a:tc>
                  <a:txBody>
                    <a:bodyPr/>
                    <a:lstStyle/>
                    <a:p>
                      <a:pPr marL="0" lvl="0" indent="0" algn="ctr" rtl="0">
                        <a:spcBef>
                          <a:spcPts val="0"/>
                        </a:spcBef>
                        <a:spcAft>
                          <a:spcPts val="0"/>
                        </a:spcAft>
                        <a:buNone/>
                      </a:pPr>
                      <a:r>
                        <a:rPr lang="en" sz="1700" dirty="0">
                          <a:solidFill>
                            <a:schemeClr val="lt1"/>
                          </a:solidFill>
                          <a:latin typeface="Roboto"/>
                          <a:ea typeface="Roboto"/>
                          <a:cs typeface="Roboto"/>
                          <a:sym typeface="Roboto"/>
                        </a:rPr>
                        <a:t>Model</a:t>
                      </a:r>
                      <a:endParaRPr sz="1700" dirty="0">
                        <a:solidFill>
                          <a:schemeClr val="lt1"/>
                        </a:solidFill>
                        <a:latin typeface="Roboto"/>
                        <a:ea typeface="Roboto"/>
                        <a:cs typeface="Roboto"/>
                        <a:sym typeface="Roboto"/>
                      </a:endParaRPr>
                    </a:p>
                  </a:txBody>
                  <a:tcPr marL="91425" marR="91425" marT="91425" marB="91425">
                    <a:solidFill>
                      <a:schemeClr val="dk1"/>
                    </a:solidFill>
                  </a:tcPr>
                </a:tc>
                <a:tc>
                  <a:txBody>
                    <a:bodyPr/>
                    <a:lstStyle/>
                    <a:p>
                      <a:pPr marL="0" lvl="0" indent="0" algn="ctr" rtl="0">
                        <a:spcBef>
                          <a:spcPts val="0"/>
                        </a:spcBef>
                        <a:spcAft>
                          <a:spcPts val="0"/>
                        </a:spcAft>
                        <a:buNone/>
                      </a:pPr>
                      <a:r>
                        <a:rPr lang="en">
                          <a:solidFill>
                            <a:schemeClr val="lt1"/>
                          </a:solidFill>
                          <a:latin typeface="Roboto"/>
                          <a:ea typeface="Roboto"/>
                          <a:cs typeface="Roboto"/>
                          <a:sym typeface="Roboto"/>
                        </a:rPr>
                        <a:t>Train Score</a:t>
                      </a:r>
                      <a:endParaRPr>
                        <a:solidFill>
                          <a:schemeClr val="lt1"/>
                        </a:solidFill>
                        <a:latin typeface="Roboto"/>
                        <a:ea typeface="Roboto"/>
                        <a:cs typeface="Roboto"/>
                        <a:sym typeface="Roboto"/>
                      </a:endParaRPr>
                    </a:p>
                  </a:txBody>
                  <a:tcPr marL="91425" marR="91425" marT="91425" marB="91425">
                    <a:solidFill>
                      <a:schemeClr val="dk1"/>
                    </a:solidFill>
                  </a:tcPr>
                </a:tc>
                <a:tc>
                  <a:txBody>
                    <a:bodyPr/>
                    <a:lstStyle/>
                    <a:p>
                      <a:pPr marL="0" lvl="0" indent="0" algn="ctr" rtl="0">
                        <a:spcBef>
                          <a:spcPts val="0"/>
                        </a:spcBef>
                        <a:spcAft>
                          <a:spcPts val="0"/>
                        </a:spcAft>
                        <a:buNone/>
                      </a:pPr>
                      <a:r>
                        <a:rPr lang="en">
                          <a:solidFill>
                            <a:schemeClr val="lt1"/>
                          </a:solidFill>
                          <a:latin typeface="Roboto"/>
                          <a:ea typeface="Roboto"/>
                          <a:cs typeface="Roboto"/>
                          <a:sym typeface="Roboto"/>
                        </a:rPr>
                        <a:t>Test Score</a:t>
                      </a:r>
                      <a:endParaRPr>
                        <a:solidFill>
                          <a:schemeClr val="lt1"/>
                        </a:solidFill>
                        <a:latin typeface="Roboto"/>
                        <a:ea typeface="Roboto"/>
                        <a:cs typeface="Roboto"/>
                        <a:sym typeface="Roboto"/>
                      </a:endParaRPr>
                    </a:p>
                  </a:txBody>
                  <a:tcPr marL="91425" marR="91425" marT="91425" marB="91425">
                    <a:solidFill>
                      <a:schemeClr val="dk1"/>
                    </a:solidFill>
                  </a:tcPr>
                </a:tc>
              </a:tr>
              <a:tr h="641000">
                <a:tc>
                  <a:txBody>
                    <a:bodyPr/>
                    <a:lstStyle/>
                    <a:p>
                      <a:pPr marL="0" lvl="0" indent="0" algn="ctr" rtl="0">
                        <a:spcBef>
                          <a:spcPts val="0"/>
                        </a:spcBef>
                        <a:spcAft>
                          <a:spcPts val="0"/>
                        </a:spcAft>
                        <a:buNone/>
                      </a:pPr>
                      <a:r>
                        <a:rPr lang="en">
                          <a:latin typeface="Roboto"/>
                          <a:ea typeface="Roboto"/>
                          <a:cs typeface="Roboto"/>
                          <a:sym typeface="Roboto"/>
                        </a:rPr>
                        <a:t>Decision Tree</a:t>
                      </a:r>
                      <a:endParaRPr>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dirty="0" smtClean="0"/>
                        <a:t>100%</a:t>
                      </a:r>
                      <a:endParaRPr dirty="0"/>
                    </a:p>
                    <a:p>
                      <a:pPr marL="0" lvl="0" indent="0" algn="ctr"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dirty="0" smtClean="0"/>
                        <a:t>62%</a:t>
                      </a:r>
                      <a:endParaRPr dirty="0"/>
                    </a:p>
                  </a:txBody>
                  <a:tcPr marL="91425" marR="91425" marT="91425" marB="91425"/>
                </a:tc>
              </a:tr>
              <a:tr h="641000">
                <a:tc>
                  <a:txBody>
                    <a:bodyPr/>
                    <a:lstStyle/>
                    <a:p>
                      <a:pPr marL="0" lvl="0" indent="0" algn="ctr" rtl="0">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dirty="0" smtClean="0"/>
                        <a:t>100%</a:t>
                      </a:r>
                      <a:endParaRPr dirty="0"/>
                    </a:p>
                    <a:p>
                      <a:pPr marL="0" lvl="0" indent="0" algn="ctr"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dirty="0" smtClean="0"/>
                        <a:t>72%</a:t>
                      </a:r>
                      <a:endParaRPr dirty="0"/>
                    </a:p>
                    <a:p>
                      <a:pPr marL="0" lvl="0" indent="0" algn="ctr" rtl="0">
                        <a:spcBef>
                          <a:spcPts val="0"/>
                        </a:spcBef>
                        <a:spcAft>
                          <a:spcPts val="0"/>
                        </a:spcAft>
                        <a:buNone/>
                      </a:pPr>
                      <a:endParaRPr dirty="0"/>
                    </a:p>
                  </a:txBody>
                  <a:tcPr marL="91425" marR="91425" marT="91425" marB="91425"/>
                </a:tc>
              </a:tr>
              <a:tr h="641000">
                <a:tc>
                  <a:txBody>
                    <a:bodyPr/>
                    <a:lstStyle/>
                    <a:p>
                      <a:pPr marL="0" lvl="0" indent="0" algn="ctr" rtl="0">
                        <a:spcBef>
                          <a:spcPts val="0"/>
                        </a:spcBef>
                        <a:spcAft>
                          <a:spcPts val="0"/>
                        </a:spcAft>
                        <a:buNone/>
                      </a:pPr>
                      <a:r>
                        <a:rPr lang="en">
                          <a:latin typeface="Roboto"/>
                          <a:ea typeface="Roboto"/>
                          <a:cs typeface="Roboto"/>
                          <a:sym typeface="Roboto"/>
                        </a:rPr>
                        <a:t>XGBoost</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dirty="0" smtClean="0"/>
                        <a:t>83%</a:t>
                      </a:r>
                      <a:endParaRPr dirty="0"/>
                    </a:p>
                    <a:p>
                      <a:pPr marL="0" lvl="0" indent="0" algn="ctr"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US" dirty="0" smtClean="0"/>
                        <a:t>74</a:t>
                      </a:r>
                      <a:r>
                        <a:rPr lang="en" dirty="0" smtClean="0"/>
                        <a:t>%</a:t>
                      </a:r>
                      <a:endParaRPr dirty="0"/>
                    </a:p>
                  </a:txBody>
                  <a:tcPr marL="91425" marR="91425" marT="91425" marB="91425"/>
                </a:tc>
              </a:tr>
            </a:tbl>
          </a:graphicData>
        </a:graphic>
      </p:graphicFrame>
      <p:sp>
        <p:nvSpPr>
          <p:cNvPr id="403" name="Google Shape;403;p46"/>
          <p:cNvSpPr txBox="1"/>
          <p:nvPr/>
        </p:nvSpPr>
        <p:spPr>
          <a:xfrm>
            <a:off x="175100" y="1356875"/>
            <a:ext cx="17970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Roboto"/>
              <a:buChar char="●"/>
            </a:pPr>
            <a:r>
              <a:rPr lang="en" sz="2000">
                <a:latin typeface="Roboto"/>
                <a:ea typeface="Roboto"/>
                <a:cs typeface="Roboto"/>
                <a:sym typeface="Roboto"/>
              </a:rPr>
              <a:t>Results</a:t>
            </a:r>
            <a:endParaRPr sz="2000">
              <a:latin typeface="Roboto"/>
              <a:ea typeface="Roboto"/>
              <a:cs typeface="Roboto"/>
              <a:sym typeface="Roboto"/>
            </a:endParaRPr>
          </a:p>
          <a:p>
            <a:pPr marL="0" lvl="0" indent="0" algn="l" rtl="0">
              <a:spcBef>
                <a:spcPts val="0"/>
              </a:spcBef>
              <a:spcAft>
                <a:spcPts val="0"/>
              </a:spcAft>
              <a:buNone/>
            </a:pPr>
            <a:endParaRPr sz="2000" b="1">
              <a:latin typeface="Roboto"/>
              <a:ea typeface="Roboto"/>
              <a:cs typeface="Roboto"/>
              <a:sym typeface="Roboto"/>
            </a:endParaRPr>
          </a:p>
        </p:txBody>
      </p:sp>
      <p:sp>
        <p:nvSpPr>
          <p:cNvPr id="405" name="Google Shape;405;p46"/>
          <p:cNvSpPr/>
          <p:nvPr/>
        </p:nvSpPr>
        <p:spPr>
          <a:xfrm>
            <a:off x="820775" y="3990150"/>
            <a:ext cx="2560800" cy="623700"/>
          </a:xfrm>
          <a:prstGeom prst="rect">
            <a:avLst/>
          </a:prstGeom>
          <a:solidFill>
            <a:srgbClr val="009384">
              <a:alpha val="385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10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Selection &amp; Evaluation metric </a:t>
            </a:r>
            <a:endParaRPr/>
          </a:p>
        </p:txBody>
      </p:sp>
      <p:pic>
        <p:nvPicPr>
          <p:cNvPr id="411" name="Google Shape;411;p47"/>
          <p:cNvPicPr preferRelativeResize="0"/>
          <p:nvPr/>
        </p:nvPicPr>
        <p:blipFill>
          <a:blip r:embed="rId3">
            <a:alphaModFix/>
          </a:blip>
          <a:stretch>
            <a:fillRect/>
          </a:stretch>
        </p:blipFill>
        <p:spPr>
          <a:xfrm>
            <a:off x="8249750" y="49000"/>
            <a:ext cx="840300" cy="840300"/>
          </a:xfrm>
          <a:prstGeom prst="rect">
            <a:avLst/>
          </a:prstGeom>
          <a:noFill/>
          <a:ln>
            <a:noFill/>
          </a:ln>
        </p:spPr>
      </p:pic>
      <p:sp>
        <p:nvSpPr>
          <p:cNvPr id="412" name="Google Shape;412;p47"/>
          <p:cNvSpPr txBox="1"/>
          <p:nvPr/>
        </p:nvSpPr>
        <p:spPr>
          <a:xfrm>
            <a:off x="175100" y="1356875"/>
            <a:ext cx="26622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Roboto"/>
              <a:buChar char="●"/>
            </a:pPr>
            <a:r>
              <a:rPr lang="en" sz="2000">
                <a:latin typeface="Roboto"/>
                <a:ea typeface="Roboto"/>
                <a:cs typeface="Roboto"/>
                <a:sym typeface="Roboto"/>
              </a:rPr>
              <a:t>Why XGBoost</a:t>
            </a:r>
            <a:endParaRPr sz="2000">
              <a:latin typeface="Roboto"/>
              <a:ea typeface="Roboto"/>
              <a:cs typeface="Roboto"/>
              <a:sym typeface="Roboto"/>
            </a:endParaRPr>
          </a:p>
          <a:p>
            <a:pPr marL="0" lvl="0" indent="0" algn="l" rtl="0">
              <a:spcBef>
                <a:spcPts val="0"/>
              </a:spcBef>
              <a:spcAft>
                <a:spcPts val="0"/>
              </a:spcAft>
              <a:buNone/>
            </a:pPr>
            <a:endParaRPr sz="2000" b="1">
              <a:latin typeface="Roboto"/>
              <a:ea typeface="Roboto"/>
              <a:cs typeface="Roboto"/>
              <a:sym typeface="Roboto"/>
            </a:endParaRPr>
          </a:p>
        </p:txBody>
      </p:sp>
      <p:pic>
        <p:nvPicPr>
          <p:cNvPr id="414" name="Google Shape;414;p47"/>
          <p:cNvPicPr preferRelativeResize="0"/>
          <p:nvPr/>
        </p:nvPicPr>
        <p:blipFill>
          <a:blip r:embed="rId4">
            <a:alphaModFix/>
          </a:blip>
          <a:stretch>
            <a:fillRect/>
          </a:stretch>
        </p:blipFill>
        <p:spPr>
          <a:xfrm>
            <a:off x="1785850" y="1806225"/>
            <a:ext cx="5668300" cy="2947225"/>
          </a:xfrm>
          <a:prstGeom prst="rect">
            <a:avLst/>
          </a:prstGeom>
          <a:noFill/>
          <a:ln>
            <a:no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8"/>
          <p:cNvSpPr txBox="1"/>
          <p:nvPr/>
        </p:nvSpPr>
        <p:spPr>
          <a:xfrm>
            <a:off x="1030950" y="1357500"/>
            <a:ext cx="68154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dirty="0" smtClean="0">
                <a:solidFill>
                  <a:schemeClr val="accent1"/>
                </a:solidFill>
                <a:latin typeface="Roboto"/>
                <a:ea typeface="Roboto"/>
                <a:cs typeface="Roboto"/>
                <a:sym typeface="Roboto"/>
              </a:rPr>
              <a:t>Fine -</a:t>
            </a:r>
            <a:r>
              <a:rPr lang="en" sz="6000" dirty="0">
                <a:solidFill>
                  <a:schemeClr val="accent1"/>
                </a:solidFill>
                <a:latin typeface="Roboto"/>
                <a:ea typeface="Roboto"/>
                <a:cs typeface="Roboto"/>
                <a:sym typeface="Roboto"/>
              </a:rPr>
              <a:t>Tune </a:t>
            </a:r>
            <a:endParaRPr sz="6000" dirty="0">
              <a:solidFill>
                <a:schemeClr val="accent1"/>
              </a:solidFill>
              <a:latin typeface="Roboto"/>
              <a:ea typeface="Roboto"/>
              <a:cs typeface="Roboto"/>
              <a:sym typeface="Roboto"/>
            </a:endParaRPr>
          </a:p>
          <a:p>
            <a:pPr marL="0" lvl="0" indent="0" algn="ctr" rtl="0">
              <a:spcBef>
                <a:spcPts val="0"/>
              </a:spcBef>
              <a:spcAft>
                <a:spcPts val="0"/>
              </a:spcAft>
              <a:buNone/>
            </a:pPr>
            <a:r>
              <a:rPr lang="en" sz="6000" dirty="0">
                <a:solidFill>
                  <a:schemeClr val="accent1"/>
                </a:solidFill>
                <a:latin typeface="Roboto"/>
                <a:ea typeface="Roboto"/>
                <a:cs typeface="Roboto"/>
                <a:sym typeface="Roboto"/>
              </a:rPr>
              <a:t>the Model</a:t>
            </a:r>
            <a:endParaRPr sz="6000" dirty="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Fine-tune the model</a:t>
            </a:r>
            <a:endParaRPr/>
          </a:p>
        </p:txBody>
      </p:sp>
      <p:graphicFrame>
        <p:nvGraphicFramePr>
          <p:cNvPr id="427" name="Google Shape;427;p49"/>
          <p:cNvGraphicFramePr/>
          <p:nvPr>
            <p:extLst>
              <p:ext uri="{D42A27DB-BD31-4B8C-83A1-F6EECF244321}">
                <p14:modId xmlns:p14="http://schemas.microsoft.com/office/powerpoint/2010/main" val="562470261"/>
              </p:ext>
            </p:extLst>
          </p:nvPr>
        </p:nvGraphicFramePr>
        <p:xfrm>
          <a:off x="931700" y="1308035"/>
          <a:ext cx="7427250" cy="3302238"/>
        </p:xfrm>
        <a:graphic>
          <a:graphicData uri="http://schemas.openxmlformats.org/drawingml/2006/table">
            <a:tbl>
              <a:tblPr>
                <a:noFill/>
                <a:tableStyleId>{AA9C9372-CC92-440E-8D6F-B7CB56EBFACB}</a:tableStyleId>
              </a:tblPr>
              <a:tblGrid>
                <a:gridCol w="2475750"/>
                <a:gridCol w="3862725"/>
                <a:gridCol w="1088775"/>
              </a:tblGrid>
              <a:tr h="288725">
                <a:tc>
                  <a:txBody>
                    <a:bodyPr/>
                    <a:lstStyle/>
                    <a:p>
                      <a:pPr marL="0" lvl="0" indent="0" algn="ctr" rtl="0">
                        <a:lnSpc>
                          <a:spcPct val="115000"/>
                        </a:lnSpc>
                        <a:spcBef>
                          <a:spcPts val="0"/>
                        </a:spcBef>
                        <a:spcAft>
                          <a:spcPts val="1600"/>
                        </a:spcAft>
                        <a:buNone/>
                      </a:pPr>
                      <a:r>
                        <a:rPr lang="en" sz="1800" b="1" dirty="0">
                          <a:solidFill>
                            <a:schemeClr val="lt1"/>
                          </a:solidFill>
                          <a:latin typeface="Roboto"/>
                          <a:ea typeface="Roboto"/>
                          <a:cs typeface="Roboto"/>
                          <a:sym typeface="Roboto"/>
                        </a:rPr>
                        <a:t>Hyperparameter </a:t>
                      </a:r>
                      <a:endParaRPr sz="1800" dirty="0">
                        <a:solidFill>
                          <a:schemeClr val="lt1"/>
                        </a:solidFill>
                      </a:endParaRPr>
                    </a:p>
                  </a:txBody>
                  <a:tcPr marL="91425" marR="91425" marT="91425" marB="91425">
                    <a:solidFill>
                      <a:schemeClr val="accent1"/>
                    </a:solidFill>
                  </a:tcPr>
                </a:tc>
                <a:tc>
                  <a:txBody>
                    <a:bodyPr/>
                    <a:lstStyle/>
                    <a:p>
                      <a:pPr marL="0" lvl="0" indent="0" algn="ctr" rtl="0">
                        <a:lnSpc>
                          <a:spcPct val="115000"/>
                        </a:lnSpc>
                        <a:spcBef>
                          <a:spcPts val="0"/>
                        </a:spcBef>
                        <a:spcAft>
                          <a:spcPts val="1600"/>
                        </a:spcAft>
                        <a:buNone/>
                      </a:pPr>
                      <a:r>
                        <a:rPr lang="en" sz="1800" b="1">
                          <a:solidFill>
                            <a:schemeClr val="lt1"/>
                          </a:solidFill>
                          <a:latin typeface="Roboto"/>
                          <a:ea typeface="Roboto"/>
                          <a:cs typeface="Roboto"/>
                          <a:sym typeface="Roboto"/>
                        </a:rPr>
                        <a:t>values</a:t>
                      </a:r>
                      <a:endParaRPr sz="1800"/>
                    </a:p>
                  </a:txBody>
                  <a:tcPr marL="91425" marR="91425" marT="91425" marB="91425">
                    <a:solidFill>
                      <a:schemeClr val="accent1"/>
                    </a:solidFill>
                  </a:tcPr>
                </a:tc>
                <a:tc>
                  <a:txBody>
                    <a:bodyPr/>
                    <a:lstStyle/>
                    <a:p>
                      <a:pPr marL="0" lvl="0" indent="0" algn="ctr" rtl="0">
                        <a:lnSpc>
                          <a:spcPct val="115000"/>
                        </a:lnSpc>
                        <a:spcBef>
                          <a:spcPts val="0"/>
                        </a:spcBef>
                        <a:spcAft>
                          <a:spcPts val="1600"/>
                        </a:spcAft>
                        <a:buNone/>
                      </a:pPr>
                      <a:r>
                        <a:rPr lang="en" sz="1800" b="1">
                          <a:solidFill>
                            <a:schemeClr val="lt1"/>
                          </a:solidFill>
                          <a:latin typeface="Roboto"/>
                          <a:ea typeface="Roboto"/>
                          <a:cs typeface="Roboto"/>
                          <a:sym typeface="Roboto"/>
                        </a:rPr>
                        <a:t>Best</a:t>
                      </a:r>
                      <a:endParaRPr sz="1800"/>
                    </a:p>
                  </a:txBody>
                  <a:tcPr marL="91425" marR="91425" marT="91425" marB="91425">
                    <a:solidFill>
                      <a:schemeClr val="accent1"/>
                    </a:solidFill>
                  </a:tcPr>
                </a:tc>
              </a:tr>
              <a:tr h="288725">
                <a:tc>
                  <a:txBody>
                    <a:bodyPr/>
                    <a:lstStyle/>
                    <a:p>
                      <a:pPr marL="0" lvl="0" indent="0" algn="ctr" rtl="0">
                        <a:spcBef>
                          <a:spcPts val="0"/>
                        </a:spcBef>
                        <a:spcAft>
                          <a:spcPts val="0"/>
                        </a:spcAft>
                        <a:buNone/>
                      </a:pPr>
                      <a:r>
                        <a:rPr lang="en" sz="1100" b="1">
                          <a:latin typeface="Roboto"/>
                          <a:ea typeface="Roboto"/>
                          <a:cs typeface="Roboto"/>
                          <a:sym typeface="Roboto"/>
                        </a:rPr>
                        <a:t>'Max_depth'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 sp_randint(3, 20)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9</a:t>
                      </a:r>
                      <a:endParaRPr sz="1100" b="1">
                        <a:latin typeface="Roboto"/>
                        <a:ea typeface="Roboto"/>
                        <a:cs typeface="Roboto"/>
                        <a:sym typeface="Roboto"/>
                      </a:endParaRPr>
                    </a:p>
                  </a:txBody>
                  <a:tcPr marL="91425" marR="91425" marT="91425" marB="91425"/>
                </a:tc>
              </a:tr>
              <a:tr h="288725">
                <a:tc>
                  <a:txBody>
                    <a:bodyPr/>
                    <a:lstStyle/>
                    <a:p>
                      <a:pPr marL="0" lvl="0" indent="0" algn="ctr" rtl="0">
                        <a:spcBef>
                          <a:spcPts val="0"/>
                        </a:spcBef>
                        <a:spcAft>
                          <a:spcPts val="0"/>
                        </a:spcAft>
                        <a:buNone/>
                      </a:pPr>
                      <a:r>
                        <a:rPr lang="en" sz="1100" b="1">
                          <a:latin typeface="Roboto"/>
                          <a:ea typeface="Roboto"/>
                          <a:cs typeface="Roboto"/>
                          <a:sym typeface="Roboto"/>
                        </a:rPr>
                        <a:t>'Learning_rate'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0.001, 0.01, 0.1, 0.2]</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0.001</a:t>
                      </a:r>
                      <a:endParaRPr sz="1100" b="1">
                        <a:latin typeface="Roboto"/>
                        <a:ea typeface="Roboto"/>
                        <a:cs typeface="Roboto"/>
                        <a:sym typeface="Roboto"/>
                      </a:endParaRPr>
                    </a:p>
                  </a:txBody>
                  <a:tcPr marL="91425" marR="91425" marT="91425" marB="91425"/>
                </a:tc>
              </a:tr>
              <a:tr h="288725">
                <a:tc>
                  <a:txBody>
                    <a:bodyPr/>
                    <a:lstStyle/>
                    <a:p>
                      <a:pPr marL="0" lvl="0" indent="0" algn="ctr" rtl="0">
                        <a:spcBef>
                          <a:spcPts val="0"/>
                        </a:spcBef>
                        <a:spcAft>
                          <a:spcPts val="0"/>
                        </a:spcAft>
                        <a:buNone/>
                      </a:pPr>
                      <a:r>
                        <a:rPr lang="en" sz="1100" b="1">
                          <a:latin typeface="Roboto"/>
                          <a:ea typeface="Roboto"/>
                          <a:cs typeface="Roboto"/>
                          <a:sym typeface="Roboto"/>
                        </a:rPr>
                        <a:t>'Gamma'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 [0, 0.25, 0.3,0.35,0.45,0.5,0.6,0.8,1.0]</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0.8</a:t>
                      </a:r>
                      <a:endParaRPr sz="1100" b="1">
                        <a:latin typeface="Roboto"/>
                        <a:ea typeface="Roboto"/>
                        <a:cs typeface="Roboto"/>
                        <a:sym typeface="Roboto"/>
                      </a:endParaRPr>
                    </a:p>
                  </a:txBody>
                  <a:tcPr marL="91425" marR="91425" marT="91425" marB="91425"/>
                </a:tc>
              </a:tr>
              <a:tr h="277375">
                <a:tc>
                  <a:txBody>
                    <a:bodyPr/>
                    <a:lstStyle/>
                    <a:p>
                      <a:pPr marL="0" lvl="0" indent="0" algn="ctr" rtl="0">
                        <a:spcBef>
                          <a:spcPts val="0"/>
                        </a:spcBef>
                        <a:spcAft>
                          <a:spcPts val="0"/>
                        </a:spcAft>
                        <a:buNone/>
                      </a:pPr>
                      <a:r>
                        <a:rPr lang="en" sz="1100" b="1">
                          <a:latin typeface="Roboto"/>
                          <a:ea typeface="Roboto"/>
                          <a:cs typeface="Roboto"/>
                          <a:sym typeface="Roboto"/>
                        </a:rPr>
                        <a:t>'Reg_lambda'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dirty="0">
                          <a:latin typeface="Roboto"/>
                          <a:ea typeface="Roboto"/>
                          <a:cs typeface="Roboto"/>
                          <a:sym typeface="Roboto"/>
                        </a:rPr>
                        <a:t> [0, 0.25, 0.3,0.35,0.45,0.5,0.6,0.8,1.0</a:t>
                      </a:r>
                      <a:r>
                        <a:rPr lang="en" sz="1100" b="1" dirty="0" smtClean="0">
                          <a:latin typeface="Roboto"/>
                          <a:ea typeface="Roboto"/>
                          <a:cs typeface="Roboto"/>
                          <a:sym typeface="Roboto"/>
                        </a:rPr>
                        <a:t>]</a:t>
                      </a:r>
                      <a:endParaRPr sz="1100" b="1"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1.0</a:t>
                      </a:r>
                      <a:endParaRPr sz="1100" b="1">
                        <a:latin typeface="Roboto"/>
                        <a:ea typeface="Roboto"/>
                        <a:cs typeface="Roboto"/>
                        <a:sym typeface="Roboto"/>
                      </a:endParaRPr>
                    </a:p>
                  </a:txBody>
                  <a:tcPr marL="91425" marR="91425" marT="91425" marB="91425"/>
                </a:tc>
              </a:tr>
              <a:tr h="288725">
                <a:tc>
                  <a:txBody>
                    <a:bodyPr/>
                    <a:lstStyle/>
                    <a:p>
                      <a:pPr marL="0" lvl="0" indent="0" algn="ctr" rtl="0">
                        <a:spcBef>
                          <a:spcPts val="0"/>
                        </a:spcBef>
                        <a:spcAft>
                          <a:spcPts val="0"/>
                        </a:spcAft>
                        <a:buNone/>
                      </a:pPr>
                      <a:r>
                        <a:rPr lang="en" sz="1100" b="1">
                          <a:latin typeface="Roboto"/>
                          <a:ea typeface="Roboto"/>
                          <a:cs typeface="Roboto"/>
                          <a:sym typeface="Roboto"/>
                        </a:rPr>
                        <a:t>'Subsample'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[0.5, 0.6, 0.7, 0.8, 0.9, 1.0]</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0.7</a:t>
                      </a:r>
                      <a:endParaRPr sz="1100" b="1">
                        <a:latin typeface="Roboto"/>
                        <a:ea typeface="Roboto"/>
                        <a:cs typeface="Roboto"/>
                        <a:sym typeface="Roboto"/>
                      </a:endParaRPr>
                    </a:p>
                  </a:txBody>
                  <a:tcPr marL="91425" marR="91425" marT="91425" marB="91425"/>
                </a:tc>
              </a:tr>
              <a:tr h="288725">
                <a:tc>
                  <a:txBody>
                    <a:bodyPr/>
                    <a:lstStyle/>
                    <a:p>
                      <a:pPr marL="0" lvl="0" indent="0" algn="ctr" rtl="0">
                        <a:spcBef>
                          <a:spcPts val="0"/>
                        </a:spcBef>
                        <a:spcAft>
                          <a:spcPts val="0"/>
                        </a:spcAft>
                        <a:buNone/>
                      </a:pPr>
                      <a:r>
                        <a:rPr lang="en" sz="1100" b="1">
                          <a:latin typeface="Roboto"/>
                          <a:ea typeface="Roboto"/>
                          <a:cs typeface="Roboto"/>
                          <a:sym typeface="Roboto"/>
                        </a:rPr>
                        <a:t>'Min_child_weight'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[0.25,0.5, 1.0, 3.0, 5.0, 7.0]</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0.5</a:t>
                      </a:r>
                      <a:endParaRPr sz="1100" b="1">
                        <a:latin typeface="Roboto"/>
                        <a:ea typeface="Roboto"/>
                        <a:cs typeface="Roboto"/>
                        <a:sym typeface="Roboto"/>
                      </a:endParaRPr>
                    </a:p>
                  </a:txBody>
                  <a:tcPr marL="91425" marR="91425" marT="91425" marB="91425"/>
                </a:tc>
              </a:tr>
              <a:tr h="288725">
                <a:tc>
                  <a:txBody>
                    <a:bodyPr/>
                    <a:lstStyle/>
                    <a:p>
                      <a:pPr marL="0" lvl="0" indent="0" algn="ctr" rtl="0">
                        <a:spcBef>
                          <a:spcPts val="0"/>
                        </a:spcBef>
                        <a:spcAft>
                          <a:spcPts val="0"/>
                        </a:spcAft>
                        <a:buNone/>
                      </a:pPr>
                      <a:r>
                        <a:rPr lang="en" sz="1100" b="1" dirty="0">
                          <a:latin typeface="Roboto"/>
                          <a:ea typeface="Roboto"/>
                          <a:cs typeface="Roboto"/>
                          <a:sym typeface="Roboto"/>
                        </a:rPr>
                        <a:t>'N_estimators' </a:t>
                      </a:r>
                      <a:endParaRPr sz="1100" b="1"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[100,200,500,1000,2000]</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500</a:t>
                      </a:r>
                      <a:endParaRPr sz="1100" b="1">
                        <a:latin typeface="Roboto"/>
                        <a:ea typeface="Roboto"/>
                        <a:cs typeface="Roboto"/>
                        <a:sym typeface="Roboto"/>
                      </a:endParaRPr>
                    </a:p>
                  </a:txBody>
                  <a:tcPr marL="91425" marR="91425" marT="91425" marB="91425"/>
                </a:tc>
              </a:tr>
              <a:tr h="288725">
                <a:tc>
                  <a:txBody>
                    <a:bodyPr/>
                    <a:lstStyle/>
                    <a:p>
                      <a:pPr marL="0" lvl="0" indent="0" algn="ctr" rtl="0">
                        <a:spcBef>
                          <a:spcPts val="0"/>
                        </a:spcBef>
                        <a:spcAft>
                          <a:spcPts val="0"/>
                        </a:spcAft>
                        <a:buNone/>
                      </a:pPr>
                      <a:r>
                        <a:rPr lang="en" sz="1100" b="1">
                          <a:latin typeface="Roboto"/>
                          <a:ea typeface="Roboto"/>
                          <a:cs typeface="Roboto"/>
                          <a:sym typeface="Roboto"/>
                        </a:rPr>
                        <a:t>'Colsample_bytree' </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a:latin typeface="Roboto"/>
                          <a:ea typeface="Roboto"/>
                          <a:cs typeface="Roboto"/>
                          <a:sym typeface="Roboto"/>
                        </a:rPr>
                        <a:t>[0.1,0.3,0.5,1]</a:t>
                      </a:r>
                      <a:endParaRPr sz="1100" b="1">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sz="1100" b="1" dirty="0">
                          <a:latin typeface="Roboto"/>
                          <a:ea typeface="Roboto"/>
                          <a:cs typeface="Roboto"/>
                          <a:sym typeface="Roboto"/>
                        </a:rPr>
                        <a:t>1</a:t>
                      </a:r>
                      <a:endParaRPr sz="1100" b="1" dirty="0">
                        <a:latin typeface="Roboto"/>
                        <a:ea typeface="Roboto"/>
                        <a:cs typeface="Roboto"/>
                        <a:sym typeface="Roboto"/>
                      </a:endParaRPr>
                    </a:p>
                  </a:txBody>
                  <a:tcPr marL="91425" marR="91425" marT="91425" marB="91425"/>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Fine-tune the model - cont</a:t>
            </a:r>
            <a:endParaRPr/>
          </a:p>
        </p:txBody>
      </p:sp>
      <p:sp>
        <p:nvSpPr>
          <p:cNvPr id="435" name="Google Shape;435;p50"/>
          <p:cNvSpPr txBox="1"/>
          <p:nvPr/>
        </p:nvSpPr>
        <p:spPr>
          <a:xfrm>
            <a:off x="164150" y="1421725"/>
            <a:ext cx="7410900" cy="503184"/>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Font typeface="Roboto"/>
              <a:buChar char="●"/>
            </a:pPr>
            <a:r>
              <a:rPr lang="en" sz="1800" b="1" dirty="0">
                <a:solidFill>
                  <a:schemeClr val="dk1"/>
                </a:solidFill>
                <a:latin typeface="Roboto"/>
                <a:ea typeface="Roboto"/>
                <a:cs typeface="Roboto"/>
                <a:sym typeface="Roboto"/>
              </a:rPr>
              <a:t>Top </a:t>
            </a:r>
            <a:r>
              <a:rPr lang="en" sz="1800" b="1" dirty="0" smtClean="0">
                <a:solidFill>
                  <a:schemeClr val="dk1"/>
                </a:solidFill>
                <a:latin typeface="Roboto"/>
                <a:ea typeface="Roboto"/>
                <a:cs typeface="Roboto"/>
                <a:sym typeface="Roboto"/>
              </a:rPr>
              <a:t>Features</a:t>
            </a:r>
            <a:endParaRPr sz="1800" dirty="0">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12" y="1572242"/>
            <a:ext cx="5615085" cy="33751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Results</a:t>
            </a:r>
            <a:endParaRPr dirty="0"/>
          </a:p>
        </p:txBody>
      </p:sp>
      <p:sp>
        <p:nvSpPr>
          <p:cNvPr id="444" name="Google Shape;444;p51"/>
          <p:cNvSpPr txBox="1"/>
          <p:nvPr/>
        </p:nvSpPr>
        <p:spPr>
          <a:xfrm>
            <a:off x="240775" y="1399925"/>
            <a:ext cx="7761300" cy="46779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Roboto"/>
              <a:buChar char="●"/>
            </a:pPr>
            <a:r>
              <a:rPr lang="en" sz="1600" b="1" dirty="0" smtClean="0">
                <a:solidFill>
                  <a:schemeClr val="dk1"/>
                </a:solidFill>
                <a:latin typeface="Roboto"/>
                <a:ea typeface="Roboto"/>
                <a:cs typeface="Roboto"/>
                <a:sym typeface="Roboto"/>
              </a:rPr>
              <a:t>Result before </a:t>
            </a:r>
            <a:r>
              <a:rPr lang="en" sz="1600" b="1" dirty="0">
                <a:solidFill>
                  <a:schemeClr val="dk1"/>
                </a:solidFill>
                <a:latin typeface="Roboto"/>
                <a:ea typeface="Roboto"/>
                <a:cs typeface="Roboto"/>
                <a:sym typeface="Roboto"/>
              </a:rPr>
              <a:t>selecting important features </a:t>
            </a:r>
            <a:r>
              <a:rPr lang="en" sz="1600" b="1" dirty="0" smtClean="0">
                <a:solidFill>
                  <a:schemeClr val="dk1"/>
                </a:solidFill>
                <a:latin typeface="Roboto"/>
                <a:ea typeface="Roboto"/>
                <a:cs typeface="Roboto"/>
                <a:sym typeface="Roboto"/>
              </a:rPr>
              <a:t>and fine-tuning</a:t>
            </a:r>
            <a:endParaRPr sz="1600" dirty="0">
              <a:latin typeface="Roboto"/>
              <a:ea typeface="Roboto"/>
              <a:cs typeface="Roboto"/>
              <a:sym typeface="Roboto"/>
            </a:endParaRPr>
          </a:p>
        </p:txBody>
      </p:sp>
      <p:sp>
        <p:nvSpPr>
          <p:cNvPr id="446" name="Google Shape;446;p51"/>
          <p:cNvSpPr txBox="1"/>
          <p:nvPr/>
        </p:nvSpPr>
        <p:spPr>
          <a:xfrm>
            <a:off x="240775" y="2810850"/>
            <a:ext cx="7410900" cy="467790"/>
          </a:xfrm>
          <a:prstGeom prst="rect">
            <a:avLst/>
          </a:prstGeom>
          <a:noFill/>
          <a:ln>
            <a:noFill/>
          </a:ln>
        </p:spPr>
        <p:txBody>
          <a:bodyPr spcFirstLastPara="1" wrap="square" lIns="91425" tIns="91425" rIns="91425" bIns="91425" anchor="t" anchorCtr="0">
            <a:spAutoFit/>
          </a:bodyPr>
          <a:lstStyle/>
          <a:p>
            <a:pPr marL="457200" lvl="0" indent="-330200">
              <a:lnSpc>
                <a:spcPct val="115000"/>
              </a:lnSpc>
              <a:buClr>
                <a:schemeClr val="dk1"/>
              </a:buClr>
              <a:buSzPts val="1600"/>
              <a:buFont typeface="Roboto"/>
              <a:buChar char="●"/>
            </a:pPr>
            <a:r>
              <a:rPr lang="en" sz="1600" b="1" dirty="0" smtClean="0">
                <a:solidFill>
                  <a:schemeClr val="dk1"/>
                </a:solidFill>
                <a:latin typeface="Roboto"/>
                <a:ea typeface="Roboto"/>
                <a:cs typeface="Roboto"/>
                <a:sym typeface="Roboto"/>
              </a:rPr>
              <a:t>Result after </a:t>
            </a:r>
            <a:r>
              <a:rPr lang="en" sz="1600" b="1" dirty="0">
                <a:solidFill>
                  <a:schemeClr val="dk1"/>
                </a:solidFill>
                <a:latin typeface="Roboto"/>
                <a:ea typeface="Roboto"/>
                <a:cs typeface="Roboto"/>
                <a:sym typeface="Roboto"/>
              </a:rPr>
              <a:t>selecting important </a:t>
            </a:r>
            <a:r>
              <a:rPr lang="en" sz="1600" b="1" dirty="0">
                <a:solidFill>
                  <a:schemeClr val="dk1"/>
                </a:solidFill>
                <a:latin typeface="Roboto"/>
                <a:ea typeface="Roboto"/>
                <a:cs typeface="Roboto"/>
                <a:sym typeface="Roboto"/>
              </a:rPr>
              <a:t>features and </a:t>
            </a:r>
            <a:r>
              <a:rPr lang="en" sz="1600" b="1" dirty="0" smtClean="0">
                <a:solidFill>
                  <a:schemeClr val="dk1"/>
                </a:solidFill>
                <a:latin typeface="Roboto"/>
                <a:ea typeface="Roboto"/>
                <a:cs typeface="Roboto"/>
                <a:sym typeface="Roboto"/>
              </a:rPr>
              <a:t>fine-tuning</a:t>
            </a:r>
            <a:endParaRPr sz="1600" b="1" dirty="0">
              <a:solidFill>
                <a:schemeClr val="dk1"/>
              </a:solidFill>
              <a:latin typeface="Roboto"/>
              <a:ea typeface="Roboto"/>
              <a:cs typeface="Roboto"/>
              <a:sym typeface="Roboto"/>
            </a:endParaRPr>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383</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383</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865</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1394623" y="3278640"/>
            <a:ext cx="1565664" cy="523220"/>
          </a:xfrm>
          <a:prstGeom prst="rect">
            <a:avLst/>
          </a:prstGeom>
          <a:noFill/>
        </p:spPr>
        <p:txBody>
          <a:bodyPr wrap="square" rtlCol="0">
            <a:spAutoFit/>
          </a:bodyPr>
          <a:lstStyle/>
          <a:p>
            <a:r>
              <a:rPr lang="en-US" b="1" dirty="0" smtClean="0">
                <a:solidFill>
                  <a:schemeClr val="tx2"/>
                </a:solidFill>
                <a:latin typeface="Roboto" panose="020B0604020202020204" charset="0"/>
                <a:ea typeface="Roboto" panose="020B0604020202020204" charset="0"/>
              </a:rPr>
              <a:t>Features : 383</a:t>
            </a:r>
          </a:p>
          <a:p>
            <a:r>
              <a:rPr lang="en-US" b="1" dirty="0" smtClean="0">
                <a:solidFill>
                  <a:schemeClr val="tx2"/>
                </a:solidFill>
                <a:latin typeface="Roboto" panose="020B0604020202020204" charset="0"/>
                <a:ea typeface="Roboto" panose="020B0604020202020204" charset="0"/>
              </a:rPr>
              <a:t>Recall </a:t>
            </a:r>
            <a:r>
              <a:rPr lang="en-US" b="1" dirty="0">
                <a:solidFill>
                  <a:schemeClr val="tx2"/>
                </a:solidFill>
                <a:latin typeface="Roboto" panose="020B0604020202020204" charset="0"/>
                <a:ea typeface="Roboto" panose="020B0604020202020204" charset="0"/>
              </a:rPr>
              <a:t>: 79 %</a:t>
            </a:r>
            <a:endParaRPr lang="en-US" b="1" dirty="0">
              <a:solidFill>
                <a:schemeClr val="tx2"/>
              </a:solidFill>
              <a:latin typeface="Roboto" panose="020B0604020202020204" charset="0"/>
              <a:ea typeface="Roboto" panose="020B0604020202020204" charset="0"/>
            </a:endParaRPr>
          </a:p>
        </p:txBody>
      </p:sp>
      <p:sp>
        <p:nvSpPr>
          <p:cNvPr id="13" name="TextBox 12"/>
          <p:cNvSpPr txBox="1"/>
          <p:nvPr/>
        </p:nvSpPr>
        <p:spPr>
          <a:xfrm>
            <a:off x="1394623" y="1881405"/>
            <a:ext cx="1486724" cy="523220"/>
          </a:xfrm>
          <a:prstGeom prst="rect">
            <a:avLst/>
          </a:prstGeom>
          <a:noFill/>
        </p:spPr>
        <p:txBody>
          <a:bodyPr wrap="square" rtlCol="0">
            <a:spAutoFit/>
          </a:bodyPr>
          <a:lstStyle/>
          <a:p>
            <a:r>
              <a:rPr lang="en-US" b="1" dirty="0">
                <a:solidFill>
                  <a:schemeClr val="tx2"/>
                </a:solidFill>
                <a:latin typeface="Roboto" panose="020B0604020202020204" charset="0"/>
                <a:ea typeface="Roboto" panose="020B0604020202020204" charset="0"/>
              </a:rPr>
              <a:t>Features : </a:t>
            </a:r>
            <a:r>
              <a:rPr lang="en-US" b="1" dirty="0" smtClean="0">
                <a:solidFill>
                  <a:schemeClr val="tx2"/>
                </a:solidFill>
                <a:latin typeface="Roboto" panose="020B0604020202020204" charset="0"/>
                <a:ea typeface="Roboto" panose="020B0604020202020204" charset="0"/>
              </a:rPr>
              <a:t>865</a:t>
            </a:r>
          </a:p>
          <a:p>
            <a:r>
              <a:rPr lang="en-US" b="1" dirty="0" smtClean="0">
                <a:solidFill>
                  <a:schemeClr val="tx2"/>
                </a:solidFill>
                <a:latin typeface="Roboto" panose="020B0604020202020204" charset="0"/>
                <a:ea typeface="Roboto" panose="020B0604020202020204" charset="0"/>
              </a:rPr>
              <a:t>Recall </a:t>
            </a:r>
            <a:r>
              <a:rPr lang="en-US" b="1" dirty="0">
                <a:solidFill>
                  <a:schemeClr val="tx2"/>
                </a:solidFill>
                <a:latin typeface="Roboto" panose="020B0604020202020204" charset="0"/>
                <a:ea typeface="Roboto" panose="020B0604020202020204" charset="0"/>
              </a:rPr>
              <a:t>: </a:t>
            </a:r>
            <a:r>
              <a:rPr lang="en-US" b="1" dirty="0" smtClean="0">
                <a:solidFill>
                  <a:schemeClr val="tx2"/>
                </a:solidFill>
                <a:latin typeface="Roboto" panose="020B0604020202020204" charset="0"/>
                <a:ea typeface="Roboto" panose="020B0604020202020204" charset="0"/>
              </a:rPr>
              <a:t>74 </a:t>
            </a:r>
            <a:r>
              <a:rPr lang="en-US" b="1" dirty="0">
                <a:solidFill>
                  <a:schemeClr val="tx2"/>
                </a:solidFill>
                <a:latin typeface="Roboto" panose="020B0604020202020204" charset="0"/>
                <a:ea typeface="Roboto" panose="020B0604020202020204" charset="0"/>
              </a:rPr>
              <a:t>%</a:t>
            </a:r>
            <a:endParaRPr lang="en-US" b="1" dirty="0">
              <a:solidFill>
                <a:schemeClr val="tx2"/>
              </a:solidFill>
              <a:latin typeface="Roboto" panose="020B0604020202020204" charset="0"/>
              <a:ea typeface="Roboto" panose="020B060402020202020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Effect transition="in" filter="fade">
                                      <p:cBhvr>
                                        <p:cTn id="12"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8"/>
          <p:cNvSpPr txBox="1"/>
          <p:nvPr/>
        </p:nvSpPr>
        <p:spPr>
          <a:xfrm>
            <a:off x="1030950" y="1357500"/>
            <a:ext cx="6815400" cy="110796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0" dirty="0" smtClean="0">
                <a:solidFill>
                  <a:schemeClr val="accent1"/>
                </a:solidFill>
                <a:latin typeface="Roboto"/>
                <a:ea typeface="Roboto"/>
                <a:cs typeface="Roboto"/>
                <a:sym typeface="Roboto"/>
              </a:rPr>
              <a:t>Deployment</a:t>
            </a:r>
            <a:endParaRPr sz="6000" dirty="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extLst>
      <p:ext uri="{BB962C8B-B14F-4D97-AF65-F5344CB8AC3E}">
        <p14:creationId xmlns:p14="http://schemas.microsoft.com/office/powerpoint/2010/main" val="1221641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Agenda</a:t>
            </a:r>
            <a:endParaRPr/>
          </a:p>
        </p:txBody>
      </p:sp>
      <p:sp>
        <p:nvSpPr>
          <p:cNvPr id="82" name="Google Shape;82;p15"/>
          <p:cNvSpPr txBox="1">
            <a:spLocks noGrp="1"/>
          </p:cNvSpPr>
          <p:nvPr>
            <p:ph type="body" idx="2"/>
          </p:nvPr>
        </p:nvSpPr>
        <p:spPr>
          <a:xfrm>
            <a:off x="4437550" y="118412"/>
            <a:ext cx="4706400" cy="5024913"/>
          </a:xfrm>
          <a:prstGeom prst="rect">
            <a:avLst/>
          </a:prstGeom>
        </p:spPr>
        <p:txBody>
          <a:bodyPr spcFirstLastPara="1" wrap="square" lIns="91425" tIns="91425" rIns="91425" bIns="91425" anchor="t" anchorCtr="0">
            <a:normAutofit lnSpcReduction="10000"/>
          </a:bodyPr>
          <a:lstStyle/>
          <a:p>
            <a:pPr marL="457200" lvl="0" indent="-333290" algn="l" rtl="0">
              <a:spcBef>
                <a:spcPts val="0"/>
              </a:spcBef>
              <a:spcAft>
                <a:spcPts val="0"/>
              </a:spcAft>
              <a:buSzPct val="100000"/>
              <a:buChar char="●"/>
            </a:pPr>
            <a:r>
              <a:rPr lang="en" sz="1782" dirty="0"/>
              <a:t>Objectives</a:t>
            </a:r>
            <a:endParaRPr sz="1782" dirty="0"/>
          </a:p>
          <a:p>
            <a:pPr marL="457200" lvl="0" indent="-333290" algn="l" rtl="0">
              <a:spcBef>
                <a:spcPts val="0"/>
              </a:spcBef>
              <a:spcAft>
                <a:spcPts val="0"/>
              </a:spcAft>
              <a:buSzPct val="100000"/>
              <a:buChar char="●"/>
            </a:pPr>
            <a:r>
              <a:rPr lang="en" sz="1782" dirty="0"/>
              <a:t>Data Understanding</a:t>
            </a:r>
            <a:endParaRPr sz="1782" dirty="0"/>
          </a:p>
          <a:p>
            <a:pPr marL="457200" lvl="0" indent="-333290" algn="l" rtl="0">
              <a:spcBef>
                <a:spcPts val="0"/>
              </a:spcBef>
              <a:spcAft>
                <a:spcPts val="0"/>
              </a:spcAft>
              <a:buSzPct val="100000"/>
              <a:buChar char="●"/>
            </a:pPr>
            <a:r>
              <a:rPr lang="en" sz="1782" dirty="0"/>
              <a:t>Data Pre-processing</a:t>
            </a:r>
            <a:endParaRPr sz="1782" dirty="0"/>
          </a:p>
          <a:p>
            <a:pPr marL="457200" lvl="0" indent="-333290" algn="l" rtl="0">
              <a:spcBef>
                <a:spcPts val="0"/>
              </a:spcBef>
              <a:spcAft>
                <a:spcPts val="0"/>
              </a:spcAft>
              <a:buSzPct val="100000"/>
              <a:buChar char="●"/>
            </a:pPr>
            <a:r>
              <a:rPr lang="en" sz="1782" dirty="0"/>
              <a:t>Challenges</a:t>
            </a:r>
            <a:endParaRPr sz="1782" dirty="0"/>
          </a:p>
          <a:p>
            <a:pPr marL="457200" lvl="0" indent="-333290" algn="l" rtl="0">
              <a:spcBef>
                <a:spcPts val="0"/>
              </a:spcBef>
              <a:spcAft>
                <a:spcPts val="0"/>
              </a:spcAft>
              <a:buSzPct val="100000"/>
              <a:buChar char="●"/>
            </a:pPr>
            <a:r>
              <a:rPr lang="en" sz="1782" dirty="0"/>
              <a:t>Data Exploration &amp; Hypothesis testing</a:t>
            </a:r>
            <a:endParaRPr sz="1782" dirty="0"/>
          </a:p>
          <a:p>
            <a:pPr marL="457200" lvl="0" indent="-333290" algn="l" rtl="0">
              <a:spcBef>
                <a:spcPts val="0"/>
              </a:spcBef>
              <a:spcAft>
                <a:spcPts val="0"/>
              </a:spcAft>
              <a:buSzPct val="100000"/>
              <a:buChar char="●"/>
            </a:pPr>
            <a:r>
              <a:rPr lang="en" sz="1782" dirty="0"/>
              <a:t>Data Preparation</a:t>
            </a:r>
            <a:endParaRPr sz="1782" dirty="0"/>
          </a:p>
          <a:p>
            <a:pPr marL="914400" lvl="1" indent="-309795" algn="l" rtl="0">
              <a:spcBef>
                <a:spcPts val="0"/>
              </a:spcBef>
              <a:spcAft>
                <a:spcPts val="0"/>
              </a:spcAft>
              <a:buSzPct val="100000"/>
              <a:buChar char="○"/>
            </a:pPr>
            <a:r>
              <a:rPr lang="en" sz="1382" dirty="0"/>
              <a:t>Handling non-realistics data, outliers and   missing values.</a:t>
            </a:r>
            <a:endParaRPr sz="1382" dirty="0"/>
          </a:p>
          <a:p>
            <a:pPr marL="914400" lvl="1" indent="-309795" algn="l" rtl="0">
              <a:spcBef>
                <a:spcPts val="0"/>
              </a:spcBef>
              <a:spcAft>
                <a:spcPts val="0"/>
              </a:spcAft>
              <a:buSzPct val="100000"/>
              <a:buChar char="○"/>
            </a:pPr>
            <a:r>
              <a:rPr lang="en" sz="1382" dirty="0"/>
              <a:t>Feature Selection </a:t>
            </a:r>
            <a:endParaRPr lang="en" sz="1382" dirty="0" smtClean="0"/>
          </a:p>
          <a:p>
            <a:pPr marL="914400" lvl="1" indent="-309795" algn="l" rtl="0">
              <a:spcBef>
                <a:spcPts val="0"/>
              </a:spcBef>
              <a:spcAft>
                <a:spcPts val="0"/>
              </a:spcAft>
              <a:buSzPct val="100000"/>
              <a:buChar char="○"/>
            </a:pPr>
            <a:r>
              <a:rPr lang="en" sz="1382" dirty="0" smtClean="0"/>
              <a:t>Feature Engineering </a:t>
            </a:r>
            <a:endParaRPr sz="1382" dirty="0" smtClean="0"/>
          </a:p>
          <a:p>
            <a:pPr marL="457200" lvl="0" indent="-333290" algn="l" rtl="0">
              <a:spcBef>
                <a:spcPts val="0"/>
              </a:spcBef>
              <a:spcAft>
                <a:spcPts val="0"/>
              </a:spcAft>
              <a:buSzPct val="100000"/>
              <a:buChar char="●"/>
            </a:pPr>
            <a:r>
              <a:rPr lang="en" sz="1782" dirty="0" smtClean="0"/>
              <a:t>Model </a:t>
            </a:r>
            <a:r>
              <a:rPr lang="en" sz="1782" dirty="0"/>
              <a:t>Selection &amp; Evaluation metric</a:t>
            </a:r>
            <a:endParaRPr sz="1782" dirty="0"/>
          </a:p>
          <a:p>
            <a:pPr marL="457200" lvl="0" indent="-333290" algn="l" rtl="0">
              <a:spcBef>
                <a:spcPts val="0"/>
              </a:spcBef>
              <a:spcAft>
                <a:spcPts val="0"/>
              </a:spcAft>
              <a:buSzPct val="100000"/>
              <a:buChar char="●"/>
            </a:pPr>
            <a:r>
              <a:rPr lang="en" sz="1782" dirty="0"/>
              <a:t>Fine-Tune the model</a:t>
            </a:r>
            <a:endParaRPr sz="1782" dirty="0"/>
          </a:p>
          <a:p>
            <a:pPr marL="914400" lvl="1" indent="-309795" algn="l" rtl="0">
              <a:spcBef>
                <a:spcPts val="0"/>
              </a:spcBef>
              <a:spcAft>
                <a:spcPts val="0"/>
              </a:spcAft>
              <a:buSzPct val="100000"/>
              <a:buChar char="○"/>
            </a:pPr>
            <a:r>
              <a:rPr lang="en" sz="1382" dirty="0"/>
              <a:t>Hyperparameters Optimization</a:t>
            </a:r>
            <a:endParaRPr sz="1382" dirty="0"/>
          </a:p>
          <a:p>
            <a:pPr marL="914400" lvl="1" indent="-309795" algn="l" rtl="0">
              <a:spcBef>
                <a:spcPts val="0"/>
              </a:spcBef>
              <a:spcAft>
                <a:spcPts val="0"/>
              </a:spcAft>
              <a:buSzPct val="100000"/>
              <a:buChar char="○"/>
            </a:pPr>
            <a:r>
              <a:rPr lang="en" sz="1382" dirty="0"/>
              <a:t>Feature Importance selections</a:t>
            </a:r>
            <a:endParaRPr sz="1382" dirty="0"/>
          </a:p>
          <a:p>
            <a:pPr marL="457200" lvl="0" indent="-333290" algn="l" rtl="0">
              <a:spcBef>
                <a:spcPts val="0"/>
              </a:spcBef>
              <a:spcAft>
                <a:spcPts val="0"/>
              </a:spcAft>
              <a:buSzPct val="100000"/>
              <a:buChar char="●"/>
            </a:pPr>
            <a:r>
              <a:rPr lang="en" sz="1782" dirty="0"/>
              <a:t>Results</a:t>
            </a:r>
            <a:endParaRPr sz="1782" dirty="0"/>
          </a:p>
          <a:p>
            <a:pPr marL="457200" lvl="0" indent="-333290" algn="l" rtl="0">
              <a:spcBef>
                <a:spcPts val="0"/>
              </a:spcBef>
              <a:spcAft>
                <a:spcPts val="0"/>
              </a:spcAft>
              <a:buSzPct val="100000"/>
              <a:buChar char="●"/>
            </a:pPr>
            <a:r>
              <a:rPr lang="en" sz="1782" dirty="0"/>
              <a:t>Other </a:t>
            </a:r>
            <a:r>
              <a:rPr lang="en" sz="1782" dirty="0" smtClean="0"/>
              <a:t>Approaches</a:t>
            </a:r>
          </a:p>
          <a:p>
            <a:pPr marL="457200" lvl="0" indent="-333290" algn="l" rtl="0">
              <a:spcBef>
                <a:spcPts val="0"/>
              </a:spcBef>
              <a:spcAft>
                <a:spcPts val="0"/>
              </a:spcAft>
              <a:buSzPct val="100000"/>
              <a:buChar char="●"/>
            </a:pPr>
            <a:r>
              <a:rPr lang="en" sz="1782" dirty="0" smtClean="0"/>
              <a:t>Deployment</a:t>
            </a:r>
            <a:endParaRPr sz="1782" dirty="0"/>
          </a:p>
          <a:p>
            <a:pPr marL="457200" lvl="0" indent="-333290" algn="l" rtl="0">
              <a:spcBef>
                <a:spcPts val="0"/>
              </a:spcBef>
              <a:spcAft>
                <a:spcPts val="0"/>
              </a:spcAft>
              <a:buSzPct val="100000"/>
              <a:buChar char="●"/>
            </a:pPr>
            <a:r>
              <a:rPr lang="en" sz="1782" dirty="0"/>
              <a:t>Business Recommendations</a:t>
            </a:r>
            <a:endParaRPr sz="1782" dirty="0"/>
          </a:p>
          <a:p>
            <a:pPr marL="0" lvl="0" indent="0" algn="l" rtl="0">
              <a:spcBef>
                <a:spcPts val="1200"/>
              </a:spcBef>
              <a:spcAft>
                <a:spcPts val="0"/>
              </a:spcAft>
              <a:buNone/>
            </a:pPr>
            <a:endParaRPr sz="1500" dirty="0"/>
          </a:p>
          <a:p>
            <a:pPr marL="0" lvl="0" indent="0" algn="l" rtl="0">
              <a:spcBef>
                <a:spcPts val="1200"/>
              </a:spcBef>
              <a:spcAft>
                <a:spcPts val="1200"/>
              </a:spcAft>
              <a:buNone/>
            </a:pPr>
            <a:endParaRPr sz="1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Deployment</a:t>
            </a:r>
            <a:endParaRPr dirty="0"/>
          </a:p>
        </p:txBody>
      </p:sp>
      <p:sp>
        <p:nvSpPr>
          <p:cNvPr id="444" name="Google Shape;444;p51"/>
          <p:cNvSpPr txBox="1"/>
          <p:nvPr/>
        </p:nvSpPr>
        <p:spPr>
          <a:xfrm>
            <a:off x="457200" y="1817056"/>
            <a:ext cx="7761300" cy="2154406"/>
          </a:xfrm>
          <a:prstGeom prst="rect">
            <a:avLst/>
          </a:prstGeom>
          <a:noFill/>
          <a:ln>
            <a:noFill/>
          </a:ln>
        </p:spPr>
        <p:txBody>
          <a:bodyPr spcFirstLastPara="1" wrap="square" lIns="91425" tIns="91425" rIns="91425" bIns="91425" anchor="t" anchorCtr="0">
            <a:spAutoFit/>
          </a:bodyPr>
          <a:lstStyle/>
          <a:p>
            <a:pPr fontAlgn="base"/>
            <a:r>
              <a:rPr lang="en-US" sz="1600" dirty="0">
                <a:solidFill>
                  <a:schemeClr val="tx2"/>
                </a:solidFill>
                <a:latin typeface="Roboto" panose="020B0604020202020204" charset="0"/>
                <a:ea typeface="Roboto" panose="020B0604020202020204" charset="0"/>
              </a:rPr>
              <a:t>Used </a:t>
            </a:r>
            <a:r>
              <a:rPr lang="en-US" sz="1600" b="1" dirty="0" smtClean="0">
                <a:solidFill>
                  <a:schemeClr val="tx2"/>
                </a:solidFill>
                <a:latin typeface="Roboto" panose="020B0604020202020204" charset="0"/>
                <a:ea typeface="Roboto" panose="020B0604020202020204" charset="0"/>
              </a:rPr>
              <a:t>Flask </a:t>
            </a:r>
            <a:r>
              <a:rPr lang="en-US" sz="1600" b="1" dirty="0">
                <a:solidFill>
                  <a:schemeClr val="tx2"/>
                </a:solidFill>
                <a:latin typeface="Roboto" panose="020B0604020202020204" charset="0"/>
                <a:ea typeface="Roboto" panose="020B0604020202020204" charset="0"/>
              </a:rPr>
              <a:t>API</a:t>
            </a:r>
            <a:r>
              <a:rPr lang="en-US" sz="1600" dirty="0">
                <a:solidFill>
                  <a:schemeClr val="tx2"/>
                </a:solidFill>
                <a:latin typeface="Roboto" panose="020B0604020202020204" charset="0"/>
                <a:ea typeface="Roboto" panose="020B0604020202020204" charset="0"/>
              </a:rPr>
              <a:t> and </a:t>
            </a:r>
            <a:r>
              <a:rPr lang="en-US" sz="1600" b="1" dirty="0">
                <a:solidFill>
                  <a:schemeClr val="tx2"/>
                </a:solidFill>
                <a:latin typeface="Roboto" panose="020B0604020202020204" charset="0"/>
                <a:ea typeface="Roboto" panose="020B0604020202020204" charset="0"/>
              </a:rPr>
              <a:t>HTML </a:t>
            </a:r>
            <a:r>
              <a:rPr lang="en-US" sz="1600" b="1" dirty="0" smtClean="0">
                <a:solidFill>
                  <a:schemeClr val="tx2"/>
                </a:solidFill>
                <a:latin typeface="Roboto" panose="020B0604020202020204" charset="0"/>
                <a:ea typeface="Roboto" panose="020B0604020202020204" charset="0"/>
              </a:rPr>
              <a:t>Template</a:t>
            </a:r>
            <a:r>
              <a:rPr lang="en-US" sz="1600" dirty="0" smtClean="0">
                <a:solidFill>
                  <a:schemeClr val="tx2"/>
                </a:solidFill>
                <a:latin typeface="Roboto" panose="020B0604020202020204" charset="0"/>
                <a:ea typeface="Roboto" panose="020B0604020202020204" charset="0"/>
              </a:rPr>
              <a:t>.</a:t>
            </a:r>
            <a:r>
              <a:rPr lang="en-US" sz="1600" dirty="0">
                <a:solidFill>
                  <a:schemeClr val="tx2"/>
                </a:solidFill>
                <a:latin typeface="Roboto" panose="020B0604020202020204" charset="0"/>
                <a:ea typeface="Roboto" panose="020B0604020202020204" charset="0"/>
              </a:rPr>
              <a:t/>
            </a:r>
            <a:br>
              <a:rPr lang="en-US" sz="1600" dirty="0">
                <a:solidFill>
                  <a:schemeClr val="tx2"/>
                </a:solidFill>
                <a:latin typeface="Roboto" panose="020B0604020202020204" charset="0"/>
                <a:ea typeface="Roboto" panose="020B0604020202020204" charset="0"/>
              </a:rPr>
            </a:br>
            <a:r>
              <a:rPr lang="en-US" sz="1600" dirty="0">
                <a:solidFill>
                  <a:schemeClr val="tx2"/>
                </a:solidFill>
                <a:latin typeface="Roboto" panose="020B0604020202020204" charset="0"/>
                <a:ea typeface="Roboto" panose="020B0604020202020204" charset="0"/>
              </a:rPr>
              <a:t/>
            </a:r>
            <a:br>
              <a:rPr lang="en-US" sz="1600" dirty="0">
                <a:solidFill>
                  <a:schemeClr val="tx2"/>
                </a:solidFill>
                <a:latin typeface="Roboto" panose="020B0604020202020204" charset="0"/>
                <a:ea typeface="Roboto" panose="020B0604020202020204" charset="0"/>
              </a:rPr>
            </a:br>
            <a:endParaRPr lang="en-US" sz="1600" dirty="0">
              <a:solidFill>
                <a:schemeClr val="tx2"/>
              </a:solidFill>
              <a:latin typeface="Roboto" panose="020B0604020202020204" charset="0"/>
              <a:ea typeface="Roboto" panose="020B0604020202020204" charset="0"/>
            </a:endParaRPr>
          </a:p>
          <a:p>
            <a:r>
              <a:rPr lang="en-US" sz="1600" dirty="0">
                <a:solidFill>
                  <a:schemeClr val="tx2"/>
                </a:solidFill>
                <a:latin typeface="Roboto" panose="020B0604020202020204" charset="0"/>
                <a:ea typeface="Roboto" panose="020B0604020202020204" charset="0"/>
              </a:rPr>
              <a:t/>
            </a:r>
            <a:br>
              <a:rPr lang="en-US" sz="1600" dirty="0">
                <a:solidFill>
                  <a:schemeClr val="tx2"/>
                </a:solidFill>
                <a:latin typeface="Roboto" panose="020B0604020202020204" charset="0"/>
                <a:ea typeface="Roboto" panose="020B0604020202020204" charset="0"/>
              </a:rPr>
            </a:br>
            <a:r>
              <a:rPr lang="en-US" sz="1600" dirty="0">
                <a:solidFill>
                  <a:schemeClr val="tx2"/>
                </a:solidFill>
                <a:latin typeface="Roboto" panose="020B0604020202020204" charset="0"/>
                <a:ea typeface="Roboto" panose="020B0604020202020204" charset="0"/>
              </a:rPr>
              <a:t/>
            </a:r>
            <a:br>
              <a:rPr lang="en-US" sz="1600" dirty="0">
                <a:solidFill>
                  <a:schemeClr val="tx2"/>
                </a:solidFill>
                <a:latin typeface="Roboto" panose="020B0604020202020204" charset="0"/>
                <a:ea typeface="Roboto" panose="020B0604020202020204" charset="0"/>
              </a:rPr>
            </a:br>
            <a:r>
              <a:rPr lang="en-US" sz="1600" dirty="0">
                <a:solidFill>
                  <a:schemeClr val="tx2"/>
                </a:solidFill>
                <a:latin typeface="Roboto" panose="020B0604020202020204" charset="0"/>
                <a:ea typeface="Roboto" panose="020B0604020202020204" charset="0"/>
              </a:rPr>
              <a:t/>
            </a:r>
            <a:br>
              <a:rPr lang="en-US" sz="1600" dirty="0">
                <a:solidFill>
                  <a:schemeClr val="tx2"/>
                </a:solidFill>
                <a:latin typeface="Roboto" panose="020B0604020202020204" charset="0"/>
                <a:ea typeface="Roboto" panose="020B0604020202020204" charset="0"/>
              </a:rPr>
            </a:br>
            <a:r>
              <a:rPr lang="en-US" sz="1600" dirty="0">
                <a:solidFill>
                  <a:schemeClr val="tx2"/>
                </a:solidFill>
                <a:latin typeface="Roboto" panose="020B0604020202020204" charset="0"/>
                <a:ea typeface="Roboto" panose="020B0604020202020204" charset="0"/>
              </a:rPr>
              <a:t>Exposing different APIs to generate predictions for </a:t>
            </a:r>
            <a:r>
              <a:rPr lang="en-US" sz="1600" dirty="0" smtClean="0">
                <a:solidFill>
                  <a:schemeClr val="tx2"/>
                </a:solidFill>
                <a:latin typeface="Roboto" panose="020B0604020202020204" charset="0"/>
                <a:ea typeface="Roboto" panose="020B0604020202020204" charset="0"/>
              </a:rPr>
              <a:t>sales department, </a:t>
            </a:r>
            <a:r>
              <a:rPr lang="en-US" sz="1600" dirty="0">
                <a:solidFill>
                  <a:schemeClr val="tx2"/>
                </a:solidFill>
                <a:latin typeface="Roboto" panose="020B0604020202020204" charset="0"/>
                <a:ea typeface="Roboto" panose="020B0604020202020204" charset="0"/>
              </a:rPr>
              <a:t/>
            </a:r>
            <a:br>
              <a:rPr lang="en-US" sz="1600" dirty="0">
                <a:solidFill>
                  <a:schemeClr val="tx2"/>
                </a:solidFill>
                <a:latin typeface="Roboto" panose="020B0604020202020204" charset="0"/>
                <a:ea typeface="Roboto" panose="020B0604020202020204" charset="0"/>
              </a:rPr>
            </a:br>
            <a:r>
              <a:rPr lang="en-US" sz="1600" dirty="0">
                <a:solidFill>
                  <a:schemeClr val="tx2"/>
                </a:solidFill>
                <a:latin typeface="Roboto" panose="020B0604020202020204" charset="0"/>
                <a:ea typeface="Roboto" panose="020B0604020202020204" charset="0"/>
              </a:rPr>
              <a:t>by passing </a:t>
            </a:r>
            <a:r>
              <a:rPr lang="en-US" sz="1600" b="1" dirty="0" smtClean="0">
                <a:solidFill>
                  <a:schemeClr val="tx2"/>
                </a:solidFill>
                <a:latin typeface="Roboto" panose="020B0604020202020204" charset="0"/>
                <a:ea typeface="Roboto" panose="020B0604020202020204" charset="0"/>
              </a:rPr>
              <a:t>info about the lead</a:t>
            </a:r>
            <a:r>
              <a:rPr lang="en-US" sz="1600" dirty="0" smtClean="0">
                <a:solidFill>
                  <a:schemeClr val="tx2"/>
                </a:solidFill>
                <a:latin typeface="Roboto" panose="020B0604020202020204" charset="0"/>
                <a:ea typeface="Roboto" panose="020B0604020202020204" charset="0"/>
              </a:rPr>
              <a:t> </a:t>
            </a:r>
            <a:r>
              <a:rPr lang="en-US" sz="1600" dirty="0">
                <a:solidFill>
                  <a:schemeClr val="tx2"/>
                </a:solidFill>
                <a:latin typeface="Roboto" panose="020B0604020202020204" charset="0"/>
                <a:ea typeface="Roboto" panose="020B0604020202020204" charset="0"/>
              </a:rPr>
              <a:t>and display </a:t>
            </a:r>
            <a:r>
              <a:rPr lang="en-US" sz="1600" b="1" dirty="0" smtClean="0">
                <a:solidFill>
                  <a:schemeClr val="tx2"/>
                </a:solidFill>
                <a:latin typeface="Roboto" panose="020B0604020202020204" charset="0"/>
                <a:ea typeface="Roboto" panose="020B0604020202020204" charset="0"/>
              </a:rPr>
              <a:t>if it high or low qualified</a:t>
            </a:r>
            <a:r>
              <a:rPr lang="en-US" sz="1600" dirty="0" smtClean="0">
                <a:solidFill>
                  <a:schemeClr val="tx2"/>
                </a:solidFill>
                <a:latin typeface="Roboto" panose="020B0604020202020204" charset="0"/>
                <a:ea typeface="Roboto" panose="020B0604020202020204" charset="0"/>
              </a:rPr>
              <a:t>.</a:t>
            </a:r>
            <a:endParaRPr sz="1600" dirty="0">
              <a:solidFill>
                <a:schemeClr val="tx2"/>
              </a:solidFill>
              <a:latin typeface="Roboto" panose="020B0604020202020204" charset="0"/>
              <a:ea typeface="Roboto" panose="020B0604020202020204" charset="0"/>
              <a:cs typeface="Roboto"/>
              <a:sym typeface="Roboto"/>
            </a:endParaRPr>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383</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383</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601" y="2329480"/>
            <a:ext cx="2180129" cy="903168"/>
          </a:xfrm>
          <a:prstGeom prst="rect">
            <a:avLst/>
          </a:prstGeom>
        </p:spPr>
      </p:pic>
    </p:spTree>
    <p:extLst>
      <p:ext uri="{BB962C8B-B14F-4D97-AF65-F5344CB8AC3E}">
        <p14:creationId xmlns:p14="http://schemas.microsoft.com/office/powerpoint/2010/main" val="37736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3"/>
          <p:cNvSpPr txBox="1">
            <a:spLocks noGrp="1"/>
          </p:cNvSpPr>
          <p:nvPr>
            <p:ph type="body" idx="2"/>
          </p:nvPr>
        </p:nvSpPr>
        <p:spPr>
          <a:xfrm>
            <a:off x="4791475" y="654125"/>
            <a:ext cx="4352400" cy="41115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sz="1500" dirty="0"/>
          </a:p>
          <a:p>
            <a:pPr marL="457200" lvl="0" indent="-323850" algn="l" rtl="0">
              <a:spcBef>
                <a:spcPts val="1200"/>
              </a:spcBef>
              <a:spcAft>
                <a:spcPts val="0"/>
              </a:spcAft>
              <a:buSzPts val="1500"/>
              <a:buChar char="●"/>
            </a:pPr>
            <a:r>
              <a:rPr lang="en" sz="1500" dirty="0" smtClean="0"/>
              <a:t>Use </a:t>
            </a:r>
            <a:r>
              <a:rPr lang="en" sz="1500" dirty="0"/>
              <a:t>deep learning model to capture </a:t>
            </a:r>
            <a:r>
              <a:rPr lang="en" sz="1500" dirty="0" smtClean="0"/>
              <a:t>more </a:t>
            </a:r>
            <a:r>
              <a:rPr lang="en" sz="1500" dirty="0"/>
              <a:t>hidden </a:t>
            </a:r>
            <a:r>
              <a:rPr lang="en" sz="1500" dirty="0" smtClean="0"/>
              <a:t>patterns.</a:t>
            </a:r>
          </a:p>
          <a:p>
            <a:pPr marL="457200" lvl="0" indent="-323850" algn="l" rtl="0">
              <a:spcBef>
                <a:spcPts val="1200"/>
              </a:spcBef>
              <a:spcAft>
                <a:spcPts val="0"/>
              </a:spcAft>
              <a:buSzPts val="1500"/>
              <a:buChar char="●"/>
            </a:pPr>
            <a:endParaRPr lang="en" sz="1500" dirty="0"/>
          </a:p>
          <a:p>
            <a:pPr marL="457200" lvl="0" indent="-323850" algn="l" rtl="0">
              <a:spcBef>
                <a:spcPts val="1200"/>
              </a:spcBef>
              <a:spcAft>
                <a:spcPts val="0"/>
              </a:spcAft>
              <a:buSzPts val="1500"/>
              <a:buChar char="●"/>
            </a:pPr>
            <a:r>
              <a:rPr lang="en" sz="1500" dirty="0" smtClean="0"/>
              <a:t>Try another classical model has class weight to solve imbalance data</a:t>
            </a:r>
            <a:endParaRPr sz="1500" dirty="0"/>
          </a:p>
          <a:p>
            <a:pPr marL="0" lvl="0" indent="0" algn="l" rtl="0">
              <a:spcBef>
                <a:spcPts val="1200"/>
              </a:spcBef>
              <a:spcAft>
                <a:spcPts val="1200"/>
              </a:spcAft>
              <a:buNone/>
            </a:pPr>
            <a:endParaRPr dirty="0"/>
          </a:p>
        </p:txBody>
      </p:sp>
      <p:sp>
        <p:nvSpPr>
          <p:cNvPr id="463" name="Google Shape;463;p53"/>
          <p:cNvSpPr txBox="1">
            <a:spLocks noGrp="1"/>
          </p:cNvSpPr>
          <p:nvPr>
            <p:ph type="title"/>
          </p:nvPr>
        </p:nvSpPr>
        <p:spPr>
          <a:xfrm>
            <a:off x="768525" y="2031725"/>
            <a:ext cx="3275100" cy="855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Other Approaches</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4"/>
          <p:cNvSpPr txBox="1"/>
          <p:nvPr/>
        </p:nvSpPr>
        <p:spPr>
          <a:xfrm>
            <a:off x="1030950" y="1357500"/>
            <a:ext cx="6815400" cy="295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Business Recommendations</a:t>
            </a:r>
            <a:endParaRPr sz="6000">
              <a:solidFill>
                <a:schemeClr val="accent1"/>
              </a:solidFill>
              <a:latin typeface="Roboto"/>
              <a:ea typeface="Roboto"/>
              <a:cs typeface="Roboto"/>
              <a:sym typeface="Roboto"/>
            </a:endParaRPr>
          </a:p>
          <a:p>
            <a:pPr marL="0" lvl="0" indent="0" algn="ctr" rtl="0">
              <a:spcBef>
                <a:spcPts val="0"/>
              </a:spcBef>
              <a:spcAft>
                <a:spcPts val="0"/>
              </a:spcAft>
              <a:buNone/>
            </a:pPr>
            <a:endParaRPr sz="600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Recommendations </a:t>
            </a:r>
            <a:endParaRPr/>
          </a:p>
          <a:p>
            <a:pPr marL="0" lvl="0" indent="0" algn="l" rtl="0">
              <a:spcBef>
                <a:spcPts val="0"/>
              </a:spcBef>
              <a:spcAft>
                <a:spcPts val="0"/>
              </a:spcAft>
              <a:buNone/>
            </a:pPr>
            <a:endParaRPr/>
          </a:p>
        </p:txBody>
      </p:sp>
      <p:sp>
        <p:nvSpPr>
          <p:cNvPr id="477" name="Google Shape;477;p55"/>
          <p:cNvSpPr txBox="1"/>
          <p:nvPr/>
        </p:nvSpPr>
        <p:spPr>
          <a:xfrm>
            <a:off x="0" y="1301350"/>
            <a:ext cx="7410900" cy="301618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Roboto"/>
              <a:buChar char="●"/>
            </a:pPr>
            <a:r>
              <a:rPr lang="en-US" sz="1600" dirty="0" smtClean="0">
                <a:latin typeface="Roboto"/>
                <a:ea typeface="Roboto"/>
                <a:cs typeface="Roboto"/>
                <a:sym typeface="Roboto"/>
              </a:rPr>
              <a:t>Collect more information from the user</a:t>
            </a:r>
            <a:r>
              <a:rPr lang="en-US" sz="1800" dirty="0">
                <a:latin typeface="Roboto"/>
                <a:ea typeface="Roboto"/>
                <a:cs typeface="Roboto"/>
                <a:sym typeface="Roboto"/>
              </a:rPr>
              <a:t> </a:t>
            </a:r>
            <a:r>
              <a:rPr lang="en-US" sz="1800" dirty="0" smtClean="0">
                <a:latin typeface="Roboto"/>
                <a:ea typeface="Roboto"/>
                <a:cs typeface="Roboto"/>
                <a:sym typeface="Roboto"/>
              </a:rPr>
              <a:t>like his/her work, location, gender, age , education, total visits, device.</a:t>
            </a:r>
          </a:p>
          <a:p>
            <a:pPr marL="127000" lvl="0" algn="l" rtl="0">
              <a:lnSpc>
                <a:spcPct val="115000"/>
              </a:lnSpc>
              <a:spcBef>
                <a:spcPts val="0"/>
              </a:spcBef>
              <a:spcAft>
                <a:spcPts val="0"/>
              </a:spcAft>
              <a:buClr>
                <a:schemeClr val="dk1"/>
              </a:buClr>
              <a:buSzPts val="1600"/>
            </a:pPr>
            <a:endParaRPr lang="en-US" sz="1800" dirty="0" smtClean="0">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US" sz="1800" dirty="0" smtClean="0">
                <a:latin typeface="Roboto"/>
                <a:ea typeface="Roboto"/>
                <a:cs typeface="Roboto"/>
                <a:sym typeface="Roboto"/>
              </a:rPr>
              <a:t>Improve the data engineering pipeline to reduce the incorrect and missing values.</a:t>
            </a:r>
          </a:p>
          <a:p>
            <a:pPr marL="457200" lvl="0" indent="-330200" algn="l" rtl="0">
              <a:lnSpc>
                <a:spcPct val="115000"/>
              </a:lnSpc>
              <a:spcBef>
                <a:spcPts val="0"/>
              </a:spcBef>
              <a:spcAft>
                <a:spcPts val="0"/>
              </a:spcAft>
              <a:buClr>
                <a:schemeClr val="dk1"/>
              </a:buClr>
              <a:buSzPts val="1600"/>
              <a:buFont typeface="Roboto"/>
              <a:buChar char="●"/>
            </a:pPr>
            <a:endParaRPr lang="en-US" sz="1800" dirty="0">
              <a:latin typeface="Roboto"/>
              <a:ea typeface="Roboto"/>
              <a:cs typeface="Roboto"/>
              <a:sym typeface="Roboto"/>
            </a:endParaRPr>
          </a:p>
          <a:p>
            <a:pPr marL="457200" lvl="0" indent="-330200">
              <a:lnSpc>
                <a:spcPct val="115000"/>
              </a:lnSpc>
              <a:buClr>
                <a:schemeClr val="dk1"/>
              </a:buClr>
              <a:buSzPts val="1600"/>
              <a:buFont typeface="Roboto"/>
              <a:buChar char="●"/>
            </a:pPr>
            <a:r>
              <a:rPr lang="en-US" sz="1800" dirty="0">
                <a:latin typeface="Roboto"/>
                <a:ea typeface="Roboto"/>
                <a:cs typeface="Roboto"/>
                <a:sym typeface="Roboto"/>
              </a:rPr>
              <a:t>Reduce if the capability of users to write like their location rather than choose from references we give </a:t>
            </a:r>
            <a:r>
              <a:rPr lang="en-US" sz="1800" dirty="0" smtClean="0">
                <a:latin typeface="Roboto"/>
                <a:ea typeface="Roboto"/>
                <a:cs typeface="Roboto"/>
                <a:sym typeface="Roboto"/>
              </a:rPr>
              <a:t>them like cities or zones.</a:t>
            </a:r>
          </a:p>
          <a:p>
            <a:pPr marL="457200" lvl="0" indent="-330200" algn="l" rtl="0">
              <a:lnSpc>
                <a:spcPct val="115000"/>
              </a:lnSpc>
              <a:spcBef>
                <a:spcPts val="0"/>
              </a:spcBef>
              <a:spcAft>
                <a:spcPts val="0"/>
              </a:spcAft>
              <a:buClr>
                <a:schemeClr val="dk1"/>
              </a:buClr>
              <a:buSzPts val="1600"/>
              <a:buFont typeface="Roboto"/>
              <a:buChar char="●"/>
            </a:pPr>
            <a:endParaRPr lang="en-US" sz="1600" dirty="0" smtClean="0">
              <a:latin typeface="Roboto"/>
              <a:ea typeface="Roboto"/>
              <a:cs typeface="Roboto"/>
              <a:sym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6"/>
          <p:cNvSpPr txBox="1"/>
          <p:nvPr/>
        </p:nvSpPr>
        <p:spPr>
          <a:xfrm>
            <a:off x="1030950" y="1357500"/>
            <a:ext cx="68154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THANK YOU!</a:t>
            </a:r>
            <a:endParaRPr sz="6000">
              <a:solidFill>
                <a:schemeClr val="accent1"/>
              </a:solidFill>
              <a:latin typeface="Roboto"/>
              <a:ea typeface="Roboto"/>
              <a:cs typeface="Roboto"/>
              <a:sym typeface="Roboto"/>
            </a:endParaRPr>
          </a:p>
          <a:p>
            <a:pPr marL="0" lvl="0" indent="0" algn="ctr" rtl="0">
              <a:spcBef>
                <a:spcPts val="0"/>
              </a:spcBef>
              <a:spcAft>
                <a:spcPts val="0"/>
              </a:spcAft>
              <a:buNone/>
            </a:pPr>
            <a:endParaRPr sz="600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extLst>
      <p:ext uri="{BB962C8B-B14F-4D97-AF65-F5344CB8AC3E}">
        <p14:creationId xmlns:p14="http://schemas.microsoft.com/office/powerpoint/2010/main" val="135372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p:nvPr/>
        </p:nvSpPr>
        <p:spPr>
          <a:xfrm>
            <a:off x="1008550" y="1911575"/>
            <a:ext cx="6815400" cy="206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Objectives</a:t>
            </a:r>
            <a:endParaRPr sz="6000">
              <a:solidFill>
                <a:schemeClr val="accent1"/>
              </a:solidFill>
              <a:latin typeface="Roboto"/>
              <a:ea typeface="Roboto"/>
              <a:cs typeface="Roboto"/>
              <a:sym typeface="Roboto"/>
            </a:endParaRPr>
          </a:p>
          <a:p>
            <a:pPr marL="0" lvl="0" indent="0" algn="l" rtl="0">
              <a:spcBef>
                <a:spcPts val="0"/>
              </a:spcBef>
              <a:spcAft>
                <a:spcPts val="0"/>
              </a:spcAft>
              <a:buNone/>
            </a:pPr>
            <a:endParaRPr sz="6200">
              <a:solidFill>
                <a:schemeClr val="accent1"/>
              </a:solidFill>
              <a:latin typeface="Roboto"/>
              <a:ea typeface="Roboto"/>
              <a:cs typeface="Roboto"/>
              <a:sym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95" name="Google Shape;95;p17"/>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100" b="1" dirty="0">
                <a:solidFill>
                  <a:schemeClr val="dk1"/>
                </a:solidFill>
              </a:rPr>
              <a:t>Business Challenge :</a:t>
            </a:r>
            <a:endParaRPr sz="2100" b="1" dirty="0">
              <a:solidFill>
                <a:schemeClr val="dk1"/>
              </a:solidFill>
            </a:endParaRPr>
          </a:p>
          <a:p>
            <a:pPr lvl="0" indent="-330200">
              <a:spcBef>
                <a:spcPts val="1200"/>
              </a:spcBef>
              <a:buClr>
                <a:schemeClr val="lt2"/>
              </a:buClr>
              <a:buSzPts val="1600"/>
            </a:pPr>
            <a:r>
              <a:rPr lang="en-US" sz="1600" dirty="0">
                <a:solidFill>
                  <a:schemeClr val="lt2"/>
                </a:solidFill>
              </a:rPr>
              <a:t>In </a:t>
            </a:r>
            <a:r>
              <a:rPr lang="en-US" sz="1600" dirty="0" err="1">
                <a:solidFill>
                  <a:schemeClr val="lt2"/>
                </a:solidFill>
              </a:rPr>
              <a:t>Nawy</a:t>
            </a:r>
            <a:r>
              <a:rPr lang="en-US" sz="1600" dirty="0">
                <a:solidFill>
                  <a:schemeClr val="lt2"/>
                </a:solidFill>
              </a:rPr>
              <a:t> we are initiating targeting campaigns on a daily basis to generate Real estate </a:t>
            </a:r>
            <a:r>
              <a:rPr lang="en-US" sz="1600" dirty="0" smtClean="0">
                <a:solidFill>
                  <a:schemeClr val="lt2"/>
                </a:solidFill>
              </a:rPr>
              <a:t>leads,</a:t>
            </a:r>
          </a:p>
          <a:p>
            <a:pPr lvl="0" indent="-330200">
              <a:spcBef>
                <a:spcPts val="1200"/>
              </a:spcBef>
              <a:buClr>
                <a:schemeClr val="lt2"/>
              </a:buClr>
              <a:buSzPts val="1600"/>
            </a:pPr>
            <a:r>
              <a:rPr lang="en-US" sz="1600" dirty="0" smtClean="0">
                <a:solidFill>
                  <a:schemeClr val="lt2"/>
                </a:solidFill>
              </a:rPr>
              <a:t>The </a:t>
            </a:r>
            <a:r>
              <a:rPr lang="en-US" sz="1600" dirty="0">
                <a:solidFill>
                  <a:schemeClr val="lt2"/>
                </a:solidFill>
              </a:rPr>
              <a:t>main pain is generating qualified leads</a:t>
            </a:r>
            <a:r>
              <a:rPr lang="en-US" sz="1600" dirty="0" smtClean="0">
                <a:solidFill>
                  <a:schemeClr val="lt2"/>
                </a:solidFill>
              </a:rPr>
              <a:t>.</a:t>
            </a:r>
          </a:p>
          <a:p>
            <a:pPr lvl="0" indent="-330200">
              <a:spcBef>
                <a:spcPts val="1200"/>
              </a:spcBef>
              <a:buClr>
                <a:schemeClr val="lt2"/>
              </a:buClr>
              <a:buSzPts val="1600"/>
            </a:pPr>
            <a:r>
              <a:rPr lang="en" sz="1600" dirty="0" smtClean="0">
                <a:solidFill>
                  <a:schemeClr val="lt2"/>
                </a:solidFill>
              </a:rPr>
              <a:t>Can </a:t>
            </a:r>
            <a:r>
              <a:rPr lang="en" sz="1600" dirty="0">
                <a:solidFill>
                  <a:schemeClr val="lt2"/>
                </a:solidFill>
              </a:rPr>
              <a:t>we predict </a:t>
            </a:r>
            <a:r>
              <a:rPr lang="en-US" sz="1600" dirty="0" smtClean="0">
                <a:solidFill>
                  <a:schemeClr val="lt2"/>
                </a:solidFill>
              </a:rPr>
              <a:t>if the </a:t>
            </a:r>
            <a:r>
              <a:rPr lang="en-US" sz="1600" dirty="0">
                <a:solidFill>
                  <a:schemeClr val="lt2"/>
                </a:solidFill>
              </a:rPr>
              <a:t>received </a:t>
            </a:r>
            <a:r>
              <a:rPr lang="en-US" sz="1600" dirty="0" smtClean="0">
                <a:solidFill>
                  <a:schemeClr val="lt2"/>
                </a:solidFill>
              </a:rPr>
              <a:t>leads has </a:t>
            </a:r>
            <a:r>
              <a:rPr lang="en-US" sz="1600" b="1" dirty="0" smtClean="0">
                <a:solidFill>
                  <a:schemeClr val="lt2"/>
                </a:solidFill>
              </a:rPr>
              <a:t>low </a:t>
            </a:r>
            <a:r>
              <a:rPr lang="en-US" sz="1600" b="1" dirty="0">
                <a:solidFill>
                  <a:schemeClr val="lt2"/>
                </a:solidFill>
              </a:rPr>
              <a:t>qualified and high qualified </a:t>
            </a:r>
            <a:r>
              <a:rPr lang="en-US" sz="1600" b="1" dirty="0" smtClean="0">
                <a:solidFill>
                  <a:schemeClr val="lt2"/>
                </a:solidFill>
              </a:rPr>
              <a:t>leads</a:t>
            </a:r>
            <a:r>
              <a:rPr lang="en" sz="1600" b="1" dirty="0" smtClean="0">
                <a:solidFill>
                  <a:schemeClr val="lt2"/>
                </a:solidFill>
              </a:rPr>
              <a:t>?</a:t>
            </a:r>
            <a:endParaRPr sz="1600" b="1" dirty="0">
              <a:solidFill>
                <a:schemeClr val="lt2"/>
              </a:solidFill>
            </a:endParaRPr>
          </a:p>
          <a:p>
            <a:pPr marL="457200" lvl="0" indent="0" algn="l" rtl="0">
              <a:spcBef>
                <a:spcPts val="1200"/>
              </a:spcBef>
              <a:spcAft>
                <a:spcPts val="1200"/>
              </a:spcAft>
              <a:buNone/>
            </a:pPr>
            <a:endParaRPr sz="1600" dirty="0"/>
          </a:p>
        </p:txBody>
      </p:sp>
      <p:sp>
        <p:nvSpPr>
          <p:cNvPr id="96" name="Google Shape;96;p17"/>
          <p:cNvSpPr txBox="1">
            <a:spLocks noGrp="1"/>
          </p:cNvSpPr>
          <p:nvPr>
            <p:ph type="body" idx="2"/>
          </p:nvPr>
        </p:nvSpPr>
        <p:spPr>
          <a:xfrm>
            <a:off x="4832400" y="1505700"/>
            <a:ext cx="41346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None/>
            </a:pPr>
            <a:r>
              <a:rPr lang="en" sz="2100" b="1" dirty="0">
                <a:solidFill>
                  <a:schemeClr val="dk1"/>
                </a:solidFill>
              </a:rPr>
              <a:t>Project Aim :</a:t>
            </a:r>
            <a:endParaRPr sz="2100" b="1" dirty="0">
              <a:solidFill>
                <a:schemeClr val="dk1"/>
              </a:solidFill>
            </a:endParaRPr>
          </a:p>
          <a:p>
            <a:pPr lvl="0" indent="-330200">
              <a:spcBef>
                <a:spcPts val="1200"/>
              </a:spcBef>
              <a:buClr>
                <a:schemeClr val="lt2"/>
              </a:buClr>
              <a:buSzPts val="1600"/>
            </a:pPr>
            <a:r>
              <a:rPr lang="en" sz="1600" dirty="0">
                <a:solidFill>
                  <a:schemeClr val="lt2"/>
                </a:solidFill>
              </a:rPr>
              <a:t>The first objective of this project is to recognize </a:t>
            </a:r>
            <a:r>
              <a:rPr lang="en-US" sz="1600" b="1" dirty="0" smtClean="0">
                <a:solidFill>
                  <a:schemeClr val="lt2"/>
                </a:solidFill>
              </a:rPr>
              <a:t>key </a:t>
            </a:r>
            <a:r>
              <a:rPr lang="en-US" sz="1600" b="1" dirty="0">
                <a:solidFill>
                  <a:schemeClr val="lt2"/>
                </a:solidFill>
              </a:rPr>
              <a:t>factors that will use to know qualified </a:t>
            </a:r>
            <a:r>
              <a:rPr lang="en-US" sz="1600" b="1" dirty="0" smtClean="0">
                <a:solidFill>
                  <a:schemeClr val="lt2"/>
                </a:solidFill>
              </a:rPr>
              <a:t>lead.</a:t>
            </a:r>
          </a:p>
          <a:p>
            <a:pPr lvl="0" indent="-330200">
              <a:spcBef>
                <a:spcPts val="1200"/>
              </a:spcBef>
              <a:buClr>
                <a:schemeClr val="lt2"/>
              </a:buClr>
              <a:buSzPts val="1600"/>
            </a:pPr>
            <a:r>
              <a:rPr lang="en" sz="1600" dirty="0" smtClean="0">
                <a:solidFill>
                  <a:schemeClr val="lt2"/>
                </a:solidFill>
              </a:rPr>
              <a:t>The </a:t>
            </a:r>
            <a:r>
              <a:rPr lang="en" sz="1600" dirty="0">
                <a:solidFill>
                  <a:schemeClr val="lt2"/>
                </a:solidFill>
              </a:rPr>
              <a:t>second one is to develop a </a:t>
            </a:r>
            <a:r>
              <a:rPr lang="en-US" sz="1600" b="1" dirty="0" smtClean="0">
                <a:solidFill>
                  <a:schemeClr val="lt2"/>
                </a:solidFill>
              </a:rPr>
              <a:t>to </a:t>
            </a:r>
            <a:r>
              <a:rPr lang="en-US" sz="1600" b="1" dirty="0">
                <a:solidFill>
                  <a:schemeClr val="lt2"/>
                </a:solidFill>
              </a:rPr>
              <a:t>classify the received leads into two categories: low qualified and high qualified leads.</a:t>
            </a:r>
            <a:r>
              <a:rPr lang="en" sz="1600" dirty="0" smtClean="0">
                <a:solidFill>
                  <a:schemeClr val="lt2"/>
                </a:solidFill>
              </a:rPr>
              <a:t>.</a:t>
            </a:r>
            <a:endParaRPr sz="1600" dirty="0">
              <a:solidFill>
                <a:schemeClr val="lt2"/>
              </a:solidFill>
            </a:endParaRPr>
          </a:p>
          <a:p>
            <a:pPr marL="0" lvl="0" indent="0" algn="l" rtl="0">
              <a:spcBef>
                <a:spcPts val="1200"/>
              </a:spcBef>
              <a:spcAft>
                <a:spcPts val="1200"/>
              </a:spcAft>
              <a:buNone/>
            </a:pPr>
            <a:endParaRPr sz="1600" dirty="0">
              <a:solidFill>
                <a:schemeClr val="lt2"/>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p:nvPr/>
        </p:nvSpPr>
        <p:spPr>
          <a:xfrm>
            <a:off x="1030950" y="1357500"/>
            <a:ext cx="6815400" cy="295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Dataset Understanding</a:t>
            </a:r>
            <a:endParaRPr sz="6000">
              <a:solidFill>
                <a:schemeClr val="accent1"/>
              </a:solidFill>
              <a:latin typeface="Roboto"/>
              <a:ea typeface="Roboto"/>
              <a:cs typeface="Roboto"/>
              <a:sym typeface="Roboto"/>
            </a:endParaRPr>
          </a:p>
          <a:p>
            <a:pPr marL="0" lvl="0" indent="0" algn="l" rtl="0">
              <a:spcBef>
                <a:spcPts val="0"/>
              </a:spcBef>
              <a:spcAft>
                <a:spcPts val="0"/>
              </a:spcAft>
              <a:buNone/>
            </a:pPr>
            <a:endParaRPr sz="6000">
              <a:solidFill>
                <a:schemeClr val="accent1"/>
              </a:solidFill>
              <a:latin typeface="Roboto"/>
              <a:ea typeface="Roboto"/>
              <a:cs typeface="Roboto"/>
              <a:sym typeface="Robo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understanding</a:t>
            </a:r>
            <a:endParaRPr/>
          </a:p>
        </p:txBody>
      </p:sp>
      <p:sp>
        <p:nvSpPr>
          <p:cNvPr id="110" name="Google Shape;110;p19"/>
          <p:cNvSpPr txBox="1">
            <a:spLocks noGrp="1"/>
          </p:cNvSpPr>
          <p:nvPr>
            <p:ph type="body" idx="1"/>
          </p:nvPr>
        </p:nvSpPr>
        <p:spPr>
          <a:xfrm>
            <a:off x="311725" y="1329025"/>
            <a:ext cx="6133800" cy="381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dirty="0">
                <a:solidFill>
                  <a:schemeClr val="dk1"/>
                </a:solidFill>
              </a:rPr>
              <a:t>The following data was provided.</a:t>
            </a:r>
            <a:endParaRPr sz="2100" b="1" dirty="0">
              <a:solidFill>
                <a:schemeClr val="dk1"/>
              </a:solidFill>
            </a:endParaRPr>
          </a:p>
          <a:p>
            <a:pPr lvl="0" indent="-317500">
              <a:spcBef>
                <a:spcPts val="1600"/>
              </a:spcBef>
              <a:buClr>
                <a:srgbClr val="666666"/>
              </a:buClr>
              <a:buSzPts val="1400"/>
            </a:pPr>
            <a:r>
              <a:rPr lang="en-US" sz="1600" b="1" dirty="0">
                <a:solidFill>
                  <a:srgbClr val="666666"/>
                </a:solidFill>
              </a:rPr>
              <a:t>For the leads</a:t>
            </a:r>
          </a:p>
          <a:p>
            <a:pPr lvl="2" indent="-317500">
              <a:spcBef>
                <a:spcPts val="1600"/>
              </a:spcBef>
              <a:buClr>
                <a:srgbClr val="666666"/>
              </a:buClr>
              <a:buSzPts val="1400"/>
            </a:pPr>
            <a:r>
              <a:rPr lang="en-US" sz="1400" b="1" dirty="0">
                <a:solidFill>
                  <a:srgbClr val="666666"/>
                </a:solidFill>
              </a:rPr>
              <a:t>Customer names and their mobile network, message</a:t>
            </a:r>
          </a:p>
          <a:p>
            <a:pPr lvl="2" indent="-317500">
              <a:spcBef>
                <a:spcPts val="1600"/>
              </a:spcBef>
              <a:buClr>
                <a:srgbClr val="666666"/>
              </a:buClr>
              <a:buSzPts val="1400"/>
            </a:pPr>
            <a:r>
              <a:rPr lang="en-US" sz="1400" b="1" dirty="0">
                <a:solidFill>
                  <a:srgbClr val="666666"/>
                </a:solidFill>
              </a:rPr>
              <a:t>Method of contact, AD group, locations they search for, and </a:t>
            </a:r>
            <a:r>
              <a:rPr lang="en-US" sz="1400" b="1" dirty="0" smtClean="0">
                <a:solidFill>
                  <a:srgbClr val="666666"/>
                </a:solidFill>
              </a:rPr>
              <a:t>campaign</a:t>
            </a:r>
          </a:p>
          <a:p>
            <a:pPr marL="457200" lvl="0" indent="-330200" algn="l" rtl="0">
              <a:spcBef>
                <a:spcPts val="0"/>
              </a:spcBef>
              <a:spcAft>
                <a:spcPts val="0"/>
              </a:spcAft>
              <a:buClr>
                <a:srgbClr val="666666"/>
              </a:buClr>
              <a:buSzPts val="1600"/>
              <a:buChar char="●"/>
            </a:pPr>
            <a:endParaRPr lang="en" sz="1600" b="1" dirty="0" smtClean="0">
              <a:solidFill>
                <a:srgbClr val="666666"/>
              </a:solidFill>
            </a:endParaRPr>
          </a:p>
          <a:p>
            <a:pPr marL="457200" lvl="0" indent="-330200" algn="l" rtl="0">
              <a:spcBef>
                <a:spcPts val="0"/>
              </a:spcBef>
              <a:spcAft>
                <a:spcPts val="0"/>
              </a:spcAft>
              <a:buClr>
                <a:srgbClr val="666666"/>
              </a:buClr>
              <a:buSzPts val="1600"/>
              <a:buChar char="●"/>
            </a:pPr>
            <a:r>
              <a:rPr lang="en" sz="1600" b="1" dirty="0" smtClean="0">
                <a:solidFill>
                  <a:srgbClr val="666666"/>
                </a:solidFill>
              </a:rPr>
              <a:t>Data </a:t>
            </a:r>
            <a:r>
              <a:rPr lang="en" sz="1600" b="1" dirty="0">
                <a:solidFill>
                  <a:srgbClr val="666666"/>
                </a:solidFill>
              </a:rPr>
              <a:t>Dates: </a:t>
            </a:r>
            <a:r>
              <a:rPr lang="en" sz="1600" dirty="0">
                <a:solidFill>
                  <a:srgbClr val="666666"/>
                </a:solidFill>
              </a:rPr>
              <a:t> from </a:t>
            </a:r>
            <a:r>
              <a:rPr lang="en" sz="1600" dirty="0" smtClean="0"/>
              <a:t>2019 to 2022</a:t>
            </a:r>
            <a:endParaRPr sz="1600" dirty="0">
              <a:solidFill>
                <a:srgbClr val="666666"/>
              </a:solidFill>
            </a:endParaRPr>
          </a:p>
          <a:p>
            <a:pPr marL="0" lvl="0" indent="0" algn="l" rtl="0">
              <a:spcBef>
                <a:spcPts val="1200"/>
              </a:spcBef>
              <a:spcAft>
                <a:spcPts val="1200"/>
              </a:spcAft>
              <a:buNone/>
            </a:pPr>
            <a:endParaRPr sz="1400" dirty="0">
              <a:solidFill>
                <a:srgbClr val="000000"/>
              </a:solidFill>
            </a:endParaRPr>
          </a:p>
        </p:txBody>
      </p:sp>
      <p:pic>
        <p:nvPicPr>
          <p:cNvPr id="114" name="Google Shape;114;p19"/>
          <p:cNvPicPr preferRelativeResize="0"/>
          <p:nvPr/>
        </p:nvPicPr>
        <p:blipFill>
          <a:blip r:embed="rId3">
            <a:alphaModFix/>
          </a:blip>
          <a:stretch>
            <a:fillRect/>
          </a:stretch>
        </p:blipFill>
        <p:spPr>
          <a:xfrm>
            <a:off x="6785150" y="1654153"/>
            <a:ext cx="738300" cy="738318"/>
          </a:xfrm>
          <a:prstGeom prst="rect">
            <a:avLst/>
          </a:prstGeom>
          <a:noFill/>
          <a:ln>
            <a:noFill/>
          </a:ln>
        </p:spPr>
      </p:pic>
      <p:pic>
        <p:nvPicPr>
          <p:cNvPr id="115" name="Google Shape;115;p19"/>
          <p:cNvPicPr preferRelativeResize="0"/>
          <p:nvPr/>
        </p:nvPicPr>
        <p:blipFill>
          <a:blip r:embed="rId4">
            <a:alphaModFix/>
          </a:blip>
          <a:stretch>
            <a:fillRect/>
          </a:stretch>
        </p:blipFill>
        <p:spPr>
          <a:xfrm>
            <a:off x="7863075" y="1833450"/>
            <a:ext cx="623700" cy="623700"/>
          </a:xfrm>
          <a:prstGeom prst="rect">
            <a:avLst/>
          </a:prstGeom>
          <a:noFill/>
          <a:ln>
            <a:noFill/>
          </a:ln>
        </p:spPr>
      </p:pic>
      <p:pic>
        <p:nvPicPr>
          <p:cNvPr id="116" name="Google Shape;116;p19"/>
          <p:cNvPicPr preferRelativeResize="0"/>
          <p:nvPr/>
        </p:nvPicPr>
        <p:blipFill>
          <a:blip r:embed="rId5">
            <a:alphaModFix/>
          </a:blip>
          <a:stretch>
            <a:fillRect/>
          </a:stretch>
        </p:blipFill>
        <p:spPr>
          <a:xfrm>
            <a:off x="7615124" y="2943399"/>
            <a:ext cx="871651" cy="871651"/>
          </a:xfrm>
          <a:prstGeom prst="rect">
            <a:avLst/>
          </a:prstGeom>
          <a:noFill/>
          <a:ln>
            <a:no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1824" y="3306404"/>
            <a:ext cx="870938" cy="870938"/>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5150" y="2591301"/>
            <a:ext cx="636389" cy="63638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064550" y="2028250"/>
            <a:ext cx="2530200" cy="855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Challenges</a:t>
            </a:r>
            <a:endParaRPr/>
          </a:p>
        </p:txBody>
      </p:sp>
      <p:sp>
        <p:nvSpPr>
          <p:cNvPr id="123" name="Google Shape;123;p20"/>
          <p:cNvSpPr txBox="1">
            <a:spLocks noGrp="1"/>
          </p:cNvSpPr>
          <p:nvPr>
            <p:ph type="body" idx="2"/>
          </p:nvPr>
        </p:nvSpPr>
        <p:spPr>
          <a:xfrm>
            <a:off x="4791475" y="654125"/>
            <a:ext cx="4352400" cy="4111500"/>
          </a:xfrm>
          <a:prstGeom prst="rect">
            <a:avLst/>
          </a:prstGeom>
        </p:spPr>
        <p:txBody>
          <a:bodyPr spcFirstLastPara="1" wrap="square" lIns="91425" tIns="91425" rIns="91425" bIns="91425" anchor="t" anchorCtr="0">
            <a:normAutofit/>
          </a:bodyPr>
          <a:lstStyle/>
          <a:p>
            <a:pPr marL="457200" lvl="0" indent="-316706" algn="l" rtl="0">
              <a:spcBef>
                <a:spcPts val="0"/>
              </a:spcBef>
              <a:spcAft>
                <a:spcPts val="0"/>
              </a:spcAft>
              <a:buClr>
                <a:schemeClr val="dk1"/>
              </a:buClr>
              <a:buSzPct val="100000"/>
              <a:buChar char="●"/>
            </a:pPr>
            <a:r>
              <a:rPr lang="en" sz="1500" dirty="0">
                <a:solidFill>
                  <a:schemeClr val="dk1"/>
                </a:solidFill>
              </a:rPr>
              <a:t>The data was </a:t>
            </a:r>
            <a:r>
              <a:rPr lang="en" sz="1500" dirty="0" smtClean="0">
                <a:solidFill>
                  <a:schemeClr val="dk1"/>
                </a:solidFill>
              </a:rPr>
              <a:t>not enough to </a:t>
            </a:r>
            <a:r>
              <a:rPr lang="en" sz="1500" dirty="0">
                <a:solidFill>
                  <a:schemeClr val="dk1"/>
                </a:solidFill>
              </a:rPr>
              <a:t>solve our </a:t>
            </a:r>
            <a:r>
              <a:rPr lang="en" sz="1500" dirty="0" smtClean="0">
                <a:solidFill>
                  <a:schemeClr val="dk1"/>
                </a:solidFill>
              </a:rPr>
              <a:t>problems</a:t>
            </a:r>
            <a:r>
              <a:rPr lang="en-US" sz="1500" dirty="0" smtClean="0">
                <a:solidFill>
                  <a:schemeClr val="dk1"/>
                </a:solidFill>
              </a:rPr>
              <a:t>.</a:t>
            </a:r>
          </a:p>
          <a:p>
            <a:pPr marL="140494" lvl="0" indent="0" algn="l" rtl="0">
              <a:spcBef>
                <a:spcPts val="0"/>
              </a:spcBef>
              <a:spcAft>
                <a:spcPts val="0"/>
              </a:spcAft>
              <a:buClr>
                <a:schemeClr val="dk1"/>
              </a:buClr>
              <a:buSzPct val="100000"/>
              <a:buNone/>
            </a:pPr>
            <a:endParaRPr lang="en-US" sz="1500" dirty="0" smtClean="0">
              <a:solidFill>
                <a:schemeClr val="dk1"/>
              </a:solidFill>
            </a:endParaRPr>
          </a:p>
          <a:p>
            <a:pPr marL="457200" lvl="0" indent="-316706" algn="l" rtl="0">
              <a:spcBef>
                <a:spcPts val="0"/>
              </a:spcBef>
              <a:spcAft>
                <a:spcPts val="0"/>
              </a:spcAft>
              <a:buClr>
                <a:schemeClr val="dk1"/>
              </a:buClr>
              <a:buSzPct val="100000"/>
              <a:buChar char="●"/>
            </a:pPr>
            <a:r>
              <a:rPr lang="en-US" sz="1500" dirty="0" smtClean="0">
                <a:solidFill>
                  <a:schemeClr val="dk1"/>
                </a:solidFill>
              </a:rPr>
              <a:t>Many unique values in features</a:t>
            </a:r>
            <a:endParaRPr sz="1500" dirty="0" smtClean="0">
              <a:solidFill>
                <a:schemeClr val="dk1"/>
              </a:solidFill>
            </a:endParaRPr>
          </a:p>
          <a:p>
            <a:pPr marL="0" lvl="0" indent="0" algn="l" rtl="0">
              <a:spcBef>
                <a:spcPts val="1200"/>
              </a:spcBef>
              <a:spcAft>
                <a:spcPts val="0"/>
              </a:spcAft>
              <a:buNone/>
            </a:pPr>
            <a:endParaRPr sz="1500" dirty="0" smtClean="0">
              <a:solidFill>
                <a:schemeClr val="dk1"/>
              </a:solidFill>
            </a:endParaRPr>
          </a:p>
          <a:p>
            <a:pPr marL="457200" lvl="0" indent="-316706" algn="l" rtl="0">
              <a:spcBef>
                <a:spcPts val="1200"/>
              </a:spcBef>
              <a:spcAft>
                <a:spcPts val="0"/>
              </a:spcAft>
              <a:buClr>
                <a:schemeClr val="dk1"/>
              </a:buClr>
              <a:buSzPct val="100000"/>
              <a:buChar char="●"/>
            </a:pPr>
            <a:r>
              <a:rPr lang="en" sz="1500" dirty="0" smtClean="0">
                <a:solidFill>
                  <a:schemeClr val="dk1"/>
                </a:solidFill>
              </a:rPr>
              <a:t>A </a:t>
            </a:r>
            <a:r>
              <a:rPr lang="en" sz="1500" dirty="0">
                <a:solidFill>
                  <a:schemeClr val="dk1"/>
                </a:solidFill>
              </a:rPr>
              <a:t>lot of missing and incorrect data</a:t>
            </a:r>
            <a:endParaRPr sz="1500" dirty="0">
              <a:solidFill>
                <a:schemeClr val="dk1"/>
              </a:solidFill>
            </a:endParaRPr>
          </a:p>
          <a:p>
            <a:pPr marL="457200" lvl="0" indent="0" algn="l" rtl="0">
              <a:spcBef>
                <a:spcPts val="1200"/>
              </a:spcBef>
              <a:spcAft>
                <a:spcPts val="0"/>
              </a:spcAft>
              <a:buNone/>
            </a:pPr>
            <a:endParaRPr sz="1500" dirty="0">
              <a:solidFill>
                <a:schemeClr val="dk1"/>
              </a:solidFill>
            </a:endParaRPr>
          </a:p>
          <a:p>
            <a:pPr marL="457200" lvl="0" indent="-316706" algn="l" rtl="0">
              <a:spcBef>
                <a:spcPts val="1200"/>
              </a:spcBef>
              <a:spcAft>
                <a:spcPts val="0"/>
              </a:spcAft>
              <a:buClr>
                <a:schemeClr val="dk1"/>
              </a:buClr>
              <a:buSzPct val="100000"/>
              <a:buChar char="●"/>
            </a:pPr>
            <a:r>
              <a:rPr lang="en" sz="1500" dirty="0">
                <a:solidFill>
                  <a:schemeClr val="dk1"/>
                </a:solidFill>
              </a:rPr>
              <a:t>The model doesn’t get better with more examples.</a:t>
            </a:r>
            <a:endParaRPr sz="1500" dirty="0">
              <a:solidFill>
                <a:schemeClr val="dk1"/>
              </a:solidFill>
            </a:endParaRPr>
          </a:p>
          <a:p>
            <a:pPr marL="457200" lvl="0" indent="0" algn="l" rtl="0">
              <a:spcBef>
                <a:spcPts val="1200"/>
              </a:spcBef>
              <a:spcAft>
                <a:spcPts val="0"/>
              </a:spcAft>
              <a:buNone/>
            </a:pPr>
            <a:endParaRPr sz="1500" dirty="0">
              <a:solidFill>
                <a:schemeClr val="dk1"/>
              </a:solidFill>
            </a:endParaRPr>
          </a:p>
          <a:p>
            <a:pPr marL="457200" lvl="0" indent="-316706" algn="l" rtl="0">
              <a:spcBef>
                <a:spcPts val="1200"/>
              </a:spcBef>
              <a:spcAft>
                <a:spcPts val="0"/>
              </a:spcAft>
              <a:buClr>
                <a:schemeClr val="dk1"/>
              </a:buClr>
              <a:buSzPct val="100000"/>
              <a:buChar char="●"/>
            </a:pPr>
            <a:r>
              <a:rPr lang="en" sz="1500" dirty="0">
                <a:solidFill>
                  <a:schemeClr val="dk1"/>
                </a:solidFill>
              </a:rPr>
              <a:t>Data Highly skewed</a:t>
            </a:r>
            <a:endParaRPr sz="1500" dirty="0">
              <a:solidFill>
                <a:schemeClr val="dk1"/>
              </a:solidFill>
            </a:endParaRPr>
          </a:p>
          <a:p>
            <a:pPr marL="45720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sz="1500" dirty="0">
              <a:solidFill>
                <a:schemeClr val="dk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 dirty="0" smtClean="0"/>
              <a:t>Pre-processing</a:t>
            </a:r>
            <a:endParaRPr dirty="0"/>
          </a:p>
        </p:txBody>
      </p:sp>
      <p:sp>
        <p:nvSpPr>
          <p:cNvPr id="155" name="Google Shape;155;p23"/>
          <p:cNvSpPr txBox="1"/>
          <p:nvPr/>
        </p:nvSpPr>
        <p:spPr>
          <a:xfrm>
            <a:off x="0" y="1261850"/>
            <a:ext cx="2187300" cy="76146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US" sz="2100" b="1" dirty="0" smtClean="0">
                <a:solidFill>
                  <a:schemeClr val="dk1"/>
                </a:solidFill>
                <a:latin typeface="Roboto"/>
                <a:ea typeface="Roboto"/>
                <a:cs typeface="Roboto"/>
                <a:sym typeface="Roboto"/>
              </a:rPr>
              <a:t>L</a:t>
            </a:r>
            <a:r>
              <a:rPr lang="en" sz="2100" b="1" dirty="0" smtClean="0">
                <a:solidFill>
                  <a:schemeClr val="dk1"/>
                </a:solidFill>
                <a:latin typeface="Roboto"/>
                <a:ea typeface="Roboto"/>
                <a:cs typeface="Roboto"/>
                <a:sym typeface="Roboto"/>
              </a:rPr>
              <a:t>eads dataset</a:t>
            </a:r>
            <a:r>
              <a:rPr lang="en" sz="2100" b="1" dirty="0">
                <a:solidFill>
                  <a:schemeClr val="dk1"/>
                </a:solidFill>
                <a:latin typeface="Roboto"/>
                <a:ea typeface="Roboto"/>
                <a:cs typeface="Roboto"/>
                <a:sym typeface="Roboto"/>
              </a:rPr>
              <a:t>:</a:t>
            </a:r>
            <a:endParaRPr sz="2100" b="1" dirty="0">
              <a:solidFill>
                <a:schemeClr val="dk1"/>
              </a:solidFill>
              <a:latin typeface="Roboto"/>
              <a:ea typeface="Roboto"/>
              <a:cs typeface="Roboto"/>
              <a:sym typeface="Roboto"/>
            </a:endParaRPr>
          </a:p>
        </p:txBody>
      </p:sp>
      <p:sp>
        <p:nvSpPr>
          <p:cNvPr id="157" name="Google Shape;157;p23"/>
          <p:cNvSpPr/>
          <p:nvPr/>
        </p:nvSpPr>
        <p:spPr>
          <a:xfrm>
            <a:off x="3462115" y="1051994"/>
            <a:ext cx="369600" cy="242100"/>
          </a:xfrm>
          <a:prstGeom prst="ellipse">
            <a:avLst/>
          </a:prstGeom>
          <a:solidFill>
            <a:srgbClr val="11487A">
              <a:alpha val="167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7966"/>
          <a:stretch/>
        </p:blipFill>
        <p:spPr>
          <a:xfrm>
            <a:off x="2654155" y="1547706"/>
            <a:ext cx="6121241" cy="32014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4" y="1920256"/>
            <a:ext cx="2463381" cy="283814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985" y="4428662"/>
            <a:ext cx="931015" cy="659469"/>
          </a:xfrm>
          <a:prstGeom prst="rect">
            <a:avLst/>
          </a:prstGeom>
        </p:spPr>
      </p:pic>
      <p:sp>
        <p:nvSpPr>
          <p:cNvPr id="17" name="Google Shape;157;p23"/>
          <p:cNvSpPr/>
          <p:nvPr/>
        </p:nvSpPr>
        <p:spPr>
          <a:xfrm>
            <a:off x="2187300" y="3464882"/>
            <a:ext cx="369600" cy="205875"/>
          </a:xfrm>
          <a:prstGeom prst="ellipse">
            <a:avLst/>
          </a:prstGeom>
          <a:solidFill>
            <a:srgbClr val="11487A">
              <a:alpha val="167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 name="Google Shape;157;p23"/>
          <p:cNvSpPr/>
          <p:nvPr/>
        </p:nvSpPr>
        <p:spPr>
          <a:xfrm>
            <a:off x="4030354" y="3946203"/>
            <a:ext cx="369600" cy="205875"/>
          </a:xfrm>
          <a:prstGeom prst="ellipse">
            <a:avLst/>
          </a:prstGeom>
          <a:solidFill>
            <a:srgbClr val="11487A">
              <a:alpha val="167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157;p23"/>
          <p:cNvSpPr/>
          <p:nvPr/>
        </p:nvSpPr>
        <p:spPr>
          <a:xfrm>
            <a:off x="4030354" y="3452472"/>
            <a:ext cx="369600" cy="205875"/>
          </a:xfrm>
          <a:prstGeom prst="ellipse">
            <a:avLst/>
          </a:prstGeom>
          <a:solidFill>
            <a:srgbClr val="11487A">
              <a:alpha val="167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157;p23"/>
          <p:cNvSpPr/>
          <p:nvPr/>
        </p:nvSpPr>
        <p:spPr>
          <a:xfrm>
            <a:off x="3660753" y="2440593"/>
            <a:ext cx="1680922" cy="499960"/>
          </a:xfrm>
          <a:prstGeom prst="ellipse">
            <a:avLst/>
          </a:prstGeom>
          <a:solidFill>
            <a:srgbClr val="11487A">
              <a:alpha val="167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1212</Words>
  <Application>Microsoft Office PowerPoint</Application>
  <PresentationFormat>On-screen Show (16:9)</PresentationFormat>
  <Paragraphs>224</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Merriweather</vt:lpstr>
      <vt:lpstr>Arial Unicode MS</vt:lpstr>
      <vt:lpstr>Roboto</vt:lpstr>
      <vt:lpstr>Paradigm</vt:lpstr>
      <vt:lpstr>Nawy Qualified leads</vt:lpstr>
      <vt:lpstr>Motivation</vt:lpstr>
      <vt:lpstr>Agenda</vt:lpstr>
      <vt:lpstr>PowerPoint Presentation</vt:lpstr>
      <vt:lpstr>Objectives</vt:lpstr>
      <vt:lpstr>PowerPoint Presentation</vt:lpstr>
      <vt:lpstr>Data understanding</vt:lpstr>
      <vt:lpstr>Challenges</vt:lpstr>
      <vt:lpstr>Data Pre-processing</vt:lpstr>
      <vt:lpstr>Data Pre-processing -cont</vt:lpstr>
      <vt:lpstr>PowerPoint Presentation</vt:lpstr>
      <vt:lpstr>Data Exploration &amp; Hypothesis testing</vt:lpstr>
      <vt:lpstr>Data Exploration &amp; Hypothesis testing - cont</vt:lpstr>
      <vt:lpstr>Data Exploration &amp; Hypothesis testing - cont</vt:lpstr>
      <vt:lpstr>Data Exploration &amp; Hypothesis testing - cont</vt:lpstr>
      <vt:lpstr>Data Exploration &amp; Hypothesis testing - cont</vt:lpstr>
      <vt:lpstr>Data Exploration &amp; Hypothesis testing - cont</vt:lpstr>
      <vt:lpstr>PowerPoint Presentation</vt:lpstr>
      <vt:lpstr>Data preparation </vt:lpstr>
      <vt:lpstr>Data preparation </vt:lpstr>
      <vt:lpstr>PowerPoint Presentation</vt:lpstr>
      <vt:lpstr>Model Selection &amp; Evaluation metric </vt:lpstr>
      <vt:lpstr>Model Selection &amp; Evaluation metric </vt:lpstr>
      <vt:lpstr>Model Selection &amp; Evaluation metric </vt:lpstr>
      <vt:lpstr>PowerPoint Presentation</vt:lpstr>
      <vt:lpstr>Fine-tune the model</vt:lpstr>
      <vt:lpstr>Fine-tune the model - cont</vt:lpstr>
      <vt:lpstr>Results</vt:lpstr>
      <vt:lpstr>PowerPoint Presentation</vt:lpstr>
      <vt:lpstr>Deployment</vt:lpstr>
      <vt:lpstr>Other Approaches</vt:lpstr>
      <vt:lpstr>PowerPoint Presentation</vt:lpstr>
      <vt:lpstr>Business Recommendations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New User Booking</dc:title>
  <cp:lastModifiedBy>Microsoft account</cp:lastModifiedBy>
  <cp:revision>37</cp:revision>
  <dcterms:modified xsi:type="dcterms:W3CDTF">2022-06-18T22:06:48Z</dcterms:modified>
</cp:coreProperties>
</file>