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57" r:id="rId4"/>
    <p:sldId id="279" r:id="rId5"/>
    <p:sldId id="276" r:id="rId6"/>
    <p:sldId id="260" r:id="rId7"/>
    <p:sldId id="259" r:id="rId8"/>
    <p:sldId id="262" r:id="rId9"/>
    <p:sldId id="274" r:id="rId10"/>
    <p:sldId id="263" r:id="rId11"/>
    <p:sldId id="264" r:id="rId12"/>
    <p:sldId id="265" r:id="rId13"/>
    <p:sldId id="273" r:id="rId14"/>
    <p:sldId id="271" r:id="rId15"/>
    <p:sldId id="270" r:id="rId16"/>
    <p:sldId id="266" r:id="rId17"/>
    <p:sldId id="277" r:id="rId18"/>
    <p:sldId id="267" r:id="rId19"/>
    <p:sldId id="275" r:id="rId20"/>
    <p:sldId id="268" r:id="rId21"/>
    <p:sldId id="278" r:id="rId22"/>
    <p:sldId id="281" r:id="rId23"/>
    <p:sldId id="269"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2976" autoAdjust="0"/>
  </p:normalViewPr>
  <p:slideViewPr>
    <p:cSldViewPr snapToGrid="0">
      <p:cViewPr>
        <p:scale>
          <a:sx n="52" d="100"/>
          <a:sy n="52" d="100"/>
        </p:scale>
        <p:origin x="1769"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DAB11-1FE8-4CBF-ADDC-9FD3F89D579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F24A91-42A2-4B00-A9F4-737F788DB1FC}">
      <dgm:prSet custT="1"/>
      <dgm:spPr/>
      <dgm:t>
        <a:bodyPr/>
        <a:lstStyle/>
        <a:p>
          <a:pPr>
            <a:lnSpc>
              <a:spcPct val="100000"/>
            </a:lnSpc>
            <a:defRPr b="1"/>
          </a:pPr>
          <a:r>
            <a:rPr lang="en-US" sz="1400" dirty="0"/>
            <a:t>Diabetes mellitus (DM) is a chronic metabolic disorder characterized by elevated levels of blood sugar, or glucose. It is caused by:</a:t>
          </a:r>
        </a:p>
      </dgm:t>
    </dgm:pt>
    <dgm:pt modelId="{6368C599-B993-48B2-B94B-8F7478FCD46C}" type="parTrans" cxnId="{819ED23B-1569-48C9-9D21-910496302E97}">
      <dgm:prSet/>
      <dgm:spPr/>
      <dgm:t>
        <a:bodyPr/>
        <a:lstStyle/>
        <a:p>
          <a:endParaRPr lang="en-US"/>
        </a:p>
      </dgm:t>
    </dgm:pt>
    <dgm:pt modelId="{164CFEEA-ADA7-47E5-98B4-607AFFC0794E}" type="sibTrans" cxnId="{819ED23B-1569-48C9-9D21-910496302E97}">
      <dgm:prSet/>
      <dgm:spPr/>
      <dgm:t>
        <a:bodyPr/>
        <a:lstStyle/>
        <a:p>
          <a:endParaRPr lang="en-US"/>
        </a:p>
      </dgm:t>
    </dgm:pt>
    <dgm:pt modelId="{E373B3AA-1606-4A56-B7E7-856E58F701C2}">
      <dgm:prSet custT="1"/>
      <dgm:spPr/>
      <dgm:t>
        <a:bodyPr/>
        <a:lstStyle/>
        <a:p>
          <a:pPr>
            <a:lnSpc>
              <a:spcPct val="100000"/>
            </a:lnSpc>
          </a:pPr>
          <a:r>
            <a:rPr lang="en-US" sz="1400" dirty="0"/>
            <a:t>The body's inability to produce insulin, the hormone that regulates blood sugar levels, or the body's cells becoming resistant to insulin.</a:t>
          </a:r>
        </a:p>
      </dgm:t>
    </dgm:pt>
    <dgm:pt modelId="{88C12102-48CB-4664-956B-250818EDD82A}" type="parTrans" cxnId="{1BFE889B-1CC7-4932-8FD6-CF26B36D8917}">
      <dgm:prSet/>
      <dgm:spPr/>
      <dgm:t>
        <a:bodyPr/>
        <a:lstStyle/>
        <a:p>
          <a:endParaRPr lang="en-US"/>
        </a:p>
      </dgm:t>
    </dgm:pt>
    <dgm:pt modelId="{A18A760A-59E9-4EE4-B5C4-3AE6C9C2953F}" type="sibTrans" cxnId="{1BFE889B-1CC7-4932-8FD6-CF26B36D8917}">
      <dgm:prSet/>
      <dgm:spPr/>
      <dgm:t>
        <a:bodyPr/>
        <a:lstStyle/>
        <a:p>
          <a:endParaRPr lang="en-US"/>
        </a:p>
      </dgm:t>
    </dgm:pt>
    <dgm:pt modelId="{9B11EE95-4537-4171-BD66-B24C1075ECCB}">
      <dgm:prSet custT="1"/>
      <dgm:spPr/>
      <dgm:t>
        <a:bodyPr/>
        <a:lstStyle/>
        <a:p>
          <a:pPr>
            <a:lnSpc>
              <a:spcPct val="100000"/>
            </a:lnSpc>
            <a:defRPr b="1"/>
          </a:pPr>
          <a:r>
            <a:rPr lang="en-US" sz="1400" dirty="0"/>
            <a:t>Diabetes mellitus (DM) with complications: the risk of developing complications from diabetes increases with time, such as:</a:t>
          </a:r>
        </a:p>
      </dgm:t>
    </dgm:pt>
    <dgm:pt modelId="{A0F13565-FD7F-4956-A399-F8496E939E90}" type="parTrans" cxnId="{DD637D9E-3A81-4420-A1CF-C2D89827B308}">
      <dgm:prSet/>
      <dgm:spPr/>
      <dgm:t>
        <a:bodyPr/>
        <a:lstStyle/>
        <a:p>
          <a:endParaRPr lang="en-US"/>
        </a:p>
      </dgm:t>
    </dgm:pt>
    <dgm:pt modelId="{39943DD3-D886-4E07-9C4F-B99C1F194ECC}" type="sibTrans" cxnId="{DD637D9E-3A81-4420-A1CF-C2D89827B308}">
      <dgm:prSet/>
      <dgm:spPr/>
      <dgm:t>
        <a:bodyPr/>
        <a:lstStyle/>
        <a:p>
          <a:endParaRPr lang="en-US"/>
        </a:p>
      </dgm:t>
    </dgm:pt>
    <dgm:pt modelId="{6F115A17-A80B-4168-AB73-8FE7E149D767}">
      <dgm:prSet custT="1"/>
      <dgm:spPr/>
      <dgm:t>
        <a:bodyPr/>
        <a:lstStyle/>
        <a:p>
          <a:pPr>
            <a:lnSpc>
              <a:spcPct val="100000"/>
            </a:lnSpc>
          </a:pPr>
          <a:r>
            <a:rPr lang="en-US" sz="1400" dirty="0"/>
            <a:t>Heart disease</a:t>
          </a:r>
        </a:p>
      </dgm:t>
    </dgm:pt>
    <dgm:pt modelId="{EE9EF9B9-B94E-4503-9132-4A2C2D6EA420}" type="parTrans" cxnId="{C4F72720-957C-4703-ABB8-EEACBDB576A2}">
      <dgm:prSet/>
      <dgm:spPr/>
      <dgm:t>
        <a:bodyPr/>
        <a:lstStyle/>
        <a:p>
          <a:endParaRPr lang="en-US"/>
        </a:p>
      </dgm:t>
    </dgm:pt>
    <dgm:pt modelId="{32B3BD01-598D-48A9-A05D-90726B7265D4}" type="sibTrans" cxnId="{C4F72720-957C-4703-ABB8-EEACBDB576A2}">
      <dgm:prSet/>
      <dgm:spPr/>
      <dgm:t>
        <a:bodyPr/>
        <a:lstStyle/>
        <a:p>
          <a:endParaRPr lang="en-US"/>
        </a:p>
      </dgm:t>
    </dgm:pt>
    <dgm:pt modelId="{2718EA6D-357E-4306-B5DB-3627176D3618}">
      <dgm:prSet custT="1"/>
      <dgm:spPr/>
      <dgm:t>
        <a:bodyPr/>
        <a:lstStyle/>
        <a:p>
          <a:pPr>
            <a:lnSpc>
              <a:spcPct val="100000"/>
            </a:lnSpc>
          </a:pPr>
          <a:r>
            <a:rPr lang="en-US" sz="1400" dirty="0"/>
            <a:t>Stroke</a:t>
          </a:r>
        </a:p>
      </dgm:t>
    </dgm:pt>
    <dgm:pt modelId="{9F1C9490-B9C9-4ACA-96BE-C88FB5AC03AF}" type="parTrans" cxnId="{02954423-9E78-463E-B94E-48CFA2F169C5}">
      <dgm:prSet/>
      <dgm:spPr/>
      <dgm:t>
        <a:bodyPr/>
        <a:lstStyle/>
        <a:p>
          <a:endParaRPr lang="en-US"/>
        </a:p>
      </dgm:t>
    </dgm:pt>
    <dgm:pt modelId="{89939DB9-60D1-40B6-A973-60FE968590C8}" type="sibTrans" cxnId="{02954423-9E78-463E-B94E-48CFA2F169C5}">
      <dgm:prSet/>
      <dgm:spPr/>
      <dgm:t>
        <a:bodyPr/>
        <a:lstStyle/>
        <a:p>
          <a:endParaRPr lang="en-US"/>
        </a:p>
      </dgm:t>
    </dgm:pt>
    <dgm:pt modelId="{968945C8-47E6-408F-B66A-3EF445508E71}">
      <dgm:prSet custT="1"/>
      <dgm:spPr/>
      <dgm:t>
        <a:bodyPr/>
        <a:lstStyle/>
        <a:p>
          <a:pPr>
            <a:lnSpc>
              <a:spcPct val="100000"/>
            </a:lnSpc>
          </a:pPr>
          <a:r>
            <a:rPr lang="en-US" sz="1400"/>
            <a:t>High blood pressure</a:t>
          </a:r>
        </a:p>
      </dgm:t>
    </dgm:pt>
    <dgm:pt modelId="{FCFD4A68-115F-42DF-8AAD-DD58F64374FB}" type="parTrans" cxnId="{A82E279B-7AA9-458B-804C-12CB1F204079}">
      <dgm:prSet/>
      <dgm:spPr/>
      <dgm:t>
        <a:bodyPr/>
        <a:lstStyle/>
        <a:p>
          <a:endParaRPr lang="en-US"/>
        </a:p>
      </dgm:t>
    </dgm:pt>
    <dgm:pt modelId="{F50275AC-6428-417B-AC1D-597476BAA446}" type="sibTrans" cxnId="{A82E279B-7AA9-458B-804C-12CB1F204079}">
      <dgm:prSet/>
      <dgm:spPr/>
      <dgm:t>
        <a:bodyPr/>
        <a:lstStyle/>
        <a:p>
          <a:endParaRPr lang="en-US"/>
        </a:p>
      </dgm:t>
    </dgm:pt>
    <dgm:pt modelId="{1204C60A-8AF4-49B1-9355-937438093246}">
      <dgm:prSet custT="1"/>
      <dgm:spPr/>
      <dgm:t>
        <a:bodyPr/>
        <a:lstStyle/>
        <a:p>
          <a:pPr>
            <a:lnSpc>
              <a:spcPct val="100000"/>
            </a:lnSpc>
          </a:pPr>
          <a:r>
            <a:rPr lang="en-US" sz="1400" dirty="0"/>
            <a:t>Nerve damage (neuropathy)</a:t>
          </a:r>
        </a:p>
      </dgm:t>
    </dgm:pt>
    <dgm:pt modelId="{AE046A20-770C-4C01-9C43-A8E581962C93}" type="parTrans" cxnId="{F46D167D-068C-4DC2-BE97-68F04877D4AA}">
      <dgm:prSet/>
      <dgm:spPr/>
      <dgm:t>
        <a:bodyPr/>
        <a:lstStyle/>
        <a:p>
          <a:endParaRPr lang="en-US"/>
        </a:p>
      </dgm:t>
    </dgm:pt>
    <dgm:pt modelId="{62592C1B-4E59-4A07-A022-FAC218C1EF92}" type="sibTrans" cxnId="{F46D167D-068C-4DC2-BE97-68F04877D4AA}">
      <dgm:prSet/>
      <dgm:spPr/>
      <dgm:t>
        <a:bodyPr/>
        <a:lstStyle/>
        <a:p>
          <a:endParaRPr lang="en-US"/>
        </a:p>
      </dgm:t>
    </dgm:pt>
    <dgm:pt modelId="{81D93732-B5D0-4781-AD35-E3CD322DF298}">
      <dgm:prSet custT="1"/>
      <dgm:spPr/>
      <dgm:t>
        <a:bodyPr/>
        <a:lstStyle/>
        <a:p>
          <a:pPr>
            <a:lnSpc>
              <a:spcPct val="100000"/>
            </a:lnSpc>
          </a:pPr>
          <a:r>
            <a:rPr lang="en-US" sz="1400" dirty="0"/>
            <a:t>Eye damage (retinopathy)</a:t>
          </a:r>
        </a:p>
      </dgm:t>
    </dgm:pt>
    <dgm:pt modelId="{06508CBF-1267-407A-A4A9-8A530BC3F922}" type="parTrans" cxnId="{C3044BC3-5306-4E06-B0F1-99A91BE79C1F}">
      <dgm:prSet/>
      <dgm:spPr/>
      <dgm:t>
        <a:bodyPr/>
        <a:lstStyle/>
        <a:p>
          <a:endParaRPr lang="en-US"/>
        </a:p>
      </dgm:t>
    </dgm:pt>
    <dgm:pt modelId="{0E2ECFE1-7114-4F2E-9E0C-4DDCC2440E35}" type="sibTrans" cxnId="{C3044BC3-5306-4E06-B0F1-99A91BE79C1F}">
      <dgm:prSet/>
      <dgm:spPr/>
      <dgm:t>
        <a:bodyPr/>
        <a:lstStyle/>
        <a:p>
          <a:endParaRPr lang="en-US"/>
        </a:p>
      </dgm:t>
    </dgm:pt>
    <dgm:pt modelId="{8AD413D8-C0AB-4454-95EC-8CA506EB16AD}">
      <dgm:prSet custT="1"/>
      <dgm:spPr/>
      <dgm:t>
        <a:bodyPr/>
        <a:lstStyle/>
        <a:p>
          <a:pPr>
            <a:lnSpc>
              <a:spcPct val="100000"/>
            </a:lnSpc>
          </a:pPr>
          <a:r>
            <a:rPr lang="en-US" sz="1400" dirty="0"/>
            <a:t>Foot problems</a:t>
          </a:r>
        </a:p>
      </dgm:t>
    </dgm:pt>
    <dgm:pt modelId="{FC2CBEA7-D56B-4808-A371-6BBC4B5F0A84}" type="parTrans" cxnId="{17DD5260-4593-4454-9BAB-E8C5A7B137E0}">
      <dgm:prSet/>
      <dgm:spPr/>
      <dgm:t>
        <a:bodyPr/>
        <a:lstStyle/>
        <a:p>
          <a:endParaRPr lang="en-US"/>
        </a:p>
      </dgm:t>
    </dgm:pt>
    <dgm:pt modelId="{23926BCC-1162-4849-ABE9-76D6F2997176}" type="sibTrans" cxnId="{17DD5260-4593-4454-9BAB-E8C5A7B137E0}">
      <dgm:prSet/>
      <dgm:spPr/>
      <dgm:t>
        <a:bodyPr/>
        <a:lstStyle/>
        <a:p>
          <a:endParaRPr lang="en-US"/>
        </a:p>
      </dgm:t>
    </dgm:pt>
    <dgm:pt modelId="{F752E807-7F89-4FAF-9DDA-077DB37C48C5}">
      <dgm:prSet custT="1"/>
      <dgm:spPr/>
      <dgm:t>
        <a:bodyPr/>
        <a:lstStyle/>
        <a:p>
          <a:pPr>
            <a:lnSpc>
              <a:spcPct val="100000"/>
            </a:lnSpc>
          </a:pPr>
          <a:r>
            <a:rPr lang="en-US" sz="1400" dirty="0"/>
            <a:t>Kidney disease</a:t>
          </a:r>
        </a:p>
      </dgm:t>
    </dgm:pt>
    <dgm:pt modelId="{783D9DE8-123F-49A6-A80F-DC2473794AAB}" type="parTrans" cxnId="{16394153-53B0-4F49-94A8-BF646F569ECC}">
      <dgm:prSet/>
      <dgm:spPr/>
      <dgm:t>
        <a:bodyPr/>
        <a:lstStyle/>
        <a:p>
          <a:endParaRPr lang="en-US"/>
        </a:p>
      </dgm:t>
    </dgm:pt>
    <dgm:pt modelId="{1F23B4AF-BB17-49AF-9067-674F2497D3A2}" type="sibTrans" cxnId="{16394153-53B0-4F49-94A8-BF646F569ECC}">
      <dgm:prSet/>
      <dgm:spPr/>
      <dgm:t>
        <a:bodyPr/>
        <a:lstStyle/>
        <a:p>
          <a:endParaRPr lang="en-US"/>
        </a:p>
      </dgm:t>
    </dgm:pt>
    <dgm:pt modelId="{DE28588C-9D2D-4092-A44E-1F30841B00CD}">
      <dgm:prSet custT="1"/>
      <dgm:spPr/>
      <dgm:t>
        <a:bodyPr/>
        <a:lstStyle/>
        <a:p>
          <a:pPr>
            <a:lnSpc>
              <a:spcPct val="100000"/>
            </a:lnSpc>
          </a:pPr>
          <a:r>
            <a:rPr lang="en-US" sz="1400" dirty="0"/>
            <a:t>Liver disease</a:t>
          </a:r>
        </a:p>
      </dgm:t>
    </dgm:pt>
    <dgm:pt modelId="{6E478726-1E99-42EA-BD6E-7CBEE41689AC}" type="parTrans" cxnId="{44E59649-E81A-4F9D-BCF3-23E12A2DF743}">
      <dgm:prSet/>
      <dgm:spPr/>
      <dgm:t>
        <a:bodyPr/>
        <a:lstStyle/>
        <a:p>
          <a:endParaRPr lang="en-US"/>
        </a:p>
      </dgm:t>
    </dgm:pt>
    <dgm:pt modelId="{E754F2B8-433C-4E9B-9EA7-7469E173A83B}" type="sibTrans" cxnId="{44E59649-E81A-4F9D-BCF3-23E12A2DF743}">
      <dgm:prSet/>
      <dgm:spPr/>
      <dgm:t>
        <a:bodyPr/>
        <a:lstStyle/>
        <a:p>
          <a:endParaRPr lang="en-US"/>
        </a:p>
      </dgm:t>
    </dgm:pt>
    <dgm:pt modelId="{566FFCE5-8BED-40EA-8B63-7B5366CBB56C}">
      <dgm:prSet custT="1"/>
      <dgm:spPr/>
      <dgm:t>
        <a:bodyPr/>
        <a:lstStyle/>
        <a:p>
          <a:pPr>
            <a:lnSpc>
              <a:spcPct val="100000"/>
            </a:lnSpc>
          </a:pPr>
          <a:r>
            <a:rPr lang="en-US" sz="1400" dirty="0"/>
            <a:t>Alzheimer's disease</a:t>
          </a:r>
        </a:p>
      </dgm:t>
    </dgm:pt>
    <dgm:pt modelId="{91491E4F-F471-4015-8789-D6C37F1F7095}" type="parTrans" cxnId="{593AFF16-D3A7-483C-8651-476853B187AB}">
      <dgm:prSet/>
      <dgm:spPr/>
      <dgm:t>
        <a:bodyPr/>
        <a:lstStyle/>
        <a:p>
          <a:endParaRPr lang="en-US"/>
        </a:p>
      </dgm:t>
    </dgm:pt>
    <dgm:pt modelId="{51D11372-3CF7-40DF-9133-E55EBF123ADC}" type="sibTrans" cxnId="{593AFF16-D3A7-483C-8651-476853B187AB}">
      <dgm:prSet/>
      <dgm:spPr/>
      <dgm:t>
        <a:bodyPr/>
        <a:lstStyle/>
        <a:p>
          <a:endParaRPr lang="en-US"/>
        </a:p>
      </dgm:t>
    </dgm:pt>
    <dgm:pt modelId="{61D16634-6371-48D8-B801-CE5D0D277157}">
      <dgm:prSet custT="1"/>
      <dgm:spPr/>
      <dgm:t>
        <a:bodyPr/>
        <a:lstStyle/>
        <a:p>
          <a:pPr>
            <a:lnSpc>
              <a:spcPct val="100000"/>
            </a:lnSpc>
          </a:pPr>
          <a:r>
            <a:rPr lang="en-US" sz="1400" dirty="0"/>
            <a:t>Depression</a:t>
          </a:r>
        </a:p>
      </dgm:t>
    </dgm:pt>
    <dgm:pt modelId="{AE9E448F-FDED-4CD6-84F8-AA132492AF79}" type="parTrans" cxnId="{7DFFDE70-E318-4ECC-95B7-5CB2D9A11B87}">
      <dgm:prSet/>
      <dgm:spPr/>
      <dgm:t>
        <a:bodyPr/>
        <a:lstStyle/>
        <a:p>
          <a:endParaRPr lang="en-US"/>
        </a:p>
      </dgm:t>
    </dgm:pt>
    <dgm:pt modelId="{6FA0D3E2-5A63-4271-8A77-A9E3924E83C6}" type="sibTrans" cxnId="{7DFFDE70-E318-4ECC-95B7-5CB2D9A11B87}">
      <dgm:prSet/>
      <dgm:spPr/>
      <dgm:t>
        <a:bodyPr/>
        <a:lstStyle/>
        <a:p>
          <a:endParaRPr lang="en-US"/>
        </a:p>
      </dgm:t>
    </dgm:pt>
    <dgm:pt modelId="{64FAC84A-9B75-4EB7-90CB-4F72CB33F65F}">
      <dgm:prSet custT="1"/>
      <dgm:spPr/>
      <dgm:t>
        <a:bodyPr/>
        <a:lstStyle/>
        <a:p>
          <a:pPr>
            <a:lnSpc>
              <a:spcPct val="100000"/>
            </a:lnSpc>
          </a:pPr>
          <a:r>
            <a:rPr lang="en-US" sz="1400" dirty="0"/>
            <a:t>Sexual dysfunction</a:t>
          </a:r>
        </a:p>
        <a:p>
          <a:pPr>
            <a:lnSpc>
              <a:spcPct val="100000"/>
            </a:lnSpc>
          </a:pPr>
          <a:r>
            <a:rPr lang="en-US" sz="1400" dirty="0"/>
            <a:t>						[1]</a:t>
          </a:r>
        </a:p>
      </dgm:t>
    </dgm:pt>
    <dgm:pt modelId="{ABBB8EED-FC13-4094-8F8A-9848690037C0}" type="parTrans" cxnId="{087D4B37-BC37-4293-8D50-F08FF777699B}">
      <dgm:prSet/>
      <dgm:spPr/>
      <dgm:t>
        <a:bodyPr/>
        <a:lstStyle/>
        <a:p>
          <a:endParaRPr lang="en-US"/>
        </a:p>
      </dgm:t>
    </dgm:pt>
    <dgm:pt modelId="{52C125A9-4D97-4C03-8A23-7E0C7F457365}" type="sibTrans" cxnId="{087D4B37-BC37-4293-8D50-F08FF777699B}">
      <dgm:prSet/>
      <dgm:spPr/>
      <dgm:t>
        <a:bodyPr/>
        <a:lstStyle/>
        <a:p>
          <a:endParaRPr lang="en-US"/>
        </a:p>
      </dgm:t>
    </dgm:pt>
    <dgm:pt modelId="{68D70726-CE94-48BF-A3EB-FF73E99C52EA}" type="pres">
      <dgm:prSet presAssocID="{F31DAB11-1FE8-4CBF-ADDC-9FD3F89D579E}" presName="root" presStyleCnt="0">
        <dgm:presLayoutVars>
          <dgm:dir/>
          <dgm:resizeHandles val="exact"/>
        </dgm:presLayoutVars>
      </dgm:prSet>
      <dgm:spPr/>
    </dgm:pt>
    <dgm:pt modelId="{C4EAB5F8-D83E-4D28-B26C-FE2EF0A2EC4C}" type="pres">
      <dgm:prSet presAssocID="{44F24A91-42A2-4B00-A9F4-737F788DB1FC}" presName="compNode" presStyleCnt="0"/>
      <dgm:spPr/>
    </dgm:pt>
    <dgm:pt modelId="{A4CA57A8-53A6-4537-A560-83EF1CC1CC35}" type="pres">
      <dgm:prSet presAssocID="{44F24A91-42A2-4B00-A9F4-737F788DB1FC}" presName="iconRect" presStyleLbl="node1" presStyleIdx="0" presStyleCnt="2" custLinFactNeighborX="83647" custLinFactNeighborY="-4029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9D4C762F-05C5-416E-87E6-6F246159FB94}" type="pres">
      <dgm:prSet presAssocID="{44F24A91-42A2-4B00-A9F4-737F788DB1FC}" presName="iconSpace" presStyleCnt="0"/>
      <dgm:spPr/>
    </dgm:pt>
    <dgm:pt modelId="{91DDAFC2-6EA7-4CEF-83CF-1AE7AA0A7E40}" type="pres">
      <dgm:prSet presAssocID="{44F24A91-42A2-4B00-A9F4-737F788DB1FC}" presName="parTx" presStyleLbl="revTx" presStyleIdx="0" presStyleCnt="4" custLinFactNeighborX="346" custLinFactNeighborY="-71236">
        <dgm:presLayoutVars>
          <dgm:chMax val="0"/>
          <dgm:chPref val="0"/>
        </dgm:presLayoutVars>
      </dgm:prSet>
      <dgm:spPr/>
    </dgm:pt>
    <dgm:pt modelId="{FB641A22-6C6E-4D7E-8551-95A7FEE55EE6}" type="pres">
      <dgm:prSet presAssocID="{44F24A91-42A2-4B00-A9F4-737F788DB1FC}" presName="txSpace" presStyleCnt="0"/>
      <dgm:spPr/>
    </dgm:pt>
    <dgm:pt modelId="{DA766B44-E888-4B4E-8B6C-7AF22207873D}" type="pres">
      <dgm:prSet presAssocID="{44F24A91-42A2-4B00-A9F4-737F788DB1FC}" presName="desTx" presStyleLbl="revTx" presStyleIdx="1" presStyleCnt="4" custLinFactNeighborX="-461" custLinFactNeighborY="-72054">
        <dgm:presLayoutVars/>
      </dgm:prSet>
      <dgm:spPr/>
    </dgm:pt>
    <dgm:pt modelId="{F01E0C50-A5BC-47A0-8053-757C4E286250}" type="pres">
      <dgm:prSet presAssocID="{164CFEEA-ADA7-47E5-98B4-607AFFC0794E}" presName="sibTrans" presStyleCnt="0"/>
      <dgm:spPr/>
    </dgm:pt>
    <dgm:pt modelId="{5E42F3FE-7E3C-4816-94B7-B804D0E9A40E}" type="pres">
      <dgm:prSet presAssocID="{9B11EE95-4537-4171-BD66-B24C1075ECCB}" presName="compNode" presStyleCnt="0"/>
      <dgm:spPr/>
    </dgm:pt>
    <dgm:pt modelId="{A13A2318-098D-473B-9A18-F23C75908D57}" type="pres">
      <dgm:prSet presAssocID="{9B11EE95-4537-4171-BD66-B24C1075ECCB}" presName="iconRect" presStyleLbl="node1" presStyleIdx="1" presStyleCnt="2" custLinFactX="83429" custLinFactNeighborX="100000" custLinFactNeighborY="875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59ACA23E-A24F-4D3C-BA79-50C7CC31F47D}" type="pres">
      <dgm:prSet presAssocID="{9B11EE95-4537-4171-BD66-B24C1075ECCB}" presName="iconSpace" presStyleCnt="0"/>
      <dgm:spPr/>
    </dgm:pt>
    <dgm:pt modelId="{8CA342AF-21AE-4C70-A570-B6DCD986C83F}" type="pres">
      <dgm:prSet presAssocID="{9B11EE95-4537-4171-BD66-B24C1075ECCB}" presName="parTx" presStyleLbl="revTx" presStyleIdx="2" presStyleCnt="4" custScaleY="154814" custLinFactY="-100000" custLinFactNeighborX="3688" custLinFactNeighborY="-132289">
        <dgm:presLayoutVars>
          <dgm:chMax val="0"/>
          <dgm:chPref val="0"/>
        </dgm:presLayoutVars>
      </dgm:prSet>
      <dgm:spPr/>
    </dgm:pt>
    <dgm:pt modelId="{1CF98B59-42AF-42B6-9B46-61194FDDADD0}" type="pres">
      <dgm:prSet presAssocID="{9B11EE95-4537-4171-BD66-B24C1075ECCB}" presName="txSpace" presStyleCnt="0"/>
      <dgm:spPr/>
    </dgm:pt>
    <dgm:pt modelId="{056708C9-C728-4C10-91B5-831418F4905C}" type="pres">
      <dgm:prSet presAssocID="{9B11EE95-4537-4171-BD66-B24C1075ECCB}" presName="desTx" presStyleLbl="revTx" presStyleIdx="3" presStyleCnt="4" custScaleY="413267" custLinFactNeighborX="3192" custLinFactNeighborY="-88410">
        <dgm:presLayoutVars/>
      </dgm:prSet>
      <dgm:spPr/>
    </dgm:pt>
  </dgm:ptLst>
  <dgm:cxnLst>
    <dgm:cxn modelId="{9038F815-F729-47B5-A60E-FEA8BCA5B8C7}" type="presOf" srcId="{9B11EE95-4537-4171-BD66-B24C1075ECCB}" destId="{8CA342AF-21AE-4C70-A570-B6DCD986C83F}" srcOrd="0" destOrd="0" presId="urn:microsoft.com/office/officeart/2018/2/layout/IconLabelDescriptionList"/>
    <dgm:cxn modelId="{593AFF16-D3A7-483C-8651-476853B187AB}" srcId="{9B11EE95-4537-4171-BD66-B24C1075ECCB}" destId="{566FFCE5-8BED-40EA-8B63-7B5366CBB56C}" srcOrd="8" destOrd="0" parTransId="{91491E4F-F471-4015-8789-D6C37F1F7095}" sibTransId="{51D11372-3CF7-40DF-9133-E55EBF123ADC}"/>
    <dgm:cxn modelId="{17E4C319-8313-42B9-BB3D-5ED8B73802F7}" type="presOf" srcId="{81D93732-B5D0-4781-AD35-E3CD322DF298}" destId="{056708C9-C728-4C10-91B5-831418F4905C}" srcOrd="0" destOrd="4" presId="urn:microsoft.com/office/officeart/2018/2/layout/IconLabelDescriptionList"/>
    <dgm:cxn modelId="{B68F3E1E-854F-460A-9E99-9945C52CCBE4}" type="presOf" srcId="{61D16634-6371-48D8-B801-CE5D0D277157}" destId="{056708C9-C728-4C10-91B5-831418F4905C}" srcOrd="0" destOrd="9" presId="urn:microsoft.com/office/officeart/2018/2/layout/IconLabelDescriptionList"/>
    <dgm:cxn modelId="{2EFA821F-06B8-41EE-99CF-68CC0209535D}" type="presOf" srcId="{DE28588C-9D2D-4092-A44E-1F30841B00CD}" destId="{056708C9-C728-4C10-91B5-831418F4905C}" srcOrd="0" destOrd="7" presId="urn:microsoft.com/office/officeart/2018/2/layout/IconLabelDescriptionList"/>
    <dgm:cxn modelId="{C4F72720-957C-4703-ABB8-EEACBDB576A2}" srcId="{9B11EE95-4537-4171-BD66-B24C1075ECCB}" destId="{6F115A17-A80B-4168-AB73-8FE7E149D767}" srcOrd="0" destOrd="0" parTransId="{EE9EF9B9-B94E-4503-9132-4A2C2D6EA420}" sibTransId="{32B3BD01-598D-48A9-A05D-90726B7265D4}"/>
    <dgm:cxn modelId="{02954423-9E78-463E-B94E-48CFA2F169C5}" srcId="{9B11EE95-4537-4171-BD66-B24C1075ECCB}" destId="{2718EA6D-357E-4306-B5DB-3627176D3618}" srcOrd="1" destOrd="0" parTransId="{9F1C9490-B9C9-4ACA-96BE-C88FB5AC03AF}" sibTransId="{89939DB9-60D1-40B6-A973-60FE968590C8}"/>
    <dgm:cxn modelId="{1D550432-2427-44FC-9EAA-D53E443804AC}" type="presOf" srcId="{F31DAB11-1FE8-4CBF-ADDC-9FD3F89D579E}" destId="{68D70726-CE94-48BF-A3EB-FF73E99C52EA}" srcOrd="0" destOrd="0" presId="urn:microsoft.com/office/officeart/2018/2/layout/IconLabelDescriptionList"/>
    <dgm:cxn modelId="{087D4B37-BC37-4293-8D50-F08FF777699B}" srcId="{9B11EE95-4537-4171-BD66-B24C1075ECCB}" destId="{64FAC84A-9B75-4EB7-90CB-4F72CB33F65F}" srcOrd="10" destOrd="0" parTransId="{ABBB8EED-FC13-4094-8F8A-9848690037C0}" sibTransId="{52C125A9-4D97-4C03-8A23-7E0C7F457365}"/>
    <dgm:cxn modelId="{819ED23B-1569-48C9-9D21-910496302E97}" srcId="{F31DAB11-1FE8-4CBF-ADDC-9FD3F89D579E}" destId="{44F24A91-42A2-4B00-A9F4-737F788DB1FC}" srcOrd="0" destOrd="0" parTransId="{6368C599-B993-48B2-B94B-8F7478FCD46C}" sibTransId="{164CFEEA-ADA7-47E5-98B4-607AFFC0794E}"/>
    <dgm:cxn modelId="{5881BA40-F45F-47A4-8DEC-66EC31F8E0AE}" type="presOf" srcId="{44F24A91-42A2-4B00-A9F4-737F788DB1FC}" destId="{91DDAFC2-6EA7-4CEF-83CF-1AE7AA0A7E40}" srcOrd="0" destOrd="0" presId="urn:microsoft.com/office/officeart/2018/2/layout/IconLabelDescriptionList"/>
    <dgm:cxn modelId="{17DD5260-4593-4454-9BAB-E8C5A7B137E0}" srcId="{9B11EE95-4537-4171-BD66-B24C1075ECCB}" destId="{8AD413D8-C0AB-4454-95EC-8CA506EB16AD}" srcOrd="5" destOrd="0" parTransId="{FC2CBEA7-D56B-4808-A371-6BBC4B5F0A84}" sibTransId="{23926BCC-1162-4849-ABE9-76D6F2997176}"/>
    <dgm:cxn modelId="{44E59649-E81A-4F9D-BCF3-23E12A2DF743}" srcId="{9B11EE95-4537-4171-BD66-B24C1075ECCB}" destId="{DE28588C-9D2D-4092-A44E-1F30841B00CD}" srcOrd="7" destOrd="0" parTransId="{6E478726-1E99-42EA-BD6E-7CBEE41689AC}" sibTransId="{E754F2B8-433C-4E9B-9EA7-7469E173A83B}"/>
    <dgm:cxn modelId="{B793016B-98E9-452C-A940-FD1833D8CABD}" type="presOf" srcId="{64FAC84A-9B75-4EB7-90CB-4F72CB33F65F}" destId="{056708C9-C728-4C10-91B5-831418F4905C}" srcOrd="0" destOrd="10" presId="urn:microsoft.com/office/officeart/2018/2/layout/IconLabelDescriptionList"/>
    <dgm:cxn modelId="{7DFFDE70-E318-4ECC-95B7-5CB2D9A11B87}" srcId="{9B11EE95-4537-4171-BD66-B24C1075ECCB}" destId="{61D16634-6371-48D8-B801-CE5D0D277157}" srcOrd="9" destOrd="0" parTransId="{AE9E448F-FDED-4CD6-84F8-AA132492AF79}" sibTransId="{6FA0D3E2-5A63-4271-8A77-A9E3924E83C6}"/>
    <dgm:cxn modelId="{16394153-53B0-4F49-94A8-BF646F569ECC}" srcId="{9B11EE95-4537-4171-BD66-B24C1075ECCB}" destId="{F752E807-7F89-4FAF-9DDA-077DB37C48C5}" srcOrd="6" destOrd="0" parTransId="{783D9DE8-123F-49A6-A80F-DC2473794AAB}" sibTransId="{1F23B4AF-BB17-49AF-9067-674F2497D3A2}"/>
    <dgm:cxn modelId="{F46D167D-068C-4DC2-BE97-68F04877D4AA}" srcId="{9B11EE95-4537-4171-BD66-B24C1075ECCB}" destId="{1204C60A-8AF4-49B1-9355-937438093246}" srcOrd="3" destOrd="0" parTransId="{AE046A20-770C-4C01-9C43-A8E581962C93}" sibTransId="{62592C1B-4E59-4A07-A022-FAC218C1EF92}"/>
    <dgm:cxn modelId="{DC4AEE87-DD5C-439B-A741-7DF607D68024}" type="presOf" srcId="{2718EA6D-357E-4306-B5DB-3627176D3618}" destId="{056708C9-C728-4C10-91B5-831418F4905C}" srcOrd="0" destOrd="1" presId="urn:microsoft.com/office/officeart/2018/2/layout/IconLabelDescriptionList"/>
    <dgm:cxn modelId="{A82E279B-7AA9-458B-804C-12CB1F204079}" srcId="{9B11EE95-4537-4171-BD66-B24C1075ECCB}" destId="{968945C8-47E6-408F-B66A-3EF445508E71}" srcOrd="2" destOrd="0" parTransId="{FCFD4A68-115F-42DF-8AAD-DD58F64374FB}" sibTransId="{F50275AC-6428-417B-AC1D-597476BAA446}"/>
    <dgm:cxn modelId="{1BFE889B-1CC7-4932-8FD6-CF26B36D8917}" srcId="{44F24A91-42A2-4B00-A9F4-737F788DB1FC}" destId="{E373B3AA-1606-4A56-B7E7-856E58F701C2}" srcOrd="0" destOrd="0" parTransId="{88C12102-48CB-4664-956B-250818EDD82A}" sibTransId="{A18A760A-59E9-4EE4-B5C4-3AE6C9C2953F}"/>
    <dgm:cxn modelId="{C4BE529C-6F3B-4154-AC84-2FAEAFE211BD}" type="presOf" srcId="{566FFCE5-8BED-40EA-8B63-7B5366CBB56C}" destId="{056708C9-C728-4C10-91B5-831418F4905C}" srcOrd="0" destOrd="8" presId="urn:microsoft.com/office/officeart/2018/2/layout/IconLabelDescriptionList"/>
    <dgm:cxn modelId="{DD637D9E-3A81-4420-A1CF-C2D89827B308}" srcId="{F31DAB11-1FE8-4CBF-ADDC-9FD3F89D579E}" destId="{9B11EE95-4537-4171-BD66-B24C1075ECCB}" srcOrd="1" destOrd="0" parTransId="{A0F13565-FD7F-4956-A399-F8496E939E90}" sibTransId="{39943DD3-D886-4E07-9C4F-B99C1F194ECC}"/>
    <dgm:cxn modelId="{6D832FA5-D955-4F4A-A4AD-E99534D2AD44}" type="presOf" srcId="{8AD413D8-C0AB-4454-95EC-8CA506EB16AD}" destId="{056708C9-C728-4C10-91B5-831418F4905C}" srcOrd="0" destOrd="5" presId="urn:microsoft.com/office/officeart/2018/2/layout/IconLabelDescriptionList"/>
    <dgm:cxn modelId="{453D5FA6-529D-4674-ADC2-26659BB58447}" type="presOf" srcId="{6F115A17-A80B-4168-AB73-8FE7E149D767}" destId="{056708C9-C728-4C10-91B5-831418F4905C}" srcOrd="0" destOrd="0" presId="urn:microsoft.com/office/officeart/2018/2/layout/IconLabelDescriptionList"/>
    <dgm:cxn modelId="{7D761CAA-ADCE-4FB7-8FA7-9CE58FFE30C2}" type="presOf" srcId="{E373B3AA-1606-4A56-B7E7-856E58F701C2}" destId="{DA766B44-E888-4B4E-8B6C-7AF22207873D}" srcOrd="0" destOrd="0" presId="urn:microsoft.com/office/officeart/2018/2/layout/IconLabelDescriptionList"/>
    <dgm:cxn modelId="{E017B8B1-B026-42A5-B103-05208756E9D2}" type="presOf" srcId="{F752E807-7F89-4FAF-9DDA-077DB37C48C5}" destId="{056708C9-C728-4C10-91B5-831418F4905C}" srcOrd="0" destOrd="6" presId="urn:microsoft.com/office/officeart/2018/2/layout/IconLabelDescriptionList"/>
    <dgm:cxn modelId="{C3044BC3-5306-4E06-B0F1-99A91BE79C1F}" srcId="{9B11EE95-4537-4171-BD66-B24C1075ECCB}" destId="{81D93732-B5D0-4781-AD35-E3CD322DF298}" srcOrd="4" destOrd="0" parTransId="{06508CBF-1267-407A-A4A9-8A530BC3F922}" sibTransId="{0E2ECFE1-7114-4F2E-9E0C-4DDCC2440E35}"/>
    <dgm:cxn modelId="{F511F6C3-8D91-49E4-8D29-8D32C7845480}" type="presOf" srcId="{1204C60A-8AF4-49B1-9355-937438093246}" destId="{056708C9-C728-4C10-91B5-831418F4905C}" srcOrd="0" destOrd="3" presId="urn:microsoft.com/office/officeart/2018/2/layout/IconLabelDescriptionList"/>
    <dgm:cxn modelId="{D441D9D9-348D-4EDE-B1DA-0E35926B062A}" type="presOf" srcId="{968945C8-47E6-408F-B66A-3EF445508E71}" destId="{056708C9-C728-4C10-91B5-831418F4905C}" srcOrd="0" destOrd="2" presId="urn:microsoft.com/office/officeart/2018/2/layout/IconLabelDescriptionList"/>
    <dgm:cxn modelId="{37B025C1-868A-485D-9619-C0B7EF4E6174}" type="presParOf" srcId="{68D70726-CE94-48BF-A3EB-FF73E99C52EA}" destId="{C4EAB5F8-D83E-4D28-B26C-FE2EF0A2EC4C}" srcOrd="0" destOrd="0" presId="urn:microsoft.com/office/officeart/2018/2/layout/IconLabelDescriptionList"/>
    <dgm:cxn modelId="{50850EF9-47BA-49B9-AF2F-4A9C063D6C05}" type="presParOf" srcId="{C4EAB5F8-D83E-4D28-B26C-FE2EF0A2EC4C}" destId="{A4CA57A8-53A6-4537-A560-83EF1CC1CC35}" srcOrd="0" destOrd="0" presId="urn:microsoft.com/office/officeart/2018/2/layout/IconLabelDescriptionList"/>
    <dgm:cxn modelId="{5C9ED692-7E92-41D1-8D1B-CEBF4E0AFDB7}" type="presParOf" srcId="{C4EAB5F8-D83E-4D28-B26C-FE2EF0A2EC4C}" destId="{9D4C762F-05C5-416E-87E6-6F246159FB94}" srcOrd="1" destOrd="0" presId="urn:microsoft.com/office/officeart/2018/2/layout/IconLabelDescriptionList"/>
    <dgm:cxn modelId="{871C39B8-EFB9-4D49-A744-E3D5F2F40D0F}" type="presParOf" srcId="{C4EAB5F8-D83E-4D28-B26C-FE2EF0A2EC4C}" destId="{91DDAFC2-6EA7-4CEF-83CF-1AE7AA0A7E40}" srcOrd="2" destOrd="0" presId="urn:microsoft.com/office/officeart/2018/2/layout/IconLabelDescriptionList"/>
    <dgm:cxn modelId="{AA50429E-F610-4DEB-B59A-75CD3552D2F1}" type="presParOf" srcId="{C4EAB5F8-D83E-4D28-B26C-FE2EF0A2EC4C}" destId="{FB641A22-6C6E-4D7E-8551-95A7FEE55EE6}" srcOrd="3" destOrd="0" presId="urn:microsoft.com/office/officeart/2018/2/layout/IconLabelDescriptionList"/>
    <dgm:cxn modelId="{1CCE2947-3609-4A6E-B47B-EA0C80FCD6B6}" type="presParOf" srcId="{C4EAB5F8-D83E-4D28-B26C-FE2EF0A2EC4C}" destId="{DA766B44-E888-4B4E-8B6C-7AF22207873D}" srcOrd="4" destOrd="0" presId="urn:microsoft.com/office/officeart/2018/2/layout/IconLabelDescriptionList"/>
    <dgm:cxn modelId="{7558DDC2-5C8F-4451-8923-80C78692B740}" type="presParOf" srcId="{68D70726-CE94-48BF-A3EB-FF73E99C52EA}" destId="{F01E0C50-A5BC-47A0-8053-757C4E286250}" srcOrd="1" destOrd="0" presId="urn:microsoft.com/office/officeart/2018/2/layout/IconLabelDescriptionList"/>
    <dgm:cxn modelId="{C3EDF179-5D0F-4CBA-B42E-B190EA9373D4}" type="presParOf" srcId="{68D70726-CE94-48BF-A3EB-FF73E99C52EA}" destId="{5E42F3FE-7E3C-4816-94B7-B804D0E9A40E}" srcOrd="2" destOrd="0" presId="urn:microsoft.com/office/officeart/2018/2/layout/IconLabelDescriptionList"/>
    <dgm:cxn modelId="{E6C9E44B-21CF-4D36-8643-D02372982925}" type="presParOf" srcId="{5E42F3FE-7E3C-4816-94B7-B804D0E9A40E}" destId="{A13A2318-098D-473B-9A18-F23C75908D57}" srcOrd="0" destOrd="0" presId="urn:microsoft.com/office/officeart/2018/2/layout/IconLabelDescriptionList"/>
    <dgm:cxn modelId="{83E43BF9-4E4F-44BC-8D9F-EC9C2F210701}" type="presParOf" srcId="{5E42F3FE-7E3C-4816-94B7-B804D0E9A40E}" destId="{59ACA23E-A24F-4D3C-BA79-50C7CC31F47D}" srcOrd="1" destOrd="0" presId="urn:microsoft.com/office/officeart/2018/2/layout/IconLabelDescriptionList"/>
    <dgm:cxn modelId="{B8E10ADE-DB67-4BBA-A804-E10CAAC056B0}" type="presParOf" srcId="{5E42F3FE-7E3C-4816-94B7-B804D0E9A40E}" destId="{8CA342AF-21AE-4C70-A570-B6DCD986C83F}" srcOrd="2" destOrd="0" presId="urn:microsoft.com/office/officeart/2018/2/layout/IconLabelDescriptionList"/>
    <dgm:cxn modelId="{B0D13FDB-9307-479D-AC81-9A46852CB07D}" type="presParOf" srcId="{5E42F3FE-7E3C-4816-94B7-B804D0E9A40E}" destId="{1CF98B59-42AF-42B6-9B46-61194FDDADD0}" srcOrd="3" destOrd="0" presId="urn:microsoft.com/office/officeart/2018/2/layout/IconLabelDescriptionList"/>
    <dgm:cxn modelId="{B2B04543-9B73-4DE9-BD5B-D1ECCDDEDD6C}" type="presParOf" srcId="{5E42F3FE-7E3C-4816-94B7-B804D0E9A40E}" destId="{056708C9-C728-4C10-91B5-831418F4905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A57A8-53A6-4537-A560-83EF1CC1CC35}">
      <dsp:nvSpPr>
        <dsp:cNvPr id="0" name=""/>
        <dsp:cNvSpPr/>
      </dsp:nvSpPr>
      <dsp:spPr>
        <a:xfrm>
          <a:off x="1831244" y="68147"/>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DDAFC2-6EA7-4CEF-83CF-1AE7AA0A7E40}">
      <dsp:nvSpPr>
        <dsp:cNvPr id="0" name=""/>
        <dsp:cNvSpPr/>
      </dsp:nvSpPr>
      <dsp:spPr>
        <a:xfrm>
          <a:off x="583889" y="1853179"/>
          <a:ext cx="4311566"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Diabetes mellitus (DM) is a chronic metabolic disorder characterized by elevated levels of blood sugar, or glucose. It is caused by:</a:t>
          </a:r>
        </a:p>
      </dsp:txBody>
      <dsp:txXfrm>
        <a:off x="583889" y="1853179"/>
        <a:ext cx="4311566" cy="647367"/>
      </dsp:txXfrm>
    </dsp:sp>
    <dsp:sp modelId="{DA766B44-E888-4B4E-8B6C-7AF22207873D}">
      <dsp:nvSpPr>
        <dsp:cNvPr id="0" name=""/>
        <dsp:cNvSpPr/>
      </dsp:nvSpPr>
      <dsp:spPr>
        <a:xfrm>
          <a:off x="549094" y="2550945"/>
          <a:ext cx="4311566" cy="653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The body's inability to produce insulin, the hormone that regulates blood sugar levels, or the body's cells becoming resistant to insulin.</a:t>
          </a:r>
        </a:p>
      </dsp:txBody>
      <dsp:txXfrm>
        <a:off x="549094" y="2550945"/>
        <a:ext cx="4311566" cy="653349"/>
      </dsp:txXfrm>
    </dsp:sp>
    <dsp:sp modelId="{A13A2318-098D-473B-9A18-F23C75908D57}">
      <dsp:nvSpPr>
        <dsp:cNvPr id="0" name=""/>
        <dsp:cNvSpPr/>
      </dsp:nvSpPr>
      <dsp:spPr>
        <a:xfrm>
          <a:off x="8403094" y="1486040"/>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A342AF-21AE-4C70-A570-B6DCD986C83F}">
      <dsp:nvSpPr>
        <dsp:cNvPr id="0" name=""/>
        <dsp:cNvSpPr/>
      </dsp:nvSpPr>
      <dsp:spPr>
        <a:xfrm>
          <a:off x="5794072" y="121469"/>
          <a:ext cx="4311566" cy="1002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Diabetes mellitus (DM) with complications: the risk of developing complications from diabetes increases with time, such as:</a:t>
          </a:r>
        </a:p>
      </dsp:txBody>
      <dsp:txXfrm>
        <a:off x="5794072" y="121469"/>
        <a:ext cx="4311566" cy="1002215"/>
      </dsp:txXfrm>
    </dsp:sp>
    <dsp:sp modelId="{056708C9-C728-4C10-91B5-831418F4905C}">
      <dsp:nvSpPr>
        <dsp:cNvPr id="0" name=""/>
        <dsp:cNvSpPr/>
      </dsp:nvSpPr>
      <dsp:spPr>
        <a:xfrm>
          <a:off x="5772687" y="909038"/>
          <a:ext cx="4311566" cy="2700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Heart disease</a:t>
          </a:r>
        </a:p>
        <a:p>
          <a:pPr marL="0" lvl="0" indent="0" algn="l" defTabSz="622300">
            <a:lnSpc>
              <a:spcPct val="100000"/>
            </a:lnSpc>
            <a:spcBef>
              <a:spcPct val="0"/>
            </a:spcBef>
            <a:spcAft>
              <a:spcPct val="35000"/>
            </a:spcAft>
            <a:buNone/>
          </a:pPr>
          <a:r>
            <a:rPr lang="en-US" sz="1400" kern="1200" dirty="0"/>
            <a:t>Stroke</a:t>
          </a:r>
        </a:p>
        <a:p>
          <a:pPr marL="0" lvl="0" indent="0" algn="l" defTabSz="622300">
            <a:lnSpc>
              <a:spcPct val="100000"/>
            </a:lnSpc>
            <a:spcBef>
              <a:spcPct val="0"/>
            </a:spcBef>
            <a:spcAft>
              <a:spcPct val="35000"/>
            </a:spcAft>
            <a:buNone/>
          </a:pPr>
          <a:r>
            <a:rPr lang="en-US" sz="1400" kern="1200"/>
            <a:t>High blood pressure</a:t>
          </a:r>
        </a:p>
        <a:p>
          <a:pPr marL="0" lvl="0" indent="0" algn="l" defTabSz="622300">
            <a:lnSpc>
              <a:spcPct val="100000"/>
            </a:lnSpc>
            <a:spcBef>
              <a:spcPct val="0"/>
            </a:spcBef>
            <a:spcAft>
              <a:spcPct val="35000"/>
            </a:spcAft>
            <a:buNone/>
          </a:pPr>
          <a:r>
            <a:rPr lang="en-US" sz="1400" kern="1200" dirty="0"/>
            <a:t>Nerve damage (neuropathy)</a:t>
          </a:r>
        </a:p>
        <a:p>
          <a:pPr marL="0" lvl="0" indent="0" algn="l" defTabSz="622300">
            <a:lnSpc>
              <a:spcPct val="100000"/>
            </a:lnSpc>
            <a:spcBef>
              <a:spcPct val="0"/>
            </a:spcBef>
            <a:spcAft>
              <a:spcPct val="35000"/>
            </a:spcAft>
            <a:buNone/>
          </a:pPr>
          <a:r>
            <a:rPr lang="en-US" sz="1400" kern="1200" dirty="0"/>
            <a:t>Eye damage (retinopathy)</a:t>
          </a:r>
        </a:p>
        <a:p>
          <a:pPr marL="0" lvl="0" indent="0" algn="l" defTabSz="622300">
            <a:lnSpc>
              <a:spcPct val="100000"/>
            </a:lnSpc>
            <a:spcBef>
              <a:spcPct val="0"/>
            </a:spcBef>
            <a:spcAft>
              <a:spcPct val="35000"/>
            </a:spcAft>
            <a:buNone/>
          </a:pPr>
          <a:r>
            <a:rPr lang="en-US" sz="1400" kern="1200" dirty="0"/>
            <a:t>Foot problems</a:t>
          </a:r>
        </a:p>
        <a:p>
          <a:pPr marL="0" lvl="0" indent="0" algn="l" defTabSz="622300">
            <a:lnSpc>
              <a:spcPct val="100000"/>
            </a:lnSpc>
            <a:spcBef>
              <a:spcPct val="0"/>
            </a:spcBef>
            <a:spcAft>
              <a:spcPct val="35000"/>
            </a:spcAft>
            <a:buNone/>
          </a:pPr>
          <a:r>
            <a:rPr lang="en-US" sz="1400" kern="1200" dirty="0"/>
            <a:t>Kidney disease</a:t>
          </a:r>
        </a:p>
        <a:p>
          <a:pPr marL="0" lvl="0" indent="0" algn="l" defTabSz="622300">
            <a:lnSpc>
              <a:spcPct val="100000"/>
            </a:lnSpc>
            <a:spcBef>
              <a:spcPct val="0"/>
            </a:spcBef>
            <a:spcAft>
              <a:spcPct val="35000"/>
            </a:spcAft>
            <a:buNone/>
          </a:pPr>
          <a:r>
            <a:rPr lang="en-US" sz="1400" kern="1200" dirty="0"/>
            <a:t>Liver disease</a:t>
          </a:r>
        </a:p>
        <a:p>
          <a:pPr marL="0" lvl="0" indent="0" algn="l" defTabSz="622300">
            <a:lnSpc>
              <a:spcPct val="100000"/>
            </a:lnSpc>
            <a:spcBef>
              <a:spcPct val="0"/>
            </a:spcBef>
            <a:spcAft>
              <a:spcPct val="35000"/>
            </a:spcAft>
            <a:buNone/>
          </a:pPr>
          <a:r>
            <a:rPr lang="en-US" sz="1400" kern="1200" dirty="0"/>
            <a:t>Alzheimer's disease</a:t>
          </a:r>
        </a:p>
        <a:p>
          <a:pPr marL="0" lvl="0" indent="0" algn="l" defTabSz="622300">
            <a:lnSpc>
              <a:spcPct val="100000"/>
            </a:lnSpc>
            <a:spcBef>
              <a:spcPct val="0"/>
            </a:spcBef>
            <a:spcAft>
              <a:spcPct val="35000"/>
            </a:spcAft>
            <a:buNone/>
          </a:pPr>
          <a:r>
            <a:rPr lang="en-US" sz="1400" kern="1200" dirty="0"/>
            <a:t>Depression</a:t>
          </a:r>
        </a:p>
        <a:p>
          <a:pPr marL="0" lvl="0" indent="0" algn="l" defTabSz="622300">
            <a:lnSpc>
              <a:spcPct val="100000"/>
            </a:lnSpc>
            <a:spcBef>
              <a:spcPct val="0"/>
            </a:spcBef>
            <a:spcAft>
              <a:spcPct val="35000"/>
            </a:spcAft>
            <a:buNone/>
          </a:pPr>
          <a:r>
            <a:rPr lang="en-US" sz="1400" kern="1200" dirty="0"/>
            <a:t>Sexual dysfunction</a:t>
          </a:r>
        </a:p>
        <a:p>
          <a:pPr marL="0" lvl="0" indent="0" algn="l" defTabSz="622300">
            <a:lnSpc>
              <a:spcPct val="100000"/>
            </a:lnSpc>
            <a:spcBef>
              <a:spcPct val="0"/>
            </a:spcBef>
            <a:spcAft>
              <a:spcPct val="35000"/>
            </a:spcAft>
            <a:buNone/>
          </a:pPr>
          <a:r>
            <a:rPr lang="en-US" sz="1400" kern="1200" dirty="0"/>
            <a:t>						[1]</a:t>
          </a:r>
        </a:p>
      </dsp:txBody>
      <dsp:txXfrm>
        <a:off x="5772687" y="909038"/>
        <a:ext cx="4311566" cy="27000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9E664-C11E-4C15-B7EE-153D8E3C959B}"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0C10B-EEC5-4E48-A271-9A7FBB7AA59C}" type="slidenum">
              <a:rPr lang="en-US" smtClean="0"/>
              <a:t>‹#›</a:t>
            </a:fld>
            <a:endParaRPr lang="en-US"/>
          </a:p>
        </p:txBody>
      </p:sp>
    </p:spTree>
    <p:extLst>
      <p:ext uri="{BB962C8B-B14F-4D97-AF65-F5344CB8AC3E}">
        <p14:creationId xmlns:p14="http://schemas.microsoft.com/office/powerpoint/2010/main" val="242186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https://pixabay.com/photos/diabetes-blood-sugar-diabetic-528678/</a:t>
            </a:r>
          </a:p>
        </p:txBody>
      </p:sp>
      <p:sp>
        <p:nvSpPr>
          <p:cNvPr id="4" name="Slide Number Placeholder 3"/>
          <p:cNvSpPr>
            <a:spLocks noGrp="1"/>
          </p:cNvSpPr>
          <p:nvPr>
            <p:ph type="sldNum" sz="quarter" idx="5"/>
          </p:nvPr>
        </p:nvSpPr>
        <p:spPr/>
        <p:txBody>
          <a:bodyPr/>
          <a:lstStyle/>
          <a:p>
            <a:fld id="{71D0C10B-EEC5-4E48-A271-9A7FBB7AA59C}" type="slidenum">
              <a:rPr lang="en-US" smtClean="0"/>
              <a:t>2</a:t>
            </a:fld>
            <a:endParaRPr lang="en-US"/>
          </a:p>
        </p:txBody>
      </p:sp>
    </p:spTree>
    <p:extLst>
      <p:ext uri="{BB962C8B-B14F-4D97-AF65-F5344CB8AC3E}">
        <p14:creationId xmlns:p14="http://schemas.microsoft.com/office/powerpoint/2010/main" val="13308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Diabetes mellitus (DM) is a chronic metabolic disorder characterized by elevated levels of blood sugar, or glucose. It is caused by: </a:t>
            </a:r>
            <a:r>
              <a:rPr lang="en-US" sz="1200" dirty="0"/>
              <a:t>The body's inability to produce insulin, the hormone that regulates blood sugar levels, or the body's cells becoming resistant to insulin.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5</a:t>
            </a:fld>
            <a:endParaRPr lang="en-US"/>
          </a:p>
        </p:txBody>
      </p:sp>
    </p:spTree>
    <p:extLst>
      <p:ext uri="{BB962C8B-B14F-4D97-AF65-F5344CB8AC3E}">
        <p14:creationId xmlns:p14="http://schemas.microsoft.com/office/powerpoint/2010/main" val="79827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elevated levels of blood sugar, or glucose, can be developed at any age </a:t>
            </a:r>
            <a:r>
              <a:rPr lang="en-US" sz="1200" dirty="0" err="1"/>
              <a:t>tho</a:t>
            </a:r>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6</a:t>
            </a:fld>
            <a:endParaRPr lang="en-US"/>
          </a:p>
        </p:txBody>
      </p:sp>
    </p:spTree>
    <p:extLst>
      <p:ext uri="{BB962C8B-B14F-4D97-AF65-F5344CB8AC3E}">
        <p14:creationId xmlns:p14="http://schemas.microsoft.com/office/powerpoint/2010/main" val="349987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Diabetes_1 = complicated &amp; uncomplicated</a:t>
            </a:r>
          </a:p>
          <a:p>
            <a:r>
              <a:rPr lang="en-US" sz="1800" b="0" i="0" u="none" strike="noStrike" dirty="0">
                <a:solidFill>
                  <a:srgbClr val="000000"/>
                </a:solidFill>
                <a:effectLst/>
                <a:latin typeface="Calibri" panose="020F0502020204030204" pitchFamily="34" charset="0"/>
              </a:rPr>
              <a:t>- Malnutrition-related diabetes mellitus with peripheral circulatory complications</a:t>
            </a:r>
            <a:r>
              <a:rPr lang="en-US" dirty="0"/>
              <a:t> </a:t>
            </a:r>
          </a:p>
          <a:p>
            <a:r>
              <a:rPr lang="en-US" sz="1800" b="0" i="0" u="none" strike="noStrike" dirty="0">
                <a:solidFill>
                  <a:srgbClr val="000000"/>
                </a:solidFill>
                <a:effectLst/>
                <a:latin typeface="Calibri" panose="020F0502020204030204" pitchFamily="34" charset="0"/>
              </a:rPr>
              <a:t>- Myopathy and diabetes mellitus</a:t>
            </a:r>
            <a:r>
              <a:rPr lang="en-US" dirty="0"/>
              <a:t> </a:t>
            </a:r>
          </a:p>
          <a:p>
            <a:r>
              <a:rPr lang="en-US" sz="1800" b="0" i="0" u="none" strike="noStrike" dirty="0">
                <a:solidFill>
                  <a:srgbClr val="000000"/>
                </a:solidFill>
                <a:effectLst/>
                <a:latin typeface="Calibri" panose="020F0502020204030204" pitchFamily="34" charset="0"/>
              </a:rPr>
              <a:t>- Posttransplant diabetes mellitus</a:t>
            </a:r>
            <a:r>
              <a:rPr lang="en-US" dirty="0"/>
              <a:t> </a:t>
            </a:r>
          </a:p>
          <a:p>
            <a:r>
              <a:rPr lang="en-US" sz="1800" b="0" i="0" u="none" strike="noStrike" dirty="0">
                <a:solidFill>
                  <a:srgbClr val="000000"/>
                </a:solidFill>
                <a:effectLst/>
                <a:latin typeface="Calibri" panose="020F0502020204030204" pitchFamily="34" charset="0"/>
              </a:rPr>
              <a:t>- Malnutrition-related diabetes mellitus with renal complications</a:t>
            </a:r>
            <a:r>
              <a:rPr lang="en-US" dirty="0"/>
              <a:t> </a:t>
            </a:r>
          </a:p>
          <a:p>
            <a:endParaRPr lang="en-US" dirty="0"/>
          </a:p>
          <a:p>
            <a:endParaRPr lang="en-US" dirty="0"/>
          </a:p>
          <a:p>
            <a:r>
              <a:rPr lang="en-US" dirty="0"/>
              <a:t>Diabetes_2 = complicated</a:t>
            </a:r>
          </a:p>
          <a:p>
            <a:r>
              <a:rPr lang="en-US" dirty="0"/>
              <a:t>Diabetes_3 = uncomplicated</a:t>
            </a:r>
          </a:p>
        </p:txBody>
      </p:sp>
      <p:sp>
        <p:nvSpPr>
          <p:cNvPr id="4" name="Slide Number Placeholder 3"/>
          <p:cNvSpPr>
            <a:spLocks noGrp="1"/>
          </p:cNvSpPr>
          <p:nvPr>
            <p:ph type="sldNum" sz="quarter" idx="5"/>
          </p:nvPr>
        </p:nvSpPr>
        <p:spPr/>
        <p:txBody>
          <a:bodyPr/>
          <a:lstStyle/>
          <a:p>
            <a:fld id="{71D0C10B-EEC5-4E48-A271-9A7FBB7AA59C}" type="slidenum">
              <a:rPr lang="en-US" smtClean="0"/>
              <a:t>9</a:t>
            </a:fld>
            <a:endParaRPr lang="en-US"/>
          </a:p>
        </p:txBody>
      </p:sp>
    </p:spTree>
    <p:extLst>
      <p:ext uri="{BB962C8B-B14F-4D97-AF65-F5344CB8AC3E}">
        <p14:creationId xmlns:p14="http://schemas.microsoft.com/office/powerpoint/2010/main" val="154391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 here vs Enclave (manual mapping/grouping)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 filling:</a:t>
            </a:r>
            <a:br>
              <a:rPr lang="en-US" dirty="0"/>
            </a:br>
            <a:r>
              <a:rPr lang="en-US" b="0" dirty="0" err="1">
                <a:solidFill>
                  <a:srgbClr val="9CDCFE"/>
                </a:solidFill>
                <a:effectLst/>
                <a:latin typeface="Consolas" panose="020B0609020204030204" pitchFamily="49" charset="0"/>
              </a:rPr>
              <a:t>grouped_weight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race'</a:t>
            </a:r>
            <a:r>
              <a:rPr lang="en-US" b="0" dirty="0" err="1">
                <a:solidFill>
                  <a:srgbClr val="CCCCCC"/>
                </a:solidFill>
                <a:effectLst/>
                <a:latin typeface="Consolas" panose="020B0609020204030204" pitchFamily="49" charset="0"/>
              </a:rPr>
              <a:t>,</a:t>
            </a:r>
            <a:r>
              <a:rPr lang="en-US" b="0" dirty="0" err="1">
                <a:solidFill>
                  <a:srgbClr val="CE9178"/>
                </a:solidFill>
                <a:effectLst/>
                <a:latin typeface="Consolas" panose="020B0609020204030204" pitchFamily="49" charset="0"/>
              </a:rPr>
              <a:t>'gender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'weight'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normalize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unstack</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CCCCC"/>
                </a:solidFill>
                <a:effectLst/>
                <a:latin typeface="Consolas" panose="020B0609020204030204" pitchFamily="49" charset="0"/>
              </a:rPr>
            </a:br>
            <a:r>
              <a:rPr lang="en-US" b="0" dirty="0" err="1">
                <a:solidFill>
                  <a:srgbClr val="CCCCCC"/>
                </a:solidFill>
                <a:effectLst/>
                <a:latin typeface="Consolas" panose="020B0609020204030204" pitchFamily="49" charset="0"/>
              </a:rPr>
              <a:t>Diag</a:t>
            </a:r>
            <a:r>
              <a:rPr lang="en-US" b="0" dirty="0">
                <a:solidFill>
                  <a:srgbClr val="CCCCCC"/>
                </a:solidFill>
                <a:effectLst/>
                <a:latin typeface="Consolas" panose="020B0609020204030204" pitchFamily="49" charset="0"/>
              </a:rPr>
              <a:t>_#:</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df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'diag_3'</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'age'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'gender'</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'race'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'diag_1'</a:t>
            </a:r>
            <a:r>
              <a:rPr lang="en-US" b="0" dirty="0">
                <a:solidFill>
                  <a:srgbClr val="CCCCCC"/>
                </a:solidFill>
                <a:effectLst/>
                <a:latin typeface="Consolas" panose="020B0609020204030204" pitchFamily="49" charset="0"/>
              </a:rPr>
              <a:t>].</a:t>
            </a:r>
            <a:r>
              <a:rPr lang="en-US" b="0" dirty="0" err="1">
                <a:solidFill>
                  <a:srgbClr val="CCCCCC"/>
                </a:solidFill>
                <a:effectLst/>
                <a:latin typeface="Consolas" panose="020B0609020204030204" pitchFamily="49" charset="0"/>
              </a:rPr>
              <a:t>fillna</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method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ffill</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1D0C10B-EEC5-4E48-A271-9A7FBB7AA59C}" type="slidenum">
              <a:rPr lang="en-US" smtClean="0"/>
              <a:t>16</a:t>
            </a:fld>
            <a:endParaRPr lang="en-US"/>
          </a:p>
        </p:txBody>
      </p:sp>
    </p:spTree>
    <p:extLst>
      <p:ext uri="{BB962C8B-B14F-4D97-AF65-F5344CB8AC3E}">
        <p14:creationId xmlns:p14="http://schemas.microsoft.com/office/powerpoint/2010/main" val="390531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LassoCV</a:t>
            </a:r>
            <a:r>
              <a:rPr lang="en-US" dirty="0"/>
              <a:t> – 10</a:t>
            </a:r>
          </a:p>
          <a:p>
            <a:r>
              <a:rPr lang="en-US" dirty="0"/>
              <a:t>RFC – 38</a:t>
            </a:r>
          </a:p>
          <a:p>
            <a:r>
              <a:rPr lang="en-US" dirty="0" err="1"/>
              <a:t>GradModels</a:t>
            </a:r>
            <a:r>
              <a:rPr lang="en-US" dirty="0"/>
              <a:t> - 20</a:t>
            </a:r>
          </a:p>
        </p:txBody>
      </p:sp>
      <p:sp>
        <p:nvSpPr>
          <p:cNvPr id="4" name="Slide Number Placeholder 3"/>
          <p:cNvSpPr>
            <a:spLocks noGrp="1"/>
          </p:cNvSpPr>
          <p:nvPr>
            <p:ph type="sldNum" sz="quarter" idx="5"/>
          </p:nvPr>
        </p:nvSpPr>
        <p:spPr/>
        <p:txBody>
          <a:bodyPr/>
          <a:lstStyle/>
          <a:p>
            <a:fld id="{71D0C10B-EEC5-4E48-A271-9A7FBB7AA59C}" type="slidenum">
              <a:rPr lang="en-US" smtClean="0"/>
              <a:t>17</a:t>
            </a:fld>
            <a:endParaRPr lang="en-US"/>
          </a:p>
        </p:txBody>
      </p:sp>
    </p:spTree>
    <p:extLst>
      <p:ext uri="{BB962C8B-B14F-4D97-AF65-F5344CB8AC3E}">
        <p14:creationId xmlns:p14="http://schemas.microsoft.com/office/powerpoint/2010/main" val="100703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consists of hospital admissions of length between one and 14 days that did not result in a patient’s death. Each encounter corresponds to a patient diagnosed with diabetes, although the primary diagnosis may be different. During each of the analyzed encounters, lab tests were ordered and medication was administered.</a:t>
            </a:r>
          </a:p>
        </p:txBody>
      </p:sp>
      <p:sp>
        <p:nvSpPr>
          <p:cNvPr id="4" name="Slide Number Placeholder 3"/>
          <p:cNvSpPr>
            <a:spLocks noGrp="1"/>
          </p:cNvSpPr>
          <p:nvPr>
            <p:ph type="sldNum" sz="quarter" idx="5"/>
          </p:nvPr>
        </p:nvSpPr>
        <p:spPr/>
        <p:txBody>
          <a:bodyPr/>
          <a:lstStyle/>
          <a:p>
            <a:fld id="{71D0C10B-EEC5-4E48-A271-9A7FBB7AA59C}" type="slidenum">
              <a:rPr lang="en-US" smtClean="0"/>
              <a:t>23</a:t>
            </a:fld>
            <a:endParaRPr lang="en-US"/>
          </a:p>
        </p:txBody>
      </p:sp>
    </p:spTree>
    <p:extLst>
      <p:ext uri="{BB962C8B-B14F-4D97-AF65-F5344CB8AC3E}">
        <p14:creationId xmlns:p14="http://schemas.microsoft.com/office/powerpoint/2010/main" val="102479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12/7/2023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777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76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20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12/7/2023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65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97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28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78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1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81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12/7/2023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01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12/7/2023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39941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saurabhtayal/diabetic-patients-readmission-prediction" TargetMode="External"/><Relationship Id="rId2" Type="http://schemas.openxmlformats.org/officeDocument/2006/relationships/hyperlink" Target="https://www.medicoverhospitals.in/diseases/diabetes/" TargetMode="External"/><Relationship Id="rId1" Type="http://schemas.openxmlformats.org/officeDocument/2006/relationships/slideLayout" Target="../slideLayouts/slideLayout2.xml"/><Relationship Id="rId5" Type="http://schemas.openxmlformats.org/officeDocument/2006/relationships/hyperlink" Target="https://pixabay.com/photos/diabetes-blood-sugar-diabetic-528678/" TargetMode="External"/><Relationship Id="rId4" Type="http://schemas.openxmlformats.org/officeDocument/2006/relationships/hyperlink" Target="https://doi.org/10.3389/fcdhc.2022.105057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abstract genetic concept">
            <a:extLst>
              <a:ext uri="{FF2B5EF4-FFF2-40B4-BE49-F238E27FC236}">
                <a16:creationId xmlns:a16="http://schemas.microsoft.com/office/drawing/2014/main" id="{C1BE59C7-6D16-BE16-81D7-C395295A9DE0}"/>
              </a:ext>
            </a:extLst>
          </p:cNvPr>
          <p:cNvPicPr>
            <a:picLocks noChangeAspect="1"/>
          </p:cNvPicPr>
          <p:nvPr/>
        </p:nvPicPr>
        <p:blipFill rotWithShape="1">
          <a:blip r:embed="rId2">
            <a:alphaModFix amt="55000"/>
          </a:blip>
          <a:srcRect t="25613" b="18137"/>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16579-8E8B-2D0F-F76C-A0FEDB73D7EE}"/>
              </a:ext>
            </a:extLst>
          </p:cNvPr>
          <p:cNvSpPr>
            <a:spLocks noGrp="1"/>
          </p:cNvSpPr>
          <p:nvPr>
            <p:ph type="ctrTitle"/>
          </p:nvPr>
        </p:nvSpPr>
        <p:spPr>
          <a:xfrm>
            <a:off x="3577192" y="1032483"/>
            <a:ext cx="4965336" cy="3065968"/>
          </a:xfrm>
        </p:spPr>
        <p:txBody>
          <a:bodyPr>
            <a:noAutofit/>
          </a:bodyPr>
          <a:lstStyle/>
          <a:p>
            <a:r>
              <a:rPr lang="en-US" sz="3600" b="0" i="0" dirty="0">
                <a:solidFill>
                  <a:srgbClr val="000000"/>
                </a:solidFill>
                <a:effectLst/>
                <a:latin typeface="Arial" panose="020B0604020202020204" pitchFamily="34" charset="0"/>
              </a:rPr>
              <a:t>Predictive Modeling of Rehospitalization in Diabetic Patients using Gradient Boosting Techniques </a:t>
            </a:r>
            <a:endParaRPr lang="en-US" sz="3600" dirty="0"/>
          </a:p>
        </p:txBody>
      </p:sp>
      <p:sp>
        <p:nvSpPr>
          <p:cNvPr id="3" name="Subtitle 2">
            <a:extLst>
              <a:ext uri="{FF2B5EF4-FFF2-40B4-BE49-F238E27FC236}">
                <a16:creationId xmlns:a16="http://schemas.microsoft.com/office/drawing/2014/main" id="{0C6657C7-3961-EEE5-6C9A-B18FFAF62A05}"/>
              </a:ext>
            </a:extLst>
          </p:cNvPr>
          <p:cNvSpPr>
            <a:spLocks noGrp="1"/>
          </p:cNvSpPr>
          <p:nvPr>
            <p:ph type="subTitle" idx="1"/>
          </p:nvPr>
        </p:nvSpPr>
        <p:spPr>
          <a:xfrm>
            <a:off x="3577192" y="4106918"/>
            <a:ext cx="5037616" cy="1718599"/>
          </a:xfrm>
        </p:spPr>
        <p:txBody>
          <a:bodyPr>
            <a:normAutofit/>
          </a:bodyPr>
          <a:lstStyle/>
          <a:p>
            <a:r>
              <a:rPr lang="en-US" dirty="0"/>
              <a:t>Mirna Elizondo</a:t>
            </a:r>
          </a:p>
          <a:p>
            <a:r>
              <a:rPr lang="en-US" dirty="0"/>
              <a:t>CS7387 Independent Study</a:t>
            </a:r>
          </a:p>
          <a:p>
            <a:r>
              <a:rPr lang="en-US" dirty="0"/>
              <a:t>December 7, 2023</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94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7CBF-D914-328F-B83D-47335EBD8B04}"/>
              </a:ext>
            </a:extLst>
          </p:cNvPr>
          <p:cNvSpPr>
            <a:spLocks noGrp="1"/>
          </p:cNvSpPr>
          <p:nvPr>
            <p:ph type="title"/>
          </p:nvPr>
        </p:nvSpPr>
        <p:spPr/>
        <p:txBody>
          <a:bodyPr/>
          <a:lstStyle/>
          <a:p>
            <a:r>
              <a:rPr lang="en-US" dirty="0"/>
              <a:t>Baseline Dataset</a:t>
            </a:r>
          </a:p>
        </p:txBody>
      </p:sp>
      <p:sp>
        <p:nvSpPr>
          <p:cNvPr id="3" name="Text Placeholder 2">
            <a:extLst>
              <a:ext uri="{FF2B5EF4-FFF2-40B4-BE49-F238E27FC236}">
                <a16:creationId xmlns:a16="http://schemas.microsoft.com/office/drawing/2014/main" id="{820355ED-5E84-CAE9-4D4D-F8D6D2B9669A}"/>
              </a:ext>
            </a:extLst>
          </p:cNvPr>
          <p:cNvSpPr>
            <a:spLocks noGrp="1"/>
          </p:cNvSpPr>
          <p:nvPr>
            <p:ph type="body" idx="1"/>
          </p:nvPr>
        </p:nvSpPr>
        <p:spPr>
          <a:xfrm>
            <a:off x="559490" y="4644129"/>
            <a:ext cx="11443716" cy="1500187"/>
          </a:xfrm>
        </p:spPr>
        <p:txBody>
          <a:bodyPr/>
          <a:lstStyle/>
          <a:p>
            <a:r>
              <a:rPr lang="en-US" dirty="0"/>
              <a:t>Kaggle Data Set: Diabetic records of 130-US hospitals from years 1999-2008 [2]</a:t>
            </a:r>
          </a:p>
          <a:p>
            <a:endParaRPr lang="en-US" dirty="0"/>
          </a:p>
        </p:txBody>
      </p:sp>
    </p:spTree>
    <p:extLst>
      <p:ext uri="{BB962C8B-B14F-4D97-AF65-F5344CB8AC3E}">
        <p14:creationId xmlns:p14="http://schemas.microsoft.com/office/powerpoint/2010/main" val="390946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document with text and numbers&#10;&#10;Description automatically generated">
            <a:extLst>
              <a:ext uri="{FF2B5EF4-FFF2-40B4-BE49-F238E27FC236}">
                <a16:creationId xmlns:a16="http://schemas.microsoft.com/office/drawing/2014/main" id="{132CFDE9-9F78-DB5F-01FA-446280949266}"/>
              </a:ext>
            </a:extLst>
          </p:cNvPr>
          <p:cNvPicPr>
            <a:picLocks noChangeAspect="1"/>
          </p:cNvPicPr>
          <p:nvPr/>
        </p:nvPicPr>
        <p:blipFill rotWithShape="1">
          <a:blip r:embed="rId2">
            <a:extLst>
              <a:ext uri="{28A0092B-C50C-407E-A947-70E740481C1C}">
                <a14:useLocalDpi xmlns:a14="http://schemas.microsoft.com/office/drawing/2010/main" val="0"/>
              </a:ext>
            </a:extLst>
          </a:blip>
          <a:srcRect b="4773"/>
          <a:stretch/>
        </p:blipFill>
        <p:spPr>
          <a:xfrm>
            <a:off x="5272710" y="0"/>
            <a:ext cx="5820676" cy="68641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D2001218-8868-0565-4DDF-1D1EAFDEE565}"/>
              </a:ext>
            </a:extLst>
          </p:cNvPr>
          <p:cNvSpPr>
            <a:spLocks noGrp="1"/>
          </p:cNvSpPr>
          <p:nvPr>
            <p:ph type="title"/>
          </p:nvPr>
        </p:nvSpPr>
        <p:spPr>
          <a:xfrm>
            <a:off x="521565" y="2766218"/>
            <a:ext cx="4229581" cy="1325563"/>
          </a:xfrm>
        </p:spPr>
        <p:txBody>
          <a:bodyPr>
            <a:normAutofit/>
          </a:bodyPr>
          <a:lstStyle/>
          <a:p>
            <a:r>
              <a:rPr lang="en-US" dirty="0"/>
              <a:t>Dataset Analysis</a:t>
            </a:r>
          </a:p>
        </p:txBody>
      </p:sp>
    </p:spTree>
    <p:extLst>
      <p:ext uri="{BB962C8B-B14F-4D97-AF65-F5344CB8AC3E}">
        <p14:creationId xmlns:p14="http://schemas.microsoft.com/office/powerpoint/2010/main" val="409233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E68C-A45F-A4BB-F18D-4B008DBD52B5}"/>
              </a:ext>
            </a:extLst>
          </p:cNvPr>
          <p:cNvSpPr>
            <a:spLocks noGrp="1"/>
          </p:cNvSpPr>
          <p:nvPr>
            <p:ph type="title"/>
          </p:nvPr>
        </p:nvSpPr>
        <p:spPr/>
        <p:txBody>
          <a:bodyPr/>
          <a:lstStyle/>
          <a:p>
            <a:r>
              <a:rPr lang="en-US" dirty="0"/>
              <a:t>Class Distribution</a:t>
            </a:r>
          </a:p>
        </p:txBody>
      </p:sp>
      <p:pic>
        <p:nvPicPr>
          <p:cNvPr id="5" name="Content Placeholder 4" descr="A blue and orange pie chart&#10;&#10;Description automatically generated">
            <a:extLst>
              <a:ext uri="{FF2B5EF4-FFF2-40B4-BE49-F238E27FC236}">
                <a16:creationId xmlns:a16="http://schemas.microsoft.com/office/drawing/2014/main" id="{6C1AB511-0F77-0E54-8F22-F0D2B1B643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952" t="4581" r="19936" b="10816"/>
          <a:stretch/>
        </p:blipFill>
        <p:spPr>
          <a:xfrm>
            <a:off x="541245" y="1627534"/>
            <a:ext cx="2909289" cy="3289852"/>
          </a:xfrm>
        </p:spPr>
      </p:pic>
      <p:pic>
        <p:nvPicPr>
          <p:cNvPr id="7" name="Picture 6" descr="A blue and orange pie chart&#10;&#10;Description automatically generated">
            <a:extLst>
              <a:ext uri="{FF2B5EF4-FFF2-40B4-BE49-F238E27FC236}">
                <a16:creationId xmlns:a16="http://schemas.microsoft.com/office/drawing/2014/main" id="{8C3C2D74-AB71-75B0-56CA-4BB1EF5389F4}"/>
              </a:ext>
            </a:extLst>
          </p:cNvPr>
          <p:cNvPicPr>
            <a:picLocks noChangeAspect="1"/>
          </p:cNvPicPr>
          <p:nvPr/>
        </p:nvPicPr>
        <p:blipFill rotWithShape="1">
          <a:blip r:embed="rId3">
            <a:extLst>
              <a:ext uri="{28A0092B-C50C-407E-A947-70E740481C1C}">
                <a14:useLocalDpi xmlns:a14="http://schemas.microsoft.com/office/drawing/2010/main" val="0"/>
              </a:ext>
            </a:extLst>
          </a:blip>
          <a:srcRect l="20354" t="6788" r="17044" b="12243"/>
          <a:stretch/>
        </p:blipFill>
        <p:spPr>
          <a:xfrm>
            <a:off x="8468139" y="1744318"/>
            <a:ext cx="3150706" cy="3056284"/>
          </a:xfrm>
          <a:prstGeom prst="rect">
            <a:avLst/>
          </a:prstGeom>
        </p:spPr>
      </p:pic>
      <p:pic>
        <p:nvPicPr>
          <p:cNvPr id="9" name="Picture 8" descr="A blue rectangular object with white text&#10;&#10;Description automatically generated">
            <a:extLst>
              <a:ext uri="{FF2B5EF4-FFF2-40B4-BE49-F238E27FC236}">
                <a16:creationId xmlns:a16="http://schemas.microsoft.com/office/drawing/2014/main" id="{55D29AC1-24B6-94E6-92A4-17BEBC24B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104" y="1478447"/>
            <a:ext cx="4784035" cy="3588026"/>
          </a:xfrm>
          <a:prstGeom prst="rect">
            <a:avLst/>
          </a:prstGeom>
        </p:spPr>
      </p:pic>
      <p:sp>
        <p:nvSpPr>
          <p:cNvPr id="11" name="Rectangle 1">
            <a:extLst>
              <a:ext uri="{FF2B5EF4-FFF2-40B4-BE49-F238E27FC236}">
                <a16:creationId xmlns:a16="http://schemas.microsoft.com/office/drawing/2014/main" id="{5096F060-08FB-930D-5E39-2A45C88C3BC0}"/>
              </a:ext>
            </a:extLst>
          </p:cNvPr>
          <p:cNvSpPr>
            <a:spLocks noChangeArrowheads="1"/>
          </p:cNvSpPr>
          <p:nvPr/>
        </p:nvSpPr>
        <p:spPr bwMode="auto">
          <a:xfrm>
            <a:off x="740681" y="5066473"/>
            <a:ext cx="268356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Majority class: 86950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Minority class: 10966</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t>Shape: (97916, 38)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
        <p:nvSpPr>
          <p:cNvPr id="19" name="Rectangle 1">
            <a:extLst>
              <a:ext uri="{FF2B5EF4-FFF2-40B4-BE49-F238E27FC236}">
                <a16:creationId xmlns:a16="http://schemas.microsoft.com/office/drawing/2014/main" id="{D7567701-803E-903C-93A1-0DE12FC508E4}"/>
              </a:ext>
            </a:extLst>
          </p:cNvPr>
          <p:cNvSpPr>
            <a:spLocks noChangeArrowheads="1"/>
          </p:cNvSpPr>
          <p:nvPr/>
        </p:nvSpPr>
        <p:spPr bwMode="auto">
          <a:xfrm>
            <a:off x="8767754" y="5066473"/>
            <a:ext cx="268356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sz="1200" dirty="0"/>
              <a:t>Majority class: 10966  </a:t>
            </a:r>
          </a:p>
          <a:p>
            <a:pPr algn="ctr" eaLnBrk="0" fontAlgn="base" hangingPunct="0">
              <a:spcBef>
                <a:spcPct val="0"/>
              </a:spcBef>
              <a:spcAft>
                <a:spcPct val="0"/>
              </a:spcAft>
            </a:pPr>
            <a:r>
              <a:rPr lang="en-US" altLang="en-US" sz="1200" dirty="0"/>
              <a:t>Minority class: 10966</a:t>
            </a:r>
          </a:p>
          <a:p>
            <a:pPr algn="ctr" eaLnBrk="0" fontAlgn="base" hangingPunct="0">
              <a:spcBef>
                <a:spcPct val="0"/>
              </a:spcBef>
              <a:spcAft>
                <a:spcPct val="0"/>
              </a:spcAft>
            </a:pPr>
            <a:r>
              <a:rPr lang="en-US" altLang="en-US" sz="1200" dirty="0"/>
              <a:t>Shape: (</a:t>
            </a:r>
            <a:r>
              <a:rPr lang="en-US" sz="1200" dirty="0"/>
              <a:t>21932 </a:t>
            </a:r>
            <a:r>
              <a:rPr lang="en-US" altLang="en-US" sz="1200" dirty="0"/>
              <a:t>, 1379)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p>
        </p:txBody>
      </p:sp>
    </p:spTree>
    <p:extLst>
      <p:ext uri="{BB962C8B-B14F-4D97-AF65-F5344CB8AC3E}">
        <p14:creationId xmlns:p14="http://schemas.microsoft.com/office/powerpoint/2010/main" val="56342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of different colored bars&#10;&#10;Description automatically generated">
            <a:extLst>
              <a:ext uri="{FF2B5EF4-FFF2-40B4-BE49-F238E27FC236}">
                <a16:creationId xmlns:a16="http://schemas.microsoft.com/office/drawing/2014/main" id="{CE29259A-C8BE-F3D8-A3C6-CCC7D703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4" y="175226"/>
            <a:ext cx="4282878" cy="3147917"/>
          </a:xfrm>
          <a:prstGeom prst="rect">
            <a:avLst/>
          </a:prstGeom>
        </p:spPr>
      </p:pic>
      <p:cxnSp>
        <p:nvCxnSpPr>
          <p:cNvPr id="26" name="Straight Connector 2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3" name="Picture 12" descr="A blue and orange rectangular bars&#10;&#10;Description automatically generated">
            <a:extLst>
              <a:ext uri="{FF2B5EF4-FFF2-40B4-BE49-F238E27FC236}">
                <a16:creationId xmlns:a16="http://schemas.microsoft.com/office/drawing/2014/main" id="{A6963876-A46E-AA8B-0C15-0DE6640D2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563" y="310959"/>
            <a:ext cx="4067118" cy="2806314"/>
          </a:xfrm>
          <a:prstGeom prst="rect">
            <a:avLst/>
          </a:prstGeom>
        </p:spPr>
      </p:pic>
      <p:cxnSp>
        <p:nvCxnSpPr>
          <p:cNvPr id="28" name="Straight Connector 2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1" name="Picture 20" descr="A graph of weight values&#10;&#10;Description automatically generated">
            <a:extLst>
              <a:ext uri="{FF2B5EF4-FFF2-40B4-BE49-F238E27FC236}">
                <a16:creationId xmlns:a16="http://schemas.microsoft.com/office/drawing/2014/main" id="{E92055E3-148F-6284-1D6A-28E23813D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794" y="3420989"/>
            <a:ext cx="4282878" cy="3437011"/>
          </a:xfrm>
          <a:prstGeom prst="rect">
            <a:avLst/>
          </a:prstGeom>
        </p:spPr>
      </p:pic>
      <p:pic>
        <p:nvPicPr>
          <p:cNvPr id="17" name="Picture 16" descr="A graph with numbers and text&#10;&#10;Description automatically generated with medium confidence">
            <a:extLst>
              <a:ext uri="{FF2B5EF4-FFF2-40B4-BE49-F238E27FC236}">
                <a16:creationId xmlns:a16="http://schemas.microsoft.com/office/drawing/2014/main" id="{8C8B0E58-6064-AC04-A884-37FCC85C42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7563" y="3489346"/>
            <a:ext cx="3872015" cy="3368654"/>
          </a:xfrm>
          <a:prstGeom prst="rect">
            <a:avLst/>
          </a:prstGeom>
        </p:spPr>
      </p:pic>
    </p:spTree>
    <p:extLst>
      <p:ext uri="{BB962C8B-B14F-4D97-AF65-F5344CB8AC3E}">
        <p14:creationId xmlns:p14="http://schemas.microsoft.com/office/powerpoint/2010/main" val="99988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of a bar graph&#10;&#10;Description automatically generated">
            <a:extLst>
              <a:ext uri="{FF2B5EF4-FFF2-40B4-BE49-F238E27FC236}">
                <a16:creationId xmlns:a16="http://schemas.microsoft.com/office/drawing/2014/main" id="{00F7CC55-CA3E-7B8E-1DED-B37886CE5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269673"/>
            <a:ext cx="3517119" cy="2312507"/>
          </a:xfrm>
          <a:prstGeom prst="rect">
            <a:avLst/>
          </a:prstGeom>
        </p:spPr>
      </p:pic>
      <p:cxnSp>
        <p:nvCxnSpPr>
          <p:cNvPr id="12"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of different colored bars&#10;&#10;Description automatically generated">
            <a:extLst>
              <a:ext uri="{FF2B5EF4-FFF2-40B4-BE49-F238E27FC236}">
                <a16:creationId xmlns:a16="http://schemas.microsoft.com/office/drawing/2014/main" id="{BDAC5EDE-BAF0-C941-5D89-72ED291B8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271867"/>
            <a:ext cx="3537345" cy="2308119"/>
          </a:xfrm>
          <a:prstGeom prst="rect">
            <a:avLst/>
          </a:prstGeom>
        </p:spPr>
      </p:pic>
      <p:cxnSp>
        <p:nvCxnSpPr>
          <p:cNvPr id="14"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blue and orange bars&#10;&#10;Description automatically generated">
            <a:extLst>
              <a:ext uri="{FF2B5EF4-FFF2-40B4-BE49-F238E27FC236}">
                <a16:creationId xmlns:a16="http://schemas.microsoft.com/office/drawing/2014/main" id="{640F1933-62F6-C24F-CA28-F9747D3C8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278467"/>
            <a:ext cx="3517120" cy="2294922"/>
          </a:xfrm>
          <a:prstGeom prst="rect">
            <a:avLst/>
          </a:prstGeom>
        </p:spPr>
      </p:pic>
    </p:spTree>
    <p:extLst>
      <p:ext uri="{BB962C8B-B14F-4D97-AF65-F5344CB8AC3E}">
        <p14:creationId xmlns:p14="http://schemas.microsoft.com/office/powerpoint/2010/main" val="176024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676-9D4F-9E92-5562-87BCE30619DE}"/>
              </a:ext>
            </a:extLst>
          </p:cNvPr>
          <p:cNvSpPr>
            <a:spLocks noGrp="1"/>
          </p:cNvSpPr>
          <p:nvPr>
            <p:ph type="title"/>
          </p:nvPr>
        </p:nvSpPr>
        <p:spPr/>
        <p:txBody>
          <a:bodyPr/>
          <a:lstStyle/>
          <a:p>
            <a:r>
              <a:rPr lang="en-US" dirty="0"/>
              <a:t>Heatmap</a:t>
            </a:r>
          </a:p>
        </p:txBody>
      </p:sp>
      <p:pic>
        <p:nvPicPr>
          <p:cNvPr id="13" name="Content Placeholder 12" descr="A graph of heat exchangers&#10;&#10;Description automatically generated with medium confidence">
            <a:extLst>
              <a:ext uri="{FF2B5EF4-FFF2-40B4-BE49-F238E27FC236}">
                <a16:creationId xmlns:a16="http://schemas.microsoft.com/office/drawing/2014/main" id="{9C4B3DFC-2007-7142-FEAB-5786588CA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222" y="589030"/>
            <a:ext cx="7379804" cy="5903845"/>
          </a:xfrm>
        </p:spPr>
      </p:pic>
    </p:spTree>
    <p:extLst>
      <p:ext uri="{BB962C8B-B14F-4D97-AF65-F5344CB8AC3E}">
        <p14:creationId xmlns:p14="http://schemas.microsoft.com/office/powerpoint/2010/main" val="82861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0F48-6A75-A906-32B2-2C0AC7765E8B}"/>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4E0A9E8-B52B-7036-56A2-E8DADB70F2E6}"/>
              </a:ext>
            </a:extLst>
          </p:cNvPr>
          <p:cNvSpPr>
            <a:spLocks noGrp="1"/>
          </p:cNvSpPr>
          <p:nvPr>
            <p:ph idx="1"/>
          </p:nvPr>
        </p:nvSpPr>
        <p:spPr/>
        <p:txBody>
          <a:bodyPr>
            <a:normAutofit fontScale="92500"/>
          </a:bodyPr>
          <a:lstStyle/>
          <a:p>
            <a:r>
              <a:rPr lang="en-US" dirty="0"/>
              <a:t>Fill missing values</a:t>
            </a:r>
          </a:p>
          <a:p>
            <a:pPr lvl="1"/>
            <a:r>
              <a:rPr lang="en-US" dirty="0"/>
              <a:t>weight: 98,569</a:t>
            </a:r>
          </a:p>
          <a:p>
            <a:pPr lvl="1"/>
            <a:r>
              <a:rPr lang="en-US" dirty="0"/>
              <a:t>diag_1 : 21</a:t>
            </a:r>
          </a:p>
          <a:p>
            <a:pPr lvl="1"/>
            <a:r>
              <a:rPr lang="en-US" dirty="0"/>
              <a:t>diag_2: 358</a:t>
            </a:r>
          </a:p>
          <a:p>
            <a:pPr lvl="1"/>
            <a:r>
              <a:rPr lang="en-US" dirty="0"/>
              <a:t>diag_3: 1423</a:t>
            </a:r>
          </a:p>
          <a:p>
            <a:r>
              <a:rPr lang="en-US" dirty="0"/>
              <a:t>Drop columns: </a:t>
            </a:r>
          </a:p>
          <a:p>
            <a:pPr lvl="1"/>
            <a:r>
              <a:rPr lang="en-US" dirty="0"/>
              <a:t>Medicines- ['acetohexamide', 'tolbutamide', 'troglitazone', 'tolazamide', '</a:t>
            </a:r>
            <a:r>
              <a:rPr lang="en-US" dirty="0" err="1"/>
              <a:t>examide</a:t>
            </a:r>
            <a:r>
              <a:rPr lang="en-US" dirty="0"/>
              <a:t>', '</a:t>
            </a:r>
            <a:r>
              <a:rPr lang="en-US" dirty="0" err="1"/>
              <a:t>citoglipton</a:t>
            </a:r>
            <a:r>
              <a:rPr lang="en-US" dirty="0"/>
              <a:t>', 'glipizide-metformin', 'glimepiride-pioglitazone', 'metformin-rosiglitazone’, 'metformin-pioglitazone’]</a:t>
            </a:r>
          </a:p>
          <a:p>
            <a:pPr lvl="1"/>
            <a:r>
              <a:rPr lang="en-US" dirty="0"/>
              <a:t>Identifiers – [‘</a:t>
            </a:r>
            <a:r>
              <a:rPr lang="en-US" dirty="0" err="1"/>
              <a:t>encounter_id</a:t>
            </a:r>
            <a:r>
              <a:rPr lang="en-US" dirty="0"/>
              <a:t>, </a:t>
            </a:r>
            <a:r>
              <a:rPr lang="en-US" dirty="0" err="1"/>
              <a:t>patient_nbr</a:t>
            </a:r>
            <a:r>
              <a:rPr lang="en-US" dirty="0"/>
              <a:t>’]</a:t>
            </a:r>
          </a:p>
          <a:p>
            <a:endParaRPr lang="en-US" dirty="0"/>
          </a:p>
        </p:txBody>
      </p:sp>
    </p:spTree>
    <p:extLst>
      <p:ext uri="{BB962C8B-B14F-4D97-AF65-F5344CB8AC3E}">
        <p14:creationId xmlns:p14="http://schemas.microsoft.com/office/powerpoint/2010/main" val="162822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2789-88C3-BF28-2A81-26E0FEA203AB}"/>
              </a:ext>
            </a:extLst>
          </p:cNvPr>
          <p:cNvSpPr>
            <a:spLocks noGrp="1"/>
          </p:cNvSpPr>
          <p:nvPr>
            <p:ph type="title"/>
          </p:nvPr>
        </p:nvSpPr>
        <p:spPr/>
        <p:txBody>
          <a:bodyPr/>
          <a:lstStyle/>
          <a:p>
            <a:r>
              <a:rPr lang="en-US" dirty="0"/>
              <a:t>Feature Selection</a:t>
            </a:r>
          </a:p>
        </p:txBody>
      </p:sp>
      <p:graphicFrame>
        <p:nvGraphicFramePr>
          <p:cNvPr id="4" name="Content Placeholder 3">
            <a:extLst>
              <a:ext uri="{FF2B5EF4-FFF2-40B4-BE49-F238E27FC236}">
                <a16:creationId xmlns:a16="http://schemas.microsoft.com/office/drawing/2014/main" id="{C7AD5FD9-D11F-DDDB-1844-FBA2F7F46103}"/>
              </a:ext>
            </a:extLst>
          </p:cNvPr>
          <p:cNvGraphicFramePr>
            <a:graphicFrameLocks noGrp="1"/>
          </p:cNvGraphicFramePr>
          <p:nvPr>
            <p:ph idx="1"/>
            <p:extLst>
              <p:ext uri="{D42A27DB-BD31-4B8C-83A1-F6EECF244321}">
                <p14:modId xmlns:p14="http://schemas.microsoft.com/office/powerpoint/2010/main" val="3224292575"/>
              </p:ext>
            </p:extLst>
          </p:nvPr>
        </p:nvGraphicFramePr>
        <p:xfrm>
          <a:off x="838199" y="1535596"/>
          <a:ext cx="11103665" cy="5029207"/>
        </p:xfrm>
        <a:graphic>
          <a:graphicData uri="http://schemas.openxmlformats.org/drawingml/2006/table">
            <a:tbl>
              <a:tblPr>
                <a:tableStyleId>{125E5076-3810-47DD-B79F-674D7AD40C01}</a:tableStyleId>
              </a:tblPr>
              <a:tblGrid>
                <a:gridCol w="1464105">
                  <a:extLst>
                    <a:ext uri="{9D8B030D-6E8A-4147-A177-3AD203B41FA5}">
                      <a16:colId xmlns:a16="http://schemas.microsoft.com/office/drawing/2014/main" val="3856137251"/>
                    </a:ext>
                  </a:extLst>
                </a:gridCol>
                <a:gridCol w="2300611">
                  <a:extLst>
                    <a:ext uri="{9D8B030D-6E8A-4147-A177-3AD203B41FA5}">
                      <a16:colId xmlns:a16="http://schemas.microsoft.com/office/drawing/2014/main" val="1050987810"/>
                    </a:ext>
                  </a:extLst>
                </a:gridCol>
                <a:gridCol w="2300611">
                  <a:extLst>
                    <a:ext uri="{9D8B030D-6E8A-4147-A177-3AD203B41FA5}">
                      <a16:colId xmlns:a16="http://schemas.microsoft.com/office/drawing/2014/main" val="1075196524"/>
                    </a:ext>
                  </a:extLst>
                </a:gridCol>
                <a:gridCol w="2538352">
                  <a:extLst>
                    <a:ext uri="{9D8B030D-6E8A-4147-A177-3AD203B41FA5}">
                      <a16:colId xmlns:a16="http://schemas.microsoft.com/office/drawing/2014/main" val="120355202"/>
                    </a:ext>
                  </a:extLst>
                </a:gridCol>
                <a:gridCol w="2499986">
                  <a:extLst>
                    <a:ext uri="{9D8B030D-6E8A-4147-A177-3AD203B41FA5}">
                      <a16:colId xmlns:a16="http://schemas.microsoft.com/office/drawing/2014/main" val="3010800248"/>
                    </a:ext>
                  </a:extLst>
                </a:gridCol>
              </a:tblGrid>
              <a:tr h="273099">
                <a:tc>
                  <a:txBody>
                    <a:bodyPr/>
                    <a:lstStyle/>
                    <a:p>
                      <a:pPr algn="ctr" fontAlgn="b"/>
                      <a:r>
                        <a:rPr lang="en-US" sz="1400" b="1" u="none" strike="noStrike" dirty="0" err="1">
                          <a:effectLst/>
                        </a:rPr>
                        <a:t>LassoCV</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RandomForestClassifier</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err="1">
                          <a:effectLst/>
                        </a:rPr>
                        <a:t>LightGBM</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XGBoost</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effectLst/>
                        </a:rPr>
                        <a:t> </a:t>
                      </a:r>
                      <a:r>
                        <a:rPr lang="en-US" sz="1400" b="1" u="none" strike="noStrike" dirty="0" err="1">
                          <a:effectLst/>
                        </a:rPr>
                        <a:t>CatBoost</a:t>
                      </a:r>
                      <a:endParaRPr lang="en-US" sz="1400" b="1"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3138035"/>
                  </a:ext>
                </a:extLst>
              </a:tr>
              <a:tr h="234459">
                <a:tc>
                  <a:txBody>
                    <a:bodyPr/>
                    <a:lstStyle/>
                    <a:p>
                      <a:pPr algn="ctr" fontAlgn="b"/>
                      <a:r>
                        <a:rPr lang="en-US" sz="1200" u="none" strike="noStrike" dirty="0" err="1">
                          <a:effectLst/>
                        </a:rPr>
                        <a:t>number_emergency</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number_inpatient</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number_inpatient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number_inpatient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7015465"/>
                  </a:ext>
                </a:extLst>
              </a:tr>
              <a:tr h="301387">
                <a:tc>
                  <a:txBody>
                    <a:bodyPr/>
                    <a:lstStyle/>
                    <a:p>
                      <a:pPr algn="ctr" fontAlgn="b"/>
                      <a:r>
                        <a:rPr lang="en-US" sz="1200" u="none" strike="noStrike" dirty="0" err="1">
                          <a:effectLst/>
                        </a:rPr>
                        <a:t>number_inpatient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time_in_hospital</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discharge_Discharged</a:t>
                      </a:r>
                      <a:r>
                        <a:rPr lang="en-US" sz="1200" u="none" strike="noStrike" dirty="0">
                          <a:effectLst/>
                        </a:rPr>
                        <a:t> to Home</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8066706"/>
                  </a:ext>
                </a:extLst>
              </a:tr>
              <a:tr h="234459">
                <a:tc>
                  <a:txBody>
                    <a:bodyPr/>
                    <a:lstStyle/>
                    <a:p>
                      <a:pPr algn="ctr" fontAlgn="b"/>
                      <a:r>
                        <a:rPr lang="en-US" sz="1200" u="none" strike="noStrike">
                          <a:effectLst/>
                        </a:rPr>
                        <a:t>diag_1_250.41</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number_diagnoses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8778082"/>
                  </a:ext>
                </a:extLst>
              </a:tr>
              <a:tr h="234459">
                <a:tc>
                  <a:txBody>
                    <a:bodyPr/>
                    <a:lstStyle/>
                    <a:p>
                      <a:pPr algn="ctr" fontAlgn="b"/>
                      <a:r>
                        <a:rPr lang="en-US" sz="1200" u="none" strike="noStrike">
                          <a:effectLst/>
                        </a:rPr>
                        <a:t>diag_1_250.42</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num_procedures</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time_in_hospital</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time_in_hospital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time_in_hospital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4775935"/>
                  </a:ext>
                </a:extLst>
              </a:tr>
              <a:tr h="234459">
                <a:tc>
                  <a:txBody>
                    <a:bodyPr/>
                    <a:lstStyle/>
                    <a:p>
                      <a:pPr algn="ctr" fontAlgn="b"/>
                      <a:r>
                        <a:rPr lang="en-US" sz="1200" u="none" strike="noStrike">
                          <a:effectLst/>
                        </a:rPr>
                        <a:t>diag_1_250.6</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age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age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5680975"/>
                  </a:ext>
                </a:extLst>
              </a:tr>
              <a:tr h="234459">
                <a:tc>
                  <a:txBody>
                    <a:bodyPr/>
                    <a:lstStyle/>
                    <a:p>
                      <a:pPr algn="ctr" fontAlgn="b"/>
                      <a:r>
                        <a:rPr lang="en-US" sz="1200" u="none" strike="noStrike">
                          <a:effectLst/>
                        </a:rPr>
                        <a:t>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number_outpatient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num_lab_procedures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num_lab_procedures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57710"/>
                  </a:ext>
                </a:extLst>
              </a:tr>
              <a:tr h="234459">
                <a:tc>
                  <a:txBody>
                    <a:bodyPr/>
                    <a:lstStyle/>
                    <a:p>
                      <a:pPr algn="ctr" fontAlgn="b"/>
                      <a:r>
                        <a:rPr lang="en-US" sz="1200" u="none" strike="noStrike">
                          <a:effectLst/>
                        </a:rPr>
                        <a:t>diag_1_434</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number_emergency</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number_emergency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number_emergency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6215602"/>
                  </a:ext>
                </a:extLst>
              </a:tr>
              <a:tr h="234459">
                <a:tc>
                  <a:txBody>
                    <a:bodyPr/>
                    <a:lstStyle/>
                    <a:p>
                      <a:pPr algn="ctr" fontAlgn="b"/>
                      <a:r>
                        <a:rPr lang="en-US" sz="1200" u="none" strike="noStrike">
                          <a:effectLst/>
                        </a:rPr>
                        <a:t>diag_1_443</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number_inpatient</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num_medications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num_medications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7264554"/>
                  </a:ext>
                </a:extLst>
              </a:tr>
              <a:tr h="234459">
                <a:tc>
                  <a:txBody>
                    <a:bodyPr/>
                    <a:lstStyle/>
                    <a:p>
                      <a:pPr algn="ctr" fontAlgn="b"/>
                      <a:r>
                        <a:rPr lang="en-US" sz="1200" u="none" strike="noStrike">
                          <a:effectLst/>
                        </a:rPr>
                        <a:t>diag_1_787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number_diagnoses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diag_1_V58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diag_1_V58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diag_1_V58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3729791"/>
                  </a:ext>
                </a:extLst>
              </a:tr>
              <a:tr h="234459">
                <a:tc>
                  <a:txBody>
                    <a:bodyPr/>
                    <a:lstStyle/>
                    <a:p>
                      <a:pPr algn="ctr" fontAlgn="b"/>
                      <a:r>
                        <a:rPr lang="en-US" sz="1200" u="none" strike="noStrike">
                          <a:effectLst/>
                        </a:rPr>
                        <a:t>diag_1_V58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race_AfricanAmerican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diag_1_434</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diag_1_434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diag_1_434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038998"/>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race_Caucasian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diag_1_V57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diag_1_V57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diag_1_V57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7990"/>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gender_Female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diabetesMed_No</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diabetesMed_No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err="1">
                          <a:effectLst/>
                        </a:rPr>
                        <a:t>diabetesMed_No</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450610"/>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gender_Male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diag_1_428</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diag_1_428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diag_1_428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560676"/>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num_procedures</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num_procedures</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73309"/>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diag_1_250.6</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diag_1_250.6</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diag_1_250.6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916256"/>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discharge_Discharged to Home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insulin_Down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insulin_Down</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insulin_Down</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777283"/>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discharge_Other</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diag_1_250.7                               </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46714"/>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admission_Emergency</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admission_Elective</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admission_Elective</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79802"/>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admission_Other</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metformin_No</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metformin_No</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a:t>
                      </a:r>
                      <a:r>
                        <a:rPr lang="en-US" sz="1200" u="none" strike="noStrike" dirty="0" err="1">
                          <a:effectLst/>
                        </a:rPr>
                        <a:t>metformin_No</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979929"/>
                  </a:ext>
                </a:extLst>
              </a:tr>
              <a:tr h="234459">
                <a:tc>
                  <a:txBody>
                    <a:bodyPr/>
                    <a:lstStyle/>
                    <a:p>
                      <a:pPr algn="ctr" fontAlgn="b"/>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admission_Referral</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diag_1_440</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a:effectLst/>
                        </a:rPr>
                        <a:t> diag_1_440</a:t>
                      </a:r>
                      <a:endParaRPr lang="en-US" sz="1200" b="0" i="0" u="none" strike="noStrike">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rPr>
                        <a:t> diag_1_440                                 </a:t>
                      </a:r>
                      <a:endParaRPr lang="en-US" sz="1200" b="0" i="0" u="none" strike="noStrike" dirty="0">
                        <a:solidFill>
                          <a:srgbClr val="000000"/>
                        </a:solidFill>
                        <a:effectLst/>
                        <a:latin typeface="Calibri" panose="020F0502020204030204" pitchFamily="34" charset="0"/>
                      </a:endParaRPr>
                    </a:p>
                  </a:txBody>
                  <a:tcPr marL="2062" marR="2062" marT="20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5271032"/>
                  </a:ext>
                </a:extLst>
              </a:tr>
            </a:tbl>
          </a:graphicData>
        </a:graphic>
      </p:graphicFrame>
    </p:spTree>
    <p:extLst>
      <p:ext uri="{BB962C8B-B14F-4D97-AF65-F5344CB8AC3E}">
        <p14:creationId xmlns:p14="http://schemas.microsoft.com/office/powerpoint/2010/main" val="69162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EE7-51C9-6015-6502-D2BCB665EA6A}"/>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98ADA1E-F018-1E60-8A58-5E867125AA4D}"/>
              </a:ext>
            </a:extLst>
          </p:cNvPr>
          <p:cNvSpPr>
            <a:spLocks noGrp="1"/>
          </p:cNvSpPr>
          <p:nvPr>
            <p:ph idx="1"/>
          </p:nvPr>
        </p:nvSpPr>
        <p:spPr/>
        <p:txBody>
          <a:bodyPr/>
          <a:lstStyle/>
          <a:p>
            <a:r>
              <a:rPr lang="en-US" dirty="0"/>
              <a:t>Random Forest Classifier</a:t>
            </a:r>
          </a:p>
          <a:p>
            <a:r>
              <a:rPr lang="en-US" dirty="0"/>
              <a:t>Gradient Boosting Classifier</a:t>
            </a:r>
          </a:p>
          <a:p>
            <a:r>
              <a:rPr lang="en-US" dirty="0" err="1"/>
              <a:t>XGBClassifier</a:t>
            </a:r>
            <a:endParaRPr lang="en-US" dirty="0"/>
          </a:p>
          <a:p>
            <a:r>
              <a:rPr lang="en-US" dirty="0"/>
              <a:t>LGBM Classifier</a:t>
            </a:r>
          </a:p>
          <a:p>
            <a:r>
              <a:rPr lang="en-US" dirty="0" err="1"/>
              <a:t>Catboost</a:t>
            </a:r>
            <a:r>
              <a:rPr lang="en-US" dirty="0"/>
              <a:t> Classifier</a:t>
            </a:r>
          </a:p>
          <a:p>
            <a:r>
              <a:rPr lang="en-US" dirty="0"/>
              <a:t>Tensor (4 Dense Layers) (</a:t>
            </a:r>
            <a:r>
              <a:rPr lang="en-US" dirty="0" err="1"/>
              <a:t>y_pred</a:t>
            </a:r>
            <a:r>
              <a:rPr lang="en-US" dirty="0"/>
              <a:t> &gt; 0.3, 0.5, 0.7, 0.9)</a:t>
            </a:r>
          </a:p>
        </p:txBody>
      </p:sp>
    </p:spTree>
    <p:extLst>
      <p:ext uri="{BB962C8B-B14F-4D97-AF65-F5344CB8AC3E}">
        <p14:creationId xmlns:p14="http://schemas.microsoft.com/office/powerpoint/2010/main" val="106684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DFE-724F-9E55-6CC1-B7297D425A6E}"/>
              </a:ext>
            </a:extLst>
          </p:cNvPr>
          <p:cNvSpPr>
            <a:spLocks noGrp="1"/>
          </p:cNvSpPr>
          <p:nvPr>
            <p:ph type="title"/>
          </p:nvPr>
        </p:nvSpPr>
        <p:spPr/>
        <p:txBody>
          <a:bodyPr/>
          <a:lstStyle/>
          <a:p>
            <a:r>
              <a:rPr lang="en-US" dirty="0"/>
              <a:t>Results</a:t>
            </a:r>
          </a:p>
        </p:txBody>
      </p:sp>
      <p:pic>
        <p:nvPicPr>
          <p:cNvPr id="11" name="Picture 10" descr="A screenshot of a graph&#10;&#10;Description automatically generated">
            <a:extLst>
              <a:ext uri="{FF2B5EF4-FFF2-40B4-BE49-F238E27FC236}">
                <a16:creationId xmlns:a16="http://schemas.microsoft.com/office/drawing/2014/main" id="{046CCF22-FFD9-72A5-008B-5483A2BC2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
            <a:ext cx="5715000" cy="6858000"/>
          </a:xfrm>
          <a:prstGeom prst="rect">
            <a:avLst/>
          </a:prstGeom>
        </p:spPr>
      </p:pic>
      <p:pic>
        <p:nvPicPr>
          <p:cNvPr id="15" name="Content Placeholder 14" descr="A graph showing a line&#10;&#10;Description automatically generated">
            <a:extLst>
              <a:ext uri="{FF2B5EF4-FFF2-40B4-BE49-F238E27FC236}">
                <a16:creationId xmlns:a16="http://schemas.microsoft.com/office/drawing/2014/main" id="{2F521FE3-8D0A-0945-B337-824EEF160B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693" y="2433098"/>
            <a:ext cx="4876800" cy="2926081"/>
          </a:xfrm>
        </p:spPr>
      </p:pic>
    </p:spTree>
    <p:extLst>
      <p:ext uri="{BB962C8B-B14F-4D97-AF65-F5344CB8AC3E}">
        <p14:creationId xmlns:p14="http://schemas.microsoft.com/office/powerpoint/2010/main" val="60562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E20501-A003-1FE2-DBCA-3A5E534A46D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Agenda</a:t>
            </a:r>
          </a:p>
        </p:txBody>
      </p:sp>
      <p:sp>
        <p:nvSpPr>
          <p:cNvPr id="4" name="Text Placeholder 3">
            <a:extLst>
              <a:ext uri="{FF2B5EF4-FFF2-40B4-BE49-F238E27FC236}">
                <a16:creationId xmlns:a16="http://schemas.microsoft.com/office/drawing/2014/main" id="{C2691611-132E-1C26-0235-B7DEAC5AEFA3}"/>
              </a:ext>
            </a:extLst>
          </p:cNvPr>
          <p:cNvSpPr>
            <a:spLocks noGrp="1"/>
          </p:cNvSpPr>
          <p:nvPr>
            <p:ph type="body" sz="half" idx="2"/>
          </p:nvPr>
        </p:nvSpPr>
        <p:spPr>
          <a:xfrm>
            <a:off x="838200" y="1825625"/>
            <a:ext cx="5393361" cy="4351338"/>
          </a:xfrm>
        </p:spPr>
        <p:txBody>
          <a:bodyPr vert="horz" lIns="91440" tIns="45720" rIns="91440" bIns="45720" rtlCol="0">
            <a:normAutofit/>
          </a:bodyPr>
          <a:lstStyle/>
          <a:p>
            <a:pPr marL="285750" indent="-228600">
              <a:buFont typeface="Arial" panose="020B0604020202020204" pitchFamily="34" charset="0"/>
              <a:buChar char="•"/>
            </a:pPr>
            <a:r>
              <a:rPr lang="en-US" dirty="0"/>
              <a:t>Abstract</a:t>
            </a:r>
          </a:p>
          <a:p>
            <a:pPr marL="285750" indent="-228600">
              <a:buFont typeface="Arial" panose="020B0604020202020204" pitchFamily="34" charset="0"/>
              <a:buChar char="•"/>
            </a:pPr>
            <a:r>
              <a:rPr lang="en-US" dirty="0"/>
              <a:t>Problem Statement</a:t>
            </a:r>
          </a:p>
          <a:p>
            <a:pPr marL="285750" indent="-228600">
              <a:buFont typeface="Arial" panose="020B0604020202020204" pitchFamily="34" charset="0"/>
              <a:buChar char="•"/>
            </a:pPr>
            <a:r>
              <a:rPr lang="en-US" dirty="0"/>
              <a:t>Defining Diabetes</a:t>
            </a:r>
          </a:p>
          <a:p>
            <a:pPr marL="285750" indent="-228600">
              <a:buFont typeface="Arial" panose="020B0604020202020204" pitchFamily="34" charset="0"/>
              <a:buChar char="•"/>
            </a:pPr>
            <a:r>
              <a:rPr lang="en-US" dirty="0"/>
              <a:t>Related Work</a:t>
            </a:r>
          </a:p>
          <a:p>
            <a:pPr marL="285750" indent="-228600">
              <a:buFont typeface="Arial" panose="020B0604020202020204" pitchFamily="34" charset="0"/>
              <a:buChar char="•"/>
            </a:pPr>
            <a:r>
              <a:rPr lang="en-US" dirty="0"/>
              <a:t>Datasets</a:t>
            </a:r>
          </a:p>
          <a:p>
            <a:pPr marL="742950" lvl="1" indent="-228600">
              <a:buFont typeface="Arial" panose="020B0604020202020204" pitchFamily="34" charset="0"/>
              <a:buChar char="•"/>
            </a:pPr>
            <a:r>
              <a:rPr lang="en-US" dirty="0"/>
              <a:t>Analysis</a:t>
            </a:r>
          </a:p>
          <a:p>
            <a:pPr marL="742950" lvl="1" indent="-228600">
              <a:buFont typeface="Arial" panose="020B0604020202020204" pitchFamily="34" charset="0"/>
              <a:buChar char="•"/>
            </a:pPr>
            <a:r>
              <a:rPr lang="en-US" dirty="0"/>
              <a:t>Pre-processing</a:t>
            </a:r>
          </a:p>
          <a:p>
            <a:pPr marL="285750" indent="-228600">
              <a:buFont typeface="Arial" panose="020B0604020202020204" pitchFamily="34" charset="0"/>
              <a:buChar char="•"/>
            </a:pPr>
            <a:r>
              <a:rPr lang="en-US" dirty="0"/>
              <a:t>Feature Selection</a:t>
            </a:r>
          </a:p>
          <a:p>
            <a:pPr marL="285750" indent="-228600">
              <a:buFont typeface="Arial" panose="020B0604020202020204" pitchFamily="34" charset="0"/>
              <a:buChar char="•"/>
            </a:pPr>
            <a:r>
              <a:rPr lang="en-US" dirty="0"/>
              <a:t>Models</a:t>
            </a:r>
          </a:p>
          <a:p>
            <a:pPr marL="285750" indent="-228600">
              <a:buFont typeface="Arial" panose="020B0604020202020204" pitchFamily="34" charset="0"/>
              <a:buChar char="•"/>
            </a:pPr>
            <a:r>
              <a:rPr lang="en-US" dirty="0"/>
              <a:t>Results</a:t>
            </a:r>
          </a:p>
          <a:p>
            <a:pPr marL="285750" indent="-228600">
              <a:buFont typeface="Arial" panose="020B0604020202020204" pitchFamily="34" charset="0"/>
              <a:buChar char="•"/>
            </a:pPr>
            <a:r>
              <a:rPr lang="en-US" dirty="0"/>
              <a:t>Conclusion</a:t>
            </a:r>
          </a:p>
          <a:p>
            <a:pPr marL="285750" indent="-228600">
              <a:buFont typeface="Arial" panose="020B0604020202020204" pitchFamily="34" charset="0"/>
              <a:buChar char="•"/>
            </a:pPr>
            <a:endParaRPr lang="en-US" dirty="0"/>
          </a:p>
          <a:p>
            <a:pPr marL="57150"/>
            <a:r>
              <a:rPr lang="en-US" dirty="0"/>
              <a:t>[4]</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6" name="Picture Placeholder 5" descr="A close-up of a blood glucose meter&#10;&#10;Description automatically generated">
            <a:extLst>
              <a:ext uri="{FF2B5EF4-FFF2-40B4-BE49-F238E27FC236}">
                <a16:creationId xmlns:a16="http://schemas.microsoft.com/office/drawing/2014/main" id="{FBB703DB-C3ED-8BD9-09CA-3297852C16A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3499" r="29750" b="-2"/>
          <a:stretch/>
        </p:blipFill>
        <p:spPr>
          <a:xfrm>
            <a:off x="5656998" y="74711"/>
            <a:ext cx="5983462" cy="598346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57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56FA-77B7-1D8D-2166-091A8D45BA0F}"/>
              </a:ext>
            </a:extLst>
          </p:cNvPr>
          <p:cNvSpPr>
            <a:spLocks noGrp="1"/>
          </p:cNvSpPr>
          <p:nvPr>
            <p:ph type="title"/>
          </p:nvPr>
        </p:nvSpPr>
        <p:spPr/>
        <p:txBody>
          <a:bodyPr/>
          <a:lstStyle/>
          <a:p>
            <a:r>
              <a:rPr lang="en-US" dirty="0"/>
              <a:t> </a:t>
            </a:r>
          </a:p>
        </p:txBody>
      </p:sp>
      <p:graphicFrame>
        <p:nvGraphicFramePr>
          <p:cNvPr id="6" name="Content Placeholder 5">
            <a:extLst>
              <a:ext uri="{FF2B5EF4-FFF2-40B4-BE49-F238E27FC236}">
                <a16:creationId xmlns:a16="http://schemas.microsoft.com/office/drawing/2014/main" id="{FC8177D1-C64F-E6E4-6705-5783D9E8D286}"/>
              </a:ext>
            </a:extLst>
          </p:cNvPr>
          <p:cNvGraphicFramePr>
            <a:graphicFrameLocks noGrp="1"/>
          </p:cNvGraphicFramePr>
          <p:nvPr>
            <p:ph idx="1"/>
            <p:extLst>
              <p:ext uri="{D42A27DB-BD31-4B8C-83A1-F6EECF244321}">
                <p14:modId xmlns:p14="http://schemas.microsoft.com/office/powerpoint/2010/main" val="3988559064"/>
              </p:ext>
            </p:extLst>
          </p:nvPr>
        </p:nvGraphicFramePr>
        <p:xfrm>
          <a:off x="1182349" y="1690688"/>
          <a:ext cx="10100552" cy="4400010"/>
        </p:xfrm>
        <a:graphic>
          <a:graphicData uri="http://schemas.openxmlformats.org/drawingml/2006/table">
            <a:tbl>
              <a:tblPr>
                <a:tableStyleId>{125E5076-3810-47DD-B79F-674D7AD40C01}</a:tableStyleId>
              </a:tblPr>
              <a:tblGrid>
                <a:gridCol w="3930340">
                  <a:extLst>
                    <a:ext uri="{9D8B030D-6E8A-4147-A177-3AD203B41FA5}">
                      <a16:colId xmlns:a16="http://schemas.microsoft.com/office/drawing/2014/main" val="1035387491"/>
                    </a:ext>
                  </a:extLst>
                </a:gridCol>
                <a:gridCol w="1910084">
                  <a:extLst>
                    <a:ext uri="{9D8B030D-6E8A-4147-A177-3AD203B41FA5}">
                      <a16:colId xmlns:a16="http://schemas.microsoft.com/office/drawing/2014/main" val="4056005811"/>
                    </a:ext>
                  </a:extLst>
                </a:gridCol>
                <a:gridCol w="1707759">
                  <a:extLst>
                    <a:ext uri="{9D8B030D-6E8A-4147-A177-3AD203B41FA5}">
                      <a16:colId xmlns:a16="http://schemas.microsoft.com/office/drawing/2014/main" val="557084529"/>
                    </a:ext>
                  </a:extLst>
                </a:gridCol>
                <a:gridCol w="1240404">
                  <a:extLst>
                    <a:ext uri="{9D8B030D-6E8A-4147-A177-3AD203B41FA5}">
                      <a16:colId xmlns:a16="http://schemas.microsoft.com/office/drawing/2014/main" val="2321444633"/>
                    </a:ext>
                  </a:extLst>
                </a:gridCol>
                <a:gridCol w="1311965">
                  <a:extLst>
                    <a:ext uri="{9D8B030D-6E8A-4147-A177-3AD203B41FA5}">
                      <a16:colId xmlns:a16="http://schemas.microsoft.com/office/drawing/2014/main" val="386418095"/>
                    </a:ext>
                  </a:extLst>
                </a:gridCol>
              </a:tblGrid>
              <a:tr h="440001">
                <a:tc>
                  <a:txBody>
                    <a:bodyPr/>
                    <a:lstStyle/>
                    <a:p>
                      <a:pPr algn="l" fontAlgn="b"/>
                      <a:r>
                        <a:rPr lang="en-US" sz="2400" b="1" u="none" strike="noStrike" dirty="0">
                          <a:effectLst/>
                        </a:rPr>
                        <a:t>Model</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Accuracy</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Precision</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Recall</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dirty="0">
                          <a:effectLst/>
                        </a:rPr>
                        <a:t>F1</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6572521"/>
                  </a:ext>
                </a:extLst>
              </a:tr>
              <a:tr h="440001">
                <a:tc>
                  <a:txBody>
                    <a:bodyPr/>
                    <a:lstStyle/>
                    <a:p>
                      <a:pPr algn="l" fontAlgn="b"/>
                      <a:r>
                        <a:rPr lang="en-US" sz="2400" u="none" strike="noStrike" dirty="0" err="1">
                          <a:effectLst/>
                        </a:rPr>
                        <a:t>RandomForestClassifier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0.6059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0.6053</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0.5866</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0.5958</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17590"/>
                  </a:ext>
                </a:extLst>
              </a:tr>
              <a:tr h="440001">
                <a:tc>
                  <a:txBody>
                    <a:bodyPr/>
                    <a:lstStyle/>
                    <a:p>
                      <a:pPr algn="l" fontAlgn="b"/>
                      <a:r>
                        <a:rPr lang="en-US" sz="2400" u="none" strike="noStrike" dirty="0" err="1">
                          <a:effectLst/>
                        </a:rPr>
                        <a:t>GradientBoostingClassifier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0.6181</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0.6176</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0.6004</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0.6089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948810"/>
                  </a:ext>
                </a:extLst>
              </a:tr>
              <a:tr h="440001">
                <a:tc>
                  <a:txBody>
                    <a:bodyPr/>
                    <a:lstStyle/>
                    <a:p>
                      <a:pPr algn="l" fontAlgn="b"/>
                      <a:r>
                        <a:rPr lang="en-US" sz="2400" u="none" strike="noStrike" dirty="0" err="1">
                          <a:effectLst/>
                        </a:rPr>
                        <a:t>XGBClassifier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0.6044</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0.6019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0.5939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0.5979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99729"/>
                  </a:ext>
                </a:extLst>
              </a:tr>
              <a:tr h="440001">
                <a:tc>
                  <a:txBody>
                    <a:bodyPr/>
                    <a:lstStyle/>
                    <a:p>
                      <a:pPr algn="l" fontAlgn="b"/>
                      <a:r>
                        <a:rPr lang="en-US" sz="2400" u="none" strike="noStrike" dirty="0" err="1">
                          <a:effectLst/>
                        </a:rPr>
                        <a:t>LGBMClassifier</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0.6160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0.6167</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0.5927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0.6045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391148"/>
                  </a:ext>
                </a:extLst>
              </a:tr>
              <a:tr h="440001">
                <a:tc>
                  <a:txBody>
                    <a:bodyPr/>
                    <a:lstStyle/>
                    <a:p>
                      <a:pPr algn="l" fontAlgn="b"/>
                      <a:r>
                        <a:rPr lang="en-US" sz="2400" u="none" strike="noStrike">
                          <a:effectLst/>
                        </a:rPr>
                        <a:t>CatBoostClassifier</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0.6131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0.6127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0.5939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0.6032</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842570"/>
                  </a:ext>
                </a:extLst>
              </a:tr>
              <a:tr h="440001">
                <a:tc>
                  <a:txBody>
                    <a:bodyPr/>
                    <a:lstStyle/>
                    <a:p>
                      <a:pPr algn="l" fontAlgn="b"/>
                      <a:r>
                        <a:rPr lang="en-US" sz="2400" u="none" strike="noStrike" dirty="0">
                          <a:effectLst/>
                        </a:rPr>
                        <a:t>Tensor(4-Hidden)(0.3)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0.5547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0.5309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0.8653</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0.6580</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643160"/>
                  </a:ext>
                </a:extLst>
              </a:tr>
              <a:tr h="440001">
                <a:tc>
                  <a:txBody>
                    <a:bodyPr/>
                    <a:lstStyle/>
                    <a:p>
                      <a:pPr algn="l" fontAlgn="b"/>
                      <a:r>
                        <a:rPr lang="en-US" sz="2400" u="none" strike="noStrike">
                          <a:effectLst/>
                        </a:rPr>
                        <a:t>Tensor(4-Hidden)(0.5)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0.5967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0.6266</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0.4589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0.5298</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721850"/>
                  </a:ext>
                </a:extLst>
              </a:tr>
              <a:tr h="440001">
                <a:tc>
                  <a:txBody>
                    <a:bodyPr/>
                    <a:lstStyle/>
                    <a:p>
                      <a:pPr algn="l" fontAlgn="b"/>
                      <a:r>
                        <a:rPr lang="en-US" sz="2400" u="none" strike="noStrike">
                          <a:effectLst/>
                        </a:rPr>
                        <a:t>Tensor(4-Hidden)(0.7)</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0.5564</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0.7432</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0.1590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0.2619</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74470"/>
                  </a:ext>
                </a:extLst>
              </a:tr>
              <a:tr h="440001">
                <a:tc>
                  <a:txBody>
                    <a:bodyPr/>
                    <a:lstStyle/>
                    <a:p>
                      <a:pPr algn="l" fontAlgn="b"/>
                      <a:r>
                        <a:rPr lang="en-US" sz="2400" u="none" strike="noStrike">
                          <a:effectLst/>
                        </a:rPr>
                        <a:t>Tensor(4-Hidden)(0.9)</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0.5135</a:t>
                      </a:r>
                      <a:endParaRPr lang="en-US" sz="2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1" u="none" strike="noStrike" dirty="0">
                          <a:effectLst/>
                        </a:rPr>
                        <a:t>0.8519</a:t>
                      </a:r>
                      <a:endParaRPr lang="en-US" sz="2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0.0212</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0.0413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969063"/>
                  </a:ext>
                </a:extLst>
              </a:tr>
            </a:tbl>
          </a:graphicData>
        </a:graphic>
      </p:graphicFrame>
      <p:sp>
        <p:nvSpPr>
          <p:cNvPr id="5" name="Title 1">
            <a:extLst>
              <a:ext uri="{FF2B5EF4-FFF2-40B4-BE49-F238E27FC236}">
                <a16:creationId xmlns:a16="http://schemas.microsoft.com/office/drawing/2014/main" id="{A0422E86-865B-0857-560E-AFB0C3ADE49F}"/>
              </a:ext>
            </a:extLst>
          </p:cNvPr>
          <p:cNvSpPr txBox="1">
            <a:spLocks/>
          </p:cNvSpPr>
          <p:nvPr/>
        </p:nvSpPr>
        <p:spPr>
          <a:xfrm>
            <a:off x="838200"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Results</a:t>
            </a:r>
            <a:endParaRPr lang="en-US" dirty="0"/>
          </a:p>
        </p:txBody>
      </p:sp>
    </p:spTree>
    <p:extLst>
      <p:ext uri="{BB962C8B-B14F-4D97-AF65-F5344CB8AC3E}">
        <p14:creationId xmlns:p14="http://schemas.microsoft.com/office/powerpoint/2010/main" val="299035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71E1-5744-578B-31F4-1691BEB927C9}"/>
              </a:ext>
            </a:extLst>
          </p:cNvPr>
          <p:cNvSpPr>
            <a:spLocks noGrp="1"/>
          </p:cNvSpPr>
          <p:nvPr>
            <p:ph type="title"/>
          </p:nvPr>
        </p:nvSpPr>
        <p:spPr/>
        <p:txBody>
          <a:bodyPr/>
          <a:lstStyle/>
          <a:p>
            <a:r>
              <a:rPr lang="en-US" dirty="0"/>
              <a:t>Sampling Results</a:t>
            </a:r>
          </a:p>
        </p:txBody>
      </p:sp>
      <p:pic>
        <p:nvPicPr>
          <p:cNvPr id="5" name="Content Placeholder 4" descr="A graph with blue lines&#10;&#10;Description automatically generated">
            <a:extLst>
              <a:ext uri="{FF2B5EF4-FFF2-40B4-BE49-F238E27FC236}">
                <a16:creationId xmlns:a16="http://schemas.microsoft.com/office/drawing/2014/main" id="{36D52E7A-E5E8-B15B-1EAA-DD475941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6525" y="4036417"/>
            <a:ext cx="4572000" cy="2743200"/>
          </a:xfrm>
        </p:spPr>
      </p:pic>
      <p:pic>
        <p:nvPicPr>
          <p:cNvPr id="7" name="Picture 6" descr="A graph with blue lines&#10;&#10;Description automatically generated">
            <a:extLst>
              <a:ext uri="{FF2B5EF4-FFF2-40B4-BE49-F238E27FC236}">
                <a16:creationId xmlns:a16="http://schemas.microsoft.com/office/drawing/2014/main" id="{46DD5237-0DB5-2DCD-2E3A-B4D528465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51" y="1293217"/>
            <a:ext cx="4572000" cy="2743200"/>
          </a:xfrm>
          <a:prstGeom prst="rect">
            <a:avLst/>
          </a:prstGeom>
        </p:spPr>
      </p:pic>
      <p:pic>
        <p:nvPicPr>
          <p:cNvPr id="9" name="Picture 8" descr="A graph with blue lines&#10;&#10;Description automatically generated">
            <a:extLst>
              <a:ext uri="{FF2B5EF4-FFF2-40B4-BE49-F238E27FC236}">
                <a16:creationId xmlns:a16="http://schemas.microsoft.com/office/drawing/2014/main" id="{9BF16E07-200B-28D1-074F-D7125E1BE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251" y="4036417"/>
            <a:ext cx="4572000" cy="2743200"/>
          </a:xfrm>
          <a:prstGeom prst="rect">
            <a:avLst/>
          </a:prstGeom>
        </p:spPr>
      </p:pic>
      <p:pic>
        <p:nvPicPr>
          <p:cNvPr id="11" name="Picture 10" descr="A graph with a line&#10;&#10;Description automatically generated">
            <a:extLst>
              <a:ext uri="{FF2B5EF4-FFF2-40B4-BE49-F238E27FC236}">
                <a16:creationId xmlns:a16="http://schemas.microsoft.com/office/drawing/2014/main" id="{569DCE9C-34C5-D2C5-089E-922FB5966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5" y="1293217"/>
            <a:ext cx="4572000" cy="2743200"/>
          </a:xfrm>
          <a:prstGeom prst="rect">
            <a:avLst/>
          </a:prstGeom>
        </p:spPr>
      </p:pic>
    </p:spTree>
    <p:extLst>
      <p:ext uri="{BB962C8B-B14F-4D97-AF65-F5344CB8AC3E}">
        <p14:creationId xmlns:p14="http://schemas.microsoft.com/office/powerpoint/2010/main" val="2003617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DD08-EA69-2099-9FEA-0660C683CE88}"/>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1BCF5269-7D19-EE61-473A-F949E0564B53}"/>
              </a:ext>
            </a:extLst>
          </p:cNvPr>
          <p:cNvSpPr>
            <a:spLocks noGrp="1"/>
          </p:cNvSpPr>
          <p:nvPr>
            <p:ph idx="1"/>
          </p:nvPr>
        </p:nvSpPr>
        <p:spPr>
          <a:xfrm>
            <a:off x="838200" y="1825624"/>
            <a:ext cx="10515600" cy="4356811"/>
          </a:xfrm>
          <a:solidFill>
            <a:schemeClr val="bg1"/>
          </a:solidFill>
        </p:spPr>
        <p:txBody>
          <a:bodyPr>
            <a:noAutofit/>
          </a:bodyPr>
          <a:lstStyle/>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Sampling Impact:</a:t>
            </a:r>
          </a:p>
          <a:p>
            <a:pPr marL="457200" marR="0" lvl="1" indent="0" eaLnBrk="0" fontAlgn="base" hangingPunct="0">
              <a:lnSpc>
                <a:spcPct val="100000"/>
              </a:lnSpc>
              <a:spcBef>
                <a:spcPct val="0"/>
              </a:spcBef>
              <a:spcAft>
                <a:spcPct val="0"/>
              </a:spcAft>
              <a:buClrTx/>
              <a:buSzTx/>
              <a:buFontTx/>
              <a:buChar char="•"/>
              <a:tabLst/>
            </a:pPr>
            <a:r>
              <a:rPr lang="en-US" altLang="en-US" sz="1800" dirty="0">
                <a:latin typeface="Arial Unicode MS"/>
              </a:rPr>
              <a:t> </a:t>
            </a:r>
            <a:r>
              <a:rPr lang="en-US" altLang="en-US" sz="1800" dirty="0" err="1">
                <a:latin typeface="Arial Unicode MS"/>
              </a:rPr>
              <a:t>Undersampling</a:t>
            </a:r>
            <a:r>
              <a:rPr lang="en-US" altLang="en-US" sz="1800" dirty="0">
                <a:latin typeface="Arial Unicode MS"/>
              </a:rPr>
              <a:t> outperformed oversampling across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Key Predictive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number_emergency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age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number_inpatient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time_in_hospital</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err="1">
                <a:ln>
                  <a:noFill/>
                </a:ln>
                <a:solidFill>
                  <a:schemeClr val="tx1"/>
                </a:solidFill>
                <a:effectLst/>
                <a:latin typeface="Arial Unicode MS"/>
              </a:rPr>
              <a:t>dischargedToHome</a:t>
            </a:r>
            <a:r>
              <a:rPr lang="en-US" altLang="en-US" sz="1800" dirty="0">
                <a:latin typeface="Arial Unicode MS"/>
              </a:rPr>
              <a:t>.</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Top Performers: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Gradient Boosting Classifier leads with consistent high scores.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panose="020B0604020202020204" pitchFamily="34" charset="0"/>
              </a:rPr>
              <a:t>LGBMClassifier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CatBoostClassifier</a:t>
            </a:r>
            <a:r>
              <a:rPr kumimoji="0" lang="en-US" altLang="en-US" sz="1800" b="0" i="0" u="none" strike="noStrike" cap="none" normalizeH="0" baseline="0" dirty="0">
                <a:ln>
                  <a:noFill/>
                </a:ln>
                <a:solidFill>
                  <a:schemeClr val="tx1"/>
                </a:solidFill>
                <a:effectLst/>
                <a:latin typeface="Arial" panose="020B0604020202020204" pitchFamily="34" charset="0"/>
              </a:rPr>
              <a:t> closely follow in performance.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Random Forest and </a:t>
            </a:r>
            <a:r>
              <a:rPr kumimoji="0" lang="en-US" altLang="en-US" sz="1800" b="0" i="0" u="none" strike="noStrike" cap="none" normalizeH="0" baseline="0" dirty="0" err="1">
                <a:ln>
                  <a:noFill/>
                </a:ln>
                <a:solidFill>
                  <a:schemeClr val="tx1"/>
                </a:solidFill>
                <a:effectLst/>
                <a:latin typeface="Arial" panose="020B0604020202020204" pitchFamily="34" charset="0"/>
              </a:rPr>
              <a:t>XGBClassifier</a:t>
            </a:r>
            <a:r>
              <a:rPr kumimoji="0" lang="en-US" altLang="en-US" sz="1800" b="0" i="0" u="none" strike="noStrike" cap="none" normalizeH="0" baseline="0" dirty="0">
                <a:ln>
                  <a:noFill/>
                </a:ln>
                <a:solidFill>
                  <a:schemeClr val="tx1"/>
                </a:solidFill>
                <a:effectLst/>
                <a:latin typeface="Arial" panose="020B0604020202020204" pitchFamily="34" charset="0"/>
              </a:rPr>
              <a:t> show reasonably good performance but slightly lower than top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Tensor-Based Model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Varying thresholds show trade-offs: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Lower threshold (0.3) maximizes recall but lowers precision and overall scores.</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Higher thresholds (0.7 and 0.9) boost precision but drastically reduce recall.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dirty="0"/>
          </a:p>
        </p:txBody>
      </p:sp>
    </p:spTree>
    <p:extLst>
      <p:ext uri="{BB962C8B-B14F-4D97-AF65-F5344CB8AC3E}">
        <p14:creationId xmlns:p14="http://schemas.microsoft.com/office/powerpoint/2010/main" val="393338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C243-6E18-FBE9-7932-FD9B785348C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E767539-60C1-522F-55E7-B73DE11239E3}"/>
              </a:ext>
            </a:extLst>
          </p:cNvPr>
          <p:cNvSpPr>
            <a:spLocks noGrp="1"/>
          </p:cNvSpPr>
          <p:nvPr>
            <p:ph idx="1"/>
          </p:nvPr>
        </p:nvSpPr>
        <p:spPr>
          <a:xfrm>
            <a:off x="838200" y="1424288"/>
            <a:ext cx="10515600" cy="4652512"/>
          </a:xfrm>
          <a:solidFill>
            <a:schemeClr val="bg1"/>
          </a:solidFill>
        </p:spPr>
        <p:txBody>
          <a:bodyPr>
            <a:noAutofit/>
          </a:bodyPr>
          <a:lstStyle/>
          <a:p>
            <a:r>
              <a:rPr lang="en-US" sz="1600" b="1" u="sng" kern="0" dirty="0">
                <a:effectLst/>
                <a:latin typeface="Times New Roman" panose="02020603050405020304" pitchFamily="18" charset="0"/>
                <a:ea typeface="Times New Roman" panose="02020603050405020304" pitchFamily="18" charset="0"/>
                <a:cs typeface="Times New Roman" panose="02020603050405020304" pitchFamily="18" charset="0"/>
              </a:rPr>
              <a:t>FULL ENCLAVE IMPLEMENTATION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currently</a:t>
            </a:r>
            <a:endParaRPr lang="en-US" sz="1600" b="1" u="sng"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Investigated interpretability techniques using SHAP and LIME.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spcAft>
                <a:spcPts val="800"/>
              </a:spcAft>
            </a:pPr>
            <a:r>
              <a:rPr lang="en-US" sz="1600" kern="0" dirty="0">
                <a:latin typeface="Times New Roman" panose="02020603050405020304" pitchFamily="18" charset="0"/>
                <a:cs typeface="Times New Roman" panose="02020603050405020304" pitchFamily="18" charset="0"/>
              </a:rPr>
              <a:t>Graph Neural Networks (GNNs):</a:t>
            </a:r>
          </a:p>
          <a:p>
            <a:pPr lvl="1">
              <a:spcAft>
                <a:spcPts val="800"/>
              </a:spcAft>
            </a:pPr>
            <a:r>
              <a:rPr lang="en-US" sz="1600" kern="0" dirty="0">
                <a:latin typeface="Times New Roman" panose="02020603050405020304" pitchFamily="18" charset="0"/>
                <a:cs typeface="Times New Roman" panose="02020603050405020304" pitchFamily="18" charset="0"/>
              </a:rPr>
              <a:t>Capturing Complex Dependencies:</a:t>
            </a:r>
          </a:p>
          <a:p>
            <a:pPr marL="1143000" lvl="3">
              <a:spcBef>
                <a:spcPts val="1000"/>
              </a:spcBef>
            </a:pPr>
            <a:r>
              <a:rPr lang="en-US" sz="1600" kern="0" dirty="0">
                <a:latin typeface="Times New Roman" panose="02020603050405020304" pitchFamily="18" charset="0"/>
                <a:cs typeface="Times New Roman" panose="02020603050405020304" pitchFamily="18" charset="0"/>
              </a:rPr>
              <a:t>GNNs excel in capturing the intricate web of dependencies and interactions between patients, healthcare providers, and medical events.</a:t>
            </a:r>
          </a:p>
          <a:p>
            <a:pPr marL="1143000" lvl="3">
              <a:spcBef>
                <a:spcPts val="1000"/>
              </a:spcBef>
              <a:spcAft>
                <a:spcPts val="800"/>
              </a:spcAft>
            </a:pPr>
            <a:r>
              <a:rPr lang="en-US" sz="1600" kern="0" dirty="0">
                <a:latin typeface="Times New Roman" panose="02020603050405020304" pitchFamily="18" charset="0"/>
                <a:cs typeface="Times New Roman" panose="02020603050405020304" pitchFamily="18" charset="0"/>
              </a:rPr>
              <a:t>By modeling patients as nodes and their interactions as edges in a graph, GNNs can unveil hidden patterns and connections that traditional methods may miss.</a:t>
            </a:r>
          </a:p>
          <a:p>
            <a:pPr lvl="1">
              <a:spcAft>
                <a:spcPts val="800"/>
              </a:spcAft>
            </a:pPr>
            <a:r>
              <a:rPr lang="en-US" sz="1600" kern="0" dirty="0">
                <a:latin typeface="Times New Roman" panose="02020603050405020304" pitchFamily="18" charset="0"/>
                <a:cs typeface="Times New Roman" panose="02020603050405020304" pitchFamily="18" charset="0"/>
              </a:rPr>
              <a:t>Feature Extraction and Representation Learning:</a:t>
            </a:r>
          </a:p>
          <a:p>
            <a:pPr marL="1143000" lvl="3">
              <a:spcBef>
                <a:spcPts val="1000"/>
              </a:spcBef>
            </a:pPr>
            <a:r>
              <a:rPr lang="en-US" sz="1600" kern="0" dirty="0">
                <a:latin typeface="Times New Roman" panose="02020603050405020304" pitchFamily="18" charset="0"/>
                <a:cs typeface="Times New Roman" panose="02020603050405020304" pitchFamily="18" charset="0"/>
              </a:rPr>
              <a:t>GNNs provide a unique advantage in feature extraction and representation learning.</a:t>
            </a:r>
          </a:p>
          <a:p>
            <a:pPr marL="1143000" lvl="3">
              <a:spcBef>
                <a:spcPts val="1000"/>
              </a:spcBef>
              <a:spcAft>
                <a:spcPts val="800"/>
              </a:spcAft>
            </a:pPr>
            <a:r>
              <a:rPr lang="en-US" sz="1600" kern="0" dirty="0">
                <a:latin typeface="Times New Roman" panose="02020603050405020304" pitchFamily="18" charset="0"/>
                <a:cs typeface="Times New Roman" panose="02020603050405020304" pitchFamily="18" charset="0"/>
              </a:rPr>
              <a:t>They can automatically derive meaningful features from the patient interaction graph, potentially revealing critical factors contributing to Long COVID risk.</a:t>
            </a:r>
          </a:p>
        </p:txBody>
      </p:sp>
    </p:spTree>
    <p:extLst>
      <p:ext uri="{BB962C8B-B14F-4D97-AF65-F5344CB8AC3E}">
        <p14:creationId xmlns:p14="http://schemas.microsoft.com/office/powerpoint/2010/main" val="48725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1A7D-A047-7AF8-AF37-2BAA271994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53D753-7F4C-EF60-6C49-96C77D0FD379}"/>
              </a:ext>
            </a:extLst>
          </p:cNvPr>
          <p:cNvSpPr>
            <a:spLocks noGrp="1"/>
          </p:cNvSpPr>
          <p:nvPr>
            <p:ph idx="1"/>
          </p:nvPr>
        </p:nvSpPr>
        <p:spPr>
          <a:xfrm>
            <a:off x="838200" y="1825624"/>
            <a:ext cx="10515600" cy="4356811"/>
          </a:xfrm>
          <a:solidFill>
            <a:schemeClr val="bg1"/>
          </a:solidFill>
        </p:spPr>
        <p:txBody>
          <a:bodyPr>
            <a:normAutofit/>
          </a:bodyPr>
          <a:lstStyle/>
          <a:p>
            <a:pPr marL="0" indent="0">
              <a:buNone/>
            </a:pPr>
            <a:r>
              <a:rPr lang="en-US" sz="1800" dirty="0"/>
              <a:t>[1] </a:t>
            </a:r>
            <a:r>
              <a:rPr lang="en-US" sz="1800" dirty="0" err="1"/>
              <a:t>Medicover</a:t>
            </a:r>
            <a:r>
              <a:rPr lang="en-US" sz="1800" dirty="0"/>
              <a:t> Hospitals. (n.d.). Diabetes - Types, Symptoms, Causes, Prevention &amp; Treatment. Retrieved [insert access date], from </a:t>
            </a:r>
            <a:r>
              <a:rPr lang="en-US" sz="1800" dirty="0">
                <a:hlinkClick r:id="rId2"/>
              </a:rPr>
              <a:t>https://www.medicoverhospitals.in/diseases/diabetes/</a:t>
            </a:r>
            <a:endParaRPr lang="en-US" sz="1800" dirty="0"/>
          </a:p>
          <a:p>
            <a:pPr marL="0" indent="0">
              <a:buNone/>
            </a:pPr>
            <a:r>
              <a:rPr lang="en-US" sz="1800" dirty="0"/>
              <a:t>[2] Tayal, S. (2020). Diabetic Patients Readmission Prediction. Retrieved [insert access date], from </a:t>
            </a:r>
            <a:r>
              <a:rPr lang="en-US" sz="1800" dirty="0">
                <a:hlinkClick r:id="rId3"/>
              </a:rPr>
              <a:t>https://www.kaggle.com/datasets/saurabhtayal/diabetic-patients-readmission-prediction</a:t>
            </a:r>
            <a:endParaRPr lang="en-US" sz="1800" dirty="0"/>
          </a:p>
          <a:p>
            <a:pPr marL="0" indent="0">
              <a:buNone/>
            </a:pPr>
            <a:r>
              <a:rPr lang="en-US" sz="1800" dirty="0"/>
              <a:t>[3] Lee, J. Y., Kang, M. J., Kim, H. Y., &amp; Shin, K. (2022). Machine Learning-Based Prediction Models for Diabetes Readmission: Comparative Study. Frontiers in Digital Health, 4, 1050579. </a:t>
            </a:r>
            <a:r>
              <a:rPr lang="en-US" sz="1800" dirty="0">
                <a:hlinkClick r:id="rId4"/>
              </a:rPr>
              <a:t>https://doi.org/10.3389/fcdhc.2022.1050579</a:t>
            </a:r>
            <a:endParaRPr lang="en-US" sz="1800" dirty="0"/>
          </a:p>
          <a:p>
            <a:pPr marL="0" indent="0">
              <a:buNone/>
            </a:pPr>
            <a:r>
              <a:rPr lang="en-US" sz="1800" dirty="0"/>
              <a:t>[4] </a:t>
            </a:r>
            <a:r>
              <a:rPr lang="en-US" sz="1800" dirty="0" err="1"/>
              <a:t>Pixabay</a:t>
            </a:r>
            <a:r>
              <a:rPr lang="en-US" sz="1800" dirty="0"/>
              <a:t>. (n.d.). Diabetes Blood Sugar Diabetic [Image]. </a:t>
            </a:r>
            <a:r>
              <a:rPr lang="en-US" sz="1800" dirty="0" err="1"/>
              <a:t>Pixabay</a:t>
            </a:r>
            <a:r>
              <a:rPr lang="en-US" sz="1800" dirty="0"/>
              <a:t>. </a:t>
            </a:r>
            <a:r>
              <a:rPr lang="en-US" sz="1800" dirty="0">
                <a:hlinkClick r:id="rId5"/>
              </a:rPr>
              <a:t>https://pixabay.com/photos/diabetes-blood-sugar-diabetic-528678/</a:t>
            </a:r>
            <a:endParaRPr lang="en-US" sz="1800" dirty="0"/>
          </a:p>
          <a:p>
            <a:pPr marL="0" indent="0">
              <a:buNone/>
            </a:pPr>
            <a:endParaRPr lang="en-US" sz="1800" dirty="0"/>
          </a:p>
        </p:txBody>
      </p:sp>
    </p:spTree>
    <p:extLst>
      <p:ext uri="{BB962C8B-B14F-4D97-AF65-F5344CB8AC3E}">
        <p14:creationId xmlns:p14="http://schemas.microsoft.com/office/powerpoint/2010/main" val="359332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6F50-F6BB-BF1D-40FF-A64B6B8286C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5D11875-2372-3A88-FFD7-656A46FC40D1}"/>
              </a:ext>
            </a:extLst>
          </p:cNvPr>
          <p:cNvSpPr>
            <a:spLocks noGrp="1"/>
          </p:cNvSpPr>
          <p:nvPr>
            <p:ph idx="1"/>
          </p:nvPr>
        </p:nvSpPr>
        <p:spPr/>
        <p:txBody>
          <a:bodyPr/>
          <a:lstStyle/>
          <a:p>
            <a:r>
              <a:rPr lang="en-US" sz="1800" b="0" i="0" dirty="0">
                <a:solidFill>
                  <a:srgbClr val="000000"/>
                </a:solidFill>
                <a:effectLst/>
                <a:latin typeface="Arial" panose="020B0604020202020204" pitchFamily="34" charset="0"/>
              </a:rPr>
              <a:t>In this study, we propose forecasting the rehospitalization of diabetic patients in the National COVID Cohort Collaborative (N3C).  The outcomes of this comprehensive approach have the potential to inform early interventions and personalized care strategies, contributing to improved patient outcomes and optimized resource allocation in the realm of diabetic patient care. The research extends the 2023 IEEE ICHI publication . It focuses on scaling the use of Gradient Boosting Machines (GBM) and DNNs for nearly 20 million patients and tens of thousands of unique observations and conditions in the N3C database. We also address the class imbalance with feature upscaling and downscaling approaches and novel predicate aggregation. </a:t>
            </a:r>
            <a:endParaRPr lang="en-US" dirty="0"/>
          </a:p>
        </p:txBody>
      </p:sp>
    </p:spTree>
    <p:extLst>
      <p:ext uri="{BB962C8B-B14F-4D97-AF65-F5344CB8AC3E}">
        <p14:creationId xmlns:p14="http://schemas.microsoft.com/office/powerpoint/2010/main" val="118034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C38A-5127-22A9-4370-72C64C7CB5E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715F513-8FEB-762D-E3F2-8DE773269451}"/>
              </a:ext>
            </a:extLst>
          </p:cNvPr>
          <p:cNvSpPr>
            <a:spLocks noGrp="1"/>
          </p:cNvSpPr>
          <p:nvPr>
            <p:ph idx="1"/>
          </p:nvPr>
        </p:nvSpPr>
        <p:spPr>
          <a:xfrm>
            <a:off x="838200" y="1576243"/>
            <a:ext cx="10515600" cy="4741430"/>
          </a:xfrm>
          <a:solidFill>
            <a:schemeClr val="bg1"/>
          </a:solidFill>
        </p:spPr>
        <p:txBody>
          <a:bodyPr>
            <a:noAutofit/>
          </a:bodyPr>
          <a:lstStyle/>
          <a:p>
            <a:pPr>
              <a:buFont typeface="Arial" panose="020B0604020202020204" pitchFamily="34" charset="0"/>
              <a:buChar char="•"/>
            </a:pPr>
            <a:r>
              <a:rPr lang="en-US" sz="2000" b="1" dirty="0"/>
              <a:t>Predictive Objective</a:t>
            </a:r>
            <a:r>
              <a:rPr lang="en-US" sz="2000" dirty="0"/>
              <a:t>: Forecasting rehospitalization among diabetic patients within a 30-day window</a:t>
            </a:r>
          </a:p>
          <a:p>
            <a:pPr>
              <a:buFont typeface="Arial" panose="020B0604020202020204" pitchFamily="34" charset="0"/>
              <a:buChar char="•"/>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Significance</a:t>
            </a:r>
            <a:r>
              <a:rPr kumimoji="0" lang="en-US" altLang="en-US" sz="20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Proactive Healthcare Management</a:t>
            </a:r>
            <a:r>
              <a:rPr kumimoji="0" lang="en-US" altLang="en-US" sz="2000" b="0" i="0" u="none" strike="noStrike" cap="none" normalizeH="0" baseline="0" dirty="0">
                <a:ln>
                  <a:noFill/>
                </a:ln>
                <a:solidFill>
                  <a:schemeClr val="tx1"/>
                </a:solidFill>
                <a:effectLst/>
              </a:rPr>
              <a:t>: Enables early intervention and tailored care plans, potentially reducing readmission rates.</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Resource Optimization</a:t>
            </a:r>
            <a:r>
              <a:rPr kumimoji="0" lang="en-US" altLang="en-US" sz="2000" b="0" i="0" u="none" strike="noStrike" cap="none" normalizeH="0" baseline="0" dirty="0">
                <a:ln>
                  <a:noFill/>
                </a:ln>
                <a:solidFill>
                  <a:schemeClr val="tx1"/>
                </a:solidFill>
                <a:effectLst/>
              </a:rPr>
              <a:t>: Efficient allocation of healthcare resources by focusing on high-risk patients.</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rPr>
              <a:t>Improved Patient Outcomes</a:t>
            </a:r>
            <a:r>
              <a:rPr kumimoji="0" lang="en-US" altLang="en-US" sz="2000" b="0" i="0" u="none" strike="noStrike" cap="none" normalizeH="0" baseline="0" dirty="0">
                <a:ln>
                  <a:noFill/>
                </a:ln>
                <a:solidFill>
                  <a:schemeClr val="tx1"/>
                </a:solidFill>
                <a:effectLst/>
              </a:rPr>
              <a:t>: Reducing rehospitalization positively impacts patient recovery and overall well-being.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Crucial Role of Predictive Models</a:t>
            </a:r>
            <a:r>
              <a:rPr kumimoji="0" lang="en-US" altLang="en-US" sz="20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rPr>
              <a:t>Enhancing healthcare delivery through predictive analytics empowers informed decision-making, benefiting both patients and healthcare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endParaRPr lang="en-US" sz="2000" dirty="0"/>
          </a:p>
        </p:txBody>
      </p:sp>
    </p:spTree>
    <p:extLst>
      <p:ext uri="{BB962C8B-B14F-4D97-AF65-F5344CB8AC3E}">
        <p14:creationId xmlns:p14="http://schemas.microsoft.com/office/powerpoint/2010/main" val="306262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137C8F-E590-1F9F-278C-5584185964A0}"/>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What is Diabetes?</a:t>
            </a: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C5D7B47-C8C7-55B3-9926-6C824999645C}"/>
              </a:ext>
            </a:extLst>
          </p:cNvPr>
          <p:cNvGraphicFramePr>
            <a:graphicFrameLocks noGrp="1"/>
          </p:cNvGraphicFramePr>
          <p:nvPr>
            <p:ph idx="1"/>
            <p:extLst>
              <p:ext uri="{D42A27DB-BD31-4B8C-83A1-F6EECF244321}">
                <p14:modId xmlns:p14="http://schemas.microsoft.com/office/powerpoint/2010/main" val="178570523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122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diagram of diabetes&#10;&#10;Description automatically generated">
            <a:extLst>
              <a:ext uri="{FF2B5EF4-FFF2-40B4-BE49-F238E27FC236}">
                <a16:creationId xmlns:a16="http://schemas.microsoft.com/office/drawing/2014/main" id="{7D8C813B-400D-ECC4-EB17-FE7EABA10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693" y="1394819"/>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5544AC09-2B51-0E09-7239-DCA3146AC747}"/>
              </a:ext>
            </a:extLst>
          </p:cNvPr>
          <p:cNvSpPr>
            <a:spLocks noGrp="1"/>
          </p:cNvSpPr>
          <p:nvPr>
            <p:ph type="title"/>
          </p:nvPr>
        </p:nvSpPr>
        <p:spPr>
          <a:xfrm>
            <a:off x="838201" y="479493"/>
            <a:ext cx="5257800" cy="1325563"/>
          </a:xfrm>
        </p:spPr>
        <p:txBody>
          <a:bodyPr>
            <a:normAutofit/>
          </a:bodyPr>
          <a:lstStyle/>
          <a:p>
            <a:r>
              <a:rPr lang="en-US" dirty="0"/>
              <a:t>Types of Diabetes</a:t>
            </a:r>
          </a:p>
        </p:txBody>
      </p:sp>
      <p:sp>
        <p:nvSpPr>
          <p:cNvPr id="9" name="Content Placeholder 8">
            <a:extLst>
              <a:ext uri="{FF2B5EF4-FFF2-40B4-BE49-F238E27FC236}">
                <a16:creationId xmlns:a16="http://schemas.microsoft.com/office/drawing/2014/main" id="{443932B6-AE47-E70B-2883-486C4050B755}"/>
              </a:ext>
            </a:extLst>
          </p:cNvPr>
          <p:cNvSpPr>
            <a:spLocks noGrp="1"/>
          </p:cNvSpPr>
          <p:nvPr>
            <p:ph idx="1"/>
          </p:nvPr>
        </p:nvSpPr>
        <p:spPr>
          <a:xfrm>
            <a:off x="748792" y="1645777"/>
            <a:ext cx="6411975" cy="4725221"/>
          </a:xfrm>
        </p:spPr>
        <p:txBody>
          <a:bodyPr>
            <a:noAutofit/>
          </a:bodyPr>
          <a:lstStyle/>
          <a:p>
            <a:r>
              <a:rPr lang="en-US" sz="2000" b="1" dirty="0"/>
              <a:t>Type 1 </a:t>
            </a:r>
            <a:r>
              <a:rPr lang="en-US" sz="2000" dirty="0"/>
              <a:t>diabetes is an autoimmune disease in which the body's immune system attacks the beta cells in the pancreas, the cells that produce insulin.</a:t>
            </a:r>
          </a:p>
          <a:p>
            <a:pPr lvl="1"/>
            <a:r>
              <a:rPr lang="en-US" sz="2000" dirty="0"/>
              <a:t>usually diagnosed in children and adolescents</a:t>
            </a:r>
          </a:p>
          <a:p>
            <a:r>
              <a:rPr lang="en-US" sz="2000" b="1" dirty="0"/>
              <a:t>Type 2 </a:t>
            </a:r>
            <a:r>
              <a:rPr lang="en-US" sz="2000" dirty="0"/>
              <a:t>diabetes is the most common type of diabetes. It is caused by a combination of insulin resistance and insufficient insulin production.</a:t>
            </a:r>
          </a:p>
          <a:p>
            <a:pPr lvl="1"/>
            <a:r>
              <a:rPr lang="en-US" sz="2000" dirty="0"/>
              <a:t> Type 2 diabetes is usually diagnosed in adults</a:t>
            </a:r>
          </a:p>
          <a:p>
            <a:pPr lvl="1"/>
            <a:endParaRPr lang="en-US" sz="2000" dirty="0"/>
          </a:p>
          <a:p>
            <a:pPr lvl="1"/>
            <a:endParaRPr lang="en-US" sz="2000" dirty="0"/>
          </a:p>
          <a:p>
            <a:pPr lvl="1"/>
            <a:endParaRPr lang="en-US" sz="2000" dirty="0"/>
          </a:p>
          <a:p>
            <a:pPr lvl="1"/>
            <a:endParaRPr lang="en-US" sz="2000" dirty="0"/>
          </a:p>
          <a:p>
            <a:pPr lvl="1"/>
            <a:endParaRPr lang="en-US" sz="2000" dirty="0"/>
          </a:p>
          <a:p>
            <a:pPr marL="0" indent="0">
              <a:buNone/>
            </a:pPr>
            <a:r>
              <a:rPr lang="en-US" sz="2400" dirty="0"/>
              <a:t>[1]</a:t>
            </a:r>
          </a:p>
        </p:txBody>
      </p:sp>
    </p:spTree>
    <p:extLst>
      <p:ext uri="{BB962C8B-B14F-4D97-AF65-F5344CB8AC3E}">
        <p14:creationId xmlns:p14="http://schemas.microsoft.com/office/powerpoint/2010/main" val="296423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white background with black text&#10;&#10;Description automatically generated">
            <a:extLst>
              <a:ext uri="{FF2B5EF4-FFF2-40B4-BE49-F238E27FC236}">
                <a16:creationId xmlns:a16="http://schemas.microsoft.com/office/drawing/2014/main" id="{97DA7900-C553-7B05-EB14-7B3B92B46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011" y="528406"/>
            <a:ext cx="1721357"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E7899FF0-137E-A990-AC03-E18400BC67DF}"/>
              </a:ext>
            </a:extLst>
          </p:cNvPr>
          <p:cNvSpPr>
            <a:spLocks noGrp="1"/>
          </p:cNvSpPr>
          <p:nvPr>
            <p:ph type="title"/>
          </p:nvPr>
        </p:nvSpPr>
        <p:spPr>
          <a:xfrm>
            <a:off x="445605" y="323255"/>
            <a:ext cx="5257800" cy="1325563"/>
          </a:xfrm>
        </p:spPr>
        <p:txBody>
          <a:bodyPr>
            <a:normAutofit/>
          </a:bodyPr>
          <a:lstStyle/>
          <a:p>
            <a:r>
              <a:rPr lang="en-US" dirty="0"/>
              <a:t>Related Work</a:t>
            </a:r>
          </a:p>
        </p:txBody>
      </p:sp>
      <p:sp>
        <p:nvSpPr>
          <p:cNvPr id="9" name="Content Placeholder 8">
            <a:extLst>
              <a:ext uri="{FF2B5EF4-FFF2-40B4-BE49-F238E27FC236}">
                <a16:creationId xmlns:a16="http://schemas.microsoft.com/office/drawing/2014/main" id="{8CFBC6B4-032C-BF1D-5D45-95E8129ECBBB}"/>
              </a:ext>
            </a:extLst>
          </p:cNvPr>
          <p:cNvSpPr>
            <a:spLocks noGrp="1"/>
          </p:cNvSpPr>
          <p:nvPr>
            <p:ph idx="1"/>
          </p:nvPr>
        </p:nvSpPr>
        <p:spPr>
          <a:xfrm>
            <a:off x="438126" y="1482164"/>
            <a:ext cx="3837632" cy="4992946"/>
          </a:xfrm>
        </p:spPr>
        <p:txBody>
          <a:bodyPr>
            <a:noAutofit/>
          </a:bodyPr>
          <a:lstStyle/>
          <a:p>
            <a:pPr>
              <a:buFont typeface="Arial" panose="020B0604020202020204" pitchFamily="34" charset="0"/>
              <a:buChar char="•"/>
            </a:pPr>
            <a:r>
              <a:rPr lang="en-US" sz="1400" b="1" dirty="0"/>
              <a:t>Cohort Study Overview:</a:t>
            </a:r>
          </a:p>
          <a:p>
            <a:pPr lvl="1"/>
            <a:r>
              <a:rPr lang="en-US" sz="1400" dirty="0"/>
              <a:t>Utilization of Electronic Health Records (EHRs) from an urban health system in the Southeastern U.S.</a:t>
            </a:r>
          </a:p>
          <a:p>
            <a:pPr lvl="1"/>
            <a:r>
              <a:rPr lang="en-US" sz="1400" dirty="0"/>
              <a:t>Objective: Identification of factors associated with 30-day readmissions among diabetic patients.</a:t>
            </a:r>
          </a:p>
          <a:p>
            <a:pPr>
              <a:buFont typeface="Arial" panose="020B0604020202020204" pitchFamily="34" charset="0"/>
              <a:buChar char="•"/>
            </a:pPr>
            <a:r>
              <a:rPr lang="en-US" sz="1400" b="1" dirty="0"/>
              <a:t>Factors Associated with 30-Day Readmissions:</a:t>
            </a:r>
          </a:p>
          <a:p>
            <a:pPr lvl="1"/>
            <a:r>
              <a:rPr lang="en-US" sz="1400" b="1" dirty="0"/>
              <a:t>Demographic Factors:</a:t>
            </a:r>
          </a:p>
          <a:p>
            <a:pPr lvl="2"/>
            <a:r>
              <a:rPr lang="en-US" sz="1400" dirty="0"/>
              <a:t>Age, race/ethnicity, insurance status, and cases with unknown diabetes types.</a:t>
            </a:r>
          </a:p>
          <a:p>
            <a:pPr lvl="1"/>
            <a:r>
              <a:rPr lang="en-US" sz="1400" b="1" dirty="0"/>
              <a:t>Hospitalization Characteristics:</a:t>
            </a:r>
          </a:p>
          <a:p>
            <a:pPr lvl="2"/>
            <a:r>
              <a:rPr lang="en-US" sz="1400" dirty="0"/>
              <a:t>Admission type, discharge status, length of stay, prior hospitalizations, and discharge status within the last year.</a:t>
            </a:r>
          </a:p>
          <a:p>
            <a:pPr>
              <a:buFont typeface="Arial" panose="020B0604020202020204" pitchFamily="34" charset="0"/>
              <a:buChar char="•"/>
            </a:pPr>
            <a:endParaRPr lang="en-US" sz="1400" dirty="0"/>
          </a:p>
        </p:txBody>
      </p:sp>
      <p:sp>
        <p:nvSpPr>
          <p:cNvPr id="6" name="Callout: Line with No Border 5">
            <a:extLst>
              <a:ext uri="{FF2B5EF4-FFF2-40B4-BE49-F238E27FC236}">
                <a16:creationId xmlns:a16="http://schemas.microsoft.com/office/drawing/2014/main" id="{3D7BBBA1-95AF-83A3-BD2E-2DA12AB24B50}"/>
              </a:ext>
            </a:extLst>
          </p:cNvPr>
          <p:cNvSpPr/>
          <p:nvPr/>
        </p:nvSpPr>
        <p:spPr>
          <a:xfrm>
            <a:off x="5953540" y="883354"/>
            <a:ext cx="6019864" cy="4056393"/>
          </a:xfrm>
          <a:prstGeom prst="callout1">
            <a:avLst>
              <a:gd name="adj1" fmla="val 29479"/>
              <a:gd name="adj2" fmla="val 2972"/>
              <a:gd name="adj3" fmla="val 26721"/>
              <a:gd name="adj4" fmla="val -1923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close-up of a medical report&#10;&#10;Description automatically generated">
            <a:extLst>
              <a:ext uri="{FF2B5EF4-FFF2-40B4-BE49-F238E27FC236}">
                <a16:creationId xmlns:a16="http://schemas.microsoft.com/office/drawing/2014/main" id="{7F2A0BEB-61B2-00E0-BBB3-4A469FE7C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213" y="945650"/>
            <a:ext cx="5815705" cy="972344"/>
          </a:xfrm>
          <a:prstGeom prst="rect">
            <a:avLst/>
          </a:prstGeom>
        </p:spPr>
      </p:pic>
      <p:pic>
        <p:nvPicPr>
          <p:cNvPr id="11" name="Picture 10" descr="A screenshot of a white background&#10;&#10;Description automatically generated">
            <a:extLst>
              <a:ext uri="{FF2B5EF4-FFF2-40B4-BE49-F238E27FC236}">
                <a16:creationId xmlns:a16="http://schemas.microsoft.com/office/drawing/2014/main" id="{78813B95-9FC9-6AE7-2ECD-91024FA09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691" y="1917994"/>
            <a:ext cx="5815706" cy="2939934"/>
          </a:xfrm>
          <a:prstGeom prst="rect">
            <a:avLst/>
          </a:prstGeom>
        </p:spPr>
      </p:pic>
    </p:spTree>
    <p:extLst>
      <p:ext uri="{BB962C8B-B14F-4D97-AF65-F5344CB8AC3E}">
        <p14:creationId xmlns:p14="http://schemas.microsoft.com/office/powerpoint/2010/main" val="52879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027B-367F-67DF-A2B3-0F9B62EFE292}"/>
              </a:ext>
            </a:extLst>
          </p:cNvPr>
          <p:cNvSpPr>
            <a:spLocks noGrp="1"/>
          </p:cNvSpPr>
          <p:nvPr>
            <p:ph type="title"/>
          </p:nvPr>
        </p:nvSpPr>
        <p:spPr/>
        <p:txBody>
          <a:bodyPr/>
          <a:lstStyle/>
          <a:p>
            <a:r>
              <a:rPr lang="en-US" sz="5400" dirty="0"/>
              <a:t>2023</a:t>
            </a:r>
            <a:r>
              <a:rPr lang="en-US" dirty="0"/>
              <a:t> IEEE ICHI:</a:t>
            </a:r>
          </a:p>
        </p:txBody>
      </p:sp>
      <p:sp>
        <p:nvSpPr>
          <p:cNvPr id="3" name="Content Placeholder 2">
            <a:extLst>
              <a:ext uri="{FF2B5EF4-FFF2-40B4-BE49-F238E27FC236}">
                <a16:creationId xmlns:a16="http://schemas.microsoft.com/office/drawing/2014/main" id="{B1B61D27-8772-7BB4-D695-F32530CE1C77}"/>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dirty="0">
                <a:effectLst/>
                <a:ea typeface="Calibri" panose="020F0502020204030204" pitchFamily="34" charset="0"/>
                <a:cs typeface="Times New Roman" panose="02020603050405020304" pitchFamily="18" charset="0"/>
              </a:rPr>
              <a:t>Model comparison:</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Random Forest predicted low positive case probabilities; Gradient Boosting excelled in predicting both classes, particularly 'deceased' labels.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Mitigated class imbalance using under sampling and oversampling.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Evaluated </a:t>
            </a:r>
            <a:r>
              <a:rPr lang="en-US" sz="2000" dirty="0" err="1">
                <a:effectLst/>
                <a:ea typeface="Calibri" panose="020F0502020204030204" pitchFamily="34" charset="0"/>
                <a:cs typeface="Times New Roman" panose="02020603050405020304" pitchFamily="18" charset="0"/>
              </a:rPr>
              <a:t>XGBoost</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LightGBM</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and Gradient Boosting techniques.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Introduced custom loss functions to balance sensitivity-specificity in models </a:t>
            </a:r>
          </a:p>
        </p:txBody>
      </p:sp>
    </p:spTree>
    <p:extLst>
      <p:ext uri="{BB962C8B-B14F-4D97-AF65-F5344CB8AC3E}">
        <p14:creationId xmlns:p14="http://schemas.microsoft.com/office/powerpoint/2010/main" val="212965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6615-C63D-91BF-F186-8B52052FE21F}"/>
              </a:ext>
            </a:extLst>
          </p:cNvPr>
          <p:cNvSpPr>
            <a:spLocks noGrp="1"/>
          </p:cNvSpPr>
          <p:nvPr>
            <p:ph type="title"/>
          </p:nvPr>
        </p:nvSpPr>
        <p:spPr>
          <a:xfrm>
            <a:off x="367809" y="262950"/>
            <a:ext cx="10515600" cy="1325563"/>
          </a:xfrm>
        </p:spPr>
        <p:txBody>
          <a:bodyPr/>
          <a:lstStyle/>
          <a:p>
            <a:r>
              <a:rPr lang="en-US" dirty="0"/>
              <a:t>N3C Enclave - </a:t>
            </a:r>
            <a:br>
              <a:rPr lang="en-US" dirty="0"/>
            </a:br>
            <a:r>
              <a:rPr lang="en-US" dirty="0"/>
              <a:t>Datasets</a:t>
            </a:r>
          </a:p>
        </p:txBody>
      </p:sp>
      <p:graphicFrame>
        <p:nvGraphicFramePr>
          <p:cNvPr id="7" name="Content Placeholder 7">
            <a:extLst>
              <a:ext uri="{FF2B5EF4-FFF2-40B4-BE49-F238E27FC236}">
                <a16:creationId xmlns:a16="http://schemas.microsoft.com/office/drawing/2014/main" id="{D7A10A6F-F82B-A8A6-5104-047C766EDD13}"/>
              </a:ext>
            </a:extLst>
          </p:cNvPr>
          <p:cNvGraphicFramePr>
            <a:graphicFrameLocks/>
          </p:cNvGraphicFramePr>
          <p:nvPr>
            <p:extLst>
              <p:ext uri="{D42A27DB-BD31-4B8C-83A1-F6EECF244321}">
                <p14:modId xmlns:p14="http://schemas.microsoft.com/office/powerpoint/2010/main" val="1137303129"/>
              </p:ext>
            </p:extLst>
          </p:nvPr>
        </p:nvGraphicFramePr>
        <p:xfrm>
          <a:off x="2807163" y="925732"/>
          <a:ext cx="3566335" cy="2493096"/>
        </p:xfrm>
        <a:graphic>
          <a:graphicData uri="http://schemas.openxmlformats.org/drawingml/2006/table">
            <a:tbl>
              <a:tblPr>
                <a:tableStyleId>{D113A9D2-9D6B-4929-AA2D-F23B5EE8CBE7}</a:tableStyleId>
              </a:tblPr>
              <a:tblGrid>
                <a:gridCol w="1317689">
                  <a:extLst>
                    <a:ext uri="{9D8B030D-6E8A-4147-A177-3AD203B41FA5}">
                      <a16:colId xmlns:a16="http://schemas.microsoft.com/office/drawing/2014/main" val="711443516"/>
                    </a:ext>
                  </a:extLst>
                </a:gridCol>
                <a:gridCol w="1068239">
                  <a:extLst>
                    <a:ext uri="{9D8B030D-6E8A-4147-A177-3AD203B41FA5}">
                      <a16:colId xmlns:a16="http://schemas.microsoft.com/office/drawing/2014/main" val="1220201771"/>
                    </a:ext>
                  </a:extLst>
                </a:gridCol>
                <a:gridCol w="1180407">
                  <a:extLst>
                    <a:ext uri="{9D8B030D-6E8A-4147-A177-3AD203B41FA5}">
                      <a16:colId xmlns:a16="http://schemas.microsoft.com/office/drawing/2014/main" val="2647914329"/>
                    </a:ext>
                  </a:extLst>
                </a:gridCol>
              </a:tblGrid>
              <a:tr h="451731">
                <a:tc>
                  <a:txBody>
                    <a:bodyPr/>
                    <a:lstStyle/>
                    <a:p>
                      <a:pPr algn="ctr" fontAlgn="b"/>
                      <a:r>
                        <a:rPr lang="en-US" sz="1400" b="1" u="none" strike="noStrike" dirty="0" err="1">
                          <a:solidFill>
                            <a:schemeClr val="bg1"/>
                          </a:solidFill>
                          <a:effectLst/>
                        </a:rPr>
                        <a:t>DataFrame</a:t>
                      </a:r>
                      <a:endParaRPr lang="en-US" sz="1400" b="1" i="0" u="none" strike="noStrike" dirty="0">
                        <a:solidFill>
                          <a:schemeClr val="bg1"/>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Patients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Concepts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91242"/>
                  </a:ext>
                </a:extLst>
              </a:tr>
              <a:tr h="451731">
                <a:tc>
                  <a:txBody>
                    <a:bodyPr/>
                    <a:lstStyle/>
                    <a:p>
                      <a:pPr algn="l" fontAlgn="b"/>
                      <a:r>
                        <a:rPr lang="en-US" sz="1400" b="1" u="none" strike="noStrike" dirty="0">
                          <a:effectLst/>
                        </a:rPr>
                        <a:t>Conditions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19,457,296</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59,595</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025164"/>
                  </a:ext>
                </a:extLst>
              </a:tr>
              <a:tr h="519695">
                <a:tc>
                  <a:txBody>
                    <a:bodyPr/>
                    <a:lstStyle/>
                    <a:p>
                      <a:pPr algn="l" fontAlgn="b"/>
                      <a:r>
                        <a:rPr lang="en-US" sz="1400" b="1" u="none" strike="noStrike" dirty="0">
                          <a:effectLst/>
                        </a:rPr>
                        <a:t>Observations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20,380,717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12,257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91005"/>
                  </a:ext>
                </a:extLst>
              </a:tr>
              <a:tr h="519695">
                <a:tc>
                  <a:txBody>
                    <a:bodyPr/>
                    <a:lstStyle/>
                    <a:p>
                      <a:pPr algn="l" fontAlgn="b"/>
                      <a:r>
                        <a:rPr lang="en-US" sz="1400" b="1" u="none" strike="noStrike" dirty="0">
                          <a:effectLst/>
                        </a:rPr>
                        <a:t>Measurements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20,077,255</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26,471</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025951"/>
                  </a:ext>
                </a:extLst>
              </a:tr>
              <a:tr h="275122">
                <a:tc>
                  <a:txBody>
                    <a:bodyPr/>
                    <a:lstStyle/>
                    <a:p>
                      <a:pPr algn="l" fontAlgn="b"/>
                      <a:r>
                        <a:rPr lang="en-US" sz="1400" b="1" u="none" strike="noStrike" dirty="0">
                          <a:effectLst/>
                        </a:rPr>
                        <a:t>Drugs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18,357,010</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41,868</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761748"/>
                  </a:ext>
                </a:extLst>
              </a:tr>
              <a:tr h="275122">
                <a:tc>
                  <a:txBody>
                    <a:bodyPr/>
                    <a:lstStyle/>
                    <a:p>
                      <a:pPr algn="l" fontAlgn="b"/>
                      <a:r>
                        <a:rPr lang="en-US" sz="1400" b="1" u="none" strike="noStrike" dirty="0">
                          <a:effectLst/>
                        </a:rPr>
                        <a:t>Visits</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a:effectLst/>
                        </a:rPr>
                        <a:t>20,415,631</a:t>
                      </a:r>
                      <a:endParaRPr lang="en-US" sz="1400" b="0" i="0" u="none" strike="noStrike">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60</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563581"/>
                  </a:ext>
                </a:extLst>
              </a:tr>
            </a:tbl>
          </a:graphicData>
        </a:graphic>
      </p:graphicFrame>
      <p:graphicFrame>
        <p:nvGraphicFramePr>
          <p:cNvPr id="15" name="Table 14">
            <a:extLst>
              <a:ext uri="{FF2B5EF4-FFF2-40B4-BE49-F238E27FC236}">
                <a16:creationId xmlns:a16="http://schemas.microsoft.com/office/drawing/2014/main" id="{5DB23DD2-5F6E-A1D7-D9BC-E8E9924082E4}"/>
              </a:ext>
            </a:extLst>
          </p:cNvPr>
          <p:cNvGraphicFramePr>
            <a:graphicFrameLocks noGrp="1"/>
          </p:cNvGraphicFramePr>
          <p:nvPr>
            <p:extLst>
              <p:ext uri="{D42A27DB-BD31-4B8C-83A1-F6EECF244321}">
                <p14:modId xmlns:p14="http://schemas.microsoft.com/office/powerpoint/2010/main" val="2282526981"/>
              </p:ext>
            </p:extLst>
          </p:nvPr>
        </p:nvGraphicFramePr>
        <p:xfrm>
          <a:off x="7258346" y="1254483"/>
          <a:ext cx="2880411" cy="1835593"/>
        </p:xfrm>
        <a:graphic>
          <a:graphicData uri="http://schemas.openxmlformats.org/drawingml/2006/table">
            <a:tbl>
              <a:tblPr>
                <a:tableStyleId>{D113A9D2-9D6B-4929-AA2D-F23B5EE8CBE7}</a:tableStyleId>
              </a:tblPr>
              <a:tblGrid>
                <a:gridCol w="1535889">
                  <a:extLst>
                    <a:ext uri="{9D8B030D-6E8A-4147-A177-3AD203B41FA5}">
                      <a16:colId xmlns:a16="http://schemas.microsoft.com/office/drawing/2014/main" val="1083414500"/>
                    </a:ext>
                  </a:extLst>
                </a:gridCol>
                <a:gridCol w="1344522">
                  <a:extLst>
                    <a:ext uri="{9D8B030D-6E8A-4147-A177-3AD203B41FA5}">
                      <a16:colId xmlns:a16="http://schemas.microsoft.com/office/drawing/2014/main" val="22243408"/>
                    </a:ext>
                  </a:extLst>
                </a:gridCol>
              </a:tblGrid>
              <a:tr h="623545">
                <a:tc>
                  <a:txBody>
                    <a:bodyPr/>
                    <a:lstStyle/>
                    <a:p>
                      <a:pPr algn="ctr" fontAlgn="b"/>
                      <a:r>
                        <a:rPr lang="en-US" sz="1400" b="1" u="none" strike="noStrike" dirty="0">
                          <a:effectLst/>
                        </a:rPr>
                        <a:t>Diabetes Label</a:t>
                      </a:r>
                      <a:endParaRPr lang="en-US" sz="1400" b="1"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kern="1200" dirty="0">
                          <a:solidFill>
                            <a:schemeClr val="bg1"/>
                          </a:solidFill>
                          <a:effectLst/>
                        </a:rPr>
                        <a:t># Concepts</a:t>
                      </a:r>
                      <a:endParaRPr lang="en-US" sz="1400" b="1" u="none" strike="noStrike" kern="1200" dirty="0">
                        <a:solidFill>
                          <a:schemeClr val="bg1"/>
                        </a:solidFill>
                        <a:effectLst/>
                        <a:latin typeface="+mn-lt"/>
                        <a:ea typeface="+mn-ea"/>
                        <a:cs typeface="+mn-cs"/>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172445"/>
                  </a:ext>
                </a:extLst>
              </a:tr>
              <a:tr h="414026">
                <a:tc>
                  <a:txBody>
                    <a:bodyPr/>
                    <a:lstStyle/>
                    <a:p>
                      <a:pPr algn="l" fontAlgn="b"/>
                      <a:r>
                        <a:rPr lang="en-US" sz="1400" b="0" u="none" strike="noStrike" dirty="0">
                          <a:effectLst/>
                        </a:rPr>
                        <a:t>Complicated</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407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276801"/>
                  </a:ext>
                </a:extLst>
              </a:tr>
              <a:tr h="399011">
                <a:tc>
                  <a:txBody>
                    <a:bodyPr/>
                    <a:lstStyle/>
                    <a:p>
                      <a:pPr algn="l" fontAlgn="b"/>
                      <a:r>
                        <a:rPr lang="en-US" sz="1400" b="0" u="none" strike="noStrike" dirty="0">
                          <a:effectLst/>
                        </a:rPr>
                        <a:t>Uncomplicated:</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127</a:t>
                      </a:r>
                      <a:endParaRPr lang="en-US" sz="1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004704"/>
                  </a:ext>
                </a:extLst>
              </a:tr>
              <a:tr h="399011">
                <a:tc>
                  <a:txBody>
                    <a:bodyPr/>
                    <a:lstStyle/>
                    <a:p>
                      <a:pPr algn="l" fontAlgn="b"/>
                      <a:r>
                        <a:rPr lang="en-US" sz="1400" b="0" i="0" u="none" strike="noStrike" dirty="0">
                          <a:solidFill>
                            <a:schemeClr val="bg1"/>
                          </a:solidFill>
                          <a:effectLst/>
                          <a:latin typeface="Calibri" panose="020F0502020204030204" pitchFamily="34" charset="0"/>
                        </a:rPr>
                        <a:t>Both</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chemeClr val="bg1"/>
                          </a:solidFill>
                          <a:effectLst/>
                          <a:latin typeface="Calibri" panose="020F0502020204030204" pitchFamily="34" charset="0"/>
                        </a:rPr>
                        <a:t>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3347123"/>
                  </a:ext>
                </a:extLst>
              </a:tr>
            </a:tbl>
          </a:graphicData>
        </a:graphic>
      </p:graphicFrame>
      <p:graphicFrame>
        <p:nvGraphicFramePr>
          <p:cNvPr id="16" name="Table 15">
            <a:extLst>
              <a:ext uri="{FF2B5EF4-FFF2-40B4-BE49-F238E27FC236}">
                <a16:creationId xmlns:a16="http://schemas.microsoft.com/office/drawing/2014/main" id="{677655D0-7C8E-D208-140D-A393A05DAE34}"/>
              </a:ext>
            </a:extLst>
          </p:cNvPr>
          <p:cNvGraphicFramePr>
            <a:graphicFrameLocks noGrp="1"/>
          </p:cNvGraphicFramePr>
          <p:nvPr>
            <p:extLst>
              <p:ext uri="{D42A27DB-BD31-4B8C-83A1-F6EECF244321}">
                <p14:modId xmlns:p14="http://schemas.microsoft.com/office/powerpoint/2010/main" val="114870689"/>
              </p:ext>
            </p:extLst>
          </p:nvPr>
        </p:nvGraphicFramePr>
        <p:xfrm>
          <a:off x="1550535" y="3767925"/>
          <a:ext cx="9645925" cy="2613991"/>
        </p:xfrm>
        <a:graphic>
          <a:graphicData uri="http://schemas.openxmlformats.org/drawingml/2006/table">
            <a:tbl>
              <a:tblPr>
                <a:tableStyleId>{D113A9D2-9D6B-4929-AA2D-F23B5EE8CBE7}</a:tableStyleId>
              </a:tblPr>
              <a:tblGrid>
                <a:gridCol w="1223261">
                  <a:extLst>
                    <a:ext uri="{9D8B030D-6E8A-4147-A177-3AD203B41FA5}">
                      <a16:colId xmlns:a16="http://schemas.microsoft.com/office/drawing/2014/main" val="1574931610"/>
                    </a:ext>
                  </a:extLst>
                </a:gridCol>
                <a:gridCol w="963831">
                  <a:extLst>
                    <a:ext uri="{9D8B030D-6E8A-4147-A177-3AD203B41FA5}">
                      <a16:colId xmlns:a16="http://schemas.microsoft.com/office/drawing/2014/main" val="2694249904"/>
                    </a:ext>
                  </a:extLst>
                </a:gridCol>
                <a:gridCol w="963831">
                  <a:extLst>
                    <a:ext uri="{9D8B030D-6E8A-4147-A177-3AD203B41FA5}">
                      <a16:colId xmlns:a16="http://schemas.microsoft.com/office/drawing/2014/main" val="3637158502"/>
                    </a:ext>
                  </a:extLst>
                </a:gridCol>
                <a:gridCol w="773708">
                  <a:extLst>
                    <a:ext uri="{9D8B030D-6E8A-4147-A177-3AD203B41FA5}">
                      <a16:colId xmlns:a16="http://schemas.microsoft.com/office/drawing/2014/main" val="3464238313"/>
                    </a:ext>
                  </a:extLst>
                </a:gridCol>
                <a:gridCol w="1092262">
                  <a:extLst>
                    <a:ext uri="{9D8B030D-6E8A-4147-A177-3AD203B41FA5}">
                      <a16:colId xmlns:a16="http://schemas.microsoft.com/office/drawing/2014/main" val="863929653"/>
                    </a:ext>
                  </a:extLst>
                </a:gridCol>
                <a:gridCol w="963831">
                  <a:extLst>
                    <a:ext uri="{9D8B030D-6E8A-4147-A177-3AD203B41FA5}">
                      <a16:colId xmlns:a16="http://schemas.microsoft.com/office/drawing/2014/main" val="2706186345"/>
                    </a:ext>
                  </a:extLst>
                </a:gridCol>
                <a:gridCol w="963831">
                  <a:extLst>
                    <a:ext uri="{9D8B030D-6E8A-4147-A177-3AD203B41FA5}">
                      <a16:colId xmlns:a16="http://schemas.microsoft.com/office/drawing/2014/main" val="3655264218"/>
                    </a:ext>
                  </a:extLst>
                </a:gridCol>
                <a:gridCol w="963831">
                  <a:extLst>
                    <a:ext uri="{9D8B030D-6E8A-4147-A177-3AD203B41FA5}">
                      <a16:colId xmlns:a16="http://schemas.microsoft.com/office/drawing/2014/main" val="2976601570"/>
                    </a:ext>
                  </a:extLst>
                </a:gridCol>
                <a:gridCol w="963831">
                  <a:extLst>
                    <a:ext uri="{9D8B030D-6E8A-4147-A177-3AD203B41FA5}">
                      <a16:colId xmlns:a16="http://schemas.microsoft.com/office/drawing/2014/main" val="2195846862"/>
                    </a:ext>
                  </a:extLst>
                </a:gridCol>
                <a:gridCol w="773708">
                  <a:extLst>
                    <a:ext uri="{9D8B030D-6E8A-4147-A177-3AD203B41FA5}">
                      <a16:colId xmlns:a16="http://schemas.microsoft.com/office/drawing/2014/main" val="196899921"/>
                    </a:ext>
                  </a:extLst>
                </a:gridCol>
              </a:tblGrid>
              <a:tr h="229925">
                <a:tc>
                  <a:txBody>
                    <a:bodyPr/>
                    <a:lstStyle/>
                    <a:p>
                      <a:pPr algn="l" fontAlgn="b"/>
                      <a:r>
                        <a:rPr lang="en-US" sz="1400" u="none" strike="noStrike" dirty="0">
                          <a:effectLst/>
                        </a:rPr>
                        <a:t> </a:t>
                      </a:r>
                      <a:endParaRPr lang="en-US" sz="1400" b="0"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400" b="1" u="none" strike="noStrike" dirty="0">
                          <a:effectLst/>
                        </a:rPr>
                        <a:t>Conditions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3">
                  <a:txBody>
                    <a:bodyPr/>
                    <a:lstStyle/>
                    <a:p>
                      <a:pPr algn="ctr" fontAlgn="b"/>
                      <a:r>
                        <a:rPr lang="en-US" sz="1400" b="1" u="none" strike="noStrike" dirty="0">
                          <a:effectLst/>
                        </a:rPr>
                        <a:t>Observations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a:effectLst/>
                        </a:rPr>
                        <a:t>Procedures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519219"/>
                  </a:ext>
                </a:extLst>
              </a:tr>
              <a:tr h="247894">
                <a:tc>
                  <a:txBody>
                    <a:bodyPr/>
                    <a:lstStyle/>
                    <a:p>
                      <a:pPr algn="l" fontAlgn="b"/>
                      <a:r>
                        <a:rPr lang="en-US" sz="1400" b="1" u="none" strike="noStrike" dirty="0">
                          <a:effectLst/>
                        </a:rPr>
                        <a:t>diabetes_1</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855372"/>
                  </a:ext>
                </a:extLst>
              </a:tr>
              <a:tr h="247894">
                <a:tc>
                  <a:txBody>
                    <a:bodyPr/>
                    <a:lstStyle/>
                    <a:p>
                      <a:pPr algn="l" fontAlgn="b"/>
                      <a:r>
                        <a:rPr lang="en-US" sz="1400" b="1" u="none" strike="noStrike">
                          <a:effectLst/>
                        </a:rPr>
                        <a:t>diabetes_2</a:t>
                      </a:r>
                      <a:endParaRPr lang="en-US" sz="1400" b="1" i="0" u="none" strike="noStrike">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31892"/>
                  </a:ext>
                </a:extLst>
              </a:tr>
              <a:tr h="247894">
                <a:tc>
                  <a:txBody>
                    <a:bodyPr/>
                    <a:lstStyle/>
                    <a:p>
                      <a:pPr algn="l" fontAlgn="b"/>
                      <a:r>
                        <a:rPr lang="en-US" sz="1400" b="1" u="none" strike="noStrike" dirty="0">
                          <a:effectLst/>
                        </a:rPr>
                        <a:t>diabetes_3</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393307"/>
                  </a:ext>
                </a:extLst>
              </a:tr>
              <a:tr h="358236">
                <a:tc>
                  <a:txBody>
                    <a:bodyPr/>
                    <a:lstStyle/>
                    <a:p>
                      <a:pPr algn="l" fontAlgn="b"/>
                      <a:r>
                        <a:rPr lang="en-US" sz="1400" b="1" u="none" strike="noStrike" dirty="0">
                          <a:effectLst/>
                        </a:rPr>
                        <a:t># patients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2,692,158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1,441,288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2,664,544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1,429,581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2,481,107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1,352,568</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05995"/>
                  </a:ext>
                </a:extLst>
              </a:tr>
              <a:tr h="247894">
                <a:tc>
                  <a:txBody>
                    <a:bodyPr/>
                    <a:lstStyle/>
                    <a:p>
                      <a:pPr algn="l" fontAlgn="b"/>
                      <a:r>
                        <a:rPr lang="en-US" sz="1400" b="1" u="none" strike="noStrike" dirty="0">
                          <a:effectLst/>
                        </a:rPr>
                        <a:t> </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600" b="1" i="0" u="none" strike="noStrike" dirty="0">
                          <a:solidFill>
                            <a:schemeClr val="bg1"/>
                          </a:solidFill>
                          <a:effectLst/>
                          <a:latin typeface="+mn-lt"/>
                        </a:rPr>
                        <a:t>Visits</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algn="ctr" fontAlgn="b"/>
                      <a:r>
                        <a:rPr lang="en-US" sz="1600" b="1" i="0" u="none" strike="noStrike">
                          <a:solidFill>
                            <a:schemeClr val="bg1"/>
                          </a:solidFill>
                          <a:effectLst/>
                          <a:latin typeface="+mn-lt"/>
                        </a:rPr>
                        <a:t>Measure</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600" b="1" i="0" u="none" strike="noStrike" dirty="0">
                          <a:solidFill>
                            <a:schemeClr val="bg1"/>
                          </a:solidFill>
                          <a:effectLst/>
                          <a:latin typeface="+mn-lt"/>
                        </a:rPr>
                        <a:t>Drugs</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2252543"/>
                  </a:ext>
                </a:extLst>
              </a:tr>
              <a:tr h="232401">
                <a:tc>
                  <a:txBody>
                    <a:bodyPr/>
                    <a:lstStyle/>
                    <a:p>
                      <a:pPr algn="l" fontAlgn="b"/>
                      <a:r>
                        <a:rPr lang="en-US" sz="1400" b="1" u="none" strike="noStrike" dirty="0">
                          <a:effectLst/>
                        </a:rPr>
                        <a:t>diabetes_1</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908549"/>
                  </a:ext>
                </a:extLst>
              </a:tr>
              <a:tr h="247894">
                <a:tc>
                  <a:txBody>
                    <a:bodyPr/>
                    <a:lstStyle/>
                    <a:p>
                      <a:pPr algn="l" fontAlgn="b"/>
                      <a:r>
                        <a:rPr lang="en-US" sz="1400" b="1" u="none" strike="noStrike" dirty="0">
                          <a:effectLst/>
                        </a:rPr>
                        <a:t>diabetes_2</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957982"/>
                  </a:ext>
                </a:extLst>
              </a:tr>
              <a:tr h="247894">
                <a:tc>
                  <a:txBody>
                    <a:bodyPr/>
                    <a:lstStyle/>
                    <a:p>
                      <a:pPr algn="l" fontAlgn="b"/>
                      <a:r>
                        <a:rPr lang="en-US" sz="1400" b="1" u="none" strike="noStrike" dirty="0">
                          <a:effectLst/>
                        </a:rPr>
                        <a:t>diabetes_3</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chemeClr val="bg1"/>
                          </a:solidFill>
                          <a:effectLst/>
                          <a:latin typeface="+mn-lt"/>
                        </a:rPr>
                        <a:t>0</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931815"/>
                  </a:ext>
                </a:extLst>
              </a:tr>
              <a:tr h="290816">
                <a:tc>
                  <a:txBody>
                    <a:bodyPr/>
                    <a:lstStyle/>
                    <a:p>
                      <a:pPr algn="l" fontAlgn="b"/>
                      <a:r>
                        <a:rPr lang="en-US" sz="1400" b="1" u="none" strike="noStrike" dirty="0">
                          <a:effectLst/>
                        </a:rPr>
                        <a:t># patients</a:t>
                      </a:r>
                      <a:endParaRPr lang="en-US" sz="1400" b="1" i="0" u="none" strike="noStrike" dirty="0">
                        <a:solidFill>
                          <a:srgbClr val="000000"/>
                        </a:solidFill>
                        <a:effectLst/>
                        <a:latin typeface="+mn-lt"/>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2,628,827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1,407,536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2,680,883</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1,437,147</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2,616,764</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1,416,166</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chemeClr val="bg1"/>
                          </a:solidFill>
                          <a:effectLst/>
                          <a:latin typeface="+mn-lt"/>
                        </a:rPr>
                        <a:t>1,042</a:t>
                      </a: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931910"/>
                  </a:ext>
                </a:extLst>
              </a:tr>
            </a:tbl>
          </a:graphicData>
        </a:graphic>
      </p:graphicFrame>
    </p:spTree>
    <p:extLst>
      <p:ext uri="{BB962C8B-B14F-4D97-AF65-F5344CB8AC3E}">
        <p14:creationId xmlns:p14="http://schemas.microsoft.com/office/powerpoint/2010/main" val="337192688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2019</Words>
  <Application>Microsoft Office PowerPoint</Application>
  <PresentationFormat>Widescreen</PresentationFormat>
  <Paragraphs>425</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Aharoni</vt:lpstr>
      <vt:lpstr>Arial</vt:lpstr>
      <vt:lpstr>Arial Unicode MS</vt:lpstr>
      <vt:lpstr>Avenir Next LT Pro</vt:lpstr>
      <vt:lpstr>Calibri</vt:lpstr>
      <vt:lpstr>Consolas</vt:lpstr>
      <vt:lpstr>Symbol</vt:lpstr>
      <vt:lpstr>Times New Roman</vt:lpstr>
      <vt:lpstr>ShapesVTI</vt:lpstr>
      <vt:lpstr>Predictive Modeling of Rehospitalization in Diabetic Patients using Gradient Boosting Techniques </vt:lpstr>
      <vt:lpstr>Agenda</vt:lpstr>
      <vt:lpstr>Abstract</vt:lpstr>
      <vt:lpstr>Problem Statement</vt:lpstr>
      <vt:lpstr>What is Diabetes?</vt:lpstr>
      <vt:lpstr>Types of Diabetes</vt:lpstr>
      <vt:lpstr>Related Work</vt:lpstr>
      <vt:lpstr>2023 IEEE ICHI:</vt:lpstr>
      <vt:lpstr>N3C Enclave -  Datasets</vt:lpstr>
      <vt:lpstr>Baseline Dataset</vt:lpstr>
      <vt:lpstr>Dataset Analysis</vt:lpstr>
      <vt:lpstr>Class Distribution</vt:lpstr>
      <vt:lpstr>PowerPoint Presentation</vt:lpstr>
      <vt:lpstr>PowerPoint Presentation</vt:lpstr>
      <vt:lpstr>Heatmap</vt:lpstr>
      <vt:lpstr>Pre-Processing</vt:lpstr>
      <vt:lpstr>Feature Selection</vt:lpstr>
      <vt:lpstr>Models</vt:lpstr>
      <vt:lpstr>Results</vt:lpstr>
      <vt:lpstr> </vt:lpstr>
      <vt:lpstr>Sampling Results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Rehospitalization in Diabetic Patients using Gradient Boosting Techniques </dc:title>
  <dc:creator>Elizondo, Mirna</dc:creator>
  <cp:lastModifiedBy>Elizondo, Mirna</cp:lastModifiedBy>
  <cp:revision>6</cp:revision>
  <dcterms:created xsi:type="dcterms:W3CDTF">2023-12-06T05:56:03Z</dcterms:created>
  <dcterms:modified xsi:type="dcterms:W3CDTF">2023-12-07T21:57:29Z</dcterms:modified>
</cp:coreProperties>
</file>