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21945600"/>
  <p:notesSz cx="43434000" cy="32461200"/>
  <p:defaultTextStyle>
    <a:defPPr>
      <a:defRPr lang="en-US"/>
    </a:defPPr>
    <a:lvl1pPr marL="0" algn="l" defTabSz="3134710" rtl="0" eaLnBrk="1" latinLnBrk="0" hangingPunct="1">
      <a:defRPr sz="6142" kern="1200">
        <a:solidFill>
          <a:schemeClr val="tx1"/>
        </a:solidFill>
        <a:latin typeface="+mn-lt"/>
        <a:ea typeface="+mn-ea"/>
        <a:cs typeface="+mn-cs"/>
      </a:defRPr>
    </a:lvl1pPr>
    <a:lvl2pPr marL="1567355" algn="l" defTabSz="3134710" rtl="0" eaLnBrk="1" latinLnBrk="0" hangingPunct="1">
      <a:defRPr sz="6142" kern="1200">
        <a:solidFill>
          <a:schemeClr val="tx1"/>
        </a:solidFill>
        <a:latin typeface="+mn-lt"/>
        <a:ea typeface="+mn-ea"/>
        <a:cs typeface="+mn-cs"/>
      </a:defRPr>
    </a:lvl2pPr>
    <a:lvl3pPr marL="3134710" algn="l" defTabSz="3134710" rtl="0" eaLnBrk="1" latinLnBrk="0" hangingPunct="1">
      <a:defRPr sz="6142" kern="1200">
        <a:solidFill>
          <a:schemeClr val="tx1"/>
        </a:solidFill>
        <a:latin typeface="+mn-lt"/>
        <a:ea typeface="+mn-ea"/>
        <a:cs typeface="+mn-cs"/>
      </a:defRPr>
    </a:lvl3pPr>
    <a:lvl4pPr marL="4702064" algn="l" defTabSz="3134710" rtl="0" eaLnBrk="1" latinLnBrk="0" hangingPunct="1">
      <a:defRPr sz="6142" kern="1200">
        <a:solidFill>
          <a:schemeClr val="tx1"/>
        </a:solidFill>
        <a:latin typeface="+mn-lt"/>
        <a:ea typeface="+mn-ea"/>
        <a:cs typeface="+mn-cs"/>
      </a:defRPr>
    </a:lvl4pPr>
    <a:lvl5pPr marL="6269419" algn="l" defTabSz="3134710" rtl="0" eaLnBrk="1" latinLnBrk="0" hangingPunct="1">
      <a:defRPr sz="6142" kern="1200">
        <a:solidFill>
          <a:schemeClr val="tx1"/>
        </a:solidFill>
        <a:latin typeface="+mn-lt"/>
        <a:ea typeface="+mn-ea"/>
        <a:cs typeface="+mn-cs"/>
      </a:defRPr>
    </a:lvl5pPr>
    <a:lvl6pPr marL="7836774" algn="l" defTabSz="3134710" rtl="0" eaLnBrk="1" latinLnBrk="0" hangingPunct="1">
      <a:defRPr sz="6142" kern="1200">
        <a:solidFill>
          <a:schemeClr val="tx1"/>
        </a:solidFill>
        <a:latin typeface="+mn-lt"/>
        <a:ea typeface="+mn-ea"/>
        <a:cs typeface="+mn-cs"/>
      </a:defRPr>
    </a:lvl6pPr>
    <a:lvl7pPr marL="9404129" algn="l" defTabSz="3134710" rtl="0" eaLnBrk="1" latinLnBrk="0" hangingPunct="1">
      <a:defRPr sz="6142" kern="1200">
        <a:solidFill>
          <a:schemeClr val="tx1"/>
        </a:solidFill>
        <a:latin typeface="+mn-lt"/>
        <a:ea typeface="+mn-ea"/>
        <a:cs typeface="+mn-cs"/>
      </a:defRPr>
    </a:lvl7pPr>
    <a:lvl8pPr marL="10971483" algn="l" defTabSz="3134710" rtl="0" eaLnBrk="1" latinLnBrk="0" hangingPunct="1">
      <a:defRPr sz="6142" kern="1200">
        <a:solidFill>
          <a:schemeClr val="tx1"/>
        </a:solidFill>
        <a:latin typeface="+mn-lt"/>
        <a:ea typeface="+mn-ea"/>
        <a:cs typeface="+mn-cs"/>
      </a:defRPr>
    </a:lvl8pPr>
    <a:lvl9pPr marL="12538838" algn="l" defTabSz="3134710"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760C9D-84F0-61B4-7875-524D2D2AF2F3}" name="Elizondo, Mirna" initials="EM" userId="S::m_e172@txstate.edu::09ea4274-4ca6-47c8-a481-2346adb50e0c" providerId="AD"/>
  <p188:author id="{B7B130FF-417D-A7EB-E2C6-F90DCD66995E}" name="Tesic, Jelena" initials="TJ" userId="S::j_t463@txstate.edu::cc020a9f-a5bc-462f-8da4-b0d1814c6f5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F6C"/>
    <a:srgbClr val="DE4968"/>
    <a:srgbClr val="8C2A81"/>
    <a:srgbClr val="3B0E70"/>
    <a:srgbClr val="636363"/>
    <a:srgbClr val="9F480E"/>
    <a:srgbClr val="254478"/>
    <a:srgbClr val="6FAD46"/>
    <a:srgbClr val="5B9CD5"/>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EA3D8-FA32-A526-56F0-8C3473899012}" v="922" dt="2022-12-01T01:50:12.068"/>
    <p1510:client id="{313941CE-4BD7-4988-9F2D-2C6BF05E83F4}" v="5" dt="2022-12-01T20:03:46.703"/>
    <p1510:client id="{3196353C-501A-35C1-5854-3D24BA83A6B1}" v="42" dt="2022-12-01T02:44:40.978"/>
    <p1510:client id="{3D9AB4D4-B5B8-4EB2-AD37-4A906A66FE56}" v="493" dt="2022-12-01T20:27:32.066"/>
    <p1510:client id="{7E3E1FA6-6ADB-A3E1-4DC5-D0A74AD295D2}" v="1780" dt="2022-12-01T00:02:11.713"/>
    <p1510:client id="{99BC69B4-E6CE-F5D8-FA33-6144A075AED2}" v="545" dt="2022-12-01T20:58:12.636"/>
    <p1510:client id="{9A73F826-2EF1-462E-9F67-9476C52AADE2}" v="9" dt="2022-11-30T22:41:50.552"/>
    <p1510:client id="{9E5BBCF0-708F-FAA8-32F1-911B0523F86D}" v="42" dt="2022-12-01T02:21:44.128"/>
    <p1510:client id="{A9BEA208-0BD2-D2C6-6FD7-939B00AF588A}" v="390" dt="2022-12-01T22:03:12.334"/>
    <p1510:client id="{B4F9BCDC-713C-6FAE-051C-3F5370B12950}" v="253" dt="2022-12-01T23:16:04.812"/>
    <p1510:client id="{EBCA2D4C-8E63-C4B4-51CA-2A602C5A0F91}" v="3" dt="2022-12-01T20:02:51.413"/>
    <p1510:client id="{F3E35B35-E5D3-8948-9DF6-E5C8E323EDD5}" v="1" dt="2022-12-01T19:25:09.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45" autoAdjust="0"/>
  </p:normalViewPr>
  <p:slideViewPr>
    <p:cSldViewPr snapToGrid="0">
      <p:cViewPr>
        <p:scale>
          <a:sx n="38" d="100"/>
          <a:sy n="38" d="100"/>
        </p:scale>
        <p:origin x="-1613" y="-1390"/>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1C13CEDB-1576-403A-AF15-152CAF7F4EE7}" authorId="{96760C9D-84F0-61B4-7875-524D2D2AF2F3}" created="2022-11-30T21:15:38.636">
    <ac:deMkLst xmlns:ac="http://schemas.microsoft.com/office/drawing/2013/main/command">
      <pc:docMk xmlns:pc="http://schemas.microsoft.com/office/powerpoint/2013/main/command"/>
      <pc:sldMk xmlns:pc="http://schemas.microsoft.com/office/powerpoint/2013/main/command" cId="0" sldId="256"/>
      <ac:spMk id="2" creationId="{5503B3BA-87DD-269B-F964-228842A4A2CA}"/>
    </ac:deMkLst>
    <p188:txBody>
      <a:bodyPr/>
      <a:lstStyle/>
      <a:p>
        <a:r>
          <a:rPr lang="en-US"/>
          <a:t>Im not sure how to title it but I added the chart in to explain my limitations mostly due to playing catch up most of the time. Could be irrelevant to the poster just covering bases and im not sure what else to add</a:t>
        </a:r>
      </a:p>
    </p188:txBody>
  </p188:cm>
  <p188:cm id="{2C02F38F-20CC-4002-8E00-66BB466E20B9}" authorId="{96760C9D-84F0-61B4-7875-524D2D2AF2F3}" created="2022-11-30T21:16:17.178">
    <ac:deMkLst xmlns:ac="http://schemas.microsoft.com/office/drawing/2013/main/command">
      <pc:docMk xmlns:pc="http://schemas.microsoft.com/office/powerpoint/2013/main/command"/>
      <pc:sldMk xmlns:pc="http://schemas.microsoft.com/office/powerpoint/2013/main/command" cId="0" sldId="256"/>
      <ac:spMk id="24" creationId="{B5B34F41-483E-4D63-B0E7-E9772F2AF4F7}"/>
    </ac:deMkLst>
    <p188:txBody>
      <a:bodyPr/>
      <a:lstStyle/>
      <a:p>
        <a:r>
          <a:rPr lang="en-US"/>
          <a:t>Wording sounds redundant?</a:t>
        </a:r>
      </a:p>
    </p188:txBody>
  </p188:cm>
  <p188:cm id="{38908054-493F-4F5B-8F7D-862ED805469C}" authorId="{96760C9D-84F0-61B4-7875-524D2D2AF2F3}" created="2022-11-30T21:58:27.087">
    <ac:deMkLst xmlns:ac="http://schemas.microsoft.com/office/drawing/2013/main/command">
      <pc:docMk xmlns:pc="http://schemas.microsoft.com/office/powerpoint/2013/main/command"/>
      <pc:sldMk xmlns:pc="http://schemas.microsoft.com/office/powerpoint/2013/main/command" cId="0" sldId="256"/>
      <ac:graphicFrameMk id="12" creationId="{5C845C04-9851-09EF-A57B-CE9DA25BC550}"/>
    </ac:deMkLst>
    <p188:replyLst>
      <p188:reply id="{FD8A4103-DABE-42F4-8ADF-5D4C4325FE81}" authorId="{B7B130FF-417D-A7EB-E2C6-F90DCD66995E}" created="2022-11-30T22:17:03.470">
        <p188:txBody>
          <a:bodyPr/>
          <a:lstStyle/>
          <a:p>
            <a:r>
              <a:rPr lang="en-US"/>
              <a:t>[@Elizondo, Mirna], add missing values and range of values too</a:t>
            </a:r>
          </a:p>
        </p188:txBody>
      </p188:reply>
      <p188:reply id="{EC1C2980-9CF8-4514-B59B-4E9584DA4B04}" authorId="{96760C9D-84F0-61B4-7875-524D2D2AF2F3}" created="2022-12-01T01:50:12.068">
        <p188:txBody>
          <a:bodyPr/>
          <a:lstStyle/>
          <a:p>
            <a:r>
              <a:rPr lang="en-US"/>
              <a:t>need to add still</a:t>
            </a:r>
          </a:p>
        </p188:txBody>
      </p188:reply>
    </p188:replyLst>
    <p188:txBody>
      <a:bodyPr/>
      <a:lstStyle/>
      <a:p>
        <a:r>
          <a:rPr lang="en-US"/>
          <a:t>Dataset table?</a:t>
        </a:r>
      </a:p>
    </p188:txBody>
  </p188:cm>
  <p188:cm id="{57DAA78A-3DA5-47A1-B5A6-F67FA57DA732}" authorId="{96760C9D-84F0-61B4-7875-524D2D2AF2F3}" status="resolved" created="2022-11-30T21:59:13.381" complete="100000">
    <ac:deMkLst xmlns:ac="http://schemas.microsoft.com/office/drawing/2013/main/command">
      <pc:docMk xmlns:pc="http://schemas.microsoft.com/office/powerpoint/2013/main/command"/>
      <pc:sldMk xmlns:pc="http://schemas.microsoft.com/office/powerpoint/2013/main/command" cId="0" sldId="256"/>
      <ac:spMk id="31" creationId="{B1DE7437-8B3A-49DE-800E-7076BEB9B75D}"/>
    </ac:deMkLst>
    <p188:replyLst>
      <p188:reply id="{50430B71-B1CA-4F68-84C6-1C3FAC773D89}" authorId="{B7B130FF-417D-A7EB-E2C6-F90DCD66995E}" created="2022-11-30T22:16:35.733">
        <p188:txBody>
          <a:bodyPr/>
          <a:lstStyle/>
          <a:p>
            <a:r>
              <a:rPr lang="en-US"/>
              <a:t>OK</a:t>
            </a:r>
          </a:p>
        </p188:txBody>
      </p188:reply>
    </p188:replyLst>
    <p188:txBody>
      <a:bodyPr/>
      <a:lstStyle/>
      <a:p>
        <a:r>
          <a:rPr lang="en-US"/>
          <a:t>Following required citation from NCATS</a:t>
        </a:r>
      </a:p>
    </p188:txBody>
  </p188:cm>
  <p188:cm id="{E1CC7773-D422-4079-962F-534E39A934AC}" authorId="{96760C9D-84F0-61B4-7875-524D2D2AF2F3}" created="2022-11-30T22:10:20.885">
    <ac:deMkLst xmlns:ac="http://schemas.microsoft.com/office/drawing/2013/main/command">
      <pc:docMk xmlns:pc="http://schemas.microsoft.com/office/powerpoint/2013/main/command"/>
      <pc:sldMk xmlns:pc="http://schemas.microsoft.com/office/powerpoint/2013/main/command" cId="0" sldId="256"/>
      <ac:spMk id="89" creationId="{71BCD4E9-5F33-469E-127A-BFAD115927B0}"/>
    </ac:deMkLst>
    <p188:replyLst>
      <p188:reply id="{9C0EB784-E77F-4B5D-995D-458F80C4BF29}" authorId="{B7B130FF-417D-A7EB-E2C6-F90DCD66995E}" created="2022-11-30T22:18:47.031">
        <p188:txBody>
          <a:bodyPr/>
          <a:lstStyle/>
          <a:p>
            <a:r>
              <a:rPr lang="en-US"/>
              <a:t>[@Elizondo, Mirna], expand on what you have done here! Challenge: first column; Data EDA second column; what you have done and what is the feature selection and baseline modeling result: third column. Results matter more than words for 7300 work! </a:t>
            </a:r>
          </a:p>
        </p188:txBody>
      </p188:reply>
    </p188:replyLst>
    <p188:txBody>
      <a:bodyPr/>
      <a:lstStyle/>
      <a:p>
        <a:r>
          <a:rPr lang="en-US"/>
          <a:t>Ideally an image would go above</a:t>
        </a:r>
      </a:p>
    </p188:txBody>
  </p188:cm>
  <p188:cm id="{3178CECA-6CF3-472D-8A73-84BF27C2978C}" authorId="{96760C9D-84F0-61B4-7875-524D2D2AF2F3}" created="2022-12-01T02:20:40.986">
    <ac:deMkLst xmlns:ac="http://schemas.microsoft.com/office/drawing/2013/main/command">
      <pc:docMk xmlns:pc="http://schemas.microsoft.com/office/powerpoint/2013/main/command"/>
      <pc:sldMk xmlns:pc="http://schemas.microsoft.com/office/powerpoint/2013/main/command" cId="0" sldId="256"/>
      <ac:picMk id="34" creationId="{8EF72BB7-5D4C-0B7A-CAFD-77FE89B8EFCD}"/>
    </ac:deMkLst>
    <p188:txBody>
      <a:bodyPr/>
      <a:lstStyle/>
      <a:p>
        <a:r>
          <a:rPr lang="en-US"/>
          <a:t>I cant change the font sizing or image histogram, the only diagrams i can create are doing top 10 conditions. I cant include observations figures since It wasnt created in the approved download</a:t>
        </a:r>
      </a:p>
    </p188:txBody>
  </p188:cm>
  <p188:cm id="{16D8C9E8-5D3B-4DE8-B79B-CE7C18016B11}" authorId="{96760C9D-84F0-61B4-7875-524D2D2AF2F3}" created="2022-12-01T02:44:01.508">
    <ac:txMkLst xmlns:ac="http://schemas.microsoft.com/office/drawing/2013/main/command">
      <pc:docMk xmlns:pc="http://schemas.microsoft.com/office/powerpoint/2013/main/command"/>
      <pc:sldMk xmlns:pc="http://schemas.microsoft.com/office/powerpoint/2013/main/command" cId="0" sldId="256"/>
      <ac:spMk id="3" creationId="{98379DF4-BE20-35E6-DC27-A6F36889A34A}"/>
      <ac:txMk cp="55" len="1">
        <ac:context len="1022" hash="838100298"/>
      </ac:txMk>
    </ac:txMkLst>
    <p188:txBody>
      <a:bodyPr/>
      <a:lstStyle/>
      <a:p>
        <a:r>
          <a:rPr lang="en-US"/>
          <a:t>23? We have 23 censored training datasets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821400" cy="1627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4603075" y="0"/>
            <a:ext cx="18821400" cy="1627188"/>
          </a:xfrm>
          <a:prstGeom prst="rect">
            <a:avLst/>
          </a:prstGeom>
        </p:spPr>
        <p:txBody>
          <a:bodyPr vert="horz" lIns="91440" tIns="45720" rIns="91440" bIns="45720" rtlCol="0"/>
          <a:lstStyle>
            <a:lvl1pPr algn="r">
              <a:defRPr sz="1200"/>
            </a:lvl1pPr>
          </a:lstStyle>
          <a:p>
            <a:fld id="{D8C9E84E-5DB6-4599-AD16-0F7A542E5B00}" type="datetimeFigureOut">
              <a:rPr lang="en-US" smtClean="0"/>
              <a:t>4/17/2023</a:t>
            </a:fld>
            <a:endParaRPr lang="en-US"/>
          </a:p>
        </p:txBody>
      </p:sp>
      <p:sp>
        <p:nvSpPr>
          <p:cNvPr id="4" name="Slide Image Placeholder 3"/>
          <p:cNvSpPr>
            <a:spLocks noGrp="1" noRot="1" noChangeAspect="1"/>
          </p:cNvSpPr>
          <p:nvPr>
            <p:ph type="sldImg" idx="2"/>
          </p:nvPr>
        </p:nvSpPr>
        <p:spPr>
          <a:xfrm>
            <a:off x="13501688" y="4057650"/>
            <a:ext cx="16430625" cy="10955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43400" y="15622588"/>
            <a:ext cx="34747200" cy="127809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34013"/>
            <a:ext cx="18821400" cy="1627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4603075" y="30834013"/>
            <a:ext cx="18821400" cy="1627187"/>
          </a:xfrm>
          <a:prstGeom prst="rect">
            <a:avLst/>
          </a:prstGeom>
        </p:spPr>
        <p:txBody>
          <a:bodyPr vert="horz" lIns="91440" tIns="45720" rIns="91440" bIns="45720" rtlCol="0" anchor="b"/>
          <a:lstStyle>
            <a:lvl1pPr algn="r">
              <a:defRPr sz="1200"/>
            </a:lvl1pPr>
          </a:lstStyle>
          <a:p>
            <a:fld id="{56B70475-6D4F-410F-AF91-77AE9D2E9A0F}" type="slidenum">
              <a:rPr lang="en-US" smtClean="0"/>
              <a:t>‹#›</a:t>
            </a:fld>
            <a:endParaRPr lang="en-US"/>
          </a:p>
        </p:txBody>
      </p:sp>
    </p:spTree>
    <p:extLst>
      <p:ext uri="{BB962C8B-B14F-4D97-AF65-F5344CB8AC3E}">
        <p14:creationId xmlns:p14="http://schemas.microsoft.com/office/powerpoint/2010/main" val="591894902"/>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1688" y="4057650"/>
            <a:ext cx="16430625" cy="10955338"/>
          </a:xfrm>
        </p:spPr>
      </p:sp>
      <p:sp>
        <p:nvSpPr>
          <p:cNvPr id="3" name="Notes Placeholder 2"/>
          <p:cNvSpPr>
            <a:spLocks noGrp="1"/>
          </p:cNvSpPr>
          <p:nvPr>
            <p:ph type="body" idx="1"/>
          </p:nvPr>
        </p:nvSpPr>
        <p:spPr/>
        <p:txBody>
          <a:bodyPr/>
          <a:lstStyle/>
          <a:p>
            <a:r>
              <a:rPr lang="en-US" dirty="0"/>
              <a:t>Poster Instructions posted on Canvas</a:t>
            </a:r>
          </a:p>
          <a:p>
            <a:r>
              <a:rPr lang="en-US" dirty="0"/>
              <a:t>1. Your poster should be of 40 inches by 30 inches in size -&gt; this is too big, scale it down to 36 by 24!</a:t>
            </a:r>
            <a:br>
              <a:rPr lang="en-US" dirty="0"/>
            </a:br>
            <a:br>
              <a:rPr lang="en-US" dirty="0"/>
            </a:br>
            <a:r>
              <a:rPr lang="en-US" dirty="0"/>
              <a:t>2. Remember that the text and figures should be legible from 3-5 feet away. This means use 36 pt. minimum </a:t>
            </a:r>
            <a:br>
              <a:rPr lang="en-US" dirty="0"/>
            </a:br>
            <a:br>
              <a:rPr lang="en-US" dirty="0"/>
            </a:br>
            <a:r>
              <a:rPr lang="en-US" dirty="0"/>
              <a:t>3. Poster should have roughly 20% text, 40% figures and 40% space </a:t>
            </a:r>
            <a:br>
              <a:rPr lang="en-US" dirty="0"/>
            </a:br>
            <a:br>
              <a:rPr lang="en-US" dirty="0"/>
            </a:br>
            <a:r>
              <a:rPr lang="en-US" dirty="0"/>
              <a:t>4. Use sans serif fonts for readability from a distance </a:t>
            </a:r>
            <a:br>
              <a:rPr lang="en-US" dirty="0"/>
            </a:br>
            <a:br>
              <a:rPr lang="en-US" dirty="0"/>
            </a:br>
            <a:r>
              <a:rPr lang="en-US" dirty="0"/>
              <a:t>5. Putting information in bullet form is better than in sentences </a:t>
            </a:r>
            <a:br>
              <a:rPr lang="en-US" dirty="0"/>
            </a:br>
            <a:br>
              <a:rPr lang="en-US" dirty="0"/>
            </a:br>
            <a:r>
              <a:rPr lang="en-US" dirty="0"/>
              <a:t>6. Don’t use a distracting background, and make sure there is sufficient contrast between the background and text. </a:t>
            </a:r>
            <a:br>
              <a:rPr lang="en-US" dirty="0"/>
            </a:br>
            <a:br>
              <a:rPr lang="en-US" dirty="0"/>
            </a:br>
            <a:br>
              <a:rPr lang="en-US" dirty="0"/>
            </a:br>
            <a:br>
              <a:rPr lang="en-US" dirty="0"/>
            </a:br>
            <a:r>
              <a:rPr lang="en-US" dirty="0"/>
              <a:t>Please also prepare a one-minute speech to explain your poster. Highlight the main contributions. </a:t>
            </a:r>
          </a:p>
        </p:txBody>
      </p:sp>
      <p:sp>
        <p:nvSpPr>
          <p:cNvPr id="4" name="Slide Number Placeholder 3"/>
          <p:cNvSpPr>
            <a:spLocks noGrp="1"/>
          </p:cNvSpPr>
          <p:nvPr>
            <p:ph type="sldNum" sz="quarter" idx="5"/>
          </p:nvPr>
        </p:nvSpPr>
        <p:spPr/>
        <p:txBody>
          <a:bodyPr/>
          <a:lstStyle/>
          <a:p>
            <a:fld id="{56B70475-6D4F-410F-AF91-77AE9D2E9A0F}" type="slidenum">
              <a:rPr lang="en-US" smtClean="0"/>
              <a:t>1</a:t>
            </a:fld>
            <a:endParaRPr lang="en-US"/>
          </a:p>
        </p:txBody>
      </p:sp>
    </p:spTree>
    <p:extLst>
      <p:ext uri="{BB962C8B-B14F-4D97-AF65-F5344CB8AC3E}">
        <p14:creationId xmlns:p14="http://schemas.microsoft.com/office/powerpoint/2010/main" val="65191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113" indent="0" algn="ctr">
              <a:buNone/>
              <a:defRPr>
                <a:solidFill>
                  <a:schemeClr val="tx1">
                    <a:tint val="75000"/>
                  </a:schemeClr>
                </a:solidFill>
              </a:defRPr>
            </a:lvl2pPr>
            <a:lvl3pPr marL="2926226" indent="0" algn="ctr">
              <a:buNone/>
              <a:defRPr>
                <a:solidFill>
                  <a:schemeClr val="tx1">
                    <a:tint val="75000"/>
                  </a:schemeClr>
                </a:solidFill>
              </a:defRPr>
            </a:lvl3pPr>
            <a:lvl4pPr marL="4389339" indent="0" algn="ctr">
              <a:buNone/>
              <a:defRPr>
                <a:solidFill>
                  <a:schemeClr val="tx1">
                    <a:tint val="75000"/>
                  </a:schemeClr>
                </a:solidFill>
              </a:defRPr>
            </a:lvl4pPr>
            <a:lvl5pPr marL="5852453" indent="0" algn="ctr">
              <a:buNone/>
              <a:defRPr>
                <a:solidFill>
                  <a:schemeClr val="tx1">
                    <a:tint val="75000"/>
                  </a:schemeClr>
                </a:solidFill>
              </a:defRPr>
            </a:lvl5pPr>
            <a:lvl6pPr marL="7315566" indent="0" algn="ctr">
              <a:buNone/>
              <a:defRPr>
                <a:solidFill>
                  <a:schemeClr val="tx1">
                    <a:tint val="75000"/>
                  </a:schemeClr>
                </a:solidFill>
              </a:defRPr>
            </a:lvl6pPr>
            <a:lvl7pPr marL="8778679" indent="0" algn="ctr">
              <a:buNone/>
              <a:defRPr>
                <a:solidFill>
                  <a:schemeClr val="tx1">
                    <a:tint val="75000"/>
                  </a:schemeClr>
                </a:solidFill>
              </a:defRPr>
            </a:lvl7pPr>
            <a:lvl8pPr marL="10241792" indent="0" algn="ctr">
              <a:buNone/>
              <a:defRPr>
                <a:solidFill>
                  <a:schemeClr val="tx1">
                    <a:tint val="75000"/>
                  </a:schemeClr>
                </a:solidFill>
              </a:defRPr>
            </a:lvl8pPr>
            <a:lvl9pPr marL="11704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C770C3-9823-4F32-9916-D6FB30F96871}"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1C9FB-71BF-40C4-9C34-22FADF50BE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150055"/>
            <a:ext cx="32918400" cy="22095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92">
              <a:solidFill>
                <a:schemeClr val="tx1"/>
              </a:solidFill>
            </a:endParaRP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551705"/>
            <a:ext cx="32918400" cy="393896"/>
          </a:xfrm>
          <a:prstGeom prst="rect">
            <a:avLst/>
          </a:prstGeom>
        </p:spPr>
      </p:pic>
    </p:spTree>
    <p:extLst>
      <p:ext uri="{BB962C8B-B14F-4D97-AF65-F5344CB8AC3E}">
        <p14:creationId xmlns:p14="http://schemas.microsoft.com/office/powerpoint/2010/main" val="2519337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438912" tIns="219456" rIns="438912" bIns="219456" rtlCol="0" anchor="ctr"/>
          <a:lstStyle>
            <a:lvl1pPr algn="l">
              <a:defRPr sz="3867">
                <a:solidFill>
                  <a:schemeClr val="tx1">
                    <a:tint val="75000"/>
                  </a:schemeClr>
                </a:solidFill>
              </a:defRPr>
            </a:lvl1pPr>
          </a:lstStyle>
          <a:p>
            <a:fld id="{19C770C3-9823-4F32-9916-D6FB30F96871}" type="datetimeFigureOut">
              <a:rPr lang="en-US" smtClean="0"/>
              <a:pPr/>
              <a:t>4/17/2023</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38912" tIns="219456" rIns="438912" bIns="219456" rtlCol="0" anchor="ctr"/>
          <a:lstStyle>
            <a:lvl1pPr algn="ctr">
              <a:defRPr sz="38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38912" tIns="219456" rIns="438912" bIns="219456" rtlCol="0" anchor="ctr"/>
          <a:lstStyle>
            <a:lvl1pPr algn="r">
              <a:defRPr sz="3867">
                <a:solidFill>
                  <a:schemeClr val="tx1">
                    <a:tint val="75000"/>
                  </a:schemeClr>
                </a:solidFill>
              </a:defRPr>
            </a:lvl1pPr>
          </a:lstStyle>
          <a:p>
            <a:fld id="{9831C9FB-71BF-40C4-9C34-22FADF50BE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Lst>
  <p:txStyles>
    <p:titleStyle>
      <a:lvl1pPr algn="ctr" defTabSz="2926226" rtl="0" eaLnBrk="1" latinLnBrk="0" hangingPunct="1">
        <a:spcBef>
          <a:spcPct val="0"/>
        </a:spcBef>
        <a:buNone/>
        <a:defRPr sz="14067" kern="1200">
          <a:solidFill>
            <a:schemeClr val="tx1"/>
          </a:solidFill>
          <a:latin typeface="+mj-lt"/>
          <a:ea typeface="+mj-ea"/>
          <a:cs typeface="+mj-cs"/>
        </a:defRPr>
      </a:lvl1pPr>
    </p:titleStyle>
    <p:bodyStyle>
      <a:lvl1pPr marL="1097335" indent="-1097335" algn="l" defTabSz="2926226"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559" indent="-914446" algn="l" defTabSz="2926226"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783" indent="-731557" algn="l" defTabSz="2926226" rtl="0" eaLnBrk="1" latinLnBrk="0" hangingPunct="1">
        <a:spcBef>
          <a:spcPct val="20000"/>
        </a:spcBef>
        <a:buFont typeface="Arial" pitchFamily="34" charset="0"/>
        <a:buChar char="•"/>
        <a:defRPr sz="7667" kern="1200">
          <a:solidFill>
            <a:schemeClr val="tx1"/>
          </a:solidFill>
          <a:latin typeface="+mn-lt"/>
          <a:ea typeface="+mn-ea"/>
          <a:cs typeface="+mn-cs"/>
        </a:defRPr>
      </a:lvl3pPr>
      <a:lvl4pPr marL="5120896"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400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712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10235"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334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646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226" rtl="0" eaLnBrk="1" latinLnBrk="0" hangingPunct="1">
        <a:defRPr sz="5734" kern="1200">
          <a:solidFill>
            <a:schemeClr val="tx1"/>
          </a:solidFill>
          <a:latin typeface="+mn-lt"/>
          <a:ea typeface="+mn-ea"/>
          <a:cs typeface="+mn-cs"/>
        </a:defRPr>
      </a:lvl1pPr>
      <a:lvl2pPr marL="1463113" algn="l" defTabSz="2926226" rtl="0" eaLnBrk="1" latinLnBrk="0" hangingPunct="1">
        <a:defRPr sz="5734" kern="1200">
          <a:solidFill>
            <a:schemeClr val="tx1"/>
          </a:solidFill>
          <a:latin typeface="+mn-lt"/>
          <a:ea typeface="+mn-ea"/>
          <a:cs typeface="+mn-cs"/>
        </a:defRPr>
      </a:lvl2pPr>
      <a:lvl3pPr marL="2926226" algn="l" defTabSz="2926226" rtl="0" eaLnBrk="1" latinLnBrk="0" hangingPunct="1">
        <a:defRPr sz="5734" kern="1200">
          <a:solidFill>
            <a:schemeClr val="tx1"/>
          </a:solidFill>
          <a:latin typeface="+mn-lt"/>
          <a:ea typeface="+mn-ea"/>
          <a:cs typeface="+mn-cs"/>
        </a:defRPr>
      </a:lvl3pPr>
      <a:lvl4pPr marL="4389339" algn="l" defTabSz="2926226" rtl="0" eaLnBrk="1" latinLnBrk="0" hangingPunct="1">
        <a:defRPr sz="5734" kern="1200">
          <a:solidFill>
            <a:schemeClr val="tx1"/>
          </a:solidFill>
          <a:latin typeface="+mn-lt"/>
          <a:ea typeface="+mn-ea"/>
          <a:cs typeface="+mn-cs"/>
        </a:defRPr>
      </a:lvl4pPr>
      <a:lvl5pPr marL="5852453" algn="l" defTabSz="2926226" rtl="0" eaLnBrk="1" latinLnBrk="0" hangingPunct="1">
        <a:defRPr sz="5734" kern="1200">
          <a:solidFill>
            <a:schemeClr val="tx1"/>
          </a:solidFill>
          <a:latin typeface="+mn-lt"/>
          <a:ea typeface="+mn-ea"/>
          <a:cs typeface="+mn-cs"/>
        </a:defRPr>
      </a:lvl5pPr>
      <a:lvl6pPr marL="7315566" algn="l" defTabSz="2926226" rtl="0" eaLnBrk="1" latinLnBrk="0" hangingPunct="1">
        <a:defRPr sz="5734" kern="1200">
          <a:solidFill>
            <a:schemeClr val="tx1"/>
          </a:solidFill>
          <a:latin typeface="+mn-lt"/>
          <a:ea typeface="+mn-ea"/>
          <a:cs typeface="+mn-cs"/>
        </a:defRPr>
      </a:lvl6pPr>
      <a:lvl7pPr marL="8778679" algn="l" defTabSz="2926226" rtl="0" eaLnBrk="1" latinLnBrk="0" hangingPunct="1">
        <a:defRPr sz="5734" kern="1200">
          <a:solidFill>
            <a:schemeClr val="tx1"/>
          </a:solidFill>
          <a:latin typeface="+mn-lt"/>
          <a:ea typeface="+mn-ea"/>
          <a:cs typeface="+mn-cs"/>
        </a:defRPr>
      </a:lvl7pPr>
      <a:lvl8pPr marL="10241792" algn="l" defTabSz="2926226" rtl="0" eaLnBrk="1" latinLnBrk="0" hangingPunct="1">
        <a:defRPr sz="5734" kern="1200">
          <a:solidFill>
            <a:schemeClr val="tx1"/>
          </a:solidFill>
          <a:latin typeface="+mn-lt"/>
          <a:ea typeface="+mn-ea"/>
          <a:cs typeface="+mn-cs"/>
        </a:defRPr>
      </a:lvl8pPr>
      <a:lvl9pPr marL="11704905" algn="l" defTabSz="2926226"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8/10/relationships/comments" Target="../comments/modernComment_100_0.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938E630-6BB0-4770-9369-0936AE89ECF4}"/>
              </a:ext>
            </a:extLst>
          </p:cNvPr>
          <p:cNvSpPr txBox="1"/>
          <p:nvPr/>
        </p:nvSpPr>
        <p:spPr>
          <a:xfrm>
            <a:off x="112665" y="4649053"/>
            <a:ext cx="9525417" cy="3847207"/>
          </a:xfrm>
          <a:prstGeom prst="rect">
            <a:avLst/>
          </a:prstGeom>
          <a:noFill/>
        </p:spPr>
        <p:txBody>
          <a:bodyPr wrap="square" lIns="91440" tIns="45720" rIns="91440" bIns="45720" anchor="t">
            <a:spAutoFit/>
          </a:bodyPr>
          <a:lstStyle/>
          <a:p>
            <a:pPr marL="571500" indent="-457200">
              <a:buSzPts val="1800"/>
              <a:buFont typeface="Wingdings" panose="05000000000000000000" pitchFamily="2" charset="2"/>
              <a:buChar char="Ø"/>
            </a:pPr>
            <a:r>
              <a:rPr lang="en-US" sz="2400" dirty="0">
                <a:latin typeface="Arial"/>
                <a:cs typeface="Arial"/>
              </a:rPr>
              <a:t>Real tabular big data science challenge: predict long COVID diagnosis from the NCATS’ National COVID Cohort Collaborative (N3C) Data Enclave Clinical data. </a:t>
            </a:r>
          </a:p>
          <a:p>
            <a:pPr marL="571500" indent="-457200">
              <a:buSzPts val="1800"/>
              <a:buFont typeface="Wingdings" panose="05000000000000000000" pitchFamily="2" charset="2"/>
              <a:buChar char="Ø"/>
            </a:pPr>
            <a:r>
              <a:rPr lang="en-US" sz="2400" dirty="0">
                <a:latin typeface="Arial"/>
                <a:cs typeface="Arial"/>
              </a:rPr>
              <a:t>L3C objective: improve the decision-making process public health officials make on Long Covid recovery and prevention.</a:t>
            </a:r>
          </a:p>
          <a:p>
            <a:pPr marL="571500" indent="-457200">
              <a:buSzPts val="1800"/>
              <a:buFont typeface="Wingdings" panose="05000000000000000000" pitchFamily="2" charset="2"/>
              <a:buChar char="Ø"/>
            </a:pPr>
            <a:r>
              <a:rPr lang="en-US" sz="2400" dirty="0">
                <a:latin typeface="Arial"/>
                <a:cs typeface="Arial"/>
              </a:rPr>
              <a:t>Provided dataset includes information on 57,672 patients that had COVID, and the information included is: demographics, symptoms, lab test results, procedures, medications, medical conditions, physical measurements and more.</a:t>
            </a:r>
          </a:p>
          <a:p>
            <a:pPr marL="571500" indent="-457200">
              <a:buSzPts val="18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0" y="0"/>
            <a:ext cx="32918400" cy="3657600"/>
          </a:xfrm>
          <a:prstGeom prst="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sp>
        <p:nvSpPr>
          <p:cNvPr id="5" name="Rectangle 5"/>
          <p:cNvSpPr>
            <a:spLocks noChangeArrowheads="1"/>
          </p:cNvSpPr>
          <p:nvPr/>
        </p:nvSpPr>
        <p:spPr bwMode="auto">
          <a:xfrm>
            <a:off x="6229852" y="283694"/>
            <a:ext cx="25240748" cy="3385387"/>
          </a:xfrm>
          <a:prstGeom prst="rect">
            <a:avLst/>
          </a:prstGeom>
          <a:noFill/>
          <a:ln w="9525">
            <a:noFill/>
            <a:miter lim="800000"/>
            <a:headEnd/>
            <a:tailEnd/>
          </a:ln>
        </p:spPr>
        <p:txBody>
          <a:bodyPr wrap="square" lIns="60819" tIns="30403" rIns="60819" bIns="30403" anchor="t">
            <a:spAutoFit/>
          </a:bodyPr>
          <a:lstStyle/>
          <a:p>
            <a:pPr algn="ctr" defTabSz="2560448">
              <a:spcBef>
                <a:spcPct val="50000"/>
              </a:spcBef>
            </a:pPr>
            <a:r>
              <a:rPr lang="en-US" sz="5400" b="1" dirty="0">
                <a:solidFill>
                  <a:schemeClr val="bg1">
                    <a:lumMod val="95000"/>
                  </a:schemeClr>
                </a:solidFill>
                <a:latin typeface="Arial" panose="020B0604020202020204" pitchFamily="34" charset="0"/>
                <a:cs typeface="Arial" panose="020B0604020202020204" pitchFamily="34" charset="0"/>
              </a:rPr>
              <a:t>Long COVID Challenge: Predictive Modeling of Noisy Clinical Tabular Data</a:t>
            </a:r>
          </a:p>
          <a:p>
            <a:pPr algn="ctr" defTabSz="2560448">
              <a:spcBef>
                <a:spcPct val="50000"/>
              </a:spcBef>
            </a:pPr>
            <a:r>
              <a:rPr lang="en-US" sz="3600" dirty="0">
                <a:solidFill>
                  <a:schemeClr val="bg1">
                    <a:lumMod val="95000"/>
                  </a:schemeClr>
                </a:solidFill>
                <a:latin typeface="Arial" panose="020B0604020202020204" pitchFamily="34" charset="0"/>
                <a:ea typeface="+mn-lt"/>
                <a:cs typeface="Arial" panose="020B0604020202020204" pitchFamily="34" charset="0"/>
              </a:rPr>
              <a:t>Mirna Elizondo∗ , </a:t>
            </a:r>
            <a:r>
              <a:rPr lang="en-US" sz="3600" dirty="0" err="1">
                <a:solidFill>
                  <a:schemeClr val="bg1">
                    <a:lumMod val="95000"/>
                  </a:schemeClr>
                </a:solidFill>
                <a:latin typeface="Arial" panose="020B0604020202020204" pitchFamily="34" charset="0"/>
                <a:ea typeface="+mn-lt"/>
                <a:cs typeface="Arial" panose="020B0604020202020204" pitchFamily="34" charset="0"/>
              </a:rPr>
              <a:t>Rasim</a:t>
            </a:r>
            <a:r>
              <a:rPr lang="en-US" sz="3600" dirty="0">
                <a:solidFill>
                  <a:schemeClr val="bg1">
                    <a:lumMod val="95000"/>
                  </a:schemeClr>
                </a:solidFill>
                <a:latin typeface="Arial" panose="020B0604020202020204" pitchFamily="34" charset="0"/>
                <a:ea typeface="+mn-lt"/>
                <a:cs typeface="Arial" panose="020B0604020202020204" pitchFamily="34" charset="0"/>
              </a:rPr>
              <a:t> </a:t>
            </a:r>
            <a:r>
              <a:rPr lang="en-US" sz="3600" dirty="0" err="1">
                <a:solidFill>
                  <a:schemeClr val="bg1">
                    <a:lumMod val="95000"/>
                  </a:schemeClr>
                </a:solidFill>
                <a:latin typeface="Arial" panose="020B0604020202020204" pitchFamily="34" charset="0"/>
                <a:ea typeface="+mn-lt"/>
                <a:cs typeface="Arial" panose="020B0604020202020204" pitchFamily="34" charset="0"/>
              </a:rPr>
              <a:t>Musal</a:t>
            </a:r>
            <a:r>
              <a:rPr lang="en-US" sz="3600" dirty="0">
                <a:solidFill>
                  <a:schemeClr val="bg1">
                    <a:lumMod val="95000"/>
                  </a:schemeClr>
                </a:solidFill>
                <a:latin typeface="Arial" panose="020B0604020202020204" pitchFamily="34" charset="0"/>
                <a:ea typeface="+mn-lt"/>
                <a:cs typeface="Arial" panose="020B0604020202020204" pitchFamily="34" charset="0"/>
              </a:rPr>
              <a:t>† , June Yu∗ and Jelena Tesic ∗ on behalf of N3C</a:t>
            </a:r>
          </a:p>
          <a:p>
            <a:pPr algn="ctr" defTabSz="2560448">
              <a:spcBef>
                <a:spcPct val="50000"/>
              </a:spcBef>
            </a:pPr>
            <a:r>
              <a:rPr lang="en-US" sz="3600" dirty="0">
                <a:solidFill>
                  <a:schemeClr val="bg1">
                    <a:lumMod val="95000"/>
                  </a:schemeClr>
                </a:solidFill>
                <a:latin typeface="Arial" panose="020B0604020202020204" pitchFamily="34" charset="0"/>
                <a:ea typeface="+mn-lt"/>
                <a:cs typeface="Arial" panose="020B0604020202020204" pitchFamily="34" charset="0"/>
              </a:rPr>
              <a:t>∗ Computer Science † Information Systems &amp; Analytics</a:t>
            </a:r>
          </a:p>
          <a:p>
            <a:pPr algn="ctr" defTabSz="2560448">
              <a:spcBef>
                <a:spcPct val="50000"/>
              </a:spcBef>
            </a:pPr>
            <a:r>
              <a:rPr lang="en-US" sz="3600" dirty="0">
                <a:solidFill>
                  <a:schemeClr val="bg1">
                    <a:lumMod val="95000"/>
                  </a:schemeClr>
                </a:solidFill>
                <a:latin typeface="Arial" panose="020B0604020202020204" pitchFamily="34" charset="0"/>
                <a:ea typeface="+mn-lt"/>
                <a:cs typeface="Arial" panose="020B0604020202020204" pitchFamily="34" charset="0"/>
              </a:rPr>
              <a:t>Texas State University, San Marcos TX 786</a:t>
            </a:r>
          </a:p>
        </p:txBody>
      </p:sp>
      <p:sp>
        <p:nvSpPr>
          <p:cNvPr id="15" name="Rounded Rectangle 14"/>
          <p:cNvSpPr/>
          <p:nvPr/>
        </p:nvSpPr>
        <p:spPr>
          <a:xfrm>
            <a:off x="51280" y="3964819"/>
            <a:ext cx="9358174" cy="650359"/>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Motivation</a:t>
            </a:r>
          </a:p>
        </p:txBody>
      </p:sp>
      <p:sp>
        <p:nvSpPr>
          <p:cNvPr id="18" name="Rounded Rectangle 17"/>
          <p:cNvSpPr/>
          <p:nvPr/>
        </p:nvSpPr>
        <p:spPr>
          <a:xfrm>
            <a:off x="9871892" y="3968192"/>
            <a:ext cx="15021513" cy="649847"/>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Exploratory Data Analysis​</a:t>
            </a:r>
          </a:p>
        </p:txBody>
      </p:sp>
      <p:sp>
        <p:nvSpPr>
          <p:cNvPr id="168" name="Rounded Rectangle 167"/>
          <p:cNvSpPr/>
          <p:nvPr/>
        </p:nvSpPr>
        <p:spPr>
          <a:xfrm>
            <a:off x="25525888" y="3960892"/>
            <a:ext cx="7312338" cy="635797"/>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Modeling and Results</a:t>
            </a:r>
          </a:p>
        </p:txBody>
      </p:sp>
      <p:pic>
        <p:nvPicPr>
          <p:cNvPr id="189" name="Picture 188">
            <a:extLst>
              <a:ext uri="{FF2B5EF4-FFF2-40B4-BE49-F238E27FC236}">
                <a16:creationId xmlns:a16="http://schemas.microsoft.com/office/drawing/2014/main" id="{DDE47C8E-73B8-DA49-8E46-ADA5F59BF287}"/>
              </a:ext>
            </a:extLst>
          </p:cNvPr>
          <p:cNvPicPr>
            <a:picLocks noChangeAspect="1"/>
          </p:cNvPicPr>
          <p:nvPr/>
        </p:nvPicPr>
        <p:blipFill>
          <a:blip r:embed="rId4"/>
          <a:stretch>
            <a:fillRect/>
          </a:stretch>
        </p:blipFill>
        <p:spPr>
          <a:xfrm>
            <a:off x="28313199" y="2057561"/>
            <a:ext cx="4280661" cy="1197248"/>
          </a:xfrm>
          <a:prstGeom prst="rect">
            <a:avLst/>
          </a:prstGeom>
        </p:spPr>
      </p:pic>
      <p:sp>
        <p:nvSpPr>
          <p:cNvPr id="25" name="Rounded Rectangle 72">
            <a:extLst>
              <a:ext uri="{FF2B5EF4-FFF2-40B4-BE49-F238E27FC236}">
                <a16:creationId xmlns:a16="http://schemas.microsoft.com/office/drawing/2014/main" id="{477D8DC9-56B2-48B9-B39C-DC45316268B2}"/>
              </a:ext>
            </a:extLst>
          </p:cNvPr>
          <p:cNvSpPr/>
          <p:nvPr/>
        </p:nvSpPr>
        <p:spPr>
          <a:xfrm>
            <a:off x="171499" y="8062472"/>
            <a:ext cx="9311834"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L3C Challenge Dataset</a:t>
            </a:r>
          </a:p>
        </p:txBody>
      </p:sp>
      <p:sp>
        <p:nvSpPr>
          <p:cNvPr id="31" name="Text Box 14">
            <a:extLst>
              <a:ext uri="{FF2B5EF4-FFF2-40B4-BE49-F238E27FC236}">
                <a16:creationId xmlns:a16="http://schemas.microsoft.com/office/drawing/2014/main" id="{B1DE7437-8B3A-49DE-800E-7076BEB9B75D}"/>
              </a:ext>
            </a:extLst>
          </p:cNvPr>
          <p:cNvSpPr txBox="1">
            <a:spLocks noChangeArrowheads="1"/>
          </p:cNvSpPr>
          <p:nvPr/>
        </p:nvSpPr>
        <p:spPr bwMode="auto">
          <a:xfrm>
            <a:off x="9861350" y="20171774"/>
            <a:ext cx="14921055" cy="1415772"/>
          </a:xfrm>
          <a:prstGeom prst="rect">
            <a:avLst/>
          </a:prstGeom>
          <a:noFill/>
          <a:ln w="9525">
            <a:noFill/>
            <a:miter lim="800000"/>
            <a:headEnd/>
            <a:tailEnd/>
          </a:ln>
        </p:spPr>
        <p:txBody>
          <a:bodyPr wrap="square" lIns="91440" tIns="91440" rIns="91440" bIns="91440" anchor="t">
            <a:spAutoFit/>
          </a:bodyPr>
          <a:lstStyle/>
          <a:p>
            <a:r>
              <a:rPr lang="en-US" sz="2000" dirty="0">
                <a:latin typeface="Arial" panose="020B0604020202020204" pitchFamily="34" charset="0"/>
                <a:cs typeface="Arial" panose="020B0604020202020204" pitchFamily="34" charset="0"/>
              </a:rPr>
              <a:t>The analyses described in this poster were conducted with data or tools accessed through the NCATS N3C Data Enclave https://covid.cd2h.org and N3C Attribution &amp; Publication Policy v 1.2-2020-08-25b supported by NCATS U24 TR002306 and DataLab12. This research was possible because of the patients whose information is included within the data and the organizations and scientists who have contributed to the on-going development of this community resource.</a:t>
            </a:r>
          </a:p>
        </p:txBody>
      </p:sp>
      <p:pic>
        <p:nvPicPr>
          <p:cNvPr id="7" name="Picture 6" descr="DataLab12.github.io">
            <a:extLst>
              <a:ext uri="{FF2B5EF4-FFF2-40B4-BE49-F238E27FC236}">
                <a16:creationId xmlns:a16="http://schemas.microsoft.com/office/drawing/2014/main" id="{28495F20-B1B1-4D44-A393-BA37071E638E}"/>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799" y="136597"/>
            <a:ext cx="5998055" cy="3373906"/>
          </a:xfrm>
          <a:prstGeom prst="rect">
            <a:avLst/>
          </a:prstGeom>
        </p:spPr>
      </p:pic>
      <p:sp>
        <p:nvSpPr>
          <p:cNvPr id="38" name="TextBox 37">
            <a:extLst>
              <a:ext uri="{FF2B5EF4-FFF2-40B4-BE49-F238E27FC236}">
                <a16:creationId xmlns:a16="http://schemas.microsoft.com/office/drawing/2014/main" id="{CC807F66-5A12-4557-9299-7DA22392157B}"/>
              </a:ext>
            </a:extLst>
          </p:cNvPr>
          <p:cNvSpPr txBox="1"/>
          <p:nvPr/>
        </p:nvSpPr>
        <p:spPr>
          <a:xfrm>
            <a:off x="519122" y="2906186"/>
            <a:ext cx="5423407" cy="49244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ctr"/>
            <a:r>
              <a:rPr lang="en-US" sz="2800">
                <a:solidFill>
                  <a:schemeClr val="bg1"/>
                </a:solidFill>
                <a:latin typeface="Arial" panose="020B0604020202020204" pitchFamily="34" charset="0"/>
                <a:ea typeface="+mn-lt"/>
                <a:cs typeface="Arial" panose="020B0604020202020204" pitchFamily="34" charset="0"/>
              </a:rPr>
              <a:t>http://DataLab12.github.io/</a:t>
            </a:r>
          </a:p>
        </p:txBody>
      </p:sp>
      <p:sp>
        <p:nvSpPr>
          <p:cNvPr id="120" name="Rounded Rectangle 119"/>
          <p:cNvSpPr/>
          <p:nvPr/>
        </p:nvSpPr>
        <p:spPr>
          <a:xfrm>
            <a:off x="9861350" y="19545491"/>
            <a:ext cx="15108876" cy="602373"/>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Acknowledgment</a:t>
            </a:r>
          </a:p>
        </p:txBody>
      </p:sp>
      <p:sp>
        <p:nvSpPr>
          <p:cNvPr id="6" name="TextBox 5">
            <a:extLst>
              <a:ext uri="{FF2B5EF4-FFF2-40B4-BE49-F238E27FC236}">
                <a16:creationId xmlns:a16="http://schemas.microsoft.com/office/drawing/2014/main" id="{BFC1D418-D93B-149F-3BF1-81096B724D13}"/>
              </a:ext>
            </a:extLst>
          </p:cNvPr>
          <p:cNvSpPr txBox="1"/>
          <p:nvPr/>
        </p:nvSpPr>
        <p:spPr>
          <a:xfrm>
            <a:off x="64707" y="18291242"/>
            <a:ext cx="9525417" cy="3046988"/>
          </a:xfrm>
          <a:prstGeom prst="rect">
            <a:avLst/>
          </a:prstGeom>
          <a:noFill/>
        </p:spPr>
        <p:txBody>
          <a:bodyPr wrap="square" lIns="91440" tIns="45720" rIns="91440" bIns="45720" anchor="t">
            <a:spAutoFit/>
          </a:bodyPr>
          <a:lstStyle/>
          <a:p>
            <a:pPr marL="478790" indent="-342900">
              <a:buSzPts val="1460"/>
              <a:buFont typeface="Wingdings" panose="05000000000000000000" pitchFamily="2" charset="2"/>
              <a:buChar char="Ø"/>
            </a:pPr>
            <a:r>
              <a:rPr lang="en-US" sz="2400" dirty="0">
                <a:latin typeface="Arial"/>
                <a:cs typeface="Arial"/>
              </a:rPr>
              <a:t>The N3C’s data consists of existing patient records at 94 participating institutions. </a:t>
            </a:r>
          </a:p>
          <a:p>
            <a:pPr marL="478790" indent="-342900">
              <a:buSzPts val="1460"/>
              <a:buFont typeface="Wingdings" panose="05000000000000000000" pitchFamily="2" charset="2"/>
              <a:buChar char="Ø"/>
            </a:pPr>
            <a:r>
              <a:rPr lang="en-US" sz="2400" dirty="0">
                <a:latin typeface="Arial" panose="020B0604020202020204" pitchFamily="34" charset="0"/>
                <a:cs typeface="Arial" panose="020B0604020202020204" pitchFamily="34" charset="0"/>
              </a:rPr>
              <a:t>The data itself can only be accessed through a secure cloud portal hosted by NCATS known as the Enclave</a:t>
            </a:r>
          </a:p>
          <a:p>
            <a:pPr marL="478790" indent="-342900">
              <a:buSzPts val="1460"/>
              <a:buFont typeface="Wingdings" panose="05000000000000000000" pitchFamily="2" charset="2"/>
              <a:buChar char="Ø"/>
            </a:pPr>
            <a:r>
              <a:rPr lang="en-US" sz="2400" dirty="0">
                <a:latin typeface="Arial" panose="020B0604020202020204" pitchFamily="34" charset="0"/>
                <a:cs typeface="Arial" panose="020B0604020202020204" pitchFamily="34" charset="0"/>
              </a:rPr>
              <a:t>With collaborative efforts it consists of:</a:t>
            </a:r>
          </a:p>
          <a:p>
            <a:pPr marL="478790" indent="-342900">
              <a:buSzPts val="1460"/>
              <a:buFont typeface="Wingdings" panose="05000000000000000000" pitchFamily="2" charset="2"/>
              <a:buChar char="Ø"/>
            </a:pPr>
            <a:r>
              <a:rPr lang="en-US" sz="2400" dirty="0">
                <a:latin typeface="Arial" panose="020B0604020202020204" pitchFamily="34" charset="0"/>
                <a:cs typeface="Arial" panose="020B0604020202020204" pitchFamily="34" charset="0"/>
              </a:rPr>
              <a:t>20 billion rows, 1,757.1 million clinical observations, 16.4 million patients, and 6,438,192 SARS-CoV-2 cases</a:t>
            </a:r>
          </a:p>
          <a:p>
            <a:pPr marL="478790" indent="-342900">
              <a:buSzPts val="1460"/>
              <a:buFont typeface="Wingdings" panose="05000000000000000000" pitchFamily="2" charset="2"/>
              <a:buChar char="Ø"/>
            </a:pPr>
            <a:r>
              <a:rPr lang="en-US" sz="2400" dirty="0">
                <a:latin typeface="Arial" panose="020B0604020202020204" pitchFamily="34" charset="0"/>
                <a:cs typeface="Arial" panose="020B0604020202020204" pitchFamily="34" charset="0"/>
              </a:rPr>
              <a:t>Under the university’s DUR we have access to Level 2 data.</a:t>
            </a:r>
          </a:p>
        </p:txBody>
      </p:sp>
      <p:sp>
        <p:nvSpPr>
          <p:cNvPr id="19" name="TextBox 18">
            <a:extLst>
              <a:ext uri="{FF2B5EF4-FFF2-40B4-BE49-F238E27FC236}">
                <a16:creationId xmlns:a16="http://schemas.microsoft.com/office/drawing/2014/main" id="{763B8C4B-E410-8878-C61A-8EC14F407FCA}"/>
              </a:ext>
            </a:extLst>
          </p:cNvPr>
          <p:cNvSpPr txBox="1"/>
          <p:nvPr/>
        </p:nvSpPr>
        <p:spPr>
          <a:xfrm>
            <a:off x="444746" y="17695010"/>
            <a:ext cx="8264737" cy="707886"/>
          </a:xfrm>
          <a:prstGeom prst="rect">
            <a:avLst/>
          </a:prstGeom>
          <a:noFill/>
        </p:spPr>
        <p:txBody>
          <a:bodyPr wrap="square" lIns="91440" tIns="45720" rIns="91440" bIns="45720" anchor="t">
            <a:spAutoFit/>
          </a:bodyPr>
          <a:lstStyle/>
          <a:p>
            <a:pPr marL="135890">
              <a:buSzPts val="1460"/>
            </a:pPr>
            <a:r>
              <a:rPr lang="en-US" sz="2000" dirty="0">
                <a:latin typeface="Arial"/>
                <a:cs typeface="Arial"/>
              </a:rPr>
              <a:t>Table 1. L3c Challenge Training And Testing Data Frame Sources &amp; Percentage Of Missing Data. Data Implemented </a:t>
            </a:r>
            <a:r>
              <a:rPr lang="en-US" sz="2000" b="1" dirty="0">
                <a:latin typeface="Arial"/>
                <a:cs typeface="Arial"/>
              </a:rPr>
              <a:t>Bolded</a:t>
            </a:r>
          </a:p>
        </p:txBody>
      </p:sp>
      <p:sp>
        <p:nvSpPr>
          <p:cNvPr id="22" name="TextBox 21">
            <a:extLst>
              <a:ext uri="{FF2B5EF4-FFF2-40B4-BE49-F238E27FC236}">
                <a16:creationId xmlns:a16="http://schemas.microsoft.com/office/drawing/2014/main" id="{71A4676B-035E-AECA-3E51-9093E778A67A}"/>
              </a:ext>
            </a:extLst>
          </p:cNvPr>
          <p:cNvSpPr txBox="1"/>
          <p:nvPr/>
        </p:nvSpPr>
        <p:spPr>
          <a:xfrm>
            <a:off x="17772898" y="14172808"/>
            <a:ext cx="7710051" cy="769441"/>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3. The most frequent observations per patient in the training data set (left) and their average duration (right).</a:t>
            </a:r>
          </a:p>
        </p:txBody>
      </p:sp>
      <p:sp>
        <p:nvSpPr>
          <p:cNvPr id="23" name="TextBox 22">
            <a:extLst>
              <a:ext uri="{FF2B5EF4-FFF2-40B4-BE49-F238E27FC236}">
                <a16:creationId xmlns:a16="http://schemas.microsoft.com/office/drawing/2014/main" id="{B883DF74-E878-FA3F-142E-AFC83F32B3E4}"/>
              </a:ext>
            </a:extLst>
          </p:cNvPr>
          <p:cNvSpPr txBox="1"/>
          <p:nvPr/>
        </p:nvSpPr>
        <p:spPr>
          <a:xfrm>
            <a:off x="17878625" y="9282860"/>
            <a:ext cx="7903126" cy="769441"/>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2. The most frequent conditions per patient in the training data set (left) and their average duration (right).</a:t>
            </a:r>
          </a:p>
        </p:txBody>
      </p:sp>
      <p:sp>
        <p:nvSpPr>
          <p:cNvPr id="36" name="TextBox 35">
            <a:extLst>
              <a:ext uri="{FF2B5EF4-FFF2-40B4-BE49-F238E27FC236}">
                <a16:creationId xmlns:a16="http://schemas.microsoft.com/office/drawing/2014/main" id="{1C46BF68-4F38-B079-3BA8-458D2FA171C0}"/>
              </a:ext>
            </a:extLst>
          </p:cNvPr>
          <p:cNvSpPr txBox="1"/>
          <p:nvPr/>
        </p:nvSpPr>
        <p:spPr>
          <a:xfrm>
            <a:off x="9995447" y="10122869"/>
            <a:ext cx="7246215" cy="9325630"/>
          </a:xfrm>
          <a:prstGeom prst="rect">
            <a:avLst/>
          </a:prstGeom>
          <a:noFill/>
        </p:spPr>
        <p:txBody>
          <a:bodyPr wrap="square" lIns="91440" tIns="45720" rIns="91440" bIns="45720" anchor="t">
            <a:spAutoFit/>
          </a:bodyPr>
          <a:lstStyle/>
          <a:p>
            <a:pPr marL="135890">
              <a:buSzPts val="1460"/>
            </a:pPr>
            <a:r>
              <a:rPr lang="en-US" sz="2400" b="1" dirty="0">
                <a:latin typeface="Arial"/>
                <a:cs typeface="Arial"/>
              </a:rPr>
              <a:t>Conditions EDA Summary:</a:t>
            </a:r>
          </a:p>
          <a:p>
            <a:pPr marL="571500" indent="-457200">
              <a:buSzPts val="1800"/>
              <a:buFont typeface="Wingdings" panose="05000000000000000000" pitchFamily="2" charset="2"/>
              <a:buChar char="Ø"/>
            </a:pPr>
            <a:r>
              <a:rPr lang="en-US" sz="2400" dirty="0">
                <a:latin typeface="Arial"/>
                <a:cs typeface="Arial"/>
              </a:rPr>
              <a:t>38,044 patient records with at least</a:t>
            </a:r>
          </a:p>
          <a:p>
            <a:pPr marL="571500" indent="-457200">
              <a:buSzPts val="1800"/>
              <a:buFont typeface="Wingdings" panose="05000000000000000000" pitchFamily="2" charset="2"/>
              <a:buChar char="Ø"/>
            </a:pPr>
            <a:r>
              <a:rPr lang="en-US" sz="2400" dirty="0">
                <a:latin typeface="Arial"/>
                <a:cs typeface="Arial"/>
              </a:rPr>
              <a:t>one condition in the training set, and 200 of 300 patients in the test set. </a:t>
            </a:r>
          </a:p>
          <a:p>
            <a:pPr marL="571500" indent="-457200">
              <a:buSzPts val="1800"/>
              <a:buFont typeface="Wingdings" panose="05000000000000000000" pitchFamily="2" charset="2"/>
              <a:buChar char="Ø"/>
            </a:pPr>
            <a:r>
              <a:rPr lang="en-US" sz="2400" dirty="0">
                <a:latin typeface="Arial"/>
                <a:cs typeface="Arial"/>
              </a:rPr>
              <a:t>Each patient had at least one condition out of</a:t>
            </a:r>
          </a:p>
          <a:p>
            <a:pPr marL="571500" indent="-457200">
              <a:buSzPts val="1800"/>
              <a:buFont typeface="Wingdings" panose="05000000000000000000" pitchFamily="2" charset="2"/>
              <a:buChar char="Ø"/>
            </a:pPr>
            <a:r>
              <a:rPr lang="en-US" sz="2400" dirty="0">
                <a:latin typeface="Arial"/>
                <a:cs typeface="Arial"/>
              </a:rPr>
              <a:t>14,764 unique conditions, lasting from 1 to 409 days</a:t>
            </a:r>
          </a:p>
          <a:p>
            <a:pPr marL="571500" indent="-457200">
              <a:buSzPts val="1800"/>
              <a:buFont typeface="Wingdings" panose="05000000000000000000" pitchFamily="2" charset="2"/>
              <a:buChar char="Ø"/>
            </a:pPr>
            <a:r>
              <a:rPr lang="en-US" sz="2400" dirty="0">
                <a:latin typeface="Arial"/>
                <a:cs typeface="Arial"/>
              </a:rPr>
              <a:t>96 unique conditions were aggregated into 24 total attribute</a:t>
            </a:r>
          </a:p>
          <a:p>
            <a:pPr marL="114300">
              <a:buSzPts val="1800"/>
            </a:pPr>
            <a:r>
              <a:rPr lang="en-US" sz="2400" b="1" dirty="0">
                <a:latin typeface="Arial"/>
                <a:cs typeface="Arial"/>
              </a:rPr>
              <a:t>Observations EDA Summary:</a:t>
            </a:r>
            <a:endParaRPr lang="en-US" sz="2400" dirty="0">
              <a:latin typeface="Arial"/>
              <a:cs typeface="Arial"/>
            </a:endParaRPr>
          </a:p>
          <a:p>
            <a:pPr marL="571500" indent="-457200">
              <a:buSzPts val="1800"/>
              <a:buFont typeface="Wingdings" panose="05000000000000000000" pitchFamily="2" charset="2"/>
              <a:buChar char="Ø"/>
            </a:pPr>
            <a:r>
              <a:rPr lang="en-US" sz="2400" dirty="0">
                <a:latin typeface="Arial"/>
                <a:cs typeface="Arial"/>
              </a:rPr>
              <a:t>38,340 patients in the training set and 208 in the test set. </a:t>
            </a:r>
          </a:p>
          <a:p>
            <a:pPr marL="571500" indent="-457200">
              <a:buSzPts val="1800"/>
              <a:buFont typeface="Wingdings" panose="05000000000000000000" pitchFamily="2" charset="2"/>
              <a:buChar char="Ø"/>
            </a:pPr>
            <a:r>
              <a:rPr lang="en-US" sz="2400" dirty="0">
                <a:latin typeface="Arial"/>
                <a:cs typeface="Arial"/>
              </a:rPr>
              <a:t>Each observation can last from 1 to a ’long-term stay’ in the hospital, and multiple observations can be observed in a single patients.</a:t>
            </a:r>
          </a:p>
          <a:p>
            <a:pPr marL="571500" indent="-457200">
              <a:buSzPts val="1800"/>
              <a:buFont typeface="Wingdings" panose="05000000000000000000" pitchFamily="2" charset="2"/>
              <a:buChar char="Ø"/>
            </a:pPr>
            <a:r>
              <a:rPr lang="en-US" sz="2400" dirty="0">
                <a:latin typeface="Arial"/>
                <a:cs typeface="Arial"/>
              </a:rPr>
              <a:t>We aggregate the observations into 34 groups.</a:t>
            </a:r>
          </a:p>
          <a:p>
            <a:pPr marL="114300">
              <a:buSzPts val="1800"/>
            </a:pPr>
            <a:r>
              <a:rPr lang="en-US" sz="2400" b="1" dirty="0">
                <a:latin typeface="Arial"/>
                <a:cs typeface="Arial"/>
              </a:rPr>
              <a:t>Drugs EDA Summary:</a:t>
            </a:r>
          </a:p>
          <a:p>
            <a:pPr marL="571500" indent="-457200">
              <a:buSzPts val="1800"/>
              <a:buFont typeface="Wingdings" panose="05000000000000000000" pitchFamily="2" charset="2"/>
              <a:buChar char="Ø"/>
            </a:pPr>
            <a:r>
              <a:rPr lang="en-US" sz="2400" dirty="0">
                <a:latin typeface="Arial"/>
                <a:cs typeface="Arial"/>
              </a:rPr>
              <a:t>35,872 patients and 14,159 unique drug values</a:t>
            </a:r>
          </a:p>
          <a:p>
            <a:pPr marL="571500" indent="-457200">
              <a:buSzPts val="1800"/>
              <a:buFont typeface="Wingdings" panose="05000000000000000000" pitchFamily="2" charset="2"/>
              <a:buChar char="Ø"/>
            </a:pPr>
            <a:r>
              <a:rPr lang="en-US" sz="2400" dirty="0">
                <a:latin typeface="Arial"/>
                <a:cs typeface="Arial"/>
              </a:rPr>
              <a:t>We aggregated the drug values along 23 drug indices</a:t>
            </a:r>
          </a:p>
          <a:p>
            <a:pPr marL="114300">
              <a:buSzPts val="1800"/>
            </a:pPr>
            <a:r>
              <a:rPr lang="en-US" sz="2400" b="1" dirty="0">
                <a:latin typeface="Arial"/>
                <a:cs typeface="Arial"/>
              </a:rPr>
              <a:t>Diagnosis EDA Summary:</a:t>
            </a:r>
            <a:endParaRPr lang="en-US" sz="2400" dirty="0">
              <a:latin typeface="Arial"/>
              <a:cs typeface="Arial"/>
            </a:endParaRPr>
          </a:p>
          <a:p>
            <a:pPr marL="571500" indent="-457200">
              <a:buSzPts val="1800"/>
              <a:buFont typeface="Wingdings" panose="05000000000000000000" pitchFamily="2" charset="2"/>
              <a:buChar char="Ø"/>
            </a:pPr>
            <a:r>
              <a:rPr lang="en-US" sz="2400" dirty="0">
                <a:latin typeface="Arial"/>
                <a:cs typeface="Arial"/>
              </a:rPr>
              <a:t>22 Demographics, 24 Conditions, and 18 Drug attributes per 38,340 patients in the training set and 200 in the test set.</a:t>
            </a:r>
          </a:p>
          <a:p>
            <a:pPr marL="114300">
              <a:buSzPts val="1800"/>
            </a:pPr>
            <a:endParaRPr lang="en-US" sz="2400" dirty="0">
              <a:latin typeface="Arial"/>
              <a:cs typeface="Arial"/>
            </a:endParaRPr>
          </a:p>
        </p:txBody>
      </p:sp>
      <p:sp>
        <p:nvSpPr>
          <p:cNvPr id="40" name="TextBox 39">
            <a:extLst>
              <a:ext uri="{FF2B5EF4-FFF2-40B4-BE49-F238E27FC236}">
                <a16:creationId xmlns:a16="http://schemas.microsoft.com/office/drawing/2014/main" id="{57257B34-A02C-EF66-0134-C602B98EA0F1}"/>
              </a:ext>
            </a:extLst>
          </p:cNvPr>
          <p:cNvSpPr txBox="1"/>
          <p:nvPr/>
        </p:nvSpPr>
        <p:spPr>
          <a:xfrm>
            <a:off x="9861350" y="9162622"/>
            <a:ext cx="7954487" cy="830997"/>
          </a:xfrm>
          <a:prstGeom prst="rect">
            <a:avLst/>
          </a:prstGeom>
          <a:noFill/>
        </p:spPr>
        <p:txBody>
          <a:bodyPr wrap="square" lIns="91440" tIns="45720" rIns="91440" bIns="45720" anchor="t">
            <a:spAutoFit/>
          </a:bodyPr>
          <a:lstStyle/>
          <a:p>
            <a:pPr marL="114300">
              <a:buSzPts val="1800"/>
            </a:pPr>
            <a:r>
              <a:rPr lang="en-US" sz="2400" dirty="0">
                <a:latin typeface="Arial"/>
                <a:cs typeface="Arial"/>
              </a:rPr>
              <a:t>Figure 1. Distribution over aggregated gender, race, ethnicity, and age group categories in the Demographics</a:t>
            </a:r>
          </a:p>
        </p:txBody>
      </p:sp>
      <p:sp>
        <p:nvSpPr>
          <p:cNvPr id="2" name="TextBox 1">
            <a:extLst>
              <a:ext uri="{FF2B5EF4-FFF2-40B4-BE49-F238E27FC236}">
                <a16:creationId xmlns:a16="http://schemas.microsoft.com/office/drawing/2014/main" id="{6B41CBD0-AE5F-5A66-739A-6C393A141F75}"/>
              </a:ext>
            </a:extLst>
          </p:cNvPr>
          <p:cNvSpPr txBox="1"/>
          <p:nvPr/>
        </p:nvSpPr>
        <p:spPr>
          <a:xfrm>
            <a:off x="26563630" y="8964606"/>
            <a:ext cx="6268337" cy="430887"/>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5: Late Fusion Cascade Modeling</a:t>
            </a:r>
          </a:p>
        </p:txBody>
      </p:sp>
      <p:pic>
        <p:nvPicPr>
          <p:cNvPr id="14" name="Picture 13" descr="Timeline&#10;&#10;Description automatically generated">
            <a:extLst>
              <a:ext uri="{FF2B5EF4-FFF2-40B4-BE49-F238E27FC236}">
                <a16:creationId xmlns:a16="http://schemas.microsoft.com/office/drawing/2014/main" id="{442CA971-058D-1BC2-146A-99270ED8DD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61351" y="4928631"/>
            <a:ext cx="7777956" cy="4233990"/>
          </a:xfrm>
          <a:prstGeom prst="rect">
            <a:avLst/>
          </a:prstGeom>
        </p:spPr>
      </p:pic>
      <p:pic>
        <p:nvPicPr>
          <p:cNvPr id="17" name="Picture 16" descr="Chart&#10;&#10;Description automatically generated">
            <a:extLst>
              <a:ext uri="{FF2B5EF4-FFF2-40B4-BE49-F238E27FC236}">
                <a16:creationId xmlns:a16="http://schemas.microsoft.com/office/drawing/2014/main" id="{DBDE65F1-95B6-ACD4-275A-D11D8309F7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81645" y="4946059"/>
            <a:ext cx="7418225" cy="4233990"/>
          </a:xfrm>
          <a:prstGeom prst="rect">
            <a:avLst/>
          </a:prstGeom>
        </p:spPr>
      </p:pic>
      <p:graphicFrame>
        <p:nvGraphicFramePr>
          <p:cNvPr id="20" name="Table 19">
            <a:extLst>
              <a:ext uri="{FF2B5EF4-FFF2-40B4-BE49-F238E27FC236}">
                <a16:creationId xmlns:a16="http://schemas.microsoft.com/office/drawing/2014/main" id="{380C262C-0531-2AE2-4052-E8363FB8FE60}"/>
              </a:ext>
            </a:extLst>
          </p:cNvPr>
          <p:cNvGraphicFramePr>
            <a:graphicFrameLocks noGrp="1"/>
          </p:cNvGraphicFramePr>
          <p:nvPr>
            <p:extLst>
              <p:ext uri="{D42A27DB-BD31-4B8C-83A1-F6EECF244321}">
                <p14:modId xmlns:p14="http://schemas.microsoft.com/office/powerpoint/2010/main" val="973136734"/>
              </p:ext>
            </p:extLst>
          </p:nvPr>
        </p:nvGraphicFramePr>
        <p:xfrm>
          <a:off x="444746" y="8976643"/>
          <a:ext cx="8863337" cy="8718367"/>
        </p:xfrm>
        <a:graphic>
          <a:graphicData uri="http://schemas.openxmlformats.org/drawingml/2006/table">
            <a:tbl>
              <a:tblPr>
                <a:tableStyleId>{8A107856-5554-42FB-B03E-39F5DBC370BA}</a:tableStyleId>
              </a:tblPr>
              <a:tblGrid>
                <a:gridCol w="3707540">
                  <a:extLst>
                    <a:ext uri="{9D8B030D-6E8A-4147-A177-3AD203B41FA5}">
                      <a16:colId xmlns:a16="http://schemas.microsoft.com/office/drawing/2014/main" val="2889640750"/>
                    </a:ext>
                  </a:extLst>
                </a:gridCol>
                <a:gridCol w="2751689">
                  <a:extLst>
                    <a:ext uri="{9D8B030D-6E8A-4147-A177-3AD203B41FA5}">
                      <a16:colId xmlns:a16="http://schemas.microsoft.com/office/drawing/2014/main" val="195804209"/>
                    </a:ext>
                  </a:extLst>
                </a:gridCol>
                <a:gridCol w="2404108">
                  <a:extLst>
                    <a:ext uri="{9D8B030D-6E8A-4147-A177-3AD203B41FA5}">
                      <a16:colId xmlns:a16="http://schemas.microsoft.com/office/drawing/2014/main" val="4277787166"/>
                    </a:ext>
                  </a:extLst>
                </a:gridCol>
              </a:tblGrid>
              <a:tr h="324729">
                <a:tc rowSpan="2">
                  <a:txBody>
                    <a:bodyPr/>
                    <a:lstStyle/>
                    <a:p>
                      <a:pPr algn="l" fontAlgn="ctr"/>
                      <a:r>
                        <a:rPr lang="en-US" sz="2000" b="1" u="none" strike="noStrike" dirty="0">
                          <a:effectLst/>
                        </a:rPr>
                        <a:t>Data Set</a:t>
                      </a:r>
                      <a:endParaRPr lang="en-US" sz="2000" b="1" i="0" u="none" strike="noStrike" dirty="0">
                        <a:solidFill>
                          <a:srgbClr val="000000"/>
                        </a:solidFill>
                        <a:effectLst/>
                        <a:latin typeface="Calibri" panose="020F0502020204030204" pitchFamily="34" charset="0"/>
                      </a:endParaRPr>
                    </a:p>
                  </a:txBody>
                  <a:tcPr marL="3810" marR="3810" marT="3810" marB="0" anchor="ctr"/>
                </a:tc>
                <a:tc gridSpan="2">
                  <a:txBody>
                    <a:bodyPr/>
                    <a:lstStyle/>
                    <a:p>
                      <a:pPr algn="ctr" fontAlgn="ctr"/>
                      <a:r>
                        <a:rPr lang="en-US" sz="2000" b="1" u="none" strike="noStrike" dirty="0">
                          <a:effectLst/>
                        </a:rPr>
                        <a:t>Rows X Columns (% missing values)</a:t>
                      </a:r>
                      <a:endParaRPr lang="en-US" sz="2000" b="1" i="0" u="none" strike="noStrike" dirty="0">
                        <a:solidFill>
                          <a:srgbClr val="000000"/>
                        </a:solidFill>
                        <a:effectLst/>
                        <a:latin typeface="Calibri" panose="020F0502020204030204" pitchFamily="34" charset="0"/>
                      </a:endParaRPr>
                    </a:p>
                  </a:txBody>
                  <a:tcPr marL="3810" marR="3810" marT="3810" marB="0" anchor="ctr"/>
                </a:tc>
                <a:tc hMerge="1">
                  <a:txBody>
                    <a:bodyPr/>
                    <a:lstStyle/>
                    <a:p>
                      <a:endParaRPr lang="en-US"/>
                    </a:p>
                  </a:txBody>
                  <a:tcPr/>
                </a:tc>
                <a:extLst>
                  <a:ext uri="{0D108BD9-81ED-4DB2-BD59-A6C34878D82A}">
                    <a16:rowId xmlns:a16="http://schemas.microsoft.com/office/drawing/2014/main" val="2427401741"/>
                  </a:ext>
                </a:extLst>
              </a:tr>
              <a:tr h="324729">
                <a:tc vMerge="1">
                  <a:txBody>
                    <a:bodyPr/>
                    <a:lstStyle/>
                    <a:p>
                      <a:pPr algn="l" fontAlgn="ct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Test</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Train</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9479510"/>
                  </a:ext>
                </a:extLst>
              </a:tr>
              <a:tr h="324729">
                <a:tc>
                  <a:txBody>
                    <a:bodyPr/>
                    <a:lstStyle/>
                    <a:p>
                      <a:pPr algn="l" fontAlgn="ctr"/>
                      <a:r>
                        <a:rPr lang="en-US" sz="2000" u="none" strike="noStrike" dirty="0" err="1">
                          <a:effectLst/>
                        </a:rPr>
                        <a:t>care_site</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8,367 x 8 (66%)</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26 x 8 (1%)</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185905673"/>
                  </a:ext>
                </a:extLst>
              </a:tr>
              <a:tr h="324729">
                <a:tc>
                  <a:txBody>
                    <a:bodyPr/>
                    <a:lstStyle/>
                    <a:p>
                      <a:pPr algn="l" fontAlgn="ctr"/>
                      <a:r>
                        <a:rPr lang="en-US" sz="2000" u="none" strike="noStrike" dirty="0" err="1">
                          <a:effectLst/>
                        </a:rPr>
                        <a:t>condition_era</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2,484,521 x 8 (0%)</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13,639 x 8 0%</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625611"/>
                  </a:ext>
                </a:extLst>
              </a:tr>
              <a:tr h="324729">
                <a:tc>
                  <a:txBody>
                    <a:bodyPr/>
                    <a:lstStyle/>
                    <a:p>
                      <a:pPr algn="l" fontAlgn="ctr"/>
                      <a:r>
                        <a:rPr lang="en-US" sz="2000" u="none" strike="noStrike" dirty="0" err="1">
                          <a:effectLst/>
                        </a:rPr>
                        <a:t>condition_occurrence</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6,316,765 x 21 (37%)</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36,451 x 21 (35%)</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443737955"/>
                  </a:ext>
                </a:extLst>
              </a:tr>
              <a:tr h="324729">
                <a:tc>
                  <a:txBody>
                    <a:bodyPr/>
                    <a:lstStyle/>
                    <a:p>
                      <a:pPr algn="l" fontAlgn="ctr"/>
                      <a:r>
                        <a:rPr lang="en-US" sz="2000" u="none" strike="noStrike">
                          <a:effectLst/>
                        </a:rPr>
                        <a:t>condition_to_macro</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1,286,673 x 8 (6%)</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8,388 x 8 (5%)</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682225032"/>
                  </a:ext>
                </a:extLst>
              </a:tr>
              <a:tr h="324729">
                <a:tc>
                  <a:txBody>
                    <a:bodyPr/>
                    <a:lstStyle/>
                    <a:p>
                      <a:pPr algn="l" fontAlgn="ctr"/>
                      <a:r>
                        <a:rPr lang="en-US" sz="2000" u="none" strike="noStrike">
                          <a:effectLst/>
                        </a:rPr>
                        <a:t>device exposure</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422,167 x 19 (44%)</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2,836 x 19 (45%)</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616021146"/>
                  </a:ext>
                </a:extLst>
              </a:tr>
              <a:tr h="324729">
                <a:tc>
                  <a:txBody>
                    <a:bodyPr/>
                    <a:lstStyle/>
                    <a:p>
                      <a:pPr algn="l" fontAlgn="ctr"/>
                      <a:r>
                        <a:rPr lang="en-US" sz="2000" u="none" strike="noStrike">
                          <a:effectLst/>
                        </a:rPr>
                        <a:t>drug_era</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2,090,455 x 9 (0%)</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12,698 x 9 (0%)</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476596535"/>
                  </a:ext>
                </a:extLst>
              </a:tr>
              <a:tr h="624800">
                <a:tc>
                  <a:txBody>
                    <a:bodyPr/>
                    <a:lstStyle/>
                    <a:p>
                      <a:pPr algn="l" fontAlgn="ctr"/>
                      <a:r>
                        <a:rPr lang="en-US" sz="2000" u="none" strike="noStrike" dirty="0" err="1">
                          <a:effectLst/>
                        </a:rPr>
                        <a:t>drug_exposure</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13,611,559 x 28 (42%)</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66,050 x 28 (39%)</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943360011"/>
                  </a:ext>
                </a:extLst>
              </a:tr>
              <a:tr h="324729">
                <a:tc>
                  <a:txBody>
                    <a:bodyPr/>
                    <a:lstStyle/>
                    <a:p>
                      <a:pPr algn="l" fontAlgn="ctr"/>
                      <a:r>
                        <a:rPr lang="en-US" sz="2000" u="none" strike="noStrike">
                          <a:effectLst/>
                        </a:rPr>
                        <a:t>location</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25,142 x 9 (57%)</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281 x 9 (60%)</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513946469"/>
                  </a:ext>
                </a:extLst>
              </a:tr>
              <a:tr h="324729">
                <a:tc>
                  <a:txBody>
                    <a:bodyPr/>
                    <a:lstStyle/>
                    <a:p>
                      <a:pPr algn="l" fontAlgn="ctr"/>
                      <a:r>
                        <a:rPr lang="en-US" sz="2000" u="none" strike="noStrike">
                          <a:effectLst/>
                        </a:rPr>
                        <a:t>long COVID</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57,675 x 2 (13%)</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300 x 2 (0%)</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797838147"/>
                  </a:ext>
                </a:extLst>
              </a:tr>
              <a:tr h="324729">
                <a:tc>
                  <a:txBody>
                    <a:bodyPr/>
                    <a:lstStyle/>
                    <a:p>
                      <a:pPr algn="l" fontAlgn="ctr"/>
                      <a:r>
                        <a:rPr lang="en-US" sz="2000" u="none" strike="noStrike">
                          <a:effectLst/>
                        </a:rPr>
                        <a:t>manifest_safe</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69 x 6 (23%)</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300 x 13 (23%)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16743913"/>
                  </a:ext>
                </a:extLst>
              </a:tr>
              <a:tr h="624800">
                <a:tc>
                  <a:txBody>
                    <a:bodyPr/>
                    <a:lstStyle/>
                    <a:p>
                      <a:pPr algn="l" fontAlgn="ctr"/>
                      <a:r>
                        <a:rPr lang="en-US" sz="2000" u="none" strike="noStrike">
                          <a:effectLst/>
                        </a:rPr>
                        <a:t>measure</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32,569,723 x 29 (33%)</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198,151 x 30 (33%)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638885814"/>
                  </a:ext>
                </a:extLst>
              </a:tr>
              <a:tr h="324729">
                <a:tc>
                  <a:txBody>
                    <a:bodyPr/>
                    <a:lstStyle/>
                    <a:p>
                      <a:pPr algn="l" fontAlgn="ctr"/>
                      <a:r>
                        <a:rPr lang="en-US" sz="2000" u="none" strike="noStrike">
                          <a:effectLst/>
                        </a:rPr>
                        <a:t>measure_to_macro</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17,839,906 x 8 (0%)</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112,243 x 8 (2%)</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093343159"/>
                  </a:ext>
                </a:extLst>
              </a:tr>
              <a:tr h="324729">
                <a:tc>
                  <a:txBody>
                    <a:bodyPr/>
                    <a:lstStyle/>
                    <a:p>
                      <a:pPr algn="l" fontAlgn="ctr"/>
                      <a:r>
                        <a:rPr lang="en-US" sz="2000" u="none" strike="noStrike">
                          <a:effectLst/>
                        </a:rPr>
                        <a:t>micro_to_macro</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3,524,398 x 28 (54%)</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19,430 x 26 (54%)</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078990121"/>
                  </a:ext>
                </a:extLst>
              </a:tr>
              <a:tr h="324729">
                <a:tc>
                  <a:txBody>
                    <a:bodyPr/>
                    <a:lstStyle/>
                    <a:p>
                      <a:pPr algn="l" fontAlgn="ctr"/>
                      <a:r>
                        <a:rPr lang="en-US" sz="2000" u="none" strike="noStrike">
                          <a:effectLst/>
                        </a:rPr>
                        <a:t>note</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321,151 x 19 (59%)</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2,710 x 19 (66%)</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549587372"/>
                  </a:ext>
                </a:extLst>
              </a:tr>
              <a:tr h="324729">
                <a:tc>
                  <a:txBody>
                    <a:bodyPr/>
                    <a:lstStyle/>
                    <a:p>
                      <a:pPr algn="l" fontAlgn="ctr"/>
                      <a:r>
                        <a:rPr lang="en-US" sz="2000" u="none" strike="noStrike">
                          <a:effectLst/>
                        </a:rPr>
                        <a:t>note_nlp</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7,580,262 x 21 (38%)</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60,486 x 21 (45%)</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50440471"/>
                  </a:ext>
                </a:extLst>
              </a:tr>
              <a:tr h="324729">
                <a:tc>
                  <a:txBody>
                    <a:bodyPr/>
                    <a:lstStyle/>
                    <a:p>
                      <a:pPr algn="l" fontAlgn="ctr"/>
                      <a:r>
                        <a:rPr lang="en-US" sz="2000" u="none" strike="noStrike">
                          <a:effectLst/>
                        </a:rPr>
                        <a:t>observation</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6,869,266 x 25 (49%)</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43,355 x 25 (43%)</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318474678"/>
                  </a:ext>
                </a:extLst>
              </a:tr>
              <a:tr h="324729">
                <a:tc>
                  <a:txBody>
                    <a:bodyPr/>
                    <a:lstStyle/>
                    <a:p>
                      <a:pPr algn="l" fontAlgn="ctr"/>
                      <a:r>
                        <a:rPr lang="en-US" sz="2000" u="none" strike="noStrike">
                          <a:effectLst/>
                        </a:rPr>
                        <a:t>observation_period</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45,404 x 7 (0%)</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234 x 7 (0%)</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659731066"/>
                  </a:ext>
                </a:extLst>
              </a:tr>
              <a:tr h="324729">
                <a:tc>
                  <a:txBody>
                    <a:bodyPr/>
                    <a:lstStyle/>
                    <a:p>
                      <a:pPr algn="l" fontAlgn="ctr"/>
                      <a:r>
                        <a:rPr lang="en-US" sz="2000" u="none" strike="noStrike">
                          <a:effectLst/>
                        </a:rPr>
                        <a:t>payer_plan_period</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1,370,746 x 26 (69%)</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6,029 x 26 (69%)</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910114603"/>
                  </a:ext>
                </a:extLst>
              </a:tr>
              <a:tr h="324729">
                <a:tc>
                  <a:txBody>
                    <a:bodyPr/>
                    <a:lstStyle/>
                    <a:p>
                      <a:pPr algn="l" fontAlgn="ctr"/>
                      <a:r>
                        <a:rPr lang="en-US" sz="2000" u="none" strike="noStrike">
                          <a:effectLst/>
                        </a:rPr>
                        <a:t>person</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57,672 x 26 (29%)</a:t>
                      </a:r>
                      <a:endParaRPr lang="en-US" sz="20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300 x 26 (28%)</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895334788"/>
                  </a:ext>
                </a:extLst>
              </a:tr>
              <a:tr h="324729">
                <a:tc>
                  <a:txBody>
                    <a:bodyPr/>
                    <a:lstStyle/>
                    <a:p>
                      <a:pPr algn="l" fontAlgn="ctr"/>
                      <a:r>
                        <a:rPr lang="en-US" sz="2000" u="none" strike="noStrike">
                          <a:effectLst/>
                        </a:rPr>
                        <a:t>procedure_occurrence</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a:effectLst/>
                        </a:rPr>
                        <a:t>278,981 x 19 (22%)</a:t>
                      </a:r>
                      <a:endParaRPr lang="en-US" sz="20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b="1" u="none" strike="noStrike" dirty="0">
                          <a:effectLst/>
                        </a:rPr>
                        <a:t>14,645 x 19 (23%)</a:t>
                      </a:r>
                      <a:endParaRPr lang="en-US" sz="20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938938436"/>
                  </a:ext>
                </a:extLst>
              </a:tr>
              <a:tr h="324729">
                <a:tc>
                  <a:txBody>
                    <a:bodyPr/>
                    <a:lstStyle/>
                    <a:p>
                      <a:pPr algn="l" fontAlgn="ctr"/>
                      <a:r>
                        <a:rPr lang="en-US" sz="2000" u="none" strike="noStrike">
                          <a:effectLst/>
                        </a:rPr>
                        <a:t>procedures_to_macro</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991,579 x 8 (5%)</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5,247 x 8 (5%)</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090361557"/>
                  </a:ext>
                </a:extLst>
              </a:tr>
              <a:tr h="324729">
                <a:tc>
                  <a:txBody>
                    <a:bodyPr/>
                    <a:lstStyle/>
                    <a:p>
                      <a:pPr algn="l" fontAlgn="ctr"/>
                      <a:r>
                        <a:rPr lang="en-US" sz="2000" u="none" strike="noStrike">
                          <a:effectLst/>
                        </a:rPr>
                        <a:t>provider</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31,664 x 18 (51%)</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a:effectLst/>
                        </a:rPr>
                        <a:t>477 x 18 (56%)</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912310359"/>
                  </a:ext>
                </a:extLst>
              </a:tr>
              <a:tr h="324729">
                <a:tc>
                  <a:txBody>
                    <a:bodyPr/>
                    <a:lstStyle/>
                    <a:p>
                      <a:pPr algn="l" fontAlgn="ctr"/>
                      <a:r>
                        <a:rPr lang="en-US" sz="2000" u="none" strike="noStrike" dirty="0" err="1">
                          <a:effectLst/>
                        </a:rPr>
                        <a:t>visit_occurrence</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350,934 x 23 (49%)</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2000" u="none" strike="noStrike" dirty="0">
                          <a:effectLst/>
                        </a:rPr>
                        <a:t>19,411 x 23 (49%)</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202227999"/>
                  </a:ext>
                </a:extLst>
              </a:tr>
            </a:tbl>
          </a:graphicData>
        </a:graphic>
      </p:graphicFrame>
      <p:pic>
        <p:nvPicPr>
          <p:cNvPr id="24" name="Picture 23" descr="Chart&#10;&#10;Description automatically generated with medium confidence">
            <a:extLst>
              <a:ext uri="{FF2B5EF4-FFF2-40B4-BE49-F238E27FC236}">
                <a16:creationId xmlns:a16="http://schemas.microsoft.com/office/drawing/2014/main" id="{BA81D16A-AF79-8480-9875-370A88B612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26849" y="10052301"/>
            <a:ext cx="7373021" cy="4031712"/>
          </a:xfrm>
          <a:prstGeom prst="rect">
            <a:avLst/>
          </a:prstGeom>
        </p:spPr>
      </p:pic>
      <p:pic>
        <p:nvPicPr>
          <p:cNvPr id="28" name="Picture 27" descr="Chart&#10;&#10;Description automatically generated">
            <a:extLst>
              <a:ext uri="{FF2B5EF4-FFF2-40B4-BE49-F238E27FC236}">
                <a16:creationId xmlns:a16="http://schemas.microsoft.com/office/drawing/2014/main" id="{410BBCFB-61D5-0AD3-C1BA-732D414F5A8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639307" y="15008679"/>
            <a:ext cx="7330919" cy="3677032"/>
          </a:xfrm>
          <a:prstGeom prst="rect">
            <a:avLst/>
          </a:prstGeom>
        </p:spPr>
      </p:pic>
      <p:sp>
        <p:nvSpPr>
          <p:cNvPr id="29" name="TextBox 28">
            <a:extLst>
              <a:ext uri="{FF2B5EF4-FFF2-40B4-BE49-F238E27FC236}">
                <a16:creationId xmlns:a16="http://schemas.microsoft.com/office/drawing/2014/main" id="{286F8AE3-7AB5-1523-2C8D-4C1E2D6033A4}"/>
              </a:ext>
            </a:extLst>
          </p:cNvPr>
          <p:cNvSpPr txBox="1"/>
          <p:nvPr/>
        </p:nvSpPr>
        <p:spPr>
          <a:xfrm>
            <a:off x="17646985" y="18752141"/>
            <a:ext cx="7710051" cy="769441"/>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4. Most frequent drugs per unique patient in the training data set (left) and their average duration (right).</a:t>
            </a:r>
          </a:p>
        </p:txBody>
      </p:sp>
      <p:pic>
        <p:nvPicPr>
          <p:cNvPr id="32" name="Picture 31">
            <a:extLst>
              <a:ext uri="{FF2B5EF4-FFF2-40B4-BE49-F238E27FC236}">
                <a16:creationId xmlns:a16="http://schemas.microsoft.com/office/drawing/2014/main" id="{93FD251A-018F-3892-5F40-8DF36A6B3DAE}"/>
              </a:ext>
            </a:extLst>
          </p:cNvPr>
          <p:cNvPicPr>
            <a:picLocks noChangeAspect="1"/>
          </p:cNvPicPr>
          <p:nvPr/>
        </p:nvPicPr>
        <p:blipFill>
          <a:blip r:embed="rId10"/>
          <a:stretch>
            <a:fillRect/>
          </a:stretch>
        </p:blipFill>
        <p:spPr>
          <a:xfrm>
            <a:off x="25525887" y="4838535"/>
            <a:ext cx="6072500" cy="4134467"/>
          </a:xfrm>
          <a:prstGeom prst="rect">
            <a:avLst/>
          </a:prstGeom>
        </p:spPr>
      </p:pic>
      <p:pic>
        <p:nvPicPr>
          <p:cNvPr id="41" name="Picture 40" descr="Chart, bar chart&#10;&#10;Description automatically generated">
            <a:extLst>
              <a:ext uri="{FF2B5EF4-FFF2-40B4-BE49-F238E27FC236}">
                <a16:creationId xmlns:a16="http://schemas.microsoft.com/office/drawing/2014/main" id="{14E44AAB-B98F-24AB-9E1A-1E2A2C21CD0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13063" y="15861751"/>
            <a:ext cx="7067973" cy="4245914"/>
          </a:xfrm>
          <a:prstGeom prst="rect">
            <a:avLst/>
          </a:prstGeom>
        </p:spPr>
      </p:pic>
      <p:graphicFrame>
        <p:nvGraphicFramePr>
          <p:cNvPr id="42" name="Table 41">
            <a:extLst>
              <a:ext uri="{FF2B5EF4-FFF2-40B4-BE49-F238E27FC236}">
                <a16:creationId xmlns:a16="http://schemas.microsoft.com/office/drawing/2014/main" id="{06A05C05-4707-9E76-7C81-C421A95D18F0}"/>
              </a:ext>
            </a:extLst>
          </p:cNvPr>
          <p:cNvGraphicFramePr>
            <a:graphicFrameLocks noGrp="1"/>
          </p:cNvGraphicFramePr>
          <p:nvPr>
            <p:extLst>
              <p:ext uri="{D42A27DB-BD31-4B8C-83A1-F6EECF244321}">
                <p14:modId xmlns:p14="http://schemas.microsoft.com/office/powerpoint/2010/main" val="782749901"/>
              </p:ext>
            </p:extLst>
          </p:nvPr>
        </p:nvGraphicFramePr>
        <p:xfrm>
          <a:off x="25286374" y="9453559"/>
          <a:ext cx="7373019" cy="4648380"/>
        </p:xfrm>
        <a:graphic>
          <a:graphicData uri="http://schemas.openxmlformats.org/drawingml/2006/table">
            <a:tbl>
              <a:tblPr>
                <a:tableStyleId>{8A107856-5554-42FB-B03E-39F5DBC370BA}</a:tableStyleId>
              </a:tblPr>
              <a:tblGrid>
                <a:gridCol w="1368591">
                  <a:extLst>
                    <a:ext uri="{9D8B030D-6E8A-4147-A177-3AD203B41FA5}">
                      <a16:colId xmlns:a16="http://schemas.microsoft.com/office/drawing/2014/main" val="1647578776"/>
                    </a:ext>
                  </a:extLst>
                </a:gridCol>
                <a:gridCol w="835375">
                  <a:extLst>
                    <a:ext uri="{9D8B030D-6E8A-4147-A177-3AD203B41FA5}">
                      <a16:colId xmlns:a16="http://schemas.microsoft.com/office/drawing/2014/main" val="2110272308"/>
                    </a:ext>
                  </a:extLst>
                </a:gridCol>
                <a:gridCol w="1102960">
                  <a:extLst>
                    <a:ext uri="{9D8B030D-6E8A-4147-A177-3AD203B41FA5}">
                      <a16:colId xmlns:a16="http://schemas.microsoft.com/office/drawing/2014/main" val="2780015907"/>
                    </a:ext>
                  </a:extLst>
                </a:gridCol>
                <a:gridCol w="891093">
                  <a:extLst>
                    <a:ext uri="{9D8B030D-6E8A-4147-A177-3AD203B41FA5}">
                      <a16:colId xmlns:a16="http://schemas.microsoft.com/office/drawing/2014/main" val="705206106"/>
                    </a:ext>
                  </a:extLst>
                </a:gridCol>
                <a:gridCol w="915623">
                  <a:extLst>
                    <a:ext uri="{9D8B030D-6E8A-4147-A177-3AD203B41FA5}">
                      <a16:colId xmlns:a16="http://schemas.microsoft.com/office/drawing/2014/main" val="2107444190"/>
                    </a:ext>
                  </a:extLst>
                </a:gridCol>
                <a:gridCol w="1096487">
                  <a:extLst>
                    <a:ext uri="{9D8B030D-6E8A-4147-A177-3AD203B41FA5}">
                      <a16:colId xmlns:a16="http://schemas.microsoft.com/office/drawing/2014/main" val="2793781930"/>
                    </a:ext>
                  </a:extLst>
                </a:gridCol>
                <a:gridCol w="1162890">
                  <a:extLst>
                    <a:ext uri="{9D8B030D-6E8A-4147-A177-3AD203B41FA5}">
                      <a16:colId xmlns:a16="http://schemas.microsoft.com/office/drawing/2014/main" val="3104001439"/>
                    </a:ext>
                  </a:extLst>
                </a:gridCol>
              </a:tblGrid>
              <a:tr h="273760">
                <a:tc>
                  <a:txBody>
                    <a:bodyPr/>
                    <a:lstStyle/>
                    <a:p>
                      <a:pPr algn="l" fontAlgn="ctr"/>
                      <a:endParaRPr lang="en-US" sz="1800" b="1" i="0" u="none" strike="noStrike">
                        <a:solidFill>
                          <a:srgbClr val="000000"/>
                        </a:solidFill>
                        <a:effectLst/>
                        <a:latin typeface="Calibri" panose="020F0502020204030204" pitchFamily="34" charset="0"/>
                      </a:endParaRPr>
                    </a:p>
                  </a:txBody>
                  <a:tcPr marL="3810" marR="3810" marT="3810" marB="0" anchor="ctr"/>
                </a:tc>
                <a:tc gridSpan="3">
                  <a:txBody>
                    <a:bodyPr/>
                    <a:lstStyle/>
                    <a:p>
                      <a:pPr algn="ctr" fontAlgn="ctr"/>
                      <a:r>
                        <a:rPr lang="en-US" sz="1800" b="1" u="none" strike="noStrike" dirty="0">
                          <a:effectLst/>
                        </a:rPr>
                        <a:t>Gradient Boosting</a:t>
                      </a:r>
                      <a:endParaRPr lang="en-US" sz="1800" b="1" i="0" u="none" strike="noStrike" dirty="0">
                        <a:solidFill>
                          <a:srgbClr val="000000"/>
                        </a:solidFill>
                        <a:effectLst/>
                        <a:latin typeface="Calibri" panose="020F0502020204030204" pitchFamily="34" charset="0"/>
                      </a:endParaRPr>
                    </a:p>
                  </a:txBody>
                  <a:tcPr marL="3810" marR="3810" marT="3810" marB="0" anchor="ctr"/>
                </a:tc>
                <a:tc hMerge="1">
                  <a:txBody>
                    <a:bodyPr/>
                    <a:lstStyle/>
                    <a:p>
                      <a:endParaRPr lang="en-US"/>
                    </a:p>
                  </a:txBody>
                  <a:tcPr/>
                </a:tc>
                <a:tc hMerge="1">
                  <a:txBody>
                    <a:bodyPr/>
                    <a:lstStyle/>
                    <a:p>
                      <a:endParaRPr lang="en-US"/>
                    </a:p>
                  </a:txBody>
                  <a:tcPr/>
                </a:tc>
                <a:tc gridSpan="3">
                  <a:txBody>
                    <a:bodyPr/>
                    <a:lstStyle/>
                    <a:p>
                      <a:pPr algn="ctr" fontAlgn="ctr"/>
                      <a:r>
                        <a:rPr lang="en-US" sz="1800" b="1" u="none" strike="noStrike">
                          <a:effectLst/>
                        </a:rPr>
                        <a:t>Random Forest</a:t>
                      </a:r>
                      <a:endParaRPr lang="en-US" sz="1800" b="1" i="0" u="none" strike="noStrike">
                        <a:solidFill>
                          <a:srgbClr val="000000"/>
                        </a:solidFill>
                        <a:effectLst/>
                        <a:latin typeface="Calibri" panose="020F0502020204030204" pitchFamily="34" charset="0"/>
                      </a:endParaRPr>
                    </a:p>
                  </a:txBody>
                  <a:tcPr marL="3810" marR="3810" marT="381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0883761"/>
                  </a:ext>
                </a:extLst>
              </a:tr>
              <a:tr h="273760">
                <a:tc>
                  <a:txBody>
                    <a:bodyPr/>
                    <a:lstStyle/>
                    <a:p>
                      <a:pPr algn="l" fontAlgn="ctr"/>
                      <a:r>
                        <a:rPr lang="en-US" sz="1800" b="1" u="none" strike="noStrike" dirty="0">
                          <a:effectLst/>
                        </a:rPr>
                        <a:t>data frame</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P</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R</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F1</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P</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R</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F1</a:t>
                      </a:r>
                      <a:endParaRPr lang="en-US" sz="18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979818200"/>
                  </a:ext>
                </a:extLst>
              </a:tr>
              <a:tr h="354628">
                <a:tc>
                  <a:txBody>
                    <a:bodyPr/>
                    <a:lstStyle/>
                    <a:p>
                      <a:pPr algn="l" fontAlgn="ctr"/>
                      <a:r>
                        <a:rPr lang="en-US" sz="1800" b="1" u="none" strike="noStrike" dirty="0">
                          <a:effectLst/>
                        </a:rPr>
                        <a:t>Demographics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0.792</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0.845</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0.869</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0.845</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235527998"/>
                  </a:ext>
                </a:extLst>
              </a:tr>
              <a:tr h="273760">
                <a:tc>
                  <a:txBody>
                    <a:bodyPr/>
                    <a:lstStyle/>
                    <a:p>
                      <a:pPr algn="l" fontAlgn="ctr"/>
                      <a:r>
                        <a:rPr lang="en-US" sz="1800" b="1" u="none" strike="noStrike" dirty="0">
                          <a:effectLst/>
                        </a:rPr>
                        <a:t>Conditions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0.785</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0.799</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084145288"/>
                  </a:ext>
                </a:extLst>
              </a:tr>
              <a:tr h="375880">
                <a:tc>
                  <a:txBody>
                    <a:bodyPr/>
                    <a:lstStyle/>
                    <a:p>
                      <a:pPr algn="l" fontAlgn="ctr"/>
                      <a:r>
                        <a:rPr lang="en-US" sz="1800" b="1" u="none" strike="noStrike" dirty="0" err="1">
                          <a:effectLst/>
                        </a:rPr>
                        <a:t>ConditionsB</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0.785</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0.770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0.793</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80690697"/>
                  </a:ext>
                </a:extLst>
              </a:tr>
              <a:tr h="273760">
                <a:tc>
                  <a:txBody>
                    <a:bodyPr/>
                    <a:lstStyle/>
                    <a:p>
                      <a:pPr algn="l" fontAlgn="ctr"/>
                      <a:endParaRPr lang="en-US" sz="1800" b="1" i="0" u="none" strike="noStrike" dirty="0">
                        <a:solidFill>
                          <a:srgbClr val="000000"/>
                        </a:solidFill>
                        <a:effectLst/>
                        <a:latin typeface="Calibri" panose="020F0502020204030204" pitchFamily="34" charset="0"/>
                      </a:endParaRPr>
                    </a:p>
                  </a:txBody>
                  <a:tcPr marL="3810" marR="3810" marT="3810" marB="0" anchor="ctr"/>
                </a:tc>
                <a:tc gridSpan="3">
                  <a:txBody>
                    <a:bodyPr/>
                    <a:lstStyle/>
                    <a:p>
                      <a:pPr algn="ctr" fontAlgn="ctr"/>
                      <a:r>
                        <a:rPr lang="en-US" sz="1800" b="1" u="none" strike="noStrike" dirty="0">
                          <a:effectLst/>
                        </a:rPr>
                        <a:t>Decision Tree</a:t>
                      </a:r>
                      <a:endParaRPr lang="en-US" sz="1800" b="1" i="0" u="none" strike="noStrike" dirty="0">
                        <a:solidFill>
                          <a:srgbClr val="000000"/>
                        </a:solidFill>
                        <a:effectLst/>
                        <a:latin typeface="Calibri" panose="020F0502020204030204" pitchFamily="34" charset="0"/>
                      </a:endParaRPr>
                    </a:p>
                  </a:txBody>
                  <a:tcPr marL="3810" marR="3810" marT="3810" marB="0" anchor="ctr"/>
                </a:tc>
                <a:tc hMerge="1">
                  <a:txBody>
                    <a:bodyPr/>
                    <a:lstStyle/>
                    <a:p>
                      <a:endParaRPr lang="en-US"/>
                    </a:p>
                  </a:txBody>
                  <a:tcPr/>
                </a:tc>
                <a:tc hMerge="1">
                  <a:txBody>
                    <a:bodyPr/>
                    <a:lstStyle/>
                    <a:p>
                      <a:endParaRPr lang="en-US"/>
                    </a:p>
                  </a:txBody>
                  <a:tcPr/>
                </a:tc>
                <a:tc gridSpan="3">
                  <a:txBody>
                    <a:bodyPr/>
                    <a:lstStyle/>
                    <a:p>
                      <a:pPr algn="ctr" fontAlgn="ctr"/>
                      <a:r>
                        <a:rPr lang="en-US" sz="1800" b="1" u="none" strike="noStrike" dirty="0">
                          <a:effectLst/>
                        </a:rPr>
                        <a:t>Random Forest</a:t>
                      </a:r>
                      <a:endParaRPr lang="en-US" sz="1800" b="1" i="0" u="none" strike="noStrike" dirty="0">
                        <a:solidFill>
                          <a:srgbClr val="000000"/>
                        </a:solidFill>
                        <a:effectLst/>
                        <a:latin typeface="Calibri" panose="020F0502020204030204" pitchFamily="34" charset="0"/>
                      </a:endParaRPr>
                    </a:p>
                  </a:txBody>
                  <a:tcPr marL="3810" marR="3810" marT="381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2978047"/>
                  </a:ext>
                </a:extLst>
              </a:tr>
              <a:tr h="273760">
                <a:tc>
                  <a:txBody>
                    <a:bodyPr/>
                    <a:lstStyle/>
                    <a:p>
                      <a:pPr algn="l" fontAlgn="ctr"/>
                      <a:r>
                        <a:rPr lang="en-US" sz="1800" b="1" u="none" strike="noStrike" dirty="0">
                          <a:effectLst/>
                        </a:rPr>
                        <a:t>data frame</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P</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R</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F1</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P</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R</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b="1" u="none" strike="noStrike" dirty="0">
                          <a:effectLst/>
                        </a:rPr>
                        <a:t>F1</a:t>
                      </a:r>
                      <a:endParaRPr lang="en-US" sz="1800" b="1"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820061279"/>
                  </a:ext>
                </a:extLst>
              </a:tr>
              <a:tr h="354628">
                <a:tc>
                  <a:txBody>
                    <a:bodyPr/>
                    <a:lstStyle/>
                    <a:p>
                      <a:pPr algn="l" fontAlgn="ctr"/>
                      <a:r>
                        <a:rPr lang="en-US" sz="1800" b="1" u="none" strike="noStrike" dirty="0">
                          <a:effectLst/>
                        </a:rPr>
                        <a:t>Demographics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0.871</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0.848</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0.870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0.845</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345043441"/>
                  </a:ext>
                </a:extLst>
              </a:tr>
              <a:tr h="273760">
                <a:tc>
                  <a:txBody>
                    <a:bodyPr/>
                    <a:lstStyle/>
                    <a:p>
                      <a:pPr algn="l" fontAlgn="ctr"/>
                      <a:r>
                        <a:rPr lang="en-US" sz="1800" b="1" u="none" strike="noStrike" dirty="0">
                          <a:effectLst/>
                        </a:rPr>
                        <a:t>Conditions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0.770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0.794</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0.799</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7542905"/>
                  </a:ext>
                </a:extLst>
              </a:tr>
              <a:tr h="354628">
                <a:tc>
                  <a:txBody>
                    <a:bodyPr/>
                    <a:lstStyle/>
                    <a:p>
                      <a:pPr algn="l" fontAlgn="ctr"/>
                      <a:r>
                        <a:rPr lang="en-US" sz="1800" b="1" u="none" strike="noStrike" dirty="0" err="1">
                          <a:effectLst/>
                        </a:rPr>
                        <a:t>ConditionsB</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0.792</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0.770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0.793</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163710790"/>
                  </a:ext>
                </a:extLst>
              </a:tr>
              <a:tr h="354628">
                <a:tc>
                  <a:txBody>
                    <a:bodyPr/>
                    <a:lstStyle/>
                    <a:p>
                      <a:pPr algn="l" fontAlgn="ctr"/>
                      <a:r>
                        <a:rPr lang="en-US" sz="1800" b="1" u="none" strike="noStrike" dirty="0">
                          <a:effectLst/>
                        </a:rPr>
                        <a:t>Observations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0.782</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0.808</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0.770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189731158"/>
                  </a:ext>
                </a:extLst>
              </a:tr>
              <a:tr h="354628">
                <a:tc>
                  <a:txBody>
                    <a:bodyPr/>
                    <a:lstStyle/>
                    <a:p>
                      <a:pPr algn="l" fontAlgn="ctr"/>
                      <a:r>
                        <a:rPr lang="en-US" sz="1800" b="1" u="none" strike="noStrike" dirty="0" err="1">
                          <a:effectLst/>
                        </a:rPr>
                        <a:t>ObservationsB</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0.781</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0.770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0.793</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358298080"/>
                  </a:ext>
                </a:extLst>
              </a:tr>
              <a:tr h="273760">
                <a:tc>
                  <a:txBody>
                    <a:bodyPr/>
                    <a:lstStyle/>
                    <a:p>
                      <a:pPr algn="l" fontAlgn="ctr"/>
                      <a:r>
                        <a:rPr lang="en-US" sz="1800" b="1" u="none" strike="noStrike" dirty="0">
                          <a:effectLst/>
                        </a:rPr>
                        <a:t>Diagnoses</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a:effectLst/>
                        </a:rPr>
                        <a:t>0.783</a:t>
                      </a:r>
                      <a:endParaRPr lang="en-US" sz="18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0.740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0.840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69714899"/>
                  </a:ext>
                </a:extLst>
              </a:tr>
              <a:tr h="354628">
                <a:tc>
                  <a:txBody>
                    <a:bodyPr/>
                    <a:lstStyle/>
                    <a:p>
                      <a:pPr algn="l" fontAlgn="ctr"/>
                      <a:r>
                        <a:rPr lang="en-US" sz="1800" b="1" u="none" strike="noStrike" dirty="0" err="1">
                          <a:effectLst/>
                        </a:rPr>
                        <a:t>DiagnosesB</a:t>
                      </a:r>
                      <a:endParaRPr lang="en-US" sz="18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0.750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0.740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0.780</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0.792</a:t>
                      </a:r>
                      <a:endParaRPr lang="en-US" sz="18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US" sz="1800" u="none" strike="noStrike" dirty="0">
                          <a:effectLst/>
                        </a:rPr>
                        <a:t>0.760</a:t>
                      </a:r>
                      <a:endParaRPr lang="en-US" sz="18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051982626"/>
                  </a:ext>
                </a:extLst>
              </a:tr>
            </a:tbl>
          </a:graphicData>
        </a:graphic>
      </p:graphicFrame>
      <p:sp>
        <p:nvSpPr>
          <p:cNvPr id="43" name="TextBox 42">
            <a:extLst>
              <a:ext uri="{FF2B5EF4-FFF2-40B4-BE49-F238E27FC236}">
                <a16:creationId xmlns:a16="http://schemas.microsoft.com/office/drawing/2014/main" id="{44F86D14-736A-51A3-17CA-CF0A91867515}"/>
              </a:ext>
            </a:extLst>
          </p:cNvPr>
          <p:cNvSpPr txBox="1"/>
          <p:nvPr/>
        </p:nvSpPr>
        <p:spPr>
          <a:xfrm>
            <a:off x="25367871" y="14190734"/>
            <a:ext cx="7394001" cy="1446550"/>
          </a:xfrm>
          <a:prstGeom prst="rect">
            <a:avLst/>
          </a:prstGeom>
          <a:noFill/>
        </p:spPr>
        <p:txBody>
          <a:bodyPr wrap="square" lIns="91440" tIns="45720" rIns="91440" bIns="45720" anchor="t">
            <a:spAutoFit/>
          </a:bodyPr>
          <a:lstStyle/>
          <a:p>
            <a:pPr marL="135890">
              <a:buSzPts val="1460"/>
            </a:pPr>
            <a:r>
              <a:rPr lang="en-US" sz="2200" dirty="0">
                <a:latin typeface="Arial"/>
                <a:cs typeface="Arial"/>
              </a:rPr>
              <a:t>Table 2. </a:t>
            </a:r>
            <a:r>
              <a:rPr lang="en-US" sz="2200" dirty="0" err="1">
                <a:latin typeface="Arial"/>
                <a:cs typeface="Arial"/>
              </a:rPr>
              <a:t>FInal</a:t>
            </a:r>
            <a:r>
              <a:rPr lang="en-US" sz="2200" dirty="0">
                <a:latin typeface="Arial"/>
                <a:cs typeface="Arial"/>
              </a:rPr>
              <a:t> Model Performances For The Entire Training Data Set. The Encoding Of The Total Days For Conditions Observations And Diagnoses Made No Statistical Difference For The Modeling</a:t>
            </a:r>
          </a:p>
        </p:txBody>
      </p:sp>
      <p:sp>
        <p:nvSpPr>
          <p:cNvPr id="44" name="TextBox 43">
            <a:extLst>
              <a:ext uri="{FF2B5EF4-FFF2-40B4-BE49-F238E27FC236}">
                <a16:creationId xmlns:a16="http://schemas.microsoft.com/office/drawing/2014/main" id="{2C2E0876-2DF8-4F6B-9C9E-2C1603890882}"/>
              </a:ext>
            </a:extLst>
          </p:cNvPr>
          <p:cNvSpPr txBox="1"/>
          <p:nvPr/>
        </p:nvSpPr>
        <p:spPr>
          <a:xfrm>
            <a:off x="25286374" y="20217773"/>
            <a:ext cx="7475498" cy="1446550"/>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6: Final Model Performances From Table VII On Entire Training Dataset. Late Fusion Model Only Returns Prediction For 26,923 Patients Out Of 57,562 Patients Total.</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327B9BB600C24D969D4109B7BDF3BC" ma:contentTypeVersion="10" ma:contentTypeDescription="Create a new document." ma:contentTypeScope="" ma:versionID="63050399dfe90cf7587cf945d84ee0d0">
  <xsd:schema xmlns:xsd="http://www.w3.org/2001/XMLSchema" xmlns:xs="http://www.w3.org/2001/XMLSchema" xmlns:p="http://schemas.microsoft.com/office/2006/metadata/properties" xmlns:ns2="dae96268-6b91-42cf-98d9-7287c0f26adf" xmlns:ns3="bbe9b01d-c81c-4833-b8eb-7cf06592a486" targetNamespace="http://schemas.microsoft.com/office/2006/metadata/properties" ma:root="true" ma:fieldsID="ffaa121e828920ce99b45aba99ddfd74" ns2:_="" ns3:_="">
    <xsd:import namespace="dae96268-6b91-42cf-98d9-7287c0f26adf"/>
    <xsd:import namespace="bbe9b01d-c81c-4833-b8eb-7cf06592a4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96268-6b91-42cf-98d9-7287c0f26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e9b01d-c81c-4833-b8eb-7cf06592a4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B4AAE-37F7-48BC-9315-4F0B560E4FC3}">
  <ds:schemaRefs>
    <ds:schemaRef ds:uri="bbe9b01d-c81c-4833-b8eb-7cf06592a486"/>
    <ds:schemaRef ds:uri="dae96268-6b91-42cf-98d9-7287c0f26a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2EE32B-77C5-49C6-8F60-D665B12ED61C}">
  <ds:schemaRefs>
    <ds:schemaRef ds:uri="http://schemas.microsoft.com/sharepoint/v3/contenttype/forms"/>
  </ds:schemaRefs>
</ds:datastoreItem>
</file>

<file path=customXml/itemProps3.xml><?xml version="1.0" encoding="utf-8"?>
<ds:datastoreItem xmlns:ds="http://schemas.openxmlformats.org/officeDocument/2006/customXml" ds:itemID="{3188A1C6-E9DE-482A-B5D0-EB6400972847}">
  <ds:schemaRefs>
    <ds:schemaRef ds:uri="bbe9b01d-c81c-4833-b8eb-7cf06592a486"/>
    <ds:schemaRef ds:uri="dae96268-6b91-42cf-98d9-7287c0f26a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TotalTime>
  <Words>1215</Words>
  <Application>Microsoft Office PowerPoint</Application>
  <PresentationFormat>Custom</PresentationFormat>
  <Paragraphs>206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Peterson</dc:creator>
  <cp:lastModifiedBy>Elizondo, Mirna</cp:lastModifiedBy>
  <cp:revision>188</cp:revision>
  <dcterms:created xsi:type="dcterms:W3CDTF">2011-07-28T19:17:36Z</dcterms:created>
  <dcterms:modified xsi:type="dcterms:W3CDTF">2023-04-17T20:39:17Z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0x01010062327B9BB600C24D969D4109B7BDF3BC</vt:lpwstr>
  </property>
</Properties>
</file>