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4_791B950E.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6"/>
  </p:notesMasterIdLst>
  <p:sldIdLst>
    <p:sldId id="260" r:id="rId5"/>
  </p:sldIdLst>
  <p:sldSz cx="43891200" cy="32918400"/>
  <p:notesSz cx="9236075" cy="6950075"/>
  <p:defaultTextStyle>
    <a:defPPr>
      <a:defRPr lang="en-US"/>
    </a:defPPr>
    <a:lvl1pPr marL="0" algn="l" defTabSz="4388068" rtl="0" eaLnBrk="1" latinLnBrk="0" hangingPunct="1">
      <a:defRPr sz="8597" kern="1200">
        <a:solidFill>
          <a:schemeClr val="tx1"/>
        </a:solidFill>
        <a:latin typeface="+mn-lt"/>
        <a:ea typeface="+mn-ea"/>
        <a:cs typeface="+mn-cs"/>
      </a:defRPr>
    </a:lvl1pPr>
    <a:lvl2pPr marL="2194034" algn="l" defTabSz="4388068" rtl="0" eaLnBrk="1" latinLnBrk="0" hangingPunct="1">
      <a:defRPr sz="8597" kern="1200">
        <a:solidFill>
          <a:schemeClr val="tx1"/>
        </a:solidFill>
        <a:latin typeface="+mn-lt"/>
        <a:ea typeface="+mn-ea"/>
        <a:cs typeface="+mn-cs"/>
      </a:defRPr>
    </a:lvl2pPr>
    <a:lvl3pPr marL="4388068" algn="l" defTabSz="4388068" rtl="0" eaLnBrk="1" latinLnBrk="0" hangingPunct="1">
      <a:defRPr sz="8597" kern="1200">
        <a:solidFill>
          <a:schemeClr val="tx1"/>
        </a:solidFill>
        <a:latin typeface="+mn-lt"/>
        <a:ea typeface="+mn-ea"/>
        <a:cs typeface="+mn-cs"/>
      </a:defRPr>
    </a:lvl3pPr>
    <a:lvl4pPr marL="6582100" algn="l" defTabSz="4388068" rtl="0" eaLnBrk="1" latinLnBrk="0" hangingPunct="1">
      <a:defRPr sz="8597" kern="1200">
        <a:solidFill>
          <a:schemeClr val="tx1"/>
        </a:solidFill>
        <a:latin typeface="+mn-lt"/>
        <a:ea typeface="+mn-ea"/>
        <a:cs typeface="+mn-cs"/>
      </a:defRPr>
    </a:lvl4pPr>
    <a:lvl5pPr marL="8776134" algn="l" defTabSz="4388068" rtl="0" eaLnBrk="1" latinLnBrk="0" hangingPunct="1">
      <a:defRPr sz="8597" kern="1200">
        <a:solidFill>
          <a:schemeClr val="tx1"/>
        </a:solidFill>
        <a:latin typeface="+mn-lt"/>
        <a:ea typeface="+mn-ea"/>
        <a:cs typeface="+mn-cs"/>
      </a:defRPr>
    </a:lvl5pPr>
    <a:lvl6pPr marL="10970168" algn="l" defTabSz="4388068" rtl="0" eaLnBrk="1" latinLnBrk="0" hangingPunct="1">
      <a:defRPr sz="8597" kern="1200">
        <a:solidFill>
          <a:schemeClr val="tx1"/>
        </a:solidFill>
        <a:latin typeface="+mn-lt"/>
        <a:ea typeface="+mn-ea"/>
        <a:cs typeface="+mn-cs"/>
      </a:defRPr>
    </a:lvl6pPr>
    <a:lvl7pPr marL="13164201" algn="l" defTabSz="4388068" rtl="0" eaLnBrk="1" latinLnBrk="0" hangingPunct="1">
      <a:defRPr sz="8597" kern="1200">
        <a:solidFill>
          <a:schemeClr val="tx1"/>
        </a:solidFill>
        <a:latin typeface="+mn-lt"/>
        <a:ea typeface="+mn-ea"/>
        <a:cs typeface="+mn-cs"/>
      </a:defRPr>
    </a:lvl7pPr>
    <a:lvl8pPr marL="15358232" algn="l" defTabSz="4388068" rtl="0" eaLnBrk="1" latinLnBrk="0" hangingPunct="1">
      <a:defRPr sz="8597" kern="1200">
        <a:solidFill>
          <a:schemeClr val="tx1"/>
        </a:solidFill>
        <a:latin typeface="+mn-lt"/>
        <a:ea typeface="+mn-ea"/>
        <a:cs typeface="+mn-cs"/>
      </a:defRPr>
    </a:lvl8pPr>
    <a:lvl9pPr marL="17552266" algn="l" defTabSz="4388068" rtl="0" eaLnBrk="1" latinLnBrk="0" hangingPunct="1">
      <a:defRPr sz="859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760C9D-84F0-61B4-7875-524D2D2AF2F3}" name="Elizondo, Mirna" initials="ME" userId="S::m_e172@txstate.edu::09ea4274-4ca6-47c8-a481-2346adb50e0c" providerId="AD"/>
  <p188:author id="{1F25E3A8-774D-86C2-A022-EF3AB00D6C07}" name="Ortiz, Evan G" initials="OG" userId="S::ego7@txstate.edu::80a3a1d8-f5e7-4391-af15-bc9d7d4fa81c" providerId="AD"/>
  <p188:author id="{B7B130FF-417D-A7EB-E2C6-F90DCD66995E}" name="Tesic, Jelena" initials="TJ" userId="S::j_t463@txstate.edu::cc020a9f-a5bc-462f-8da4-b0d1814c6f5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2A81"/>
    <a:srgbClr val="4E1212"/>
    <a:srgbClr val="4F81BD"/>
    <a:srgbClr val="8C724D"/>
    <a:srgbClr val="501214"/>
    <a:srgbClr val="3B0E70"/>
    <a:srgbClr val="FE9F6C"/>
    <a:srgbClr val="DE4968"/>
    <a:srgbClr val="636363"/>
    <a:srgbClr val="9F48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D10A5-3724-CD64-529B-E91D2D8ED609}" v="1" dt="2023-04-18T21:34:13.698"/>
    <p1510:client id="{34C2B373-8D6C-4C7D-B28F-477AA56189F0}" v="78" dt="2023-04-18T21:26:17.012"/>
    <p1510:client id="{404EAFAB-0750-6852-607B-947E6234B405}" v="4" dt="2023-04-18T18:04:07.231"/>
    <p1510:client id="{711F8640-6646-48FA-A165-AA654A0CE8FA}" v="621" dt="2023-04-18T23:26:14.6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86" autoAdjust="0"/>
    <p:restoredTop sz="86415" autoAdjust="0"/>
  </p:normalViewPr>
  <p:slideViewPr>
    <p:cSldViewPr snapToGrid="0">
      <p:cViewPr varScale="1">
        <p:scale>
          <a:sx n="10" d="100"/>
          <a:sy n="10" d="100"/>
        </p:scale>
        <p:origin x="46" y="74"/>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omments/modernComment_104_791B950E.xml><?xml version="1.0" encoding="utf-8"?>
<p188:cmLst xmlns:a="http://schemas.openxmlformats.org/drawingml/2006/main" xmlns:r="http://schemas.openxmlformats.org/officeDocument/2006/relationships" xmlns:p188="http://schemas.microsoft.com/office/powerpoint/2018/8/main">
  <p188:cm id="{CE177FAD-8F27-40B0-A844-70D909DB9E55}" authorId="{B7B130FF-417D-A7EB-E2C6-F90DCD66995E}" created="2023-04-18T21:25:43.698">
    <ac:deMkLst xmlns:ac="http://schemas.microsoft.com/office/drawing/2013/main/command">
      <pc:docMk xmlns:pc="http://schemas.microsoft.com/office/powerpoint/2013/main/command"/>
      <pc:sldMk xmlns:pc="http://schemas.microsoft.com/office/powerpoint/2013/main/command" cId="2031850766" sldId="260"/>
      <ac:picMk id="10" creationId="{F0FB74ED-E1EA-8E1E-D476-E91B9AD99991}"/>
    </ac:deMkLst>
    <p188:txBody>
      <a:bodyPr/>
      <a:lstStyle/>
      <a:p>
        <a:r>
          <a:rPr lang="en-US"/>
          <a:t>Fix the table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48388"/>
          </a:xfrm>
          <a:prstGeom prst="rect">
            <a:avLst/>
          </a:prstGeom>
        </p:spPr>
        <p:txBody>
          <a:bodyPr vert="horz" lIns="19495" tIns="9748" rIns="19495" bIns="9748" rtlCol="0"/>
          <a:lstStyle>
            <a:lvl1pPr algn="l">
              <a:defRPr sz="300"/>
            </a:lvl1pPr>
          </a:lstStyle>
          <a:p>
            <a:endParaRPr lang="en-US"/>
          </a:p>
        </p:txBody>
      </p:sp>
      <p:sp>
        <p:nvSpPr>
          <p:cNvPr id="3" name="Date Placeholder 2"/>
          <p:cNvSpPr>
            <a:spLocks noGrp="1"/>
          </p:cNvSpPr>
          <p:nvPr>
            <p:ph type="dt" idx="1"/>
          </p:nvPr>
        </p:nvSpPr>
        <p:spPr>
          <a:xfrm>
            <a:off x="5231750" y="0"/>
            <a:ext cx="4002299" cy="348388"/>
          </a:xfrm>
          <a:prstGeom prst="rect">
            <a:avLst/>
          </a:prstGeom>
        </p:spPr>
        <p:txBody>
          <a:bodyPr vert="horz" lIns="19495" tIns="9748" rIns="19495" bIns="9748" rtlCol="0"/>
          <a:lstStyle>
            <a:lvl1pPr algn="r">
              <a:defRPr sz="300"/>
            </a:lvl1pPr>
          </a:lstStyle>
          <a:p>
            <a:fld id="{D8C9E84E-5DB6-4599-AD16-0F7A542E5B00}" type="datetimeFigureOut">
              <a:rPr lang="en-US" smtClean="0"/>
              <a:t>4/19/2023</a:t>
            </a:fld>
            <a:endParaRPr lang="en-US"/>
          </a:p>
        </p:txBody>
      </p:sp>
      <p:sp>
        <p:nvSpPr>
          <p:cNvPr id="4" name="Slide Image Placeholder 3"/>
          <p:cNvSpPr>
            <a:spLocks noGrp="1" noRot="1" noChangeAspect="1"/>
          </p:cNvSpPr>
          <p:nvPr>
            <p:ph type="sldImg" idx="2"/>
          </p:nvPr>
        </p:nvSpPr>
        <p:spPr>
          <a:xfrm>
            <a:off x="3054350" y="868363"/>
            <a:ext cx="3127375" cy="2346325"/>
          </a:xfrm>
          <a:prstGeom prst="rect">
            <a:avLst/>
          </a:prstGeom>
          <a:noFill/>
          <a:ln w="12700">
            <a:solidFill>
              <a:prstClr val="black"/>
            </a:solidFill>
          </a:ln>
        </p:spPr>
        <p:txBody>
          <a:bodyPr vert="horz" lIns="19495" tIns="9748" rIns="19495" bIns="9748" rtlCol="0" anchor="ctr"/>
          <a:lstStyle/>
          <a:p>
            <a:endParaRPr lang="en-US"/>
          </a:p>
        </p:txBody>
      </p:sp>
      <p:sp>
        <p:nvSpPr>
          <p:cNvPr id="5" name="Notes Placeholder 4"/>
          <p:cNvSpPr>
            <a:spLocks noGrp="1"/>
          </p:cNvSpPr>
          <p:nvPr>
            <p:ph type="body" sz="quarter" idx="3"/>
          </p:nvPr>
        </p:nvSpPr>
        <p:spPr>
          <a:xfrm>
            <a:off x="923608" y="3344860"/>
            <a:ext cx="7388860" cy="2736456"/>
          </a:xfrm>
          <a:prstGeom prst="rect">
            <a:avLst/>
          </a:prstGeom>
        </p:spPr>
        <p:txBody>
          <a:bodyPr vert="horz" lIns="19495" tIns="9748" rIns="19495" bIns="974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01688"/>
            <a:ext cx="4002299" cy="348387"/>
          </a:xfrm>
          <a:prstGeom prst="rect">
            <a:avLst/>
          </a:prstGeom>
        </p:spPr>
        <p:txBody>
          <a:bodyPr vert="horz" lIns="19495" tIns="9748" rIns="19495" bIns="9748" rtlCol="0" anchor="b"/>
          <a:lstStyle>
            <a:lvl1pPr algn="l">
              <a:defRPr sz="300"/>
            </a:lvl1pPr>
          </a:lstStyle>
          <a:p>
            <a:endParaRPr lang="en-US"/>
          </a:p>
        </p:txBody>
      </p:sp>
      <p:sp>
        <p:nvSpPr>
          <p:cNvPr id="7" name="Slide Number Placeholder 6"/>
          <p:cNvSpPr>
            <a:spLocks noGrp="1"/>
          </p:cNvSpPr>
          <p:nvPr>
            <p:ph type="sldNum" sz="quarter" idx="5"/>
          </p:nvPr>
        </p:nvSpPr>
        <p:spPr>
          <a:xfrm>
            <a:off x="5231750" y="6601688"/>
            <a:ext cx="4002299" cy="348387"/>
          </a:xfrm>
          <a:prstGeom prst="rect">
            <a:avLst/>
          </a:prstGeom>
        </p:spPr>
        <p:txBody>
          <a:bodyPr vert="horz" lIns="19495" tIns="9748" rIns="19495" bIns="9748" rtlCol="0" anchor="b"/>
          <a:lstStyle>
            <a:lvl1pPr algn="r">
              <a:defRPr sz="300"/>
            </a:lvl1pPr>
          </a:lstStyle>
          <a:p>
            <a:fld id="{56B70475-6D4F-410F-AF91-77AE9D2E9A0F}" type="slidenum">
              <a:rPr lang="en-US" smtClean="0"/>
              <a:t>‹#›</a:t>
            </a:fld>
            <a:endParaRPr lang="en-US"/>
          </a:p>
        </p:txBody>
      </p:sp>
    </p:spTree>
    <p:extLst>
      <p:ext uri="{BB962C8B-B14F-4D97-AF65-F5344CB8AC3E}">
        <p14:creationId xmlns:p14="http://schemas.microsoft.com/office/powerpoint/2010/main" val="591894902"/>
      </p:ext>
    </p:extLst>
  </p:cSld>
  <p:clrMap bg1="lt1" tx1="dk1" bg2="lt2" tx2="dk2" accent1="accent1" accent2="accent2" accent3="accent3" accent4="accent4" accent5="accent5" accent6="accent6" hlink="hlink" folHlink="folHlink"/>
  <p:notesStyle>
    <a:lvl1pPr marL="0" algn="l" defTabSz="914180" rtl="0" eaLnBrk="1" latinLnBrk="0" hangingPunct="1">
      <a:defRPr sz="1200" kern="1200">
        <a:solidFill>
          <a:schemeClr val="tx1"/>
        </a:solidFill>
        <a:latin typeface="+mn-lt"/>
        <a:ea typeface="+mn-ea"/>
        <a:cs typeface="+mn-cs"/>
      </a:defRPr>
    </a:lvl1pPr>
    <a:lvl2pPr marL="457090" algn="l" defTabSz="914180" rtl="0" eaLnBrk="1" latinLnBrk="0" hangingPunct="1">
      <a:defRPr sz="1200" kern="1200">
        <a:solidFill>
          <a:schemeClr val="tx1"/>
        </a:solidFill>
        <a:latin typeface="+mn-lt"/>
        <a:ea typeface="+mn-ea"/>
        <a:cs typeface="+mn-cs"/>
      </a:defRPr>
    </a:lvl2pPr>
    <a:lvl3pPr marL="914180" algn="l" defTabSz="914180" rtl="0" eaLnBrk="1" latinLnBrk="0" hangingPunct="1">
      <a:defRPr sz="1200" kern="1200">
        <a:solidFill>
          <a:schemeClr val="tx1"/>
        </a:solidFill>
        <a:latin typeface="+mn-lt"/>
        <a:ea typeface="+mn-ea"/>
        <a:cs typeface="+mn-cs"/>
      </a:defRPr>
    </a:lvl3pPr>
    <a:lvl4pPr marL="1371272" algn="l" defTabSz="914180" rtl="0" eaLnBrk="1" latinLnBrk="0" hangingPunct="1">
      <a:defRPr sz="1200" kern="1200">
        <a:solidFill>
          <a:schemeClr val="tx1"/>
        </a:solidFill>
        <a:latin typeface="+mn-lt"/>
        <a:ea typeface="+mn-ea"/>
        <a:cs typeface="+mn-cs"/>
      </a:defRPr>
    </a:lvl4pPr>
    <a:lvl5pPr marL="1828362" algn="l" defTabSz="914180" rtl="0" eaLnBrk="1" latinLnBrk="0" hangingPunct="1">
      <a:defRPr sz="1200" kern="1200">
        <a:solidFill>
          <a:schemeClr val="tx1"/>
        </a:solidFill>
        <a:latin typeface="+mn-lt"/>
        <a:ea typeface="+mn-ea"/>
        <a:cs typeface="+mn-cs"/>
      </a:defRPr>
    </a:lvl5pPr>
    <a:lvl6pPr marL="2285451" algn="l" defTabSz="914180" rtl="0" eaLnBrk="1" latinLnBrk="0" hangingPunct="1">
      <a:defRPr sz="1200" kern="1200">
        <a:solidFill>
          <a:schemeClr val="tx1"/>
        </a:solidFill>
        <a:latin typeface="+mn-lt"/>
        <a:ea typeface="+mn-ea"/>
        <a:cs typeface="+mn-cs"/>
      </a:defRPr>
    </a:lvl6pPr>
    <a:lvl7pPr marL="2742541" algn="l" defTabSz="914180" rtl="0" eaLnBrk="1" latinLnBrk="0" hangingPunct="1">
      <a:defRPr sz="1200" kern="1200">
        <a:solidFill>
          <a:schemeClr val="tx1"/>
        </a:solidFill>
        <a:latin typeface="+mn-lt"/>
        <a:ea typeface="+mn-ea"/>
        <a:cs typeface="+mn-cs"/>
      </a:defRPr>
    </a:lvl7pPr>
    <a:lvl8pPr marL="3199631" algn="l" defTabSz="914180" rtl="0" eaLnBrk="1" latinLnBrk="0" hangingPunct="1">
      <a:defRPr sz="1200" kern="1200">
        <a:solidFill>
          <a:schemeClr val="tx1"/>
        </a:solidFill>
        <a:latin typeface="+mn-lt"/>
        <a:ea typeface="+mn-ea"/>
        <a:cs typeface="+mn-cs"/>
      </a:defRPr>
    </a:lvl8pPr>
    <a:lvl9pPr marL="3656722" algn="l" defTabSz="91418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C751C636-57A7-4B24-856F-A6C49E0B65E7}"/>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3DC942FB-1930-EBA8-C272-70A0D06586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6387" name="Slide Number Placeholder 3">
            <a:extLst>
              <a:ext uri="{FF2B5EF4-FFF2-40B4-BE49-F238E27FC236}">
                <a16:creationId xmlns:a16="http://schemas.microsoft.com/office/drawing/2014/main" id="{F09FD1ED-B8AA-5171-EC87-77C389B40F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MS PGothic" panose="020B0600070205080204" pitchFamily="34" charset="-128"/>
              </a:defRPr>
            </a:lvl1pPr>
            <a:lvl2pPr marL="158397" indent="-60922" eaLnBrk="0" hangingPunct="0">
              <a:defRPr sz="1800">
                <a:solidFill>
                  <a:schemeClr val="tx1"/>
                </a:solidFill>
                <a:latin typeface="Arial" panose="020B0604020202020204" pitchFamily="34" charset="0"/>
                <a:ea typeface="MS PGothic" panose="020B0600070205080204" pitchFamily="34" charset="-128"/>
              </a:defRPr>
            </a:lvl2pPr>
            <a:lvl3pPr marL="243688" indent="-48738" eaLnBrk="0" hangingPunct="0">
              <a:defRPr sz="1800">
                <a:solidFill>
                  <a:schemeClr val="tx1"/>
                </a:solidFill>
                <a:latin typeface="Arial" panose="020B0604020202020204" pitchFamily="34" charset="0"/>
                <a:ea typeface="MS PGothic" panose="020B0600070205080204" pitchFamily="34" charset="-128"/>
              </a:defRPr>
            </a:lvl3pPr>
            <a:lvl4pPr marL="341163" indent="-48738" eaLnBrk="0" hangingPunct="0">
              <a:defRPr sz="1800">
                <a:solidFill>
                  <a:schemeClr val="tx1"/>
                </a:solidFill>
                <a:latin typeface="Arial" panose="020B0604020202020204" pitchFamily="34" charset="0"/>
                <a:ea typeface="MS PGothic" panose="020B0600070205080204" pitchFamily="34" charset="-128"/>
              </a:defRPr>
            </a:lvl4pPr>
            <a:lvl5pPr marL="438638" indent="-48738" eaLnBrk="0" hangingPunct="0">
              <a:defRPr sz="1800">
                <a:solidFill>
                  <a:schemeClr val="tx1"/>
                </a:solidFill>
                <a:latin typeface="Arial" panose="020B0604020202020204" pitchFamily="34" charset="0"/>
                <a:ea typeface="MS PGothic" panose="020B0600070205080204" pitchFamily="34" charset="-128"/>
              </a:defRPr>
            </a:lvl5pPr>
            <a:lvl6pPr marL="536113" indent="-48738" defTabSz="467745"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633588" indent="-48738" defTabSz="467745"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731063" indent="-48738" defTabSz="467745"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828538" indent="-48738" defTabSz="467745"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pPr eaLnBrk="1" hangingPunct="1"/>
            <a:fld id="{153204CB-5787-489C-A861-29BD732C16E3}" type="slidenum">
              <a:rPr lang="en-US" altLang="en-US" sz="300">
                <a:latin typeface="Calibri" panose="020F0502020204030204" pitchFamily="34" charset="0"/>
              </a:rPr>
              <a:pPr eaLnBrk="1" hangingPunct="1"/>
              <a:t>1</a:t>
            </a:fld>
            <a:endParaRPr lang="en-US" altLang="en-US" sz="300">
              <a:latin typeface="Calibri" panose="020F0502020204030204" pitchFamily="34" charset="0"/>
            </a:endParaRPr>
          </a:p>
        </p:txBody>
      </p:sp>
    </p:spTree>
    <p:extLst>
      <p:ext uri="{BB962C8B-B14F-4D97-AF65-F5344CB8AC3E}">
        <p14:creationId xmlns:p14="http://schemas.microsoft.com/office/powerpoint/2010/main" val="385705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a:t>Click to edit Master title style</a:t>
            </a:r>
          </a:p>
        </p:txBody>
      </p:sp>
      <p:sp>
        <p:nvSpPr>
          <p:cNvPr id="6" name="Content Placeholder 5"/>
          <p:cNvSpPr>
            <a:spLocks noGrp="1"/>
          </p:cNvSpPr>
          <p:nvPr>
            <p:ph sz="quarter" idx="10"/>
          </p:nvPr>
        </p:nvSpPr>
        <p:spPr>
          <a:xfrm>
            <a:off x="0" y="0"/>
            <a:ext cx="43891200" cy="32918400"/>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Content Placeholder 35"/>
          <p:cNvSpPr>
            <a:spLocks noGrp="1"/>
          </p:cNvSpPr>
          <p:nvPr>
            <p:ph sz="quarter" idx="11"/>
          </p:nvPr>
        </p:nvSpPr>
        <p:spPr>
          <a:xfrm>
            <a:off x="0" y="0"/>
            <a:ext cx="43891200" cy="33299400"/>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90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10FB6-6032-D52B-5789-E4B46291AA95}"/>
              </a:ext>
            </a:extLst>
          </p:cNvPr>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49C68F83-C47A-C740-B07D-FCCBF3BE8DDC}" type="datetime1">
              <a:rPr lang="en-US" altLang="en-US"/>
              <a:pPr/>
              <a:t>4/19/2023</a:t>
            </a:fld>
            <a:endParaRPr lang="en-US" altLang="en-US"/>
          </a:p>
        </p:txBody>
      </p:sp>
      <p:sp>
        <p:nvSpPr>
          <p:cNvPr id="5" name="Footer Placeholder 4">
            <a:extLst>
              <a:ext uri="{FF2B5EF4-FFF2-40B4-BE49-F238E27FC236}">
                <a16:creationId xmlns:a16="http://schemas.microsoft.com/office/drawing/2014/main" id="{16DB5B9A-2480-6D92-3402-2A1D92EB0D3F}"/>
              </a:ext>
            </a:extLst>
          </p:cNvPr>
          <p:cNvSpPr>
            <a:spLocks noGrp="1"/>
          </p:cNvSpPr>
          <p:nvPr>
            <p:ph type="ftr" sz="quarter" idx="11"/>
          </p:nvPr>
        </p:nvSpPr>
        <p:spPr>
          <a:xfrm>
            <a:off x="14995525" y="30510163"/>
            <a:ext cx="13900150" cy="1752600"/>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B1E6BAC2-7309-98FC-0455-7CE682D85AF8}"/>
              </a:ext>
            </a:extLst>
          </p:cNvPr>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9164667B-A54D-674B-B8DB-E9FF3F57B80F}" type="slidenum">
              <a:rPr lang="en-US" altLang="en-US"/>
              <a:pPr/>
              <a:t>‹#›</a:t>
            </a:fld>
            <a:endParaRPr lang="en-US" altLang="en-US"/>
          </a:p>
        </p:txBody>
      </p:sp>
    </p:spTree>
    <p:extLst>
      <p:ext uri="{BB962C8B-B14F-4D97-AF65-F5344CB8AC3E}">
        <p14:creationId xmlns:p14="http://schemas.microsoft.com/office/powerpoint/2010/main" val="263426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84C91-C983-0ECD-9DD6-BB3764E10FBC}"/>
              </a:ext>
            </a:extLst>
          </p:cNvPr>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08F41BAC-D0F8-A544-AA3C-350A5F3E1216}" type="datetime1">
              <a:rPr lang="en-US" altLang="en-US"/>
              <a:pPr/>
              <a:t>4/19/2023</a:t>
            </a:fld>
            <a:endParaRPr lang="en-US" altLang="en-US"/>
          </a:p>
        </p:txBody>
      </p:sp>
      <p:sp>
        <p:nvSpPr>
          <p:cNvPr id="5" name="Footer Placeholder 4">
            <a:extLst>
              <a:ext uri="{FF2B5EF4-FFF2-40B4-BE49-F238E27FC236}">
                <a16:creationId xmlns:a16="http://schemas.microsoft.com/office/drawing/2014/main" id="{4486EC01-C97D-5F93-B572-7A130343FA61}"/>
              </a:ext>
            </a:extLst>
          </p:cNvPr>
          <p:cNvSpPr>
            <a:spLocks noGrp="1"/>
          </p:cNvSpPr>
          <p:nvPr>
            <p:ph type="ftr" sz="quarter" idx="11"/>
          </p:nvPr>
        </p:nvSpPr>
        <p:spPr>
          <a:xfrm>
            <a:off x="14995525" y="30510163"/>
            <a:ext cx="13900150" cy="1752600"/>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4593D45F-A303-747D-423F-F903AD651CA6}"/>
              </a:ext>
            </a:extLst>
          </p:cNvPr>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BB885403-6BA8-E343-AE3E-338AC46519C7}" type="slidenum">
              <a:rPr lang="en-US" altLang="en-US"/>
              <a:pPr/>
              <a:t>‹#›</a:t>
            </a:fld>
            <a:endParaRPr lang="en-US" altLang="en-US"/>
          </a:p>
        </p:txBody>
      </p:sp>
    </p:spTree>
    <p:extLst>
      <p:ext uri="{BB962C8B-B14F-4D97-AF65-F5344CB8AC3E}">
        <p14:creationId xmlns:p14="http://schemas.microsoft.com/office/powerpoint/2010/main" val="2522576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4636EF-9B34-784F-B076-08F4E00F1F69}"/>
              </a:ext>
              <a:ext uri="{C183D7F6-B498-43B3-948B-1728B52AA6E4}">
                <adec:decorative xmlns:adec="http://schemas.microsoft.com/office/drawing/2017/decorative" val="1"/>
              </a:ext>
            </a:extLst>
          </p:cNvPr>
          <p:cNvSpPr/>
          <p:nvPr userDrawn="1"/>
        </p:nvSpPr>
        <p:spPr>
          <a:xfrm>
            <a:off x="0" y="-225083"/>
            <a:ext cx="43891200" cy="33143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56">
              <a:solidFill>
                <a:schemeClr val="tx1"/>
              </a:solidFill>
            </a:endParaRPr>
          </a:p>
        </p:txBody>
      </p:sp>
      <p:pic>
        <p:nvPicPr>
          <p:cNvPr id="10" name="Picture 9">
            <a:extLst>
              <a:ext uri="{FF2B5EF4-FFF2-40B4-BE49-F238E27FC236}">
                <a16:creationId xmlns:a16="http://schemas.microsoft.com/office/drawing/2014/main" id="{53A0E760-EEA4-D344-BD23-C858E7E740A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2327558"/>
            <a:ext cx="43891200" cy="590844"/>
          </a:xfrm>
          <a:prstGeom prst="rect">
            <a:avLst/>
          </a:prstGeom>
        </p:spPr>
      </p:pic>
    </p:spTree>
    <p:extLst>
      <p:ext uri="{BB962C8B-B14F-4D97-AF65-F5344CB8AC3E}">
        <p14:creationId xmlns:p14="http://schemas.microsoft.com/office/powerpoint/2010/main" val="3452124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193925" y="7680325"/>
            <a:ext cx="39503350" cy="21724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E0213-20CB-7E31-3517-368D42916C23}"/>
              </a:ext>
            </a:extLst>
          </p:cNvPr>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9A729073-6A49-924A-9803-208132BA0AE7}" type="datetime1">
              <a:rPr lang="en-US" altLang="en-US"/>
              <a:pPr/>
              <a:t>4/19/2023</a:t>
            </a:fld>
            <a:endParaRPr lang="en-US" altLang="en-US"/>
          </a:p>
        </p:txBody>
      </p:sp>
      <p:sp>
        <p:nvSpPr>
          <p:cNvPr id="5" name="Footer Placeholder 4">
            <a:extLst>
              <a:ext uri="{FF2B5EF4-FFF2-40B4-BE49-F238E27FC236}">
                <a16:creationId xmlns:a16="http://schemas.microsoft.com/office/drawing/2014/main" id="{CA8B0D80-C115-CF1E-30A3-7A50EAEED5C9}"/>
              </a:ext>
            </a:extLst>
          </p:cNvPr>
          <p:cNvSpPr>
            <a:spLocks noGrp="1"/>
          </p:cNvSpPr>
          <p:nvPr>
            <p:ph type="ftr" sz="quarter" idx="11"/>
          </p:nvPr>
        </p:nvSpPr>
        <p:spPr>
          <a:xfrm>
            <a:off x="14995525" y="30510163"/>
            <a:ext cx="13900150" cy="1752600"/>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F8286735-D804-DB7C-7122-2D6F9B7C68C1}"/>
              </a:ext>
            </a:extLst>
          </p:cNvPr>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0D7C62F4-0944-5245-A9A6-8AE9559E9322}" type="slidenum">
              <a:rPr lang="en-US" altLang="en-US"/>
              <a:pPr/>
              <a:t>‹#›</a:t>
            </a:fld>
            <a:endParaRPr lang="en-US" altLang="en-US"/>
          </a:p>
        </p:txBody>
      </p:sp>
    </p:spTree>
    <p:extLst>
      <p:ext uri="{BB962C8B-B14F-4D97-AF65-F5344CB8AC3E}">
        <p14:creationId xmlns:p14="http://schemas.microsoft.com/office/powerpoint/2010/main" val="97508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340553-A3B8-9FC6-5894-A018B3D62213}"/>
              </a:ext>
            </a:extLst>
          </p:cNvPr>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A56BF72B-7759-0D4A-8F40-12517C668087}" type="datetime1">
              <a:rPr lang="en-US" altLang="en-US"/>
              <a:pPr/>
              <a:t>4/19/2023</a:t>
            </a:fld>
            <a:endParaRPr lang="en-US" altLang="en-US"/>
          </a:p>
        </p:txBody>
      </p:sp>
      <p:sp>
        <p:nvSpPr>
          <p:cNvPr id="5" name="Footer Placeholder 4">
            <a:extLst>
              <a:ext uri="{FF2B5EF4-FFF2-40B4-BE49-F238E27FC236}">
                <a16:creationId xmlns:a16="http://schemas.microsoft.com/office/drawing/2014/main" id="{E773BD53-526F-0CB3-6DB1-9878D0FDE06F}"/>
              </a:ext>
            </a:extLst>
          </p:cNvPr>
          <p:cNvSpPr>
            <a:spLocks noGrp="1"/>
          </p:cNvSpPr>
          <p:nvPr>
            <p:ph type="ftr" sz="quarter" idx="11"/>
          </p:nvPr>
        </p:nvSpPr>
        <p:spPr>
          <a:xfrm>
            <a:off x="14995525" y="30510163"/>
            <a:ext cx="13900150" cy="1752600"/>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959788A7-0DA3-4371-1EFE-5CAC208BB2A0}"/>
              </a:ext>
            </a:extLst>
          </p:cNvPr>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9EF88842-81F1-A44C-8746-3887AFC7ECD6}" type="slidenum">
              <a:rPr lang="en-US" altLang="en-US"/>
              <a:pPr/>
              <a:t>‹#›</a:t>
            </a:fld>
            <a:endParaRPr lang="en-US" altLang="en-US"/>
          </a:p>
        </p:txBody>
      </p:sp>
    </p:spTree>
    <p:extLst>
      <p:ext uri="{BB962C8B-B14F-4D97-AF65-F5344CB8AC3E}">
        <p14:creationId xmlns:p14="http://schemas.microsoft.com/office/powerpoint/2010/main" val="598395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00" y="0"/>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B4F0832-B5D0-FA8F-CE85-D583560E7671}"/>
              </a:ext>
            </a:extLst>
          </p:cNvPr>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5C6FA968-6AD1-5E4A-83D0-2E853B355F7C}" type="datetime1">
              <a:rPr lang="en-US" altLang="en-US"/>
              <a:pPr/>
              <a:t>4/19/2023</a:t>
            </a:fld>
            <a:endParaRPr lang="en-US" altLang="en-US"/>
          </a:p>
        </p:txBody>
      </p:sp>
      <p:sp>
        <p:nvSpPr>
          <p:cNvPr id="6" name="Footer Placeholder 4">
            <a:extLst>
              <a:ext uri="{FF2B5EF4-FFF2-40B4-BE49-F238E27FC236}">
                <a16:creationId xmlns:a16="http://schemas.microsoft.com/office/drawing/2014/main" id="{81CE9B2D-1E07-4065-15FE-57F066EBCF4D}"/>
              </a:ext>
            </a:extLst>
          </p:cNvPr>
          <p:cNvSpPr>
            <a:spLocks noGrp="1"/>
          </p:cNvSpPr>
          <p:nvPr>
            <p:ph type="ftr" sz="quarter" idx="11"/>
          </p:nvPr>
        </p:nvSpPr>
        <p:spPr>
          <a:xfrm>
            <a:off x="-45948600" y="39014400"/>
            <a:ext cx="13900150" cy="1752600"/>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7" name="Slide Number Placeholder 5">
            <a:extLst>
              <a:ext uri="{FF2B5EF4-FFF2-40B4-BE49-F238E27FC236}">
                <a16:creationId xmlns:a16="http://schemas.microsoft.com/office/drawing/2014/main" id="{BE7894E6-53E4-DC67-1B77-5D22F2689967}"/>
              </a:ext>
            </a:extLst>
          </p:cNvPr>
          <p:cNvSpPr>
            <a:spLocks noGrp="1"/>
          </p:cNvSpPr>
          <p:nvPr>
            <p:ph type="sldNum" sz="quarter" idx="12"/>
          </p:nvPr>
        </p:nvSpPr>
        <p:spPr>
          <a:xfrm>
            <a:off x="-29489400" y="39014400"/>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12A0F14B-B7E4-BC44-B906-0401DA2B50F8}" type="slidenum">
              <a:rPr lang="en-US" altLang="en-US"/>
              <a:pPr/>
              <a:t>‹#›</a:t>
            </a:fld>
            <a:endParaRPr lang="en-US" altLang="en-US"/>
          </a:p>
        </p:txBody>
      </p:sp>
    </p:spTree>
    <p:extLst>
      <p:ext uri="{BB962C8B-B14F-4D97-AF65-F5344CB8AC3E}">
        <p14:creationId xmlns:p14="http://schemas.microsoft.com/office/powerpoint/2010/main" val="197688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95451B9-E13C-9D23-1FDF-92ADFD8CDB20}"/>
              </a:ext>
            </a:extLst>
          </p:cNvPr>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15F23596-E872-4048-8F4A-FE5EAFAEB2BD}" type="datetime1">
              <a:rPr lang="en-US" altLang="en-US"/>
              <a:pPr/>
              <a:t>4/19/2023</a:t>
            </a:fld>
            <a:endParaRPr lang="en-US" altLang="en-US"/>
          </a:p>
        </p:txBody>
      </p:sp>
      <p:sp>
        <p:nvSpPr>
          <p:cNvPr id="8" name="Footer Placeholder 4">
            <a:extLst>
              <a:ext uri="{FF2B5EF4-FFF2-40B4-BE49-F238E27FC236}">
                <a16:creationId xmlns:a16="http://schemas.microsoft.com/office/drawing/2014/main" id="{E4ED2E4F-E71B-7D65-EBAB-29ED6458C438}"/>
              </a:ext>
            </a:extLst>
          </p:cNvPr>
          <p:cNvSpPr>
            <a:spLocks noGrp="1"/>
          </p:cNvSpPr>
          <p:nvPr>
            <p:ph type="ftr" sz="quarter" idx="11"/>
          </p:nvPr>
        </p:nvSpPr>
        <p:spPr>
          <a:xfrm>
            <a:off x="14995525" y="30510163"/>
            <a:ext cx="13900150" cy="1752600"/>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9" name="Slide Number Placeholder 5">
            <a:extLst>
              <a:ext uri="{FF2B5EF4-FFF2-40B4-BE49-F238E27FC236}">
                <a16:creationId xmlns:a16="http://schemas.microsoft.com/office/drawing/2014/main" id="{0DC7F090-5FCE-297D-0E55-520CA5BF573F}"/>
              </a:ext>
            </a:extLst>
          </p:cNvPr>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DBABE249-458E-9F4C-ABB7-5917548EAB7B}" type="slidenum">
              <a:rPr lang="en-US" altLang="en-US"/>
              <a:pPr/>
              <a:t>‹#›</a:t>
            </a:fld>
            <a:endParaRPr lang="en-US" altLang="en-US"/>
          </a:p>
        </p:txBody>
      </p:sp>
    </p:spTree>
    <p:extLst>
      <p:ext uri="{BB962C8B-B14F-4D97-AF65-F5344CB8AC3E}">
        <p14:creationId xmlns:p14="http://schemas.microsoft.com/office/powerpoint/2010/main" val="250364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a:extLst>
              <a:ext uri="{FF2B5EF4-FFF2-40B4-BE49-F238E27FC236}">
                <a16:creationId xmlns:a16="http://schemas.microsoft.com/office/drawing/2014/main" id="{069490F4-54D9-F343-1672-B758C6D2AA8E}"/>
              </a:ext>
            </a:extLst>
          </p:cNvPr>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9E8A4F11-D143-2B4D-9B23-8395275413D8}" type="datetime1">
              <a:rPr lang="en-US" altLang="en-US"/>
              <a:pPr/>
              <a:t>4/19/2023</a:t>
            </a:fld>
            <a:endParaRPr lang="en-US" altLang="en-US"/>
          </a:p>
        </p:txBody>
      </p:sp>
      <p:sp>
        <p:nvSpPr>
          <p:cNvPr id="4" name="Footer Placeholder 4">
            <a:extLst>
              <a:ext uri="{FF2B5EF4-FFF2-40B4-BE49-F238E27FC236}">
                <a16:creationId xmlns:a16="http://schemas.microsoft.com/office/drawing/2014/main" id="{5001A218-5F4C-9090-7D63-D51068D0052F}"/>
              </a:ext>
            </a:extLst>
          </p:cNvPr>
          <p:cNvSpPr>
            <a:spLocks noGrp="1"/>
          </p:cNvSpPr>
          <p:nvPr>
            <p:ph type="ftr" sz="quarter" idx="11"/>
          </p:nvPr>
        </p:nvSpPr>
        <p:spPr>
          <a:xfrm>
            <a:off x="14995525" y="30510163"/>
            <a:ext cx="13900150" cy="1752600"/>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5" name="Slide Number Placeholder 5">
            <a:extLst>
              <a:ext uri="{FF2B5EF4-FFF2-40B4-BE49-F238E27FC236}">
                <a16:creationId xmlns:a16="http://schemas.microsoft.com/office/drawing/2014/main" id="{FA9DD5C1-41BE-1AFD-5F4F-729093F41280}"/>
              </a:ext>
            </a:extLst>
          </p:cNvPr>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140203C8-5409-F94B-B654-69717240B771}" type="slidenum">
              <a:rPr lang="en-US" altLang="en-US"/>
              <a:pPr/>
              <a:t>‹#›</a:t>
            </a:fld>
            <a:endParaRPr lang="en-US" altLang="en-US"/>
          </a:p>
        </p:txBody>
      </p:sp>
    </p:spTree>
    <p:extLst>
      <p:ext uri="{BB962C8B-B14F-4D97-AF65-F5344CB8AC3E}">
        <p14:creationId xmlns:p14="http://schemas.microsoft.com/office/powerpoint/2010/main" val="4194775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70C2034-4B9D-A325-D8BA-97B9A5AD06A0}"/>
              </a:ext>
            </a:extLst>
          </p:cNvPr>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62D30FCB-62E5-5D42-A94C-76A63ED4DC5A}" type="datetime1">
              <a:rPr lang="en-US" altLang="en-US"/>
              <a:pPr/>
              <a:t>4/19/2023</a:t>
            </a:fld>
            <a:endParaRPr lang="en-US" altLang="en-US"/>
          </a:p>
        </p:txBody>
      </p:sp>
      <p:sp>
        <p:nvSpPr>
          <p:cNvPr id="3" name="Footer Placeholder 4">
            <a:extLst>
              <a:ext uri="{FF2B5EF4-FFF2-40B4-BE49-F238E27FC236}">
                <a16:creationId xmlns:a16="http://schemas.microsoft.com/office/drawing/2014/main" id="{E8376C9F-E37A-DBB1-7947-5FFEAC2F2A08}"/>
              </a:ext>
            </a:extLst>
          </p:cNvPr>
          <p:cNvSpPr>
            <a:spLocks noGrp="1"/>
          </p:cNvSpPr>
          <p:nvPr>
            <p:ph type="ftr" sz="quarter" idx="11"/>
          </p:nvPr>
        </p:nvSpPr>
        <p:spPr>
          <a:xfrm>
            <a:off x="14995525" y="30510163"/>
            <a:ext cx="13900150" cy="1752600"/>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4" name="Slide Number Placeholder 5">
            <a:extLst>
              <a:ext uri="{FF2B5EF4-FFF2-40B4-BE49-F238E27FC236}">
                <a16:creationId xmlns:a16="http://schemas.microsoft.com/office/drawing/2014/main" id="{BF379999-5E90-484D-0186-0CCD69D929C1}"/>
              </a:ext>
            </a:extLst>
          </p:cNvPr>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9F6B7C5D-A47A-964B-8887-2030B7FCE9EF}" type="slidenum">
              <a:rPr lang="en-US" altLang="en-US"/>
              <a:pPr/>
              <a:t>‹#›</a:t>
            </a:fld>
            <a:endParaRPr lang="en-US" altLang="en-US"/>
          </a:p>
        </p:txBody>
      </p:sp>
    </p:spTree>
    <p:extLst>
      <p:ext uri="{BB962C8B-B14F-4D97-AF65-F5344CB8AC3E}">
        <p14:creationId xmlns:p14="http://schemas.microsoft.com/office/powerpoint/2010/main" val="195793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a:extLst>
              <a:ext uri="{FF2B5EF4-FFF2-40B4-BE49-F238E27FC236}">
                <a16:creationId xmlns:a16="http://schemas.microsoft.com/office/drawing/2014/main" id="{0FDD6247-8CFC-7F92-4B17-5C459D755443}"/>
              </a:ext>
            </a:extLst>
          </p:cNvPr>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665137FC-0CF4-2246-A688-EC2EE17BCD03}" type="datetime1">
              <a:rPr lang="en-US" altLang="en-US"/>
              <a:pPr/>
              <a:t>4/19/2023</a:t>
            </a:fld>
            <a:endParaRPr lang="en-US" altLang="en-US"/>
          </a:p>
        </p:txBody>
      </p:sp>
      <p:sp>
        <p:nvSpPr>
          <p:cNvPr id="6" name="Footer Placeholder 4">
            <a:extLst>
              <a:ext uri="{FF2B5EF4-FFF2-40B4-BE49-F238E27FC236}">
                <a16:creationId xmlns:a16="http://schemas.microsoft.com/office/drawing/2014/main" id="{51BBBF40-8171-D889-6CE3-3DCC6009D5F4}"/>
              </a:ext>
            </a:extLst>
          </p:cNvPr>
          <p:cNvSpPr>
            <a:spLocks noGrp="1"/>
          </p:cNvSpPr>
          <p:nvPr>
            <p:ph type="ftr" sz="quarter" idx="11"/>
          </p:nvPr>
        </p:nvSpPr>
        <p:spPr>
          <a:xfrm>
            <a:off x="14995525" y="30510163"/>
            <a:ext cx="13900150" cy="1752600"/>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7" name="Slide Number Placeholder 5">
            <a:extLst>
              <a:ext uri="{FF2B5EF4-FFF2-40B4-BE49-F238E27FC236}">
                <a16:creationId xmlns:a16="http://schemas.microsoft.com/office/drawing/2014/main" id="{0FD3926D-585B-7B61-024E-D1D0F1EF6101}"/>
              </a:ext>
            </a:extLst>
          </p:cNvPr>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1CB24BF9-68F5-A74B-9308-52B43D9C95A1}" type="slidenum">
              <a:rPr lang="en-US" altLang="en-US"/>
              <a:pPr/>
              <a:t>‹#›</a:t>
            </a:fld>
            <a:endParaRPr lang="en-US" altLang="en-US"/>
          </a:p>
        </p:txBody>
      </p:sp>
    </p:spTree>
    <p:extLst>
      <p:ext uri="{BB962C8B-B14F-4D97-AF65-F5344CB8AC3E}">
        <p14:creationId xmlns:p14="http://schemas.microsoft.com/office/powerpoint/2010/main" val="154813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a:extLst>
              <a:ext uri="{FF2B5EF4-FFF2-40B4-BE49-F238E27FC236}">
                <a16:creationId xmlns:a16="http://schemas.microsoft.com/office/drawing/2014/main" id="{6B9C3B9D-D603-2A26-6112-66DDD2411E72}"/>
              </a:ext>
            </a:extLst>
          </p:cNvPr>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C121E46E-62E0-7746-A625-51C02B5E723B}" type="datetime1">
              <a:rPr lang="en-US" altLang="en-US"/>
              <a:pPr/>
              <a:t>4/19/2023</a:t>
            </a:fld>
            <a:endParaRPr lang="en-US" altLang="en-US"/>
          </a:p>
        </p:txBody>
      </p:sp>
      <p:sp>
        <p:nvSpPr>
          <p:cNvPr id="6" name="Footer Placeholder 4">
            <a:extLst>
              <a:ext uri="{FF2B5EF4-FFF2-40B4-BE49-F238E27FC236}">
                <a16:creationId xmlns:a16="http://schemas.microsoft.com/office/drawing/2014/main" id="{E9A44B30-B7C8-D709-D6D9-0B1CCC08B99D}"/>
              </a:ext>
            </a:extLst>
          </p:cNvPr>
          <p:cNvSpPr>
            <a:spLocks noGrp="1"/>
          </p:cNvSpPr>
          <p:nvPr>
            <p:ph type="ftr" sz="quarter" idx="11"/>
          </p:nvPr>
        </p:nvSpPr>
        <p:spPr>
          <a:xfrm>
            <a:off x="14995525" y="30510163"/>
            <a:ext cx="13900150" cy="1752600"/>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7" name="Slide Number Placeholder 5">
            <a:extLst>
              <a:ext uri="{FF2B5EF4-FFF2-40B4-BE49-F238E27FC236}">
                <a16:creationId xmlns:a16="http://schemas.microsoft.com/office/drawing/2014/main" id="{4AAD7F5C-E573-A120-F16A-3500C24D4219}"/>
              </a:ext>
            </a:extLst>
          </p:cNvPr>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5CD12CA6-BA0F-EB49-AC55-F62E3FF74C64}" type="slidenum">
              <a:rPr lang="en-US" altLang="en-US"/>
              <a:pPr/>
              <a:t>‹#›</a:t>
            </a:fld>
            <a:endParaRPr lang="en-US" altLang="en-US"/>
          </a:p>
        </p:txBody>
      </p:sp>
    </p:spTree>
    <p:extLst>
      <p:ext uri="{BB962C8B-B14F-4D97-AF65-F5344CB8AC3E}">
        <p14:creationId xmlns:p14="http://schemas.microsoft.com/office/powerpoint/2010/main" val="4184449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6">
            <a:extLst>
              <a:ext uri="{FF2B5EF4-FFF2-40B4-BE49-F238E27FC236}">
                <a16:creationId xmlns:a16="http://schemas.microsoft.com/office/drawing/2014/main" id="{6C04D329-CA45-5C2B-2AE3-E6B2B03BC3A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l="12852" r="23148" b="35704"/>
          <a:stretch>
            <a:fillRect/>
          </a:stretch>
        </p:blipFill>
        <p:spPr bwMode="auto">
          <a:xfrm>
            <a:off x="0" y="0"/>
            <a:ext cx="44043600" cy="3307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96348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2193925" rtl="0" eaLnBrk="0" fontAlgn="base" hangingPunct="0">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0" fontAlgn="base" hangingPunct="0">
        <a:spcBef>
          <a:spcPct val="20000"/>
        </a:spcBef>
        <a:spcAft>
          <a:spcPct val="0"/>
        </a:spcAft>
        <a:buFont typeface="Arial" panose="020B0604020202020204" pitchFamily="34"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0" fontAlgn="base" hangingPunct="0">
        <a:spcBef>
          <a:spcPct val="20000"/>
        </a:spcBef>
        <a:spcAft>
          <a:spcPct val="0"/>
        </a:spcAft>
        <a:buFont typeface="Arial" panose="020B0604020202020204" pitchFamily="34" charset="0"/>
        <a:buChar char="–"/>
        <a:defRPr sz="13400" kern="1200">
          <a:solidFill>
            <a:schemeClr val="tx1"/>
          </a:solidFill>
          <a:latin typeface="+mn-lt"/>
          <a:ea typeface="ＭＳ Ｐゴシック" pitchFamily="-108" charset="-128"/>
          <a:cs typeface="+mn-cs"/>
        </a:defRPr>
      </a:lvl2pPr>
      <a:lvl3pPr marL="5486400" indent="-1096963" algn="l" defTabSz="2193925" rtl="0" eaLnBrk="0" fontAlgn="base" hangingPunct="0">
        <a:spcBef>
          <a:spcPct val="20000"/>
        </a:spcBef>
        <a:spcAft>
          <a:spcPct val="0"/>
        </a:spcAft>
        <a:buFont typeface="Arial" panose="020B0604020202020204" pitchFamily="34" charset="0"/>
        <a:buChar char="•"/>
        <a:defRPr sz="11500" kern="1200">
          <a:solidFill>
            <a:schemeClr val="tx1"/>
          </a:solidFill>
          <a:latin typeface="+mn-lt"/>
          <a:ea typeface="ＭＳ Ｐゴシック" pitchFamily="-108" charset="-128"/>
          <a:cs typeface="+mn-cs"/>
        </a:defRPr>
      </a:lvl3pPr>
      <a:lvl4pPr marL="7680325" indent="-1096963" algn="l" defTabSz="2193925" rtl="0" eaLnBrk="0" fontAlgn="base" hangingPunct="0">
        <a:spcBef>
          <a:spcPct val="20000"/>
        </a:spcBef>
        <a:spcAft>
          <a:spcPct val="0"/>
        </a:spcAft>
        <a:buFont typeface="Arial" panose="020B0604020202020204" pitchFamily="34" charset="0"/>
        <a:buChar char="–"/>
        <a:defRPr sz="9600" kern="1200">
          <a:solidFill>
            <a:schemeClr val="tx1"/>
          </a:solidFill>
          <a:latin typeface="+mn-lt"/>
          <a:ea typeface="ＭＳ Ｐゴシック" pitchFamily="-108" charset="-128"/>
          <a:cs typeface="+mn-cs"/>
        </a:defRPr>
      </a:lvl4pPr>
      <a:lvl5pPr marL="9874250" indent="-1096963" algn="l" defTabSz="2193925" rtl="0" eaLnBrk="0" fontAlgn="base" hangingPunct="0">
        <a:spcBef>
          <a:spcPct val="20000"/>
        </a:spcBef>
        <a:spcAft>
          <a:spcPct val="0"/>
        </a:spcAft>
        <a:buFont typeface="Arial" panose="020B0604020202020204" pitchFamily="34"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microsoft.com/office/2018/10/relationships/comments" Target="../comments/modernComment_104_791B950E.xm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emf"/><Relationship Id="rId15" Type="http://schemas.openxmlformats.org/officeDocument/2006/relationships/image" Target="../media/image14.jp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Picture 16">
            <a:extLst>
              <a:ext uri="{FF2B5EF4-FFF2-40B4-BE49-F238E27FC236}">
                <a16:creationId xmlns:a16="http://schemas.microsoft.com/office/drawing/2014/main" id="{BCA98416-C476-9218-F2CA-CF4583F9D6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71944" b="8669"/>
          <a:stretch>
            <a:fillRect/>
          </a:stretch>
        </p:blipFill>
        <p:spPr bwMode="auto">
          <a:xfrm>
            <a:off x="1" y="1"/>
            <a:ext cx="44043599" cy="33070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5" name="Rectangle 33">
            <a:extLst>
              <a:ext uri="{FF2B5EF4-FFF2-40B4-BE49-F238E27FC236}">
                <a16:creationId xmlns:a16="http://schemas.microsoft.com/office/drawing/2014/main" id="{1D054FD9-5D0B-0027-B461-4F02182C56EB}"/>
              </a:ext>
            </a:extLst>
          </p:cNvPr>
          <p:cNvSpPr>
            <a:spLocks noChangeArrowheads="1"/>
          </p:cNvSpPr>
          <p:nvPr/>
        </p:nvSpPr>
        <p:spPr bwMode="auto">
          <a:xfrm>
            <a:off x="1219200" y="20116800"/>
            <a:ext cx="9829800" cy="1181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600" b="1" dirty="0">
                <a:solidFill>
                  <a:srgbClr val="501214"/>
                </a:solidFill>
                <a:latin typeface="+mn-lt"/>
              </a:rPr>
              <a:t>Proposal</a:t>
            </a:r>
          </a:p>
          <a:p>
            <a:pPr eaLnBrk="1" hangingPunct="1"/>
            <a:r>
              <a:rPr lang="en-US" altLang="en-US" sz="3600" dirty="0">
                <a:latin typeface="+mn-lt"/>
              </a:rPr>
              <a:t> </a:t>
            </a:r>
          </a:p>
          <a:p>
            <a:pPr eaLnBrk="1" hangingPunct="1"/>
            <a:endParaRPr lang="en-US" altLang="en-US" sz="3600" dirty="0">
              <a:latin typeface="+mn-lt"/>
            </a:endParaRPr>
          </a:p>
          <a:p>
            <a:pPr eaLnBrk="1" hangingPunct="1"/>
            <a:endParaRPr lang="en-AU" altLang="en-US" sz="3600" dirty="0">
              <a:latin typeface="+mn-lt"/>
            </a:endParaRPr>
          </a:p>
        </p:txBody>
      </p:sp>
      <p:cxnSp>
        <p:nvCxnSpPr>
          <p:cNvPr id="80" name="Straight Connector 79">
            <a:extLst>
              <a:ext uri="{FF2B5EF4-FFF2-40B4-BE49-F238E27FC236}">
                <a16:creationId xmlns:a16="http://schemas.microsoft.com/office/drawing/2014/main" id="{E3C292C0-E9B7-5764-193D-7FAEABF13C85}"/>
              </a:ext>
            </a:extLst>
          </p:cNvPr>
          <p:cNvCxnSpPr>
            <a:cxnSpLocks noChangeShapeType="1"/>
          </p:cNvCxnSpPr>
          <p:nvPr/>
        </p:nvCxnSpPr>
        <p:spPr bwMode="auto">
          <a:xfrm>
            <a:off x="0" y="4114800"/>
            <a:ext cx="43891200" cy="1588"/>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5364" name="TextBox 91">
            <a:extLst>
              <a:ext uri="{FF2B5EF4-FFF2-40B4-BE49-F238E27FC236}">
                <a16:creationId xmlns:a16="http://schemas.microsoft.com/office/drawing/2014/main" id="{D0C3AC92-D1F1-2D12-8D60-2A3F5A1E04A1}"/>
              </a:ext>
            </a:extLst>
          </p:cNvPr>
          <p:cNvSpPr txBox="1">
            <a:spLocks noChangeArrowheads="1"/>
          </p:cNvSpPr>
          <p:nvPr/>
        </p:nvSpPr>
        <p:spPr bwMode="auto">
          <a:xfrm>
            <a:off x="5039491" y="208810"/>
            <a:ext cx="3370118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8800" dirty="0">
                <a:solidFill>
                  <a:srgbClr val="501214"/>
                </a:solidFill>
                <a:latin typeface="Univers LT Std 75 Black" pitchFamily="-84" charset="0"/>
              </a:rPr>
              <a:t>Long COVID Challenge : Predictive Modeling of Noisy Clinical Tabular Data</a:t>
            </a:r>
          </a:p>
        </p:txBody>
      </p:sp>
      <p:sp>
        <p:nvSpPr>
          <p:cNvPr id="15366" name="Rectangle 5">
            <a:extLst>
              <a:ext uri="{FF2B5EF4-FFF2-40B4-BE49-F238E27FC236}">
                <a16:creationId xmlns:a16="http://schemas.microsoft.com/office/drawing/2014/main" id="{AA8DA3DD-146D-6981-2A2B-B8E8C78AC35D}"/>
              </a:ext>
            </a:extLst>
          </p:cNvPr>
          <p:cNvSpPr>
            <a:spLocks noChangeArrowheads="1"/>
          </p:cNvSpPr>
          <p:nvPr/>
        </p:nvSpPr>
        <p:spPr bwMode="auto">
          <a:xfrm>
            <a:off x="5410199" y="1609411"/>
            <a:ext cx="32856054" cy="255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algn="ctr" eaLnBrk="1" hangingPunct="1">
              <a:spcBef>
                <a:spcPts val="600"/>
              </a:spcBef>
            </a:pPr>
            <a:r>
              <a:rPr lang="en-US" altLang="en-US" sz="5000" b="1" dirty="0">
                <a:latin typeface="Univers LT Std 45 Light" pitchFamily="-84" charset="0"/>
              </a:rPr>
              <a:t>Mirna Elizondo∗ </a:t>
            </a:r>
            <a:r>
              <a:rPr lang="en-US" altLang="en-US" sz="5000" dirty="0">
                <a:latin typeface="Univers LT Std 45 Light" pitchFamily="-84" charset="0"/>
              </a:rPr>
              <a:t>, Rasim Musal† , June Yu∗ and Jelena </a:t>
            </a:r>
            <a:r>
              <a:rPr lang="en-US" altLang="en-US" sz="5000" dirty="0" err="1">
                <a:latin typeface="Univers LT Std 45 Light" pitchFamily="-84" charset="0"/>
              </a:rPr>
              <a:t>Te</a:t>
            </a:r>
            <a:r>
              <a:rPr lang="sr-Latn-RS" altLang="en-US" sz="5000" dirty="0" err="1">
                <a:latin typeface="Univers LT Std 45 Light" pitchFamily="-84" charset="0"/>
              </a:rPr>
              <a:t>šić</a:t>
            </a:r>
            <a:r>
              <a:rPr lang="en-US" altLang="en-US" sz="5000" dirty="0">
                <a:latin typeface="Univers LT Std 45 Light" pitchFamily="-84" charset="0"/>
              </a:rPr>
              <a:t>∗ on behalf of N3C</a:t>
            </a:r>
          </a:p>
          <a:p>
            <a:pPr algn="ctr" eaLnBrk="1" hangingPunct="1">
              <a:spcBef>
                <a:spcPts val="600"/>
              </a:spcBef>
            </a:pPr>
            <a:r>
              <a:rPr lang="en-US" altLang="en-US" sz="5000" dirty="0">
                <a:latin typeface="Univers LT Std 45 Light" pitchFamily="-84" charset="0"/>
              </a:rPr>
              <a:t>∗Computer Science †Information Systems &amp; Analytics </a:t>
            </a:r>
          </a:p>
          <a:p>
            <a:pPr algn="ctr" eaLnBrk="1" hangingPunct="1">
              <a:spcBef>
                <a:spcPts val="600"/>
              </a:spcBef>
            </a:pPr>
            <a:r>
              <a:rPr lang="en-US" altLang="en-US" sz="5000" dirty="0">
                <a:latin typeface="Univers LT Std 45 Light" pitchFamily="-84" charset="0"/>
              </a:rPr>
              <a:t>Texas State University, San Marcos TX 78666</a:t>
            </a:r>
            <a:endParaRPr lang="en-US" altLang="en-US" sz="4800" dirty="0">
              <a:latin typeface="+mj-lt"/>
            </a:endParaRPr>
          </a:p>
        </p:txBody>
      </p:sp>
      <p:cxnSp>
        <p:nvCxnSpPr>
          <p:cNvPr id="105" name="Straight Connector 104">
            <a:extLst>
              <a:ext uri="{FF2B5EF4-FFF2-40B4-BE49-F238E27FC236}">
                <a16:creationId xmlns:a16="http://schemas.microsoft.com/office/drawing/2014/main" id="{B8774D3B-301B-BDC7-E551-33908E5CBFEF}"/>
              </a:ext>
            </a:extLst>
          </p:cNvPr>
          <p:cNvCxnSpPr>
            <a:cxnSpLocks noChangeShapeType="1"/>
          </p:cNvCxnSpPr>
          <p:nvPr/>
        </p:nvCxnSpPr>
        <p:spPr bwMode="auto">
          <a:xfrm>
            <a:off x="76200" y="4191000"/>
            <a:ext cx="43891200" cy="1588"/>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pic>
        <p:nvPicPr>
          <p:cNvPr id="15369" name="Picture 3" descr="maroon-h-primary_printShop_cmyk.eps">
            <a:extLst>
              <a:ext uri="{FF2B5EF4-FFF2-40B4-BE49-F238E27FC236}">
                <a16:creationId xmlns:a16="http://schemas.microsoft.com/office/drawing/2014/main" id="{1CD340FC-B40B-FFDC-A68E-0CB404E91AB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453665" y="30434280"/>
            <a:ext cx="647700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Rectangle 49">
            <a:extLst>
              <a:ext uri="{FF2B5EF4-FFF2-40B4-BE49-F238E27FC236}">
                <a16:creationId xmlns:a16="http://schemas.microsoft.com/office/drawing/2014/main" id="{E268B48C-93D9-755B-9A45-0A86E74BFFE3}"/>
              </a:ext>
            </a:extLst>
          </p:cNvPr>
          <p:cNvSpPr>
            <a:spLocks noChangeArrowheads="1"/>
          </p:cNvSpPr>
          <p:nvPr/>
        </p:nvSpPr>
        <p:spPr bwMode="auto">
          <a:xfrm>
            <a:off x="1143000" y="4800600"/>
            <a:ext cx="9829800" cy="1447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600" b="1" dirty="0">
                <a:solidFill>
                  <a:srgbClr val="501214"/>
                </a:solidFill>
                <a:latin typeface="+mn-lt"/>
              </a:rPr>
              <a:t>Motivation</a:t>
            </a:r>
          </a:p>
          <a:p>
            <a:pPr marL="114300">
              <a:buSzPts val="1800"/>
            </a:pPr>
            <a:r>
              <a:rPr lang="en-US" sz="3600" dirty="0">
                <a:latin typeface="Arial"/>
                <a:cs typeface="Arial"/>
              </a:rPr>
              <a:t>Real tabular big data science challenge: predict long COVID diagnosis from the NCATS’ National COVID Cohort Collaborative (N3C) Data Enclave Clinical data. </a:t>
            </a:r>
          </a:p>
          <a:p>
            <a:pPr marL="114300">
              <a:buSzPts val="1800"/>
            </a:pPr>
            <a:r>
              <a:rPr lang="en-US" sz="3600" dirty="0">
                <a:latin typeface="Arial"/>
                <a:cs typeface="Arial"/>
              </a:rPr>
              <a:t>L3C objective: improve the decision-making process public health officials make on Long Covid prevention/treatment</a:t>
            </a:r>
          </a:p>
          <a:p>
            <a:pPr marL="114300">
              <a:buSzPts val="1800"/>
            </a:pPr>
            <a:r>
              <a:rPr lang="en-US" sz="3600" dirty="0">
                <a:latin typeface="Arial"/>
                <a:cs typeface="Arial"/>
              </a:rPr>
              <a:t>Provided dataset includes information on 57,672 patients that had COVID, and the information included is: demographics, symptoms, lab test results, procedures, medications, medical conditions, physical measurements and more.</a:t>
            </a:r>
          </a:p>
          <a:p>
            <a:pPr marL="114300">
              <a:buSzPts val="1800"/>
            </a:pPr>
            <a:endParaRPr lang="en-US" sz="4000" dirty="0">
              <a:latin typeface="Arial" panose="020B0604020202020204" pitchFamily="34" charset="0"/>
              <a:cs typeface="Arial" panose="020B0604020202020204" pitchFamily="34" charset="0"/>
            </a:endParaRPr>
          </a:p>
          <a:p>
            <a:pPr eaLnBrk="1" hangingPunct="1"/>
            <a:endParaRPr lang="en-US" altLang="en-US" sz="3600" dirty="0">
              <a:latin typeface="+mn-lt"/>
            </a:endParaRPr>
          </a:p>
        </p:txBody>
      </p:sp>
      <p:sp>
        <p:nvSpPr>
          <p:cNvPr id="15371" name="Rectangle 50">
            <a:extLst>
              <a:ext uri="{FF2B5EF4-FFF2-40B4-BE49-F238E27FC236}">
                <a16:creationId xmlns:a16="http://schemas.microsoft.com/office/drawing/2014/main" id="{589554DF-A284-6A81-2E9E-A76F1EFB2D48}"/>
              </a:ext>
            </a:extLst>
          </p:cNvPr>
          <p:cNvSpPr>
            <a:spLocks noChangeArrowheads="1"/>
          </p:cNvSpPr>
          <p:nvPr/>
        </p:nvSpPr>
        <p:spPr bwMode="auto">
          <a:xfrm>
            <a:off x="11545888" y="4811544"/>
            <a:ext cx="9829800" cy="2705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marL="381000" indent="-381000"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600" b="1" dirty="0">
                <a:solidFill>
                  <a:srgbClr val="501214"/>
                </a:solidFill>
                <a:latin typeface="+mn-lt"/>
              </a:rPr>
              <a:t>Methodology</a:t>
            </a:r>
          </a:p>
          <a:p>
            <a:pPr eaLnBrk="1" hangingPunct="1">
              <a:spcBef>
                <a:spcPct val="50000"/>
              </a:spcBef>
            </a:pPr>
            <a:r>
              <a:rPr lang="en-GB" altLang="en-US" sz="3600" dirty="0">
                <a:solidFill>
                  <a:srgbClr val="501214"/>
                </a:solidFill>
                <a:latin typeface="+mn-lt"/>
              </a:rPr>
              <a:t>	</a:t>
            </a:r>
          </a:p>
          <a:p>
            <a:pPr eaLnBrk="1" hangingPunct="1"/>
            <a:endParaRPr lang="en-US" altLang="en-US" sz="3600" b="1" dirty="0">
              <a:latin typeface="+mn-lt"/>
            </a:endParaRPr>
          </a:p>
          <a:p>
            <a:pPr eaLnBrk="1" hangingPunct="1"/>
            <a:endParaRPr lang="en-US" altLang="en-US" sz="3600" b="1" dirty="0">
              <a:latin typeface="+mn-lt"/>
            </a:endParaRPr>
          </a:p>
        </p:txBody>
      </p:sp>
      <p:sp>
        <p:nvSpPr>
          <p:cNvPr id="52" name="Rectangle 51">
            <a:extLst>
              <a:ext uri="{FF2B5EF4-FFF2-40B4-BE49-F238E27FC236}">
                <a16:creationId xmlns:a16="http://schemas.microsoft.com/office/drawing/2014/main" id="{ABAB4E1F-8B0C-1A4F-ECA2-7289F4FFC576}"/>
              </a:ext>
            </a:extLst>
          </p:cNvPr>
          <p:cNvSpPr>
            <a:spLocks noChangeArrowheads="1"/>
          </p:cNvSpPr>
          <p:nvPr/>
        </p:nvSpPr>
        <p:spPr bwMode="auto">
          <a:xfrm>
            <a:off x="22326600" y="4797541"/>
            <a:ext cx="9829800" cy="2705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600" b="1" dirty="0">
                <a:solidFill>
                  <a:srgbClr val="501214"/>
                </a:solidFill>
                <a:latin typeface="+mn-lt"/>
              </a:rPr>
              <a:t>Experiments</a:t>
            </a:r>
          </a:p>
          <a:p>
            <a:pPr eaLnBrk="1" hangingPunct="1"/>
            <a:endParaRPr lang="en-US" altLang="en-US" sz="3600" dirty="0">
              <a:latin typeface="+mn-lt"/>
            </a:endParaRPr>
          </a:p>
        </p:txBody>
      </p:sp>
      <p:sp>
        <p:nvSpPr>
          <p:cNvPr id="15381" name="Rectangle 35">
            <a:extLst>
              <a:ext uri="{FF2B5EF4-FFF2-40B4-BE49-F238E27FC236}">
                <a16:creationId xmlns:a16="http://schemas.microsoft.com/office/drawing/2014/main" id="{6BA47338-3F34-2D41-D19C-BD4785250186}"/>
              </a:ext>
            </a:extLst>
          </p:cNvPr>
          <p:cNvSpPr>
            <a:spLocks noChangeArrowheads="1"/>
          </p:cNvSpPr>
          <p:nvPr/>
        </p:nvSpPr>
        <p:spPr bwMode="auto">
          <a:xfrm>
            <a:off x="33107312" y="25976901"/>
            <a:ext cx="9829800" cy="43338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200" b="1" dirty="0">
                <a:solidFill>
                  <a:srgbClr val="501214"/>
                </a:solidFill>
                <a:latin typeface="+mn-lt"/>
              </a:rPr>
              <a:t>Acknowledgments</a:t>
            </a:r>
          </a:p>
          <a:p>
            <a:pPr eaLnBrk="1" hangingPunct="1">
              <a:spcBef>
                <a:spcPct val="50000"/>
              </a:spcBef>
            </a:pPr>
            <a:r>
              <a:rPr lang="en-US" altLang="en-US" sz="2600" dirty="0">
                <a:solidFill>
                  <a:schemeClr val="tx1">
                    <a:lumMod val="95000"/>
                    <a:lumOff val="5000"/>
                  </a:schemeClr>
                </a:solidFill>
                <a:latin typeface="+mn-lt"/>
              </a:rPr>
              <a:t>The analyses described in this poster were conducted with data or tools accessed through the NCATS N3C Data Enclave https://covid.cd2h.org and N3C Attribution &amp; Publication Policy v 1.2-2020-08-25b supported by NCATS U24 TR002306 and DataLab12. This research was possible because of the patients whose information is included within the data and the organizations and scientists who have contributed to the ongoing development of this community resource.​</a:t>
            </a:r>
            <a:endParaRPr lang="en-GB" altLang="en-US" sz="2600" dirty="0">
              <a:solidFill>
                <a:schemeClr val="tx1">
                  <a:lumMod val="95000"/>
                  <a:lumOff val="5000"/>
                </a:schemeClr>
              </a:solidFill>
              <a:latin typeface="+mn-lt"/>
            </a:endParaRPr>
          </a:p>
        </p:txBody>
      </p:sp>
      <p:sp>
        <p:nvSpPr>
          <p:cNvPr id="15382" name="Rectangle 34">
            <a:extLst>
              <a:ext uri="{FF2B5EF4-FFF2-40B4-BE49-F238E27FC236}">
                <a16:creationId xmlns:a16="http://schemas.microsoft.com/office/drawing/2014/main" id="{CA2B8F55-BFAB-CD1B-283A-4A545CAF52BE}"/>
              </a:ext>
            </a:extLst>
          </p:cNvPr>
          <p:cNvSpPr>
            <a:spLocks noChangeArrowheads="1"/>
          </p:cNvSpPr>
          <p:nvPr/>
        </p:nvSpPr>
        <p:spPr bwMode="auto">
          <a:xfrm>
            <a:off x="33074210" y="20330646"/>
            <a:ext cx="9829800" cy="53429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ts val="600"/>
              </a:spcBef>
            </a:pPr>
            <a:r>
              <a:rPr lang="en-GB" altLang="en-US" sz="3600" dirty="0">
                <a:solidFill>
                  <a:srgbClr val="501214"/>
                </a:solidFill>
                <a:latin typeface="+mn-lt"/>
              </a:rPr>
              <a:t>Conclusion and Next Steps</a:t>
            </a:r>
          </a:p>
          <a:p>
            <a:pPr eaLnBrk="1" hangingPunct="1">
              <a:spcBef>
                <a:spcPts val="600"/>
              </a:spcBef>
            </a:pPr>
            <a:r>
              <a:rPr lang="en-US" altLang="en-US" sz="3600" dirty="0">
                <a:solidFill>
                  <a:schemeClr val="tx1">
                    <a:lumMod val="95000"/>
                    <a:lumOff val="5000"/>
                  </a:schemeClr>
                </a:solidFill>
                <a:latin typeface="+mn-lt"/>
              </a:rPr>
              <a:t>Random Forests was chosen as the fastest modeling algorithm on the Enclave</a:t>
            </a:r>
          </a:p>
          <a:p>
            <a:pPr eaLnBrk="1" hangingPunct="1">
              <a:spcBef>
                <a:spcPts val="600"/>
              </a:spcBef>
            </a:pPr>
            <a:r>
              <a:rPr lang="en-US" altLang="en-US" sz="3600" dirty="0">
                <a:solidFill>
                  <a:schemeClr val="tx1">
                    <a:lumMod val="95000"/>
                    <a:lumOff val="5000"/>
                  </a:schemeClr>
                </a:solidFill>
                <a:latin typeface="+mn-lt"/>
              </a:rPr>
              <a:t>Next steps are to automate feature aggregation and selection for all unique drugs, conditions, observations, and procedures fields and Enclave processing improvement for scalability.</a:t>
            </a:r>
          </a:p>
        </p:txBody>
      </p:sp>
      <p:sp>
        <p:nvSpPr>
          <p:cNvPr id="15383" name="Rectangle 52">
            <a:extLst>
              <a:ext uri="{FF2B5EF4-FFF2-40B4-BE49-F238E27FC236}">
                <a16:creationId xmlns:a16="http://schemas.microsoft.com/office/drawing/2014/main" id="{7CC8303E-0633-CC8E-13FB-9E9018DAD43E}"/>
              </a:ext>
            </a:extLst>
          </p:cNvPr>
          <p:cNvSpPr>
            <a:spLocks noChangeArrowheads="1"/>
          </p:cNvSpPr>
          <p:nvPr/>
        </p:nvSpPr>
        <p:spPr bwMode="auto">
          <a:xfrm>
            <a:off x="33070800" y="4876799"/>
            <a:ext cx="9829800" cy="152352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3600" b="1" dirty="0">
                <a:solidFill>
                  <a:schemeClr val="accent2">
                    <a:lumMod val="50000"/>
                  </a:schemeClr>
                </a:solidFill>
                <a:latin typeface="+mn-lt"/>
              </a:rPr>
              <a:t>Results</a:t>
            </a:r>
          </a:p>
          <a:p>
            <a:pPr marL="114300">
              <a:buSzPts val="1800"/>
            </a:pPr>
            <a:r>
              <a:rPr lang="en-US" altLang="en-US" sz="3600" dirty="0">
                <a:latin typeface="Arial"/>
                <a:cs typeface="Arial"/>
              </a:rPr>
              <a:t>The late fusion model described in Algorithm 1 was the most robust model, evident by the high number of TP and low number of FN.</a:t>
            </a:r>
          </a:p>
        </p:txBody>
      </p:sp>
      <p:pic>
        <p:nvPicPr>
          <p:cNvPr id="2" name="Picture 1" descr="DataLab12.github.io">
            <a:extLst>
              <a:ext uri="{FF2B5EF4-FFF2-40B4-BE49-F238E27FC236}">
                <a16:creationId xmlns:a16="http://schemas.microsoft.com/office/drawing/2014/main" id="{A44A3C4E-CD01-94E3-5D0D-F39682B558FF}"/>
              </a:ext>
              <a:ext uri="{C183D7F6-B498-43B3-948B-1728B52AA6E4}">
                <adec:decorative xmlns:adec="http://schemas.microsoft.com/office/drawing/2017/decorative" val="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80999" y="785561"/>
            <a:ext cx="5334001" cy="3000375"/>
          </a:xfrm>
          <a:prstGeom prst="rect">
            <a:avLst/>
          </a:prstGeom>
        </p:spPr>
      </p:pic>
      <p:sp>
        <p:nvSpPr>
          <p:cNvPr id="3" name="Text Box 22">
            <a:extLst>
              <a:ext uri="{FF2B5EF4-FFF2-40B4-BE49-F238E27FC236}">
                <a16:creationId xmlns:a16="http://schemas.microsoft.com/office/drawing/2014/main" id="{75113C71-F32B-545A-B392-BFE7ED4F7318}"/>
              </a:ext>
            </a:extLst>
          </p:cNvPr>
          <p:cNvSpPr txBox="1">
            <a:spLocks noChangeArrowheads="1"/>
          </p:cNvSpPr>
          <p:nvPr/>
        </p:nvSpPr>
        <p:spPr bwMode="auto">
          <a:xfrm>
            <a:off x="1644648" y="17651880"/>
            <a:ext cx="9296401" cy="1840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i="1" dirty="0">
                <a:latin typeface="+mn-lt"/>
              </a:rPr>
              <a:t>Figure 1. Distribution over aggregated gender, race, ethnicity, and age group categories in the Demographics</a:t>
            </a:r>
          </a:p>
        </p:txBody>
      </p:sp>
      <p:sp>
        <p:nvSpPr>
          <p:cNvPr id="4" name="Text Box 22">
            <a:extLst>
              <a:ext uri="{FF2B5EF4-FFF2-40B4-BE49-F238E27FC236}">
                <a16:creationId xmlns:a16="http://schemas.microsoft.com/office/drawing/2014/main" id="{625819B6-CE10-C60D-FAC8-2B42C5B8833F}"/>
              </a:ext>
            </a:extLst>
          </p:cNvPr>
          <p:cNvSpPr txBox="1">
            <a:spLocks noChangeArrowheads="1"/>
          </p:cNvSpPr>
          <p:nvPr/>
        </p:nvSpPr>
        <p:spPr bwMode="auto">
          <a:xfrm>
            <a:off x="11696700" y="16714650"/>
            <a:ext cx="9296401" cy="1840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buSzPts val="1460"/>
            </a:pPr>
            <a:r>
              <a:rPr lang="en-US" sz="3200" i="1">
                <a:latin typeface="+mn-lt"/>
              </a:rPr>
              <a:t>Figure 2. The most frequent conditions per patient in the training data set (left) and their average duration (right).</a:t>
            </a:r>
          </a:p>
        </p:txBody>
      </p:sp>
      <p:sp>
        <p:nvSpPr>
          <p:cNvPr id="5" name="Text Box 22">
            <a:extLst>
              <a:ext uri="{FF2B5EF4-FFF2-40B4-BE49-F238E27FC236}">
                <a16:creationId xmlns:a16="http://schemas.microsoft.com/office/drawing/2014/main" id="{DE202E6A-6BFB-F3E1-8965-041922728DE1}"/>
              </a:ext>
            </a:extLst>
          </p:cNvPr>
          <p:cNvSpPr txBox="1">
            <a:spLocks noChangeArrowheads="1"/>
          </p:cNvSpPr>
          <p:nvPr/>
        </p:nvSpPr>
        <p:spPr bwMode="auto">
          <a:xfrm>
            <a:off x="12192000" y="23877233"/>
            <a:ext cx="9296401" cy="1840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i="1">
                <a:latin typeface="+mn-lt"/>
              </a:rPr>
              <a:t>Figure 3. The most frequent observations per patient in the training data set (left) and their average duration (right).</a:t>
            </a:r>
          </a:p>
        </p:txBody>
      </p:sp>
      <p:sp>
        <p:nvSpPr>
          <p:cNvPr id="6" name="Text Box 22">
            <a:extLst>
              <a:ext uri="{FF2B5EF4-FFF2-40B4-BE49-F238E27FC236}">
                <a16:creationId xmlns:a16="http://schemas.microsoft.com/office/drawing/2014/main" id="{E869EC58-79A2-6AF4-A6EE-8BA1BF18BA73}"/>
              </a:ext>
            </a:extLst>
          </p:cNvPr>
          <p:cNvSpPr txBox="1">
            <a:spLocks noChangeArrowheads="1"/>
          </p:cNvSpPr>
          <p:nvPr/>
        </p:nvSpPr>
        <p:spPr bwMode="auto">
          <a:xfrm>
            <a:off x="1523999" y="30163302"/>
            <a:ext cx="9296401" cy="1840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buSzPts val="1460"/>
            </a:pPr>
            <a:r>
              <a:rPr lang="en-US" sz="3200" i="1">
                <a:latin typeface="+mn-lt"/>
              </a:rPr>
              <a:t>Table 1. L3c Challenge Training And Testing Data Frame Sources &amp; Percentage Of Missing Data. Data Implemented </a:t>
            </a:r>
            <a:r>
              <a:rPr lang="en-US" sz="3200" b="1" i="1">
                <a:latin typeface="+mn-lt"/>
              </a:rPr>
              <a:t>Bolded</a:t>
            </a:r>
          </a:p>
        </p:txBody>
      </p:sp>
      <p:sp>
        <p:nvSpPr>
          <p:cNvPr id="9" name="Text Box 22">
            <a:extLst>
              <a:ext uri="{FF2B5EF4-FFF2-40B4-BE49-F238E27FC236}">
                <a16:creationId xmlns:a16="http://schemas.microsoft.com/office/drawing/2014/main" id="{BD34C2F0-7273-ECD5-3D6D-0CF0BCFF29A7}"/>
              </a:ext>
            </a:extLst>
          </p:cNvPr>
          <p:cNvSpPr txBox="1">
            <a:spLocks noChangeArrowheads="1"/>
          </p:cNvSpPr>
          <p:nvPr/>
        </p:nvSpPr>
        <p:spPr bwMode="auto">
          <a:xfrm>
            <a:off x="22664474" y="11959942"/>
            <a:ext cx="9296401" cy="282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buSzPts val="1460"/>
            </a:pPr>
            <a:r>
              <a:rPr lang="en-US" sz="3200" i="1" dirty="0">
                <a:latin typeface="+mn-lt"/>
              </a:rPr>
              <a:t>Table 2. Final Model Performances For The Entire Training Data Set. The Encoding Of The Total Days For Conditions Observations And Diagnoses Made No Statistical Difference For The Modeling</a:t>
            </a:r>
          </a:p>
        </p:txBody>
      </p:sp>
      <p:graphicFrame>
        <p:nvGraphicFramePr>
          <p:cNvPr id="13" name="Table 12">
            <a:extLst>
              <a:ext uri="{FF2B5EF4-FFF2-40B4-BE49-F238E27FC236}">
                <a16:creationId xmlns:a16="http://schemas.microsoft.com/office/drawing/2014/main" id="{3D73C944-1108-12D1-485C-4E6B8467F40B}"/>
              </a:ext>
            </a:extLst>
          </p:cNvPr>
          <p:cNvGraphicFramePr>
            <a:graphicFrameLocks noGrp="1"/>
          </p:cNvGraphicFramePr>
          <p:nvPr>
            <p:extLst>
              <p:ext uri="{D42A27DB-BD31-4B8C-83A1-F6EECF244321}">
                <p14:modId xmlns:p14="http://schemas.microsoft.com/office/powerpoint/2010/main" val="3624407555"/>
              </p:ext>
            </p:extLst>
          </p:nvPr>
        </p:nvGraphicFramePr>
        <p:xfrm>
          <a:off x="1264281" y="21066755"/>
          <a:ext cx="9755224" cy="9165181"/>
        </p:xfrm>
        <a:graphic>
          <a:graphicData uri="http://schemas.openxmlformats.org/drawingml/2006/table">
            <a:tbl>
              <a:tblPr>
                <a:tableStyleId>{8A107856-5554-42FB-B03E-39F5DBC370BA}</a:tableStyleId>
              </a:tblPr>
              <a:tblGrid>
                <a:gridCol w="4080617">
                  <a:extLst>
                    <a:ext uri="{9D8B030D-6E8A-4147-A177-3AD203B41FA5}">
                      <a16:colId xmlns:a16="http://schemas.microsoft.com/office/drawing/2014/main" val="2889640750"/>
                    </a:ext>
                  </a:extLst>
                </a:gridCol>
                <a:gridCol w="3028582">
                  <a:extLst>
                    <a:ext uri="{9D8B030D-6E8A-4147-A177-3AD203B41FA5}">
                      <a16:colId xmlns:a16="http://schemas.microsoft.com/office/drawing/2014/main" val="195804209"/>
                    </a:ext>
                  </a:extLst>
                </a:gridCol>
                <a:gridCol w="2646025">
                  <a:extLst>
                    <a:ext uri="{9D8B030D-6E8A-4147-A177-3AD203B41FA5}">
                      <a16:colId xmlns:a16="http://schemas.microsoft.com/office/drawing/2014/main" val="4277787166"/>
                    </a:ext>
                  </a:extLst>
                </a:gridCol>
              </a:tblGrid>
              <a:tr h="347628">
                <a:tc rowSpan="2">
                  <a:txBody>
                    <a:bodyPr/>
                    <a:lstStyle/>
                    <a:p>
                      <a:pPr marL="0" algn="l" defTabSz="2194560" rtl="0" eaLnBrk="1" fontAlgn="ctr" latinLnBrk="0" hangingPunct="1"/>
                      <a:r>
                        <a:rPr lang="en-US" sz="2000" b="1" u="none" strike="noStrike" kern="1200" dirty="0">
                          <a:solidFill>
                            <a:schemeClr val="dk1"/>
                          </a:solidFill>
                          <a:effectLst/>
                          <a:latin typeface="+mn-lt"/>
                          <a:ea typeface="+mn-ea"/>
                          <a:cs typeface="+mn-cs"/>
                        </a:rPr>
                        <a:t>Data Set</a:t>
                      </a:r>
                    </a:p>
                  </a:txBody>
                  <a:tcPr marL="3810" marR="3810" marT="3810" marB="0" anchor="ctr"/>
                </a:tc>
                <a:tc gridSpan="2">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Rows X Columns (% missing values)</a:t>
                      </a:r>
                    </a:p>
                  </a:txBody>
                  <a:tcPr marL="3810" marR="3810" marT="3810" marB="0" anchor="ctr"/>
                </a:tc>
                <a:tc hMerge="1">
                  <a:txBody>
                    <a:bodyPr/>
                    <a:lstStyle/>
                    <a:p>
                      <a:endParaRPr lang="en-US"/>
                    </a:p>
                  </a:txBody>
                  <a:tcPr/>
                </a:tc>
                <a:extLst>
                  <a:ext uri="{0D108BD9-81ED-4DB2-BD59-A6C34878D82A}">
                    <a16:rowId xmlns:a16="http://schemas.microsoft.com/office/drawing/2014/main" val="2427401741"/>
                  </a:ext>
                </a:extLst>
              </a:tr>
              <a:tr h="347628">
                <a:tc vMerge="1">
                  <a:txBody>
                    <a:bodyPr/>
                    <a:lstStyle/>
                    <a:p>
                      <a:pPr algn="l" fontAlgn="ct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Test</a:t>
                      </a: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Train</a:t>
                      </a:r>
                    </a:p>
                  </a:txBody>
                  <a:tcPr marL="3810" marR="3810" marT="3810" marB="0" anchor="ctr"/>
                </a:tc>
                <a:extLst>
                  <a:ext uri="{0D108BD9-81ED-4DB2-BD59-A6C34878D82A}">
                    <a16:rowId xmlns:a16="http://schemas.microsoft.com/office/drawing/2014/main" val="19479510"/>
                  </a:ext>
                </a:extLst>
              </a:tr>
              <a:tr h="347628">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care_site</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8,367 x 8 (66%)</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26 x 8 (1%)</a:t>
                      </a:r>
                    </a:p>
                  </a:txBody>
                  <a:tcPr marL="3810" marR="3810" marT="3810" marB="0" anchor="ctr"/>
                </a:tc>
                <a:extLst>
                  <a:ext uri="{0D108BD9-81ED-4DB2-BD59-A6C34878D82A}">
                    <a16:rowId xmlns:a16="http://schemas.microsoft.com/office/drawing/2014/main" val="1185905673"/>
                  </a:ext>
                </a:extLst>
              </a:tr>
              <a:tr h="347628">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condition_era</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2,484,521 x 8 (0%)</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13,639 x 8 0%</a:t>
                      </a:r>
                    </a:p>
                  </a:txBody>
                  <a:tcPr marL="3810" marR="3810" marT="3810" marB="0" anchor="ctr"/>
                </a:tc>
                <a:extLst>
                  <a:ext uri="{0D108BD9-81ED-4DB2-BD59-A6C34878D82A}">
                    <a16:rowId xmlns:a16="http://schemas.microsoft.com/office/drawing/2014/main" val="625611"/>
                  </a:ext>
                </a:extLst>
              </a:tr>
              <a:tr h="347628">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condition_occurrence</a:t>
                      </a: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6,316,765 x 21 (37%)</a:t>
                      </a: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36,451 x 21 (35%)</a:t>
                      </a:r>
                    </a:p>
                  </a:txBody>
                  <a:tcPr marL="3810" marR="3810" marT="3810" marB="0" anchor="ctr"/>
                </a:tc>
                <a:extLst>
                  <a:ext uri="{0D108BD9-81ED-4DB2-BD59-A6C34878D82A}">
                    <a16:rowId xmlns:a16="http://schemas.microsoft.com/office/drawing/2014/main" val="2443737955"/>
                  </a:ext>
                </a:extLst>
              </a:tr>
              <a:tr h="347628">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condition_to_macro</a:t>
                      </a: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1,286,673 x 8 (6%)</a:t>
                      </a: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8,388 x 8 (5%)</a:t>
                      </a:r>
                    </a:p>
                  </a:txBody>
                  <a:tcPr marL="3810" marR="3810" marT="3810" marB="0" anchor="ctr"/>
                </a:tc>
                <a:extLst>
                  <a:ext uri="{0D108BD9-81ED-4DB2-BD59-A6C34878D82A}">
                    <a16:rowId xmlns:a16="http://schemas.microsoft.com/office/drawing/2014/main" val="1682225032"/>
                  </a:ext>
                </a:extLst>
              </a:tr>
              <a:tr h="347628">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device exposure</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422,167 x 19 (44%)</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2,836 x 19 (45%)</a:t>
                      </a:r>
                    </a:p>
                  </a:txBody>
                  <a:tcPr marL="3810" marR="3810" marT="3810" marB="0" anchor="ctr"/>
                </a:tc>
                <a:extLst>
                  <a:ext uri="{0D108BD9-81ED-4DB2-BD59-A6C34878D82A}">
                    <a16:rowId xmlns:a16="http://schemas.microsoft.com/office/drawing/2014/main" val="616021146"/>
                  </a:ext>
                </a:extLst>
              </a:tr>
              <a:tr h="419134">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drug_era</a:t>
                      </a: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2,090,455 x 9 (0%)</a:t>
                      </a: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12,698 x 9 (0%)</a:t>
                      </a:r>
                    </a:p>
                  </a:txBody>
                  <a:tcPr marL="3810" marR="3810" marT="3810" marB="0" anchor="ctr"/>
                </a:tc>
                <a:extLst>
                  <a:ext uri="{0D108BD9-81ED-4DB2-BD59-A6C34878D82A}">
                    <a16:rowId xmlns:a16="http://schemas.microsoft.com/office/drawing/2014/main" val="1476596535"/>
                  </a:ext>
                </a:extLst>
              </a:tr>
              <a:tr h="691350">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drug_exposure</a:t>
                      </a: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13,611,559 x 28 (42%)</a:t>
                      </a:r>
                    </a:p>
                  </a:txBody>
                  <a:tcPr marL="3810" marR="3810" marT="3810" marB="0" anchor="ctr"/>
                </a:tc>
                <a:tc>
                  <a:txBody>
                    <a:bodyPr/>
                    <a:lstStyle/>
                    <a:p>
                      <a:pPr marL="0" algn="l" defTabSz="2194560" rtl="0" eaLnBrk="1" fontAlgn="ctr" latinLnBrk="0" hangingPunct="1"/>
                      <a:r>
                        <a:rPr lang="en-US" sz="2000" b="1" u="none" strike="noStrike" kern="1200" dirty="0">
                          <a:solidFill>
                            <a:schemeClr val="dk1"/>
                          </a:solidFill>
                          <a:effectLst/>
                          <a:latin typeface="+mn-lt"/>
                          <a:ea typeface="+mn-ea"/>
                          <a:cs typeface="+mn-cs"/>
                        </a:rPr>
                        <a:t>66,050 x 28 (39%)</a:t>
                      </a:r>
                    </a:p>
                  </a:txBody>
                  <a:tcPr marL="3810" marR="3810" marT="3810" marB="0" anchor="ctr"/>
                </a:tc>
                <a:extLst>
                  <a:ext uri="{0D108BD9-81ED-4DB2-BD59-A6C34878D82A}">
                    <a16:rowId xmlns:a16="http://schemas.microsoft.com/office/drawing/2014/main" val="1943360011"/>
                  </a:ext>
                </a:extLst>
              </a:tr>
              <a:tr h="347628">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location</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25,142 x 9 (57%)</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281 x 9 (60%)</a:t>
                      </a:r>
                    </a:p>
                  </a:txBody>
                  <a:tcPr marL="3810" marR="3810" marT="3810" marB="0" anchor="ctr"/>
                </a:tc>
                <a:extLst>
                  <a:ext uri="{0D108BD9-81ED-4DB2-BD59-A6C34878D82A}">
                    <a16:rowId xmlns:a16="http://schemas.microsoft.com/office/drawing/2014/main" val="1513946469"/>
                  </a:ext>
                </a:extLst>
              </a:tr>
              <a:tr h="347628">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long COVID</a:t>
                      </a: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57,675 x 2 (13%)</a:t>
                      </a: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300 x 2 (0%)</a:t>
                      </a:r>
                    </a:p>
                  </a:txBody>
                  <a:tcPr marL="3810" marR="3810" marT="3810" marB="0" anchor="ctr"/>
                </a:tc>
                <a:extLst>
                  <a:ext uri="{0D108BD9-81ED-4DB2-BD59-A6C34878D82A}">
                    <a16:rowId xmlns:a16="http://schemas.microsoft.com/office/drawing/2014/main" val="1797838147"/>
                  </a:ext>
                </a:extLst>
              </a:tr>
              <a:tr h="347628">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manifest_safe</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69 x 6 (23%)</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300 x 13 (23%)</a:t>
                      </a:r>
                    </a:p>
                  </a:txBody>
                  <a:tcPr marL="3810" marR="3810" marT="3810" marB="0" anchor="ctr"/>
                </a:tc>
                <a:extLst>
                  <a:ext uri="{0D108BD9-81ED-4DB2-BD59-A6C34878D82A}">
                    <a16:rowId xmlns:a16="http://schemas.microsoft.com/office/drawing/2014/main" val="2716743913"/>
                  </a:ext>
                </a:extLst>
              </a:tr>
              <a:tr h="406881">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measure</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32,569,723 x 29 (33%)</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198,151 x 30 (33%)</a:t>
                      </a:r>
                    </a:p>
                  </a:txBody>
                  <a:tcPr marL="3810" marR="3810" marT="3810" marB="0" anchor="ctr"/>
                </a:tc>
                <a:extLst>
                  <a:ext uri="{0D108BD9-81ED-4DB2-BD59-A6C34878D82A}">
                    <a16:rowId xmlns:a16="http://schemas.microsoft.com/office/drawing/2014/main" val="1638885814"/>
                  </a:ext>
                </a:extLst>
              </a:tr>
              <a:tr h="347628">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measure_to_macro</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17,839,906 x 8 (0%)</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112,243 x 8 (2%)</a:t>
                      </a:r>
                    </a:p>
                  </a:txBody>
                  <a:tcPr marL="3810" marR="3810" marT="3810" marB="0" anchor="ctr"/>
                </a:tc>
                <a:extLst>
                  <a:ext uri="{0D108BD9-81ED-4DB2-BD59-A6C34878D82A}">
                    <a16:rowId xmlns:a16="http://schemas.microsoft.com/office/drawing/2014/main" val="4093343159"/>
                  </a:ext>
                </a:extLst>
              </a:tr>
              <a:tr h="347628">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micro_to_macro</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3,524,398 x 28 (54%)</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19,430 x 26 (54%)</a:t>
                      </a:r>
                    </a:p>
                  </a:txBody>
                  <a:tcPr marL="3810" marR="3810" marT="3810" marB="0" anchor="ctr"/>
                </a:tc>
                <a:extLst>
                  <a:ext uri="{0D108BD9-81ED-4DB2-BD59-A6C34878D82A}">
                    <a16:rowId xmlns:a16="http://schemas.microsoft.com/office/drawing/2014/main" val="4078990121"/>
                  </a:ext>
                </a:extLst>
              </a:tr>
              <a:tr h="347628">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note</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321,151 x 19 (59%)</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2,710 x 19 (66%)</a:t>
                      </a:r>
                    </a:p>
                  </a:txBody>
                  <a:tcPr marL="3810" marR="3810" marT="3810" marB="0" anchor="ctr"/>
                </a:tc>
                <a:extLst>
                  <a:ext uri="{0D108BD9-81ED-4DB2-BD59-A6C34878D82A}">
                    <a16:rowId xmlns:a16="http://schemas.microsoft.com/office/drawing/2014/main" val="549587372"/>
                  </a:ext>
                </a:extLst>
              </a:tr>
              <a:tr h="347628">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note_nlp</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7,580,262 x 21 (38%)</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60,486 x 21 (45%)</a:t>
                      </a:r>
                    </a:p>
                  </a:txBody>
                  <a:tcPr marL="3810" marR="3810" marT="3810" marB="0" anchor="ctr"/>
                </a:tc>
                <a:extLst>
                  <a:ext uri="{0D108BD9-81ED-4DB2-BD59-A6C34878D82A}">
                    <a16:rowId xmlns:a16="http://schemas.microsoft.com/office/drawing/2014/main" val="150440471"/>
                  </a:ext>
                </a:extLst>
              </a:tr>
              <a:tr h="347628">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observation</a:t>
                      </a: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6,869,266 x 25 (49%)</a:t>
                      </a: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43,355 x 25 (43%)</a:t>
                      </a:r>
                    </a:p>
                  </a:txBody>
                  <a:tcPr marL="3810" marR="3810" marT="3810" marB="0" anchor="ctr"/>
                </a:tc>
                <a:extLst>
                  <a:ext uri="{0D108BD9-81ED-4DB2-BD59-A6C34878D82A}">
                    <a16:rowId xmlns:a16="http://schemas.microsoft.com/office/drawing/2014/main" val="1318474678"/>
                  </a:ext>
                </a:extLst>
              </a:tr>
              <a:tr h="347628">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observation_period</a:t>
                      </a: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45,404 x 7 (0%)</a:t>
                      </a: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234 x 7 (0%)</a:t>
                      </a:r>
                    </a:p>
                  </a:txBody>
                  <a:tcPr marL="3810" marR="3810" marT="3810" marB="0" anchor="ctr"/>
                </a:tc>
                <a:extLst>
                  <a:ext uri="{0D108BD9-81ED-4DB2-BD59-A6C34878D82A}">
                    <a16:rowId xmlns:a16="http://schemas.microsoft.com/office/drawing/2014/main" val="659731066"/>
                  </a:ext>
                </a:extLst>
              </a:tr>
              <a:tr h="347628">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payer_plan_period</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1,370,746 x 26 (69%)</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6,029 x 26 (69%)</a:t>
                      </a:r>
                    </a:p>
                  </a:txBody>
                  <a:tcPr marL="3810" marR="3810" marT="3810" marB="0" anchor="ctr"/>
                </a:tc>
                <a:extLst>
                  <a:ext uri="{0D108BD9-81ED-4DB2-BD59-A6C34878D82A}">
                    <a16:rowId xmlns:a16="http://schemas.microsoft.com/office/drawing/2014/main" val="3910114603"/>
                  </a:ext>
                </a:extLst>
              </a:tr>
              <a:tr h="347628">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person</a:t>
                      </a: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57,672 x 26 (29%)</a:t>
                      </a: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300 x 26 (28%)</a:t>
                      </a:r>
                    </a:p>
                  </a:txBody>
                  <a:tcPr marL="3810" marR="3810" marT="3810" marB="0" anchor="ctr"/>
                </a:tc>
                <a:extLst>
                  <a:ext uri="{0D108BD9-81ED-4DB2-BD59-A6C34878D82A}">
                    <a16:rowId xmlns:a16="http://schemas.microsoft.com/office/drawing/2014/main" val="895334788"/>
                  </a:ext>
                </a:extLst>
              </a:tr>
              <a:tr h="347628">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procedure_occurrence</a:t>
                      </a: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278,981 x 19 (22%)</a:t>
                      </a:r>
                    </a:p>
                  </a:txBody>
                  <a:tcPr marL="3810" marR="3810" marT="3810" marB="0" anchor="ctr"/>
                </a:tc>
                <a:tc>
                  <a:txBody>
                    <a:bodyPr/>
                    <a:lstStyle/>
                    <a:p>
                      <a:pPr marL="0" algn="l" defTabSz="2194560" rtl="0" eaLnBrk="1" fontAlgn="ctr" latinLnBrk="0" hangingPunct="1"/>
                      <a:r>
                        <a:rPr lang="en-US" sz="2000" b="1" u="none" strike="noStrike" kern="1200">
                          <a:solidFill>
                            <a:schemeClr val="dk1"/>
                          </a:solidFill>
                          <a:effectLst/>
                          <a:latin typeface="+mn-lt"/>
                          <a:ea typeface="+mn-ea"/>
                          <a:cs typeface="+mn-cs"/>
                        </a:rPr>
                        <a:t>14,645 x 19 (23%)</a:t>
                      </a:r>
                    </a:p>
                  </a:txBody>
                  <a:tcPr marL="3810" marR="3810" marT="3810" marB="0" anchor="ctr"/>
                </a:tc>
                <a:extLst>
                  <a:ext uri="{0D108BD9-81ED-4DB2-BD59-A6C34878D82A}">
                    <a16:rowId xmlns:a16="http://schemas.microsoft.com/office/drawing/2014/main" val="2938938436"/>
                  </a:ext>
                </a:extLst>
              </a:tr>
              <a:tr h="347628">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procedures_to_macro</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991,579 x 8 (5%)</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5,247 x 8 (5%)</a:t>
                      </a:r>
                    </a:p>
                  </a:txBody>
                  <a:tcPr marL="3810" marR="3810" marT="3810" marB="0" anchor="ctr"/>
                </a:tc>
                <a:extLst>
                  <a:ext uri="{0D108BD9-81ED-4DB2-BD59-A6C34878D82A}">
                    <a16:rowId xmlns:a16="http://schemas.microsoft.com/office/drawing/2014/main" val="2090361557"/>
                  </a:ext>
                </a:extLst>
              </a:tr>
              <a:tr h="347628">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provider</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31,664 x 18 (51%)</a:t>
                      </a: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477 x 18 (56%)</a:t>
                      </a:r>
                    </a:p>
                  </a:txBody>
                  <a:tcPr marL="3810" marR="3810" marT="3810" marB="0" anchor="ctr"/>
                </a:tc>
                <a:extLst>
                  <a:ext uri="{0D108BD9-81ED-4DB2-BD59-A6C34878D82A}">
                    <a16:rowId xmlns:a16="http://schemas.microsoft.com/office/drawing/2014/main" val="2912310359"/>
                  </a:ext>
                </a:extLst>
              </a:tr>
              <a:tr h="347628">
                <a:tc>
                  <a:txBody>
                    <a:bodyPr/>
                    <a:lstStyle/>
                    <a:p>
                      <a:pPr marL="0" algn="l" defTabSz="2194560" rtl="0" eaLnBrk="1" fontAlgn="ctr" latinLnBrk="0" hangingPunct="1"/>
                      <a:r>
                        <a:rPr lang="en-US" sz="2000" b="0" u="none" strike="noStrike" kern="1200" dirty="0" err="1">
                          <a:solidFill>
                            <a:schemeClr val="dk1"/>
                          </a:solidFill>
                          <a:effectLst/>
                          <a:latin typeface="+mn-lt"/>
                          <a:ea typeface="+mn-ea"/>
                          <a:cs typeface="+mn-cs"/>
                        </a:rPr>
                        <a:t>visit_occurrence</a:t>
                      </a:r>
                      <a:endParaRPr lang="en-US" sz="2000" b="0" u="none" strike="noStrike" kern="1200" dirty="0">
                        <a:solidFill>
                          <a:schemeClr val="dk1"/>
                        </a:solidFill>
                        <a:effectLst/>
                        <a:latin typeface="+mn-lt"/>
                        <a:ea typeface="+mn-ea"/>
                        <a:cs typeface="+mn-cs"/>
                      </a:endParaRPr>
                    </a:p>
                  </a:txBody>
                  <a:tcPr marL="3810" marR="3810" marT="3810" marB="0" anchor="ctr"/>
                </a:tc>
                <a:tc>
                  <a:txBody>
                    <a:bodyPr/>
                    <a:lstStyle/>
                    <a:p>
                      <a:pPr marL="0" algn="l" defTabSz="2194560" rtl="0" eaLnBrk="1" fontAlgn="ctr" latinLnBrk="0" hangingPunct="1"/>
                      <a:r>
                        <a:rPr lang="en-US" sz="2000" b="0" u="none" strike="noStrike" kern="1200">
                          <a:solidFill>
                            <a:schemeClr val="dk1"/>
                          </a:solidFill>
                          <a:effectLst/>
                          <a:latin typeface="+mn-lt"/>
                          <a:ea typeface="+mn-ea"/>
                          <a:cs typeface="+mn-cs"/>
                        </a:rPr>
                        <a:t>350,934 x 23 (49%)</a:t>
                      </a:r>
                    </a:p>
                  </a:txBody>
                  <a:tcPr marL="3810" marR="3810" marT="3810" marB="0" anchor="ctr"/>
                </a:tc>
                <a:tc>
                  <a:txBody>
                    <a:bodyPr/>
                    <a:lstStyle/>
                    <a:p>
                      <a:pPr marL="0" algn="l" defTabSz="2194560" rtl="0" eaLnBrk="1" fontAlgn="ctr" latinLnBrk="0" hangingPunct="1"/>
                      <a:r>
                        <a:rPr lang="en-US" sz="2000" b="0" u="none" strike="noStrike" kern="1200" dirty="0">
                          <a:solidFill>
                            <a:schemeClr val="dk1"/>
                          </a:solidFill>
                          <a:effectLst/>
                          <a:latin typeface="+mn-lt"/>
                          <a:ea typeface="+mn-ea"/>
                          <a:cs typeface="+mn-cs"/>
                        </a:rPr>
                        <a:t>19,411 x 23 (49%)</a:t>
                      </a:r>
                    </a:p>
                  </a:txBody>
                  <a:tcPr marL="3810" marR="3810" marT="3810" marB="0" anchor="ctr"/>
                </a:tc>
                <a:extLst>
                  <a:ext uri="{0D108BD9-81ED-4DB2-BD59-A6C34878D82A}">
                    <a16:rowId xmlns:a16="http://schemas.microsoft.com/office/drawing/2014/main" val="4202227999"/>
                  </a:ext>
                </a:extLst>
              </a:tr>
            </a:tbl>
          </a:graphicData>
        </a:graphic>
      </p:graphicFrame>
      <p:pic>
        <p:nvPicPr>
          <p:cNvPr id="14" name="Picture 13" descr="Timeline&#10;&#10;Description automatically generated">
            <a:extLst>
              <a:ext uri="{FF2B5EF4-FFF2-40B4-BE49-F238E27FC236}">
                <a16:creationId xmlns:a16="http://schemas.microsoft.com/office/drawing/2014/main" id="{723AF97B-CF95-1CCA-4913-1807EF5B933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68922" y="13538872"/>
            <a:ext cx="7777956" cy="4233990"/>
          </a:xfrm>
          <a:prstGeom prst="rect">
            <a:avLst/>
          </a:prstGeom>
        </p:spPr>
      </p:pic>
      <p:pic>
        <p:nvPicPr>
          <p:cNvPr id="15" name="Picture 14" descr="Chart&#10;&#10;Description automatically generated">
            <a:extLst>
              <a:ext uri="{FF2B5EF4-FFF2-40B4-BE49-F238E27FC236}">
                <a16:creationId xmlns:a16="http://schemas.microsoft.com/office/drawing/2014/main" id="{623B6F02-9E64-01DA-A2CE-E036590AD30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012384" y="11804121"/>
            <a:ext cx="8683182" cy="4955971"/>
          </a:xfrm>
          <a:prstGeom prst="rect">
            <a:avLst/>
          </a:prstGeom>
        </p:spPr>
      </p:pic>
      <p:pic>
        <p:nvPicPr>
          <p:cNvPr id="16" name="Picture 15" descr="Chart&#10;&#10;Description automatically generated with medium confidence">
            <a:extLst>
              <a:ext uri="{FF2B5EF4-FFF2-40B4-BE49-F238E27FC236}">
                <a16:creationId xmlns:a16="http://schemas.microsoft.com/office/drawing/2014/main" id="{C62ECF2A-973C-E63A-C140-9F7C461832F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007030" y="18692688"/>
            <a:ext cx="8683182" cy="4748134"/>
          </a:xfrm>
          <a:prstGeom prst="rect">
            <a:avLst/>
          </a:prstGeom>
        </p:spPr>
      </p:pic>
      <p:pic>
        <p:nvPicPr>
          <p:cNvPr id="17" name="Picture 16" descr="Chart&#10;&#10;Description automatically generated">
            <a:extLst>
              <a:ext uri="{FF2B5EF4-FFF2-40B4-BE49-F238E27FC236}">
                <a16:creationId xmlns:a16="http://schemas.microsoft.com/office/drawing/2014/main" id="{63112147-D7C3-5B85-9683-D5AB6D581C1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115799" y="25605763"/>
            <a:ext cx="8683182" cy="4355298"/>
          </a:xfrm>
          <a:prstGeom prst="rect">
            <a:avLst/>
          </a:prstGeom>
        </p:spPr>
      </p:pic>
      <p:sp>
        <p:nvSpPr>
          <p:cNvPr id="18" name="Text Box 22">
            <a:extLst>
              <a:ext uri="{FF2B5EF4-FFF2-40B4-BE49-F238E27FC236}">
                <a16:creationId xmlns:a16="http://schemas.microsoft.com/office/drawing/2014/main" id="{5EED2DEA-05B8-362A-85AB-0211597C5A04}"/>
              </a:ext>
            </a:extLst>
          </p:cNvPr>
          <p:cNvSpPr txBox="1">
            <a:spLocks noChangeArrowheads="1"/>
          </p:cNvSpPr>
          <p:nvPr/>
        </p:nvSpPr>
        <p:spPr bwMode="auto">
          <a:xfrm>
            <a:off x="12115799" y="29991381"/>
            <a:ext cx="9296401" cy="1840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i="1">
                <a:latin typeface="+mn-lt"/>
              </a:rPr>
              <a:t>Figure 4. Most frequent drugs per unique patient in the training data set (left) and their average duration (right).</a:t>
            </a:r>
          </a:p>
        </p:txBody>
      </p:sp>
      <p:pic>
        <p:nvPicPr>
          <p:cNvPr id="7" name="Picture 6" descr="Chart, bar chart&#10;&#10;Description automatically generated">
            <a:extLst>
              <a:ext uri="{FF2B5EF4-FFF2-40B4-BE49-F238E27FC236}">
                <a16:creationId xmlns:a16="http://schemas.microsoft.com/office/drawing/2014/main" id="{91656784-F2EA-ADAD-2788-1E93AF4E2EE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594887" y="14661111"/>
            <a:ext cx="8810913" cy="5292943"/>
          </a:xfrm>
          <a:prstGeom prst="rect">
            <a:avLst/>
          </a:prstGeom>
        </p:spPr>
      </p:pic>
      <p:sp>
        <p:nvSpPr>
          <p:cNvPr id="21" name="TextBox 20">
            <a:extLst>
              <a:ext uri="{FF2B5EF4-FFF2-40B4-BE49-F238E27FC236}">
                <a16:creationId xmlns:a16="http://schemas.microsoft.com/office/drawing/2014/main" id="{B36DE451-2B31-ACE1-B940-7AD4BDC2C648}"/>
              </a:ext>
            </a:extLst>
          </p:cNvPr>
          <p:cNvSpPr txBox="1"/>
          <p:nvPr/>
        </p:nvSpPr>
        <p:spPr>
          <a:xfrm>
            <a:off x="22515256" y="20157580"/>
            <a:ext cx="9753600" cy="2062103"/>
          </a:xfrm>
          <a:prstGeom prst="rect">
            <a:avLst/>
          </a:prstGeom>
          <a:noFill/>
        </p:spPr>
        <p:txBody>
          <a:bodyPr wrap="square">
            <a:spAutoFit/>
          </a:bodyPr>
          <a:lstStyle/>
          <a:p>
            <a:r>
              <a:rPr lang="en-US" sz="3200" i="1">
                <a:ea typeface="MS PGothic" panose="020B0600070205080204" pitchFamily="34" charset="-128"/>
              </a:rPr>
              <a:t>Figure 5: Final Model Performances From Table VII On Entire Training Dataset. Late Fusion Model Only Returns Prediction For 26,923 Patients Out Of 57,562 Patients Total.</a:t>
            </a:r>
          </a:p>
        </p:txBody>
      </p:sp>
      <p:sp>
        <p:nvSpPr>
          <p:cNvPr id="23" name="TextBox 22">
            <a:extLst>
              <a:ext uri="{FF2B5EF4-FFF2-40B4-BE49-F238E27FC236}">
                <a16:creationId xmlns:a16="http://schemas.microsoft.com/office/drawing/2014/main" id="{4FB5BB70-B3FB-D053-64EA-1923DF2386DD}"/>
              </a:ext>
            </a:extLst>
          </p:cNvPr>
          <p:cNvSpPr txBox="1"/>
          <p:nvPr/>
        </p:nvSpPr>
        <p:spPr>
          <a:xfrm>
            <a:off x="22463250" y="31148763"/>
            <a:ext cx="9256874" cy="584775"/>
          </a:xfrm>
          <a:prstGeom prst="rect">
            <a:avLst/>
          </a:prstGeom>
          <a:noFill/>
        </p:spPr>
        <p:txBody>
          <a:bodyPr wrap="square" lIns="91440" tIns="45720" rIns="91440" bIns="45720" anchor="t">
            <a:spAutoFit/>
          </a:bodyPr>
          <a:lstStyle/>
          <a:p>
            <a:pPr>
              <a:buSzPts val="1460"/>
            </a:pPr>
            <a:r>
              <a:rPr lang="en-US" sz="3200" i="1">
                <a:ea typeface="MS PGothic" panose="020B0600070205080204" pitchFamily="34" charset="-128"/>
              </a:rPr>
              <a:t>Figure 7: Late Fusion Cascade Modeling</a:t>
            </a:r>
          </a:p>
        </p:txBody>
      </p:sp>
      <p:graphicFrame>
        <p:nvGraphicFramePr>
          <p:cNvPr id="25" name="Table 24">
            <a:extLst>
              <a:ext uri="{FF2B5EF4-FFF2-40B4-BE49-F238E27FC236}">
                <a16:creationId xmlns:a16="http://schemas.microsoft.com/office/drawing/2014/main" id="{6EDC53AC-F8E4-7873-A75D-4644CF088A32}"/>
              </a:ext>
            </a:extLst>
          </p:cNvPr>
          <p:cNvGraphicFramePr>
            <a:graphicFrameLocks noGrp="1"/>
          </p:cNvGraphicFramePr>
          <p:nvPr>
            <p:extLst>
              <p:ext uri="{D42A27DB-BD31-4B8C-83A1-F6EECF244321}">
                <p14:modId xmlns:p14="http://schemas.microsoft.com/office/powerpoint/2010/main" val="1144696815"/>
              </p:ext>
            </p:extLst>
          </p:nvPr>
        </p:nvGraphicFramePr>
        <p:xfrm>
          <a:off x="12308110" y="6124396"/>
          <a:ext cx="8683180" cy="4709085"/>
        </p:xfrm>
        <a:graphic>
          <a:graphicData uri="http://schemas.openxmlformats.org/drawingml/2006/table">
            <a:tbl>
              <a:tblPr>
                <a:tableStyleId>{8A107856-5554-42FB-B03E-39F5DBC370BA}</a:tableStyleId>
              </a:tblPr>
              <a:tblGrid>
                <a:gridCol w="2170795">
                  <a:extLst>
                    <a:ext uri="{9D8B030D-6E8A-4147-A177-3AD203B41FA5}">
                      <a16:colId xmlns:a16="http://schemas.microsoft.com/office/drawing/2014/main" val="1225621188"/>
                    </a:ext>
                  </a:extLst>
                </a:gridCol>
                <a:gridCol w="2170795">
                  <a:extLst>
                    <a:ext uri="{9D8B030D-6E8A-4147-A177-3AD203B41FA5}">
                      <a16:colId xmlns:a16="http://schemas.microsoft.com/office/drawing/2014/main" val="4012087622"/>
                    </a:ext>
                  </a:extLst>
                </a:gridCol>
                <a:gridCol w="2170795">
                  <a:extLst>
                    <a:ext uri="{9D8B030D-6E8A-4147-A177-3AD203B41FA5}">
                      <a16:colId xmlns:a16="http://schemas.microsoft.com/office/drawing/2014/main" val="631946187"/>
                    </a:ext>
                  </a:extLst>
                </a:gridCol>
                <a:gridCol w="2170795">
                  <a:extLst>
                    <a:ext uri="{9D8B030D-6E8A-4147-A177-3AD203B41FA5}">
                      <a16:colId xmlns:a16="http://schemas.microsoft.com/office/drawing/2014/main" val="459976548"/>
                    </a:ext>
                  </a:extLst>
                </a:gridCol>
              </a:tblGrid>
              <a:tr h="1538841">
                <a:tc>
                  <a:txBody>
                    <a:bodyPr/>
                    <a:lstStyle/>
                    <a:p>
                      <a:pPr algn="ctr" fontAlgn="b"/>
                      <a:r>
                        <a:rPr lang="en-US" sz="2000" b="1" u="none" strike="noStrike">
                          <a:effectLst/>
                        </a:rPr>
                        <a:t>Dataset</a:t>
                      </a:r>
                      <a:endParaRPr lang="en-US" sz="20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b="1" u="none" strike="noStrike">
                          <a:effectLst/>
                        </a:rPr>
                        <a:t># Patient</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b="1" u="none" strike="noStrike">
                          <a:effectLst/>
                        </a:rPr>
                        <a:t># Concepts</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b="1" u="none" strike="noStrike">
                          <a:effectLst/>
                        </a:rPr>
                        <a:t># Represented</a:t>
                      </a:r>
                      <a:endParaRPr lang="en-US" sz="2000" b="1"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418977058"/>
                  </a:ext>
                </a:extLst>
              </a:tr>
              <a:tr h="1029751">
                <a:tc>
                  <a:txBody>
                    <a:bodyPr/>
                    <a:lstStyle/>
                    <a:p>
                      <a:pPr algn="ctr" fontAlgn="b"/>
                      <a:r>
                        <a:rPr lang="en-US" sz="2000" b="1" u="none" strike="noStrike">
                          <a:effectLst/>
                        </a:rPr>
                        <a:t>Conditions</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38,044</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14,764</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24</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791028129"/>
                  </a:ext>
                </a:extLst>
              </a:tr>
              <a:tr h="1029751">
                <a:tc>
                  <a:txBody>
                    <a:bodyPr/>
                    <a:lstStyle/>
                    <a:p>
                      <a:pPr algn="ctr" fontAlgn="b"/>
                      <a:r>
                        <a:rPr lang="en-US" sz="2000" b="1" u="none" strike="noStrike">
                          <a:effectLst/>
                        </a:rPr>
                        <a:t>Observations</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dirty="0">
                          <a:effectLst/>
                        </a:rPr>
                        <a:t>38,340</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2,744</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dirty="0">
                          <a:effectLst/>
                        </a:rPr>
                        <a:t>34</a:t>
                      </a:r>
                      <a:endParaRPr lang="en-US" sz="20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499562973"/>
                  </a:ext>
                </a:extLst>
              </a:tr>
              <a:tr h="555371">
                <a:tc>
                  <a:txBody>
                    <a:bodyPr/>
                    <a:lstStyle/>
                    <a:p>
                      <a:pPr algn="ctr" fontAlgn="b"/>
                      <a:r>
                        <a:rPr lang="en-US" sz="2000" b="1" u="none" strike="noStrike">
                          <a:effectLst/>
                        </a:rPr>
                        <a:t>Drugs</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35,872</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14,159</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23</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395219147"/>
                  </a:ext>
                </a:extLst>
              </a:tr>
              <a:tr h="555371">
                <a:tc>
                  <a:txBody>
                    <a:bodyPr/>
                    <a:lstStyle/>
                    <a:p>
                      <a:pPr algn="ctr" fontAlgn="b"/>
                      <a:r>
                        <a:rPr lang="en-US" sz="2000" b="1" u="none" strike="noStrike">
                          <a:effectLst/>
                        </a:rPr>
                        <a:t>Diagnosis</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38,340</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31,667</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dirty="0">
                          <a:effectLst/>
                        </a:rPr>
                        <a:t>64</a:t>
                      </a:r>
                      <a:endParaRPr lang="en-US" sz="20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3138574395"/>
                  </a:ext>
                </a:extLst>
              </a:tr>
            </a:tbl>
          </a:graphicData>
        </a:graphic>
      </p:graphicFrame>
      <p:graphicFrame>
        <p:nvGraphicFramePr>
          <p:cNvPr id="27" name="Table 26">
            <a:extLst>
              <a:ext uri="{FF2B5EF4-FFF2-40B4-BE49-F238E27FC236}">
                <a16:creationId xmlns:a16="http://schemas.microsoft.com/office/drawing/2014/main" id="{7BF91907-924C-9C57-C3D7-7DF4E9AF6703}"/>
              </a:ext>
            </a:extLst>
          </p:cNvPr>
          <p:cNvGraphicFramePr>
            <a:graphicFrameLocks noGrp="1"/>
          </p:cNvGraphicFramePr>
          <p:nvPr>
            <p:extLst>
              <p:ext uri="{D42A27DB-BD31-4B8C-83A1-F6EECF244321}">
                <p14:modId xmlns:p14="http://schemas.microsoft.com/office/powerpoint/2010/main" val="2768642801"/>
              </p:ext>
            </p:extLst>
          </p:nvPr>
        </p:nvGraphicFramePr>
        <p:xfrm>
          <a:off x="33169422" y="13089556"/>
          <a:ext cx="9301003" cy="6005011"/>
        </p:xfrm>
        <a:graphic>
          <a:graphicData uri="http://schemas.openxmlformats.org/drawingml/2006/table">
            <a:tbl>
              <a:tblPr>
                <a:tableStyleId>{8A107856-5554-42FB-B03E-39F5DBC370BA}</a:tableStyleId>
              </a:tblPr>
              <a:tblGrid>
                <a:gridCol w="1606577">
                  <a:extLst>
                    <a:ext uri="{9D8B030D-6E8A-4147-A177-3AD203B41FA5}">
                      <a16:colId xmlns:a16="http://schemas.microsoft.com/office/drawing/2014/main" val="2841676653"/>
                    </a:ext>
                  </a:extLst>
                </a:gridCol>
                <a:gridCol w="1478830">
                  <a:extLst>
                    <a:ext uri="{9D8B030D-6E8A-4147-A177-3AD203B41FA5}">
                      <a16:colId xmlns:a16="http://schemas.microsoft.com/office/drawing/2014/main" val="3981307425"/>
                    </a:ext>
                  </a:extLst>
                </a:gridCol>
                <a:gridCol w="885462">
                  <a:extLst>
                    <a:ext uri="{9D8B030D-6E8A-4147-A177-3AD203B41FA5}">
                      <a16:colId xmlns:a16="http://schemas.microsoft.com/office/drawing/2014/main" val="2248787713"/>
                    </a:ext>
                  </a:extLst>
                </a:gridCol>
                <a:gridCol w="885462">
                  <a:extLst>
                    <a:ext uri="{9D8B030D-6E8A-4147-A177-3AD203B41FA5}">
                      <a16:colId xmlns:a16="http://schemas.microsoft.com/office/drawing/2014/main" val="3386081579"/>
                    </a:ext>
                  </a:extLst>
                </a:gridCol>
                <a:gridCol w="885462">
                  <a:extLst>
                    <a:ext uri="{9D8B030D-6E8A-4147-A177-3AD203B41FA5}">
                      <a16:colId xmlns:a16="http://schemas.microsoft.com/office/drawing/2014/main" val="366040883"/>
                    </a:ext>
                  </a:extLst>
                </a:gridCol>
                <a:gridCol w="902824">
                  <a:extLst>
                    <a:ext uri="{9D8B030D-6E8A-4147-A177-3AD203B41FA5}">
                      <a16:colId xmlns:a16="http://schemas.microsoft.com/office/drawing/2014/main" val="2231105932"/>
                    </a:ext>
                  </a:extLst>
                </a:gridCol>
                <a:gridCol w="885462">
                  <a:extLst>
                    <a:ext uri="{9D8B030D-6E8A-4147-A177-3AD203B41FA5}">
                      <a16:colId xmlns:a16="http://schemas.microsoft.com/office/drawing/2014/main" val="1444392326"/>
                    </a:ext>
                  </a:extLst>
                </a:gridCol>
                <a:gridCol w="885462">
                  <a:extLst>
                    <a:ext uri="{9D8B030D-6E8A-4147-A177-3AD203B41FA5}">
                      <a16:colId xmlns:a16="http://schemas.microsoft.com/office/drawing/2014/main" val="3563363100"/>
                    </a:ext>
                  </a:extLst>
                </a:gridCol>
                <a:gridCol w="885462">
                  <a:extLst>
                    <a:ext uri="{9D8B030D-6E8A-4147-A177-3AD203B41FA5}">
                      <a16:colId xmlns:a16="http://schemas.microsoft.com/office/drawing/2014/main" val="608666539"/>
                    </a:ext>
                  </a:extLst>
                </a:gridCol>
              </a:tblGrid>
              <a:tr h="678426">
                <a:tc>
                  <a:txBody>
                    <a:bodyPr/>
                    <a:lstStyle/>
                    <a:p>
                      <a:pPr algn="ctr" fontAlgn="ctr"/>
                      <a:r>
                        <a:rPr lang="en-US" sz="2000" u="none" strike="noStrike" dirty="0">
                          <a:effectLst/>
                        </a:rPr>
                        <a:t>Model</a:t>
                      </a:r>
                      <a:endParaRPr lang="en-US" sz="20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data set</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TP</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FP</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FN</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TN</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P</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R</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F1</a:t>
                      </a:r>
                      <a:endParaRPr lang="en-US" sz="2000" b="1"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3221842948"/>
                  </a:ext>
                </a:extLst>
              </a:tr>
              <a:tr h="419305">
                <a:tc>
                  <a:txBody>
                    <a:bodyPr/>
                    <a:lstStyle/>
                    <a:p>
                      <a:pPr algn="ctr" fontAlgn="ctr"/>
                      <a:r>
                        <a:rPr lang="en-US" sz="2000" u="none" strike="noStrike">
                          <a:effectLst/>
                        </a:rPr>
                        <a:t>Statistical</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Early Fusion</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2,031</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2,967</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7,000</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45,564</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0.406</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0.225</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0.290</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762387711"/>
                  </a:ext>
                </a:extLst>
              </a:tr>
              <a:tr h="452284">
                <a:tc>
                  <a:txBody>
                    <a:bodyPr/>
                    <a:lstStyle/>
                    <a:p>
                      <a:pPr algn="ctr" fontAlgn="ctr"/>
                      <a:r>
                        <a:rPr lang="en-US" sz="2000" u="none" strike="noStrike" dirty="0">
                          <a:effectLst/>
                        </a:rPr>
                        <a:t>Random Forest</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Demographics</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98</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8,933</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48,641</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1.000</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0.011</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0.021</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69108023"/>
                  </a:ext>
                </a:extLst>
              </a:tr>
              <a:tr h="419305">
                <a:tc>
                  <a:txBody>
                    <a:bodyPr/>
                    <a:lstStyle/>
                    <a:p>
                      <a:pPr algn="ctr" fontAlgn="ctr"/>
                      <a:r>
                        <a:rPr lang="en-US" sz="2000" u="none" strike="noStrike">
                          <a:effectLst/>
                        </a:rPr>
                        <a:t>Random Forest</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Conditions</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2,449</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1,085</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6,544</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27,966</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0.693</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0.272</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0.391</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685143428"/>
                  </a:ext>
                </a:extLst>
              </a:tr>
              <a:tr h="419305">
                <a:tc>
                  <a:txBody>
                    <a:bodyPr/>
                    <a:lstStyle/>
                    <a:p>
                      <a:pPr algn="ctr" fontAlgn="ctr"/>
                      <a:r>
                        <a:rPr lang="en-US" sz="2000" u="none" strike="noStrike">
                          <a:effectLst/>
                        </a:rPr>
                        <a:t>Random Forest</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err="1">
                          <a:effectLst/>
                        </a:rPr>
                        <a:t>ConditionsB</a:t>
                      </a:r>
                      <a:endParaRPr lang="en-US" sz="20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2,546</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1,402</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6,447</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27,649</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0.645</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0.283</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0.393</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546027454"/>
                  </a:ext>
                </a:extLst>
              </a:tr>
              <a:tr h="452284">
                <a:tc>
                  <a:txBody>
                    <a:bodyPr/>
                    <a:lstStyle/>
                    <a:p>
                      <a:pPr algn="ctr" fontAlgn="ctr"/>
                      <a:r>
                        <a:rPr lang="en-US" sz="2000" u="none" strike="noStrike">
                          <a:effectLst/>
                        </a:rPr>
                        <a:t>Random Forest</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Observations</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2,432</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799</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6,555</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28,554</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0.753</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0.271</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0.398</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223398770"/>
                  </a:ext>
                </a:extLst>
              </a:tr>
              <a:tr h="452284">
                <a:tc>
                  <a:txBody>
                    <a:bodyPr/>
                    <a:lstStyle/>
                    <a:p>
                      <a:pPr algn="ctr" fontAlgn="ctr"/>
                      <a:r>
                        <a:rPr lang="en-US" sz="2000" u="none" strike="noStrike">
                          <a:effectLst/>
                        </a:rPr>
                        <a:t>Random Forest</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err="1">
                          <a:effectLst/>
                        </a:rPr>
                        <a:t>ObservationsB</a:t>
                      </a:r>
                      <a:endParaRPr lang="en-US" sz="20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1,980</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922</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7,007</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28,431</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0.682</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0.220</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0.333</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819050975"/>
                  </a:ext>
                </a:extLst>
              </a:tr>
              <a:tr h="452284">
                <a:tc>
                  <a:txBody>
                    <a:bodyPr/>
                    <a:lstStyle/>
                    <a:p>
                      <a:pPr algn="ctr" fontAlgn="ctr"/>
                      <a:r>
                        <a:rPr lang="en-US" sz="2000" u="none" strike="noStrike">
                          <a:effectLst/>
                        </a:rPr>
                        <a:t>Random Forest</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Diagnoses</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1,764</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endParaRPr lang="en-US" sz="2000" u="none" strike="noStrike">
                        <a:effectLst/>
                      </a:endParaRPr>
                    </a:p>
                    <a:p>
                      <a:pPr algn="ctr" fontAlgn="ctr"/>
                      <a:r>
                        <a:rPr lang="en-US" sz="2000" u="none" strike="noStrike">
                          <a:effectLst/>
                        </a:rPr>
                        <a:t>3,070</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endParaRPr lang="en-US" sz="2000" u="none" strike="noStrike">
                        <a:effectLst/>
                      </a:endParaRPr>
                    </a:p>
                    <a:p>
                      <a:pPr algn="ctr" fontAlgn="ctr"/>
                      <a:r>
                        <a:rPr lang="en-US" sz="2000" u="none" strike="noStrike">
                          <a:effectLst/>
                        </a:rPr>
                        <a:t>6,935</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endParaRPr lang="en-US" sz="2000" u="none" strike="noStrike">
                        <a:effectLst/>
                      </a:endParaRPr>
                    </a:p>
                    <a:p>
                      <a:pPr algn="ctr" fontAlgn="ctr"/>
                      <a:r>
                        <a:rPr lang="en-US" sz="2000" u="none" strike="noStrike">
                          <a:effectLst/>
                        </a:rPr>
                        <a:t>22,130</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endParaRPr lang="en-US" sz="2000" u="none" strike="noStrike">
                        <a:effectLst/>
                      </a:endParaRPr>
                    </a:p>
                    <a:p>
                      <a:pPr algn="ctr" fontAlgn="ctr"/>
                      <a:r>
                        <a:rPr lang="en-US" sz="2000" u="none" strike="noStrike">
                          <a:effectLst/>
                        </a:rPr>
                        <a:t>0.365</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endParaRPr lang="en-US" sz="2000" u="none" strike="noStrike">
                        <a:effectLst/>
                      </a:endParaRPr>
                    </a:p>
                    <a:p>
                      <a:pPr algn="ctr" fontAlgn="ctr"/>
                      <a:r>
                        <a:rPr lang="en-US" sz="2000" u="none" strike="noStrike">
                          <a:effectLst/>
                        </a:rPr>
                        <a:t>0.203</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endParaRPr lang="en-US" sz="2000" u="none" strike="noStrike">
                        <a:effectLst/>
                      </a:endParaRPr>
                    </a:p>
                    <a:p>
                      <a:pPr algn="ctr" fontAlgn="ctr"/>
                      <a:r>
                        <a:rPr lang="en-US" sz="2000" u="none" strike="noStrike">
                          <a:effectLst/>
                        </a:rPr>
                        <a:t>0.261`</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283560675"/>
                  </a:ext>
                </a:extLst>
              </a:tr>
              <a:tr h="419305">
                <a:tc>
                  <a:txBody>
                    <a:bodyPr/>
                    <a:lstStyle/>
                    <a:p>
                      <a:pPr algn="ctr" fontAlgn="ctr"/>
                      <a:r>
                        <a:rPr lang="en-US" sz="2000" u="none" strike="noStrike">
                          <a:effectLst/>
                        </a:rPr>
                        <a:t>Random Forest</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DiagnosesB</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2,659</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991</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6,040</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24,209</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0.728</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0.306</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0.431</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101640644"/>
                  </a:ext>
                </a:extLst>
              </a:tr>
              <a:tr h="419305">
                <a:tc>
                  <a:txBody>
                    <a:bodyPr/>
                    <a:lstStyle/>
                    <a:p>
                      <a:pPr algn="ctr" fontAlgn="b"/>
                      <a:r>
                        <a:rPr lang="en-US" sz="2000" u="none" strike="noStrike" dirty="0">
                          <a:effectLst/>
                        </a:rPr>
                        <a:t>Late Fusion</a:t>
                      </a:r>
                      <a:endParaRPr lang="en-US" sz="2000" b="0" i="0" u="none" strike="noStrike" dirty="0">
                        <a:solidFill>
                          <a:srgbClr val="000000"/>
                        </a:solidFill>
                        <a:effectLst/>
                        <a:latin typeface="Calibri" panose="020F0502020204030204" pitchFamily="34" charset="0"/>
                      </a:endParaRPr>
                    </a:p>
                  </a:txBody>
                  <a:tcPr marL="3810" marR="3810" marT="3810" marB="0" anchor="b"/>
                </a:tc>
                <a:tc>
                  <a:txBody>
                    <a:bodyPr/>
                    <a:lstStyle/>
                    <a:p>
                      <a:pPr algn="ctr" fontAlgn="ctr"/>
                      <a:r>
                        <a:rPr lang="en-US" sz="2000" b="0" u="none" strike="noStrike">
                          <a:effectLst/>
                        </a:rPr>
                        <a:t>Alg. 1</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4,216</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3,482</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4,816</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45,048</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0.548</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0.467</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a:effectLst/>
                        </a:rPr>
                        <a:t>0.504</a:t>
                      </a:r>
                      <a:endParaRPr lang="en-US" sz="2000" b="1"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3111572955"/>
                  </a:ext>
                </a:extLst>
              </a:tr>
            </a:tbl>
          </a:graphicData>
        </a:graphic>
      </p:graphicFrame>
      <p:sp>
        <p:nvSpPr>
          <p:cNvPr id="28" name="TextBox 27">
            <a:extLst>
              <a:ext uri="{FF2B5EF4-FFF2-40B4-BE49-F238E27FC236}">
                <a16:creationId xmlns:a16="http://schemas.microsoft.com/office/drawing/2014/main" id="{5C7B274C-EA92-D812-65E4-77E98FD74EBF}"/>
              </a:ext>
            </a:extLst>
          </p:cNvPr>
          <p:cNvSpPr txBox="1"/>
          <p:nvPr/>
        </p:nvSpPr>
        <p:spPr>
          <a:xfrm>
            <a:off x="33331306" y="19239718"/>
            <a:ext cx="9256874" cy="584775"/>
          </a:xfrm>
          <a:prstGeom prst="rect">
            <a:avLst/>
          </a:prstGeom>
          <a:noFill/>
        </p:spPr>
        <p:txBody>
          <a:bodyPr wrap="square" lIns="91440" tIns="45720" rIns="91440" bIns="45720" anchor="t">
            <a:spAutoFit/>
          </a:bodyPr>
          <a:lstStyle/>
          <a:p>
            <a:pPr>
              <a:buSzPts val="1460"/>
            </a:pPr>
            <a:r>
              <a:rPr lang="en-US" sz="3200" i="1" dirty="0">
                <a:ea typeface="MS PGothic" panose="020B0600070205080204" pitchFamily="34" charset="-128"/>
              </a:rPr>
              <a:t>Table 3: Final Model performances for training set.</a:t>
            </a:r>
          </a:p>
        </p:txBody>
      </p:sp>
      <p:pic>
        <p:nvPicPr>
          <p:cNvPr id="11" name="Picture 10">
            <a:extLst>
              <a:ext uri="{FF2B5EF4-FFF2-40B4-BE49-F238E27FC236}">
                <a16:creationId xmlns:a16="http://schemas.microsoft.com/office/drawing/2014/main" id="{55693362-7E71-0A20-7CAF-78FFE1D14F91}"/>
              </a:ext>
            </a:extLst>
          </p:cNvPr>
          <p:cNvPicPr>
            <a:picLocks noChangeAspect="1"/>
          </p:cNvPicPr>
          <p:nvPr/>
        </p:nvPicPr>
        <p:blipFill rotWithShape="1">
          <a:blip r:embed="rId12"/>
          <a:srcRect r="20648"/>
          <a:stretch/>
        </p:blipFill>
        <p:spPr>
          <a:xfrm>
            <a:off x="22515256" y="26714190"/>
            <a:ext cx="8756769" cy="4376084"/>
          </a:xfrm>
          <a:prstGeom prst="rect">
            <a:avLst/>
          </a:prstGeom>
        </p:spPr>
      </p:pic>
      <p:sp>
        <p:nvSpPr>
          <p:cNvPr id="12" name="TextBox 11">
            <a:extLst>
              <a:ext uri="{FF2B5EF4-FFF2-40B4-BE49-F238E27FC236}">
                <a16:creationId xmlns:a16="http://schemas.microsoft.com/office/drawing/2014/main" id="{B8F237E6-2731-9E1D-1E76-5D8395B9BE2A}"/>
              </a:ext>
            </a:extLst>
          </p:cNvPr>
          <p:cNvSpPr txBox="1"/>
          <p:nvPr/>
        </p:nvSpPr>
        <p:spPr>
          <a:xfrm>
            <a:off x="22417905" y="25522498"/>
            <a:ext cx="9753600" cy="1077218"/>
          </a:xfrm>
          <a:prstGeom prst="rect">
            <a:avLst/>
          </a:prstGeom>
          <a:noFill/>
        </p:spPr>
        <p:txBody>
          <a:bodyPr wrap="square">
            <a:spAutoFit/>
          </a:bodyPr>
          <a:lstStyle/>
          <a:p>
            <a:r>
              <a:rPr lang="en-US" sz="3200" i="1">
                <a:ea typeface="MS PGothic" panose="020B0600070205080204" pitchFamily="34" charset="-128"/>
              </a:rPr>
              <a:t>Figure 6: Numerical vs. Binary feature encoding shows the significant difference in performance.</a:t>
            </a:r>
          </a:p>
        </p:txBody>
      </p:sp>
      <p:pic>
        <p:nvPicPr>
          <p:cNvPr id="26" name="Picture 25" descr="Chart, bar chart&#10;&#10;Description automatically generated">
            <a:extLst>
              <a:ext uri="{FF2B5EF4-FFF2-40B4-BE49-F238E27FC236}">
                <a16:creationId xmlns:a16="http://schemas.microsoft.com/office/drawing/2014/main" id="{797C280A-2A43-42F2-B023-C5C82D6ED5D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020814" y="22203879"/>
            <a:ext cx="8039291" cy="3331284"/>
          </a:xfrm>
          <a:prstGeom prst="rect">
            <a:avLst/>
          </a:prstGeom>
        </p:spPr>
      </p:pic>
      <p:pic>
        <p:nvPicPr>
          <p:cNvPr id="19" name="Picture 18" descr="Logo&#10;&#10;Description automatically generated with low confidence">
            <a:extLst>
              <a:ext uri="{FF2B5EF4-FFF2-40B4-BE49-F238E27FC236}">
                <a16:creationId xmlns:a16="http://schemas.microsoft.com/office/drawing/2014/main" id="{DBC66686-D925-CA76-737A-94E35EEEAAA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06921" y="1600200"/>
            <a:ext cx="5334000" cy="2095500"/>
          </a:xfrm>
          <a:prstGeom prst="rect">
            <a:avLst/>
          </a:prstGeom>
        </p:spPr>
      </p:pic>
      <p:pic>
        <p:nvPicPr>
          <p:cNvPr id="22" name="Picture 21" descr="A picture containing text, clipart&#10;&#10;Description automatically generated">
            <a:extLst>
              <a:ext uri="{FF2B5EF4-FFF2-40B4-BE49-F238E27FC236}">
                <a16:creationId xmlns:a16="http://schemas.microsoft.com/office/drawing/2014/main" id="{48615E47-2477-F8F8-1FBB-5FA7B92981F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040385" y="1605352"/>
            <a:ext cx="4826560" cy="2230204"/>
          </a:xfrm>
          <a:prstGeom prst="rect">
            <a:avLst/>
          </a:prstGeom>
        </p:spPr>
      </p:pic>
      <p:sp>
        <p:nvSpPr>
          <p:cNvPr id="24" name="TextBox 23">
            <a:extLst>
              <a:ext uri="{FF2B5EF4-FFF2-40B4-BE49-F238E27FC236}">
                <a16:creationId xmlns:a16="http://schemas.microsoft.com/office/drawing/2014/main" id="{5502C837-7C41-B338-32B9-F3F9D958F8D5}"/>
              </a:ext>
            </a:extLst>
          </p:cNvPr>
          <p:cNvSpPr txBox="1"/>
          <p:nvPr/>
        </p:nvSpPr>
        <p:spPr>
          <a:xfrm>
            <a:off x="39597049" y="3055351"/>
            <a:ext cx="3406702" cy="523220"/>
          </a:xfrm>
          <a:prstGeom prst="rect">
            <a:avLst/>
          </a:prstGeom>
          <a:noFill/>
        </p:spPr>
        <p:txBody>
          <a:bodyPr wrap="none" rtlCol="0">
            <a:spAutoFit/>
          </a:bodyPr>
          <a:lstStyle/>
          <a:p>
            <a:r>
              <a:rPr lang="en-US" sz="2800" dirty="0">
                <a:solidFill>
                  <a:schemeClr val="bg1"/>
                </a:solidFill>
              </a:rPr>
              <a:t>DataLab12.github.io</a:t>
            </a:r>
          </a:p>
        </p:txBody>
      </p:sp>
      <p:graphicFrame>
        <p:nvGraphicFramePr>
          <p:cNvPr id="20" name="Table 19">
            <a:extLst>
              <a:ext uri="{FF2B5EF4-FFF2-40B4-BE49-F238E27FC236}">
                <a16:creationId xmlns:a16="http://schemas.microsoft.com/office/drawing/2014/main" id="{47A0F152-FF71-B174-950F-6BB840613DC5}"/>
              </a:ext>
            </a:extLst>
          </p:cNvPr>
          <p:cNvGraphicFramePr>
            <a:graphicFrameLocks noGrp="1"/>
          </p:cNvGraphicFramePr>
          <p:nvPr>
            <p:extLst>
              <p:ext uri="{D42A27DB-BD31-4B8C-83A1-F6EECF244321}">
                <p14:modId xmlns:p14="http://schemas.microsoft.com/office/powerpoint/2010/main" val="757469428"/>
              </p:ext>
            </p:extLst>
          </p:nvPr>
        </p:nvGraphicFramePr>
        <p:xfrm>
          <a:off x="22664474" y="5832518"/>
          <a:ext cx="9242134" cy="6006926"/>
        </p:xfrm>
        <a:graphic>
          <a:graphicData uri="http://schemas.openxmlformats.org/drawingml/2006/table">
            <a:tbl>
              <a:tblPr>
                <a:tableStyleId>{8A107856-5554-42FB-B03E-39F5DBC370BA}</a:tableStyleId>
              </a:tblPr>
              <a:tblGrid>
                <a:gridCol w="2114524">
                  <a:extLst>
                    <a:ext uri="{9D8B030D-6E8A-4147-A177-3AD203B41FA5}">
                      <a16:colId xmlns:a16="http://schemas.microsoft.com/office/drawing/2014/main" val="1891400942"/>
                    </a:ext>
                  </a:extLst>
                </a:gridCol>
                <a:gridCol w="1187935">
                  <a:extLst>
                    <a:ext uri="{9D8B030D-6E8A-4147-A177-3AD203B41FA5}">
                      <a16:colId xmlns:a16="http://schemas.microsoft.com/office/drawing/2014/main" val="3098544752"/>
                    </a:ext>
                  </a:extLst>
                </a:gridCol>
                <a:gridCol w="1187935">
                  <a:extLst>
                    <a:ext uri="{9D8B030D-6E8A-4147-A177-3AD203B41FA5}">
                      <a16:colId xmlns:a16="http://schemas.microsoft.com/office/drawing/2014/main" val="4144443136"/>
                    </a:ext>
                  </a:extLst>
                </a:gridCol>
                <a:gridCol w="1187935">
                  <a:extLst>
                    <a:ext uri="{9D8B030D-6E8A-4147-A177-3AD203B41FA5}">
                      <a16:colId xmlns:a16="http://schemas.microsoft.com/office/drawing/2014/main" val="3182815784"/>
                    </a:ext>
                  </a:extLst>
                </a:gridCol>
                <a:gridCol w="1187935">
                  <a:extLst>
                    <a:ext uri="{9D8B030D-6E8A-4147-A177-3AD203B41FA5}">
                      <a16:colId xmlns:a16="http://schemas.microsoft.com/office/drawing/2014/main" val="1492318544"/>
                    </a:ext>
                  </a:extLst>
                </a:gridCol>
                <a:gridCol w="1187935">
                  <a:extLst>
                    <a:ext uri="{9D8B030D-6E8A-4147-A177-3AD203B41FA5}">
                      <a16:colId xmlns:a16="http://schemas.microsoft.com/office/drawing/2014/main" val="46102933"/>
                    </a:ext>
                  </a:extLst>
                </a:gridCol>
                <a:gridCol w="1187935">
                  <a:extLst>
                    <a:ext uri="{9D8B030D-6E8A-4147-A177-3AD203B41FA5}">
                      <a16:colId xmlns:a16="http://schemas.microsoft.com/office/drawing/2014/main" val="4194326732"/>
                    </a:ext>
                  </a:extLst>
                </a:gridCol>
              </a:tblGrid>
              <a:tr h="662274">
                <a:tc>
                  <a:txBody>
                    <a:bodyPr/>
                    <a:lstStyle/>
                    <a:p>
                      <a:pPr algn="ctr" fontAlgn="ctr"/>
                      <a:endParaRPr lang="en-US" sz="2000" b="1" i="0" u="none" strike="noStrike" dirty="0">
                        <a:solidFill>
                          <a:srgbClr val="000000"/>
                        </a:solidFill>
                        <a:effectLst/>
                        <a:latin typeface="+mn-lt"/>
                      </a:endParaRPr>
                    </a:p>
                  </a:txBody>
                  <a:tcPr marL="3810" marR="3810" marT="3810" marB="0" anchor="ctr"/>
                </a:tc>
                <a:tc gridSpan="3">
                  <a:txBody>
                    <a:bodyPr/>
                    <a:lstStyle/>
                    <a:p>
                      <a:pPr algn="ctr" fontAlgn="ctr"/>
                      <a:r>
                        <a:rPr lang="en-US" sz="2000" b="1" u="none" strike="noStrike" dirty="0">
                          <a:effectLst/>
                        </a:rPr>
                        <a:t>Gradient Boosting</a:t>
                      </a:r>
                      <a:endParaRPr lang="en-US" sz="2000" b="1" i="0" u="none" strike="noStrike" dirty="0">
                        <a:solidFill>
                          <a:srgbClr val="000000"/>
                        </a:solidFill>
                        <a:effectLst/>
                        <a:latin typeface="+mn-lt"/>
                      </a:endParaRPr>
                    </a:p>
                  </a:txBody>
                  <a:tcPr marL="3810" marR="3810" marT="3810" marB="0" anchor="ctr"/>
                </a:tc>
                <a:tc hMerge="1">
                  <a:txBody>
                    <a:bodyPr/>
                    <a:lstStyle/>
                    <a:p>
                      <a:endParaRPr lang="en-US"/>
                    </a:p>
                  </a:txBody>
                  <a:tcPr/>
                </a:tc>
                <a:tc hMerge="1">
                  <a:txBody>
                    <a:bodyPr/>
                    <a:lstStyle/>
                    <a:p>
                      <a:endParaRPr lang="en-US"/>
                    </a:p>
                  </a:txBody>
                  <a:tcPr/>
                </a:tc>
                <a:tc gridSpan="3">
                  <a:txBody>
                    <a:bodyPr/>
                    <a:lstStyle/>
                    <a:p>
                      <a:pPr algn="ctr" fontAlgn="ctr"/>
                      <a:r>
                        <a:rPr lang="en-US" sz="2000" b="1" u="none" strike="noStrike" dirty="0">
                          <a:effectLst/>
                        </a:rPr>
                        <a:t>Random Forest</a:t>
                      </a:r>
                      <a:endParaRPr lang="en-US" sz="2000" b="1" i="0" u="none" strike="noStrike" dirty="0">
                        <a:solidFill>
                          <a:srgbClr val="000000"/>
                        </a:solidFill>
                        <a:effectLst/>
                        <a:latin typeface="+mn-lt"/>
                      </a:endParaRPr>
                    </a:p>
                  </a:txBody>
                  <a:tcPr marL="3810" marR="3810" marT="381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79789557"/>
                  </a:ext>
                </a:extLst>
              </a:tr>
              <a:tr h="310441">
                <a:tc>
                  <a:txBody>
                    <a:bodyPr/>
                    <a:lstStyle/>
                    <a:p>
                      <a:pPr algn="ctr" fontAlgn="ctr"/>
                      <a:r>
                        <a:rPr lang="en-US" sz="2000" b="1" u="none" strike="noStrike" dirty="0">
                          <a:effectLst/>
                        </a:rPr>
                        <a:t>data frame</a:t>
                      </a:r>
                      <a:endParaRPr lang="en-US" sz="2000" b="1" i="0" u="none" strike="noStrike" dirty="0">
                        <a:solidFill>
                          <a:srgbClr val="000000"/>
                        </a:solidFill>
                        <a:effectLst/>
                        <a:latin typeface="+mn-lt"/>
                      </a:endParaRPr>
                    </a:p>
                  </a:txBody>
                  <a:tcPr marL="3810" marR="3810" marT="3810" marB="0" anchor="ctr"/>
                </a:tc>
                <a:tc>
                  <a:txBody>
                    <a:bodyPr/>
                    <a:lstStyle/>
                    <a:p>
                      <a:pPr algn="ctr" fontAlgn="ctr"/>
                      <a:r>
                        <a:rPr lang="en-US" sz="2000" b="1" u="none" strike="noStrike" dirty="0">
                          <a:effectLst/>
                        </a:rPr>
                        <a:t>P</a:t>
                      </a:r>
                      <a:endParaRPr lang="en-US" sz="2000" b="1" i="0" u="none" strike="noStrike" dirty="0">
                        <a:solidFill>
                          <a:srgbClr val="000000"/>
                        </a:solidFill>
                        <a:effectLst/>
                        <a:latin typeface="+mn-lt"/>
                      </a:endParaRPr>
                    </a:p>
                  </a:txBody>
                  <a:tcPr marL="3810" marR="3810" marT="3810" marB="0" anchor="ctr"/>
                </a:tc>
                <a:tc>
                  <a:txBody>
                    <a:bodyPr/>
                    <a:lstStyle/>
                    <a:p>
                      <a:pPr algn="ctr" fontAlgn="ctr"/>
                      <a:r>
                        <a:rPr lang="en-US" sz="2000" b="1" u="none" strike="noStrike" dirty="0">
                          <a:effectLst/>
                        </a:rPr>
                        <a:t>R</a:t>
                      </a:r>
                      <a:endParaRPr lang="en-US" sz="2000" b="1" i="0" u="none" strike="noStrike" dirty="0">
                        <a:solidFill>
                          <a:srgbClr val="000000"/>
                        </a:solidFill>
                        <a:effectLst/>
                        <a:latin typeface="+mn-lt"/>
                      </a:endParaRPr>
                    </a:p>
                  </a:txBody>
                  <a:tcPr marL="3810" marR="3810" marT="3810" marB="0" anchor="ctr"/>
                </a:tc>
                <a:tc>
                  <a:txBody>
                    <a:bodyPr/>
                    <a:lstStyle/>
                    <a:p>
                      <a:pPr algn="ctr" fontAlgn="ctr"/>
                      <a:r>
                        <a:rPr lang="en-US" sz="2000" b="1" u="none" strike="noStrike" dirty="0">
                          <a:effectLst/>
                        </a:rPr>
                        <a:t>F1</a:t>
                      </a:r>
                      <a:endParaRPr lang="en-US" sz="2000" b="1" i="0" u="none" strike="noStrike" dirty="0">
                        <a:solidFill>
                          <a:srgbClr val="000000"/>
                        </a:solidFill>
                        <a:effectLst/>
                        <a:latin typeface="+mn-lt"/>
                      </a:endParaRPr>
                    </a:p>
                  </a:txBody>
                  <a:tcPr marL="3810" marR="3810" marT="3810" marB="0" anchor="ctr"/>
                </a:tc>
                <a:tc>
                  <a:txBody>
                    <a:bodyPr/>
                    <a:lstStyle/>
                    <a:p>
                      <a:pPr algn="ctr" fontAlgn="ctr"/>
                      <a:r>
                        <a:rPr lang="en-US" sz="2000" b="1" u="none" strike="noStrike" dirty="0">
                          <a:effectLst/>
                        </a:rPr>
                        <a:t>P</a:t>
                      </a:r>
                      <a:endParaRPr lang="en-US" sz="2000" b="1" i="0" u="none" strike="noStrike" dirty="0">
                        <a:solidFill>
                          <a:srgbClr val="000000"/>
                        </a:solidFill>
                        <a:effectLst/>
                        <a:latin typeface="+mn-lt"/>
                      </a:endParaRPr>
                    </a:p>
                  </a:txBody>
                  <a:tcPr marL="3810" marR="3810" marT="3810" marB="0" anchor="ctr"/>
                </a:tc>
                <a:tc>
                  <a:txBody>
                    <a:bodyPr/>
                    <a:lstStyle/>
                    <a:p>
                      <a:pPr algn="ctr" fontAlgn="ctr"/>
                      <a:r>
                        <a:rPr lang="en-US" sz="2000" b="1" u="none" strike="noStrike" dirty="0">
                          <a:effectLst/>
                        </a:rPr>
                        <a:t>R</a:t>
                      </a:r>
                      <a:endParaRPr lang="en-US" sz="2000" b="1" i="0" u="none" strike="noStrike" dirty="0">
                        <a:solidFill>
                          <a:srgbClr val="000000"/>
                        </a:solidFill>
                        <a:effectLst/>
                        <a:latin typeface="+mn-lt"/>
                      </a:endParaRPr>
                    </a:p>
                  </a:txBody>
                  <a:tcPr marL="3810" marR="3810" marT="3810" marB="0" anchor="ctr"/>
                </a:tc>
                <a:tc>
                  <a:txBody>
                    <a:bodyPr/>
                    <a:lstStyle/>
                    <a:p>
                      <a:pPr algn="ctr" fontAlgn="ctr"/>
                      <a:r>
                        <a:rPr lang="en-US" sz="2000" b="1" u="none" strike="noStrike" dirty="0">
                          <a:effectLst/>
                        </a:rPr>
                        <a:t>F1</a:t>
                      </a:r>
                      <a:endParaRPr lang="en-US" sz="2000" b="1" i="0" u="none" strike="noStrike" dirty="0">
                        <a:solidFill>
                          <a:srgbClr val="000000"/>
                        </a:solidFill>
                        <a:effectLst/>
                        <a:latin typeface="+mn-lt"/>
                      </a:endParaRPr>
                    </a:p>
                  </a:txBody>
                  <a:tcPr marL="3810" marR="3810" marT="3810" marB="0" anchor="ctr"/>
                </a:tc>
                <a:extLst>
                  <a:ext uri="{0D108BD9-81ED-4DB2-BD59-A6C34878D82A}">
                    <a16:rowId xmlns:a16="http://schemas.microsoft.com/office/drawing/2014/main" val="737198193"/>
                  </a:ext>
                </a:extLst>
              </a:tr>
              <a:tr h="310441">
                <a:tc>
                  <a:txBody>
                    <a:bodyPr/>
                    <a:lstStyle/>
                    <a:p>
                      <a:pPr algn="ctr" fontAlgn="ctr"/>
                      <a:r>
                        <a:rPr lang="en-US" sz="2000" b="1" u="none" strike="noStrike" dirty="0">
                          <a:effectLst/>
                        </a:rPr>
                        <a:t>Demographics</a:t>
                      </a:r>
                      <a:endParaRPr lang="en-US" sz="2000" b="1" i="0" u="none" strike="noStrike" dirty="0">
                        <a:solidFill>
                          <a:srgbClr val="000000"/>
                        </a:solidFill>
                        <a:effectLst/>
                        <a:latin typeface="+mn-lt"/>
                      </a:endParaRPr>
                    </a:p>
                  </a:txBody>
                  <a:tcPr marL="3810" marR="3810" marT="3810" marB="0" anchor="ctr"/>
                </a:tc>
                <a:tc>
                  <a:txBody>
                    <a:bodyPr/>
                    <a:lstStyle/>
                    <a:p>
                      <a:pPr algn="ctr" fontAlgn="ctr"/>
                      <a:r>
                        <a:rPr lang="en-US" sz="2000" b="1" u="none" strike="noStrike" dirty="0">
                          <a:effectLst/>
                        </a:rPr>
                        <a:t>0.792</a:t>
                      </a:r>
                      <a:endParaRPr lang="en-US" sz="2000" b="1" i="0" u="none" strike="noStrike" dirty="0">
                        <a:solidFill>
                          <a:srgbClr val="000000"/>
                        </a:solidFill>
                        <a:effectLst/>
                        <a:latin typeface="+mn-lt"/>
                      </a:endParaRPr>
                    </a:p>
                  </a:txBody>
                  <a:tcPr marL="3810" marR="3810" marT="3810" marB="0" anchor="ctr"/>
                </a:tc>
                <a:tc>
                  <a:txBody>
                    <a:bodyPr/>
                    <a:lstStyle/>
                    <a:p>
                      <a:pPr algn="ctr" fontAlgn="ctr"/>
                      <a:r>
                        <a:rPr lang="en-US" sz="2000" u="none" strike="noStrike">
                          <a:effectLst/>
                        </a:rPr>
                        <a:t>0.845</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b="1" u="none" strike="noStrike" dirty="0">
                          <a:effectLst/>
                        </a:rPr>
                        <a:t>0.780</a:t>
                      </a:r>
                      <a:endParaRPr lang="en-US" sz="2000" b="1" i="0" u="none" strike="noStrike" dirty="0">
                        <a:solidFill>
                          <a:srgbClr val="000000"/>
                        </a:solidFill>
                        <a:effectLst/>
                        <a:latin typeface="+mn-lt"/>
                      </a:endParaRPr>
                    </a:p>
                  </a:txBody>
                  <a:tcPr marL="3810" marR="3810" marT="3810" marB="0" anchor="ctr"/>
                </a:tc>
                <a:tc>
                  <a:txBody>
                    <a:bodyPr/>
                    <a:lstStyle/>
                    <a:p>
                      <a:pPr algn="ctr" fontAlgn="ctr"/>
                      <a:r>
                        <a:rPr lang="en-US" sz="2000" b="1" u="none" strike="noStrike" dirty="0">
                          <a:effectLst/>
                        </a:rPr>
                        <a:t>0.869</a:t>
                      </a:r>
                      <a:endParaRPr lang="en-US" sz="2000" b="1" i="0" u="none" strike="noStrike" dirty="0">
                        <a:solidFill>
                          <a:srgbClr val="000000"/>
                        </a:solidFill>
                        <a:effectLst/>
                        <a:latin typeface="+mn-lt"/>
                      </a:endParaRPr>
                    </a:p>
                  </a:txBody>
                  <a:tcPr marL="3810" marR="3810" marT="3810" marB="0" anchor="ctr"/>
                </a:tc>
                <a:tc>
                  <a:txBody>
                    <a:bodyPr/>
                    <a:lstStyle/>
                    <a:p>
                      <a:pPr algn="ctr" fontAlgn="ctr"/>
                      <a:r>
                        <a:rPr lang="en-US" sz="2000" u="none" strike="noStrike" dirty="0">
                          <a:effectLst/>
                        </a:rPr>
                        <a:t>0.845</a:t>
                      </a:r>
                      <a:endParaRPr lang="en-US" sz="2000" b="0" i="0" u="none" strike="noStrike" dirty="0">
                        <a:solidFill>
                          <a:srgbClr val="000000"/>
                        </a:solidFill>
                        <a:effectLst/>
                        <a:latin typeface="+mn-lt"/>
                      </a:endParaRPr>
                    </a:p>
                  </a:txBody>
                  <a:tcPr marL="3810" marR="3810" marT="3810" marB="0" anchor="ctr"/>
                </a:tc>
                <a:tc>
                  <a:txBody>
                    <a:bodyPr/>
                    <a:lstStyle/>
                    <a:p>
                      <a:pPr algn="ctr" fontAlgn="ctr"/>
                      <a:r>
                        <a:rPr lang="en-US" sz="2000" u="none" strike="noStrike" dirty="0">
                          <a:effectLst/>
                        </a:rPr>
                        <a:t>0.780</a:t>
                      </a:r>
                      <a:endParaRPr lang="en-US" sz="2000" b="0" i="0" u="none" strike="noStrike" dirty="0">
                        <a:solidFill>
                          <a:srgbClr val="000000"/>
                        </a:solidFill>
                        <a:effectLst/>
                        <a:latin typeface="+mn-lt"/>
                      </a:endParaRPr>
                    </a:p>
                  </a:txBody>
                  <a:tcPr marL="3810" marR="3810" marT="3810" marB="0" anchor="ctr"/>
                </a:tc>
                <a:extLst>
                  <a:ext uri="{0D108BD9-81ED-4DB2-BD59-A6C34878D82A}">
                    <a16:rowId xmlns:a16="http://schemas.microsoft.com/office/drawing/2014/main" val="285911694"/>
                  </a:ext>
                </a:extLst>
              </a:tr>
              <a:tr h="310441">
                <a:tc>
                  <a:txBody>
                    <a:bodyPr/>
                    <a:lstStyle/>
                    <a:p>
                      <a:pPr algn="ctr" fontAlgn="ctr"/>
                      <a:r>
                        <a:rPr lang="en-US" sz="2000" b="1" u="none" strike="noStrike" dirty="0">
                          <a:effectLst/>
                        </a:rPr>
                        <a:t>Conditions</a:t>
                      </a:r>
                      <a:endParaRPr lang="en-US" sz="2000" b="1" i="0" u="none" strike="noStrike" dirty="0">
                        <a:solidFill>
                          <a:srgbClr val="000000"/>
                        </a:solidFill>
                        <a:effectLst/>
                        <a:latin typeface="+mn-lt"/>
                      </a:endParaRPr>
                    </a:p>
                  </a:txBody>
                  <a:tcPr marL="3810" marR="3810" marT="3810" marB="0" anchor="ctr"/>
                </a:tc>
                <a:tc>
                  <a:txBody>
                    <a:bodyPr/>
                    <a:lstStyle/>
                    <a:p>
                      <a:pPr algn="ctr" fontAlgn="ctr"/>
                      <a:r>
                        <a:rPr lang="en-US" sz="2000" u="none" strike="noStrike">
                          <a:effectLst/>
                        </a:rPr>
                        <a:t>0.750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dirty="0">
                          <a:effectLst/>
                        </a:rPr>
                        <a:t>0.785</a:t>
                      </a:r>
                      <a:endParaRPr lang="en-US" sz="2000" b="0" i="0" u="none" strike="noStrike" dirty="0">
                        <a:solidFill>
                          <a:srgbClr val="000000"/>
                        </a:solidFill>
                        <a:effectLst/>
                        <a:latin typeface="+mn-lt"/>
                      </a:endParaRPr>
                    </a:p>
                  </a:txBody>
                  <a:tcPr marL="3810" marR="3810" marT="3810" marB="0" anchor="ctr"/>
                </a:tc>
                <a:tc>
                  <a:txBody>
                    <a:bodyPr/>
                    <a:lstStyle/>
                    <a:p>
                      <a:pPr algn="ctr" fontAlgn="ctr"/>
                      <a:r>
                        <a:rPr lang="en-US" sz="2000" u="none" strike="noStrike">
                          <a:effectLst/>
                        </a:rPr>
                        <a:t>0.760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dirty="0">
                          <a:effectLst/>
                        </a:rPr>
                        <a:t>0.780</a:t>
                      </a:r>
                      <a:endParaRPr lang="en-US" sz="2000" b="0" i="0" u="none" strike="noStrike" dirty="0">
                        <a:solidFill>
                          <a:srgbClr val="000000"/>
                        </a:solidFill>
                        <a:effectLst/>
                        <a:latin typeface="+mn-lt"/>
                      </a:endParaRPr>
                    </a:p>
                  </a:txBody>
                  <a:tcPr marL="3810" marR="3810" marT="3810" marB="0" anchor="ctr"/>
                </a:tc>
                <a:tc>
                  <a:txBody>
                    <a:bodyPr/>
                    <a:lstStyle/>
                    <a:p>
                      <a:pPr algn="ctr" fontAlgn="ctr"/>
                      <a:r>
                        <a:rPr lang="en-US" sz="2000" u="none" strike="noStrike">
                          <a:effectLst/>
                        </a:rPr>
                        <a:t>0.799</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0.760</a:t>
                      </a:r>
                      <a:endParaRPr lang="en-US" sz="2000" b="0" i="0" u="none" strike="noStrike">
                        <a:solidFill>
                          <a:srgbClr val="000000"/>
                        </a:solidFill>
                        <a:effectLst/>
                        <a:latin typeface="+mn-lt"/>
                      </a:endParaRPr>
                    </a:p>
                  </a:txBody>
                  <a:tcPr marL="3810" marR="3810" marT="3810" marB="0" anchor="ctr"/>
                </a:tc>
                <a:extLst>
                  <a:ext uri="{0D108BD9-81ED-4DB2-BD59-A6C34878D82A}">
                    <a16:rowId xmlns:a16="http://schemas.microsoft.com/office/drawing/2014/main" val="2874552571"/>
                  </a:ext>
                </a:extLst>
              </a:tr>
              <a:tr h="662274">
                <a:tc>
                  <a:txBody>
                    <a:bodyPr/>
                    <a:lstStyle/>
                    <a:p>
                      <a:pPr algn="ctr" fontAlgn="ctr"/>
                      <a:r>
                        <a:rPr lang="en-US" sz="2000" b="1" u="none" strike="noStrike" dirty="0" err="1">
                          <a:effectLst/>
                        </a:rPr>
                        <a:t>ConditionsB</a:t>
                      </a:r>
                      <a:endParaRPr lang="en-US" sz="2000" b="1" i="0" u="none" strike="noStrike" dirty="0">
                        <a:solidFill>
                          <a:srgbClr val="000000"/>
                        </a:solidFill>
                        <a:effectLst/>
                        <a:latin typeface="+mn-lt"/>
                      </a:endParaRPr>
                    </a:p>
                  </a:txBody>
                  <a:tcPr marL="3810" marR="3810" marT="3810" marB="0" anchor="ctr"/>
                </a:tc>
                <a:tc>
                  <a:txBody>
                    <a:bodyPr/>
                    <a:lstStyle/>
                    <a:p>
                      <a:pPr algn="ctr" fontAlgn="ctr"/>
                      <a:r>
                        <a:rPr lang="en-US" sz="2000" u="none" strike="noStrike">
                          <a:effectLst/>
                        </a:rPr>
                        <a:t>0.750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0.785</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0.750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0.770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0.793</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0.760</a:t>
                      </a:r>
                      <a:endParaRPr lang="en-US" sz="2000" b="0" i="0" u="none" strike="noStrike">
                        <a:solidFill>
                          <a:srgbClr val="000000"/>
                        </a:solidFill>
                        <a:effectLst/>
                        <a:latin typeface="+mn-lt"/>
                      </a:endParaRPr>
                    </a:p>
                  </a:txBody>
                  <a:tcPr marL="3810" marR="3810" marT="3810" marB="0" anchor="ctr"/>
                </a:tc>
                <a:extLst>
                  <a:ext uri="{0D108BD9-81ED-4DB2-BD59-A6C34878D82A}">
                    <a16:rowId xmlns:a16="http://schemas.microsoft.com/office/drawing/2014/main" val="2063689532"/>
                  </a:ext>
                </a:extLst>
              </a:tr>
              <a:tr h="662274">
                <a:tc>
                  <a:txBody>
                    <a:bodyPr/>
                    <a:lstStyle/>
                    <a:p>
                      <a:pPr algn="ctr" fontAlgn="ctr"/>
                      <a:endParaRPr lang="en-US" sz="2000" b="1" i="0" u="none" strike="noStrike" dirty="0">
                        <a:solidFill>
                          <a:srgbClr val="000000"/>
                        </a:solidFill>
                        <a:effectLst/>
                        <a:latin typeface="+mn-lt"/>
                      </a:endParaRPr>
                    </a:p>
                  </a:txBody>
                  <a:tcPr marL="3810" marR="3810" marT="3810" marB="0" anchor="ctr"/>
                </a:tc>
                <a:tc gridSpan="3">
                  <a:txBody>
                    <a:bodyPr/>
                    <a:lstStyle/>
                    <a:p>
                      <a:pPr algn="ctr" fontAlgn="ctr"/>
                      <a:r>
                        <a:rPr lang="en-US" sz="2000" b="1" u="none" strike="noStrike" dirty="0">
                          <a:effectLst/>
                        </a:rPr>
                        <a:t>Decision Tree</a:t>
                      </a:r>
                      <a:endParaRPr lang="en-US" sz="2000" b="1" i="0" u="none" strike="noStrike" dirty="0">
                        <a:solidFill>
                          <a:srgbClr val="000000"/>
                        </a:solidFill>
                        <a:effectLst/>
                        <a:latin typeface="+mn-lt"/>
                      </a:endParaRPr>
                    </a:p>
                  </a:txBody>
                  <a:tcPr marL="3810" marR="3810" marT="3810" marB="0" anchor="ctr"/>
                </a:tc>
                <a:tc hMerge="1">
                  <a:txBody>
                    <a:bodyPr/>
                    <a:lstStyle/>
                    <a:p>
                      <a:endParaRPr lang="en-US"/>
                    </a:p>
                  </a:txBody>
                  <a:tcPr/>
                </a:tc>
                <a:tc hMerge="1">
                  <a:txBody>
                    <a:bodyPr/>
                    <a:lstStyle/>
                    <a:p>
                      <a:endParaRPr lang="en-US"/>
                    </a:p>
                  </a:txBody>
                  <a:tcPr/>
                </a:tc>
                <a:tc gridSpan="3">
                  <a:txBody>
                    <a:bodyPr/>
                    <a:lstStyle/>
                    <a:p>
                      <a:pPr algn="ctr" fontAlgn="ctr"/>
                      <a:r>
                        <a:rPr lang="en-US" sz="2000" b="1" u="none" strike="noStrike" dirty="0">
                          <a:effectLst/>
                        </a:rPr>
                        <a:t>Random Forest</a:t>
                      </a:r>
                      <a:endParaRPr lang="en-US" sz="2000" b="1" i="0" u="none" strike="noStrike" dirty="0">
                        <a:solidFill>
                          <a:srgbClr val="000000"/>
                        </a:solidFill>
                        <a:effectLst/>
                        <a:latin typeface="+mn-lt"/>
                      </a:endParaRPr>
                    </a:p>
                  </a:txBody>
                  <a:tcPr marL="3810" marR="3810" marT="381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35520542"/>
                  </a:ext>
                </a:extLst>
              </a:tr>
              <a:tr h="613983">
                <a:tc>
                  <a:txBody>
                    <a:bodyPr/>
                    <a:lstStyle/>
                    <a:p>
                      <a:pPr algn="ctr" fontAlgn="ctr"/>
                      <a:r>
                        <a:rPr lang="en-US" sz="2000" b="1" u="none" strike="noStrike" dirty="0">
                          <a:effectLst/>
                        </a:rPr>
                        <a:t>data frame</a:t>
                      </a:r>
                      <a:endParaRPr lang="en-US" sz="2000" b="1" i="0" u="none" strike="noStrike" dirty="0">
                        <a:solidFill>
                          <a:srgbClr val="000000"/>
                        </a:solidFill>
                        <a:effectLst/>
                        <a:latin typeface="+mn-lt"/>
                      </a:endParaRPr>
                    </a:p>
                  </a:txBody>
                  <a:tcPr marL="3810" marR="3810" marT="3810" marB="0" anchor="ctr"/>
                </a:tc>
                <a:tc>
                  <a:txBody>
                    <a:bodyPr/>
                    <a:lstStyle/>
                    <a:p>
                      <a:pPr algn="ctr" fontAlgn="ctr"/>
                      <a:endParaRPr lang="en-US" sz="2000" b="1" u="none" strike="noStrike" dirty="0">
                        <a:effectLst/>
                      </a:endParaRPr>
                    </a:p>
                    <a:p>
                      <a:pPr algn="ctr" fontAlgn="ctr"/>
                      <a:r>
                        <a:rPr lang="en-US" sz="2000" b="1" u="none" strike="noStrike" dirty="0">
                          <a:effectLst/>
                        </a:rPr>
                        <a:t>P</a:t>
                      </a:r>
                      <a:endParaRPr lang="en-US" sz="2000" b="1" i="0" u="none" strike="noStrike" dirty="0">
                        <a:solidFill>
                          <a:srgbClr val="000000"/>
                        </a:solidFill>
                        <a:effectLst/>
                        <a:latin typeface="+mn-lt"/>
                      </a:endParaRPr>
                    </a:p>
                  </a:txBody>
                  <a:tcPr marL="3810" marR="3810" marT="3810" marB="0" anchor="ctr"/>
                </a:tc>
                <a:tc>
                  <a:txBody>
                    <a:bodyPr/>
                    <a:lstStyle/>
                    <a:p>
                      <a:pPr algn="ctr" fontAlgn="ctr"/>
                      <a:endParaRPr lang="en-US" sz="2000" b="1" u="none" strike="noStrike" dirty="0">
                        <a:effectLst/>
                      </a:endParaRPr>
                    </a:p>
                    <a:p>
                      <a:pPr algn="ctr" fontAlgn="ctr"/>
                      <a:r>
                        <a:rPr lang="en-US" sz="2000" b="1" u="none" strike="noStrike" dirty="0">
                          <a:effectLst/>
                        </a:rPr>
                        <a:t>R</a:t>
                      </a:r>
                      <a:endParaRPr lang="en-US" sz="2000" b="1" i="0" u="none" strike="noStrike" dirty="0">
                        <a:solidFill>
                          <a:srgbClr val="000000"/>
                        </a:solidFill>
                        <a:effectLst/>
                        <a:latin typeface="+mn-lt"/>
                      </a:endParaRPr>
                    </a:p>
                  </a:txBody>
                  <a:tcPr marL="3810" marR="3810" marT="3810" marB="0" anchor="ctr"/>
                </a:tc>
                <a:tc>
                  <a:txBody>
                    <a:bodyPr/>
                    <a:lstStyle/>
                    <a:p>
                      <a:pPr algn="ctr" fontAlgn="ctr"/>
                      <a:endParaRPr lang="en-US" sz="2000" b="1" u="none" strike="noStrike" dirty="0">
                        <a:effectLst/>
                      </a:endParaRPr>
                    </a:p>
                    <a:p>
                      <a:pPr algn="ctr" fontAlgn="ctr"/>
                      <a:r>
                        <a:rPr lang="en-US" sz="2000" b="1" u="none" strike="noStrike" dirty="0">
                          <a:effectLst/>
                        </a:rPr>
                        <a:t>F1</a:t>
                      </a:r>
                      <a:endParaRPr lang="en-US" sz="2000" b="1" i="0" u="none" strike="noStrike" dirty="0">
                        <a:solidFill>
                          <a:srgbClr val="000000"/>
                        </a:solidFill>
                        <a:effectLst/>
                        <a:latin typeface="+mn-lt"/>
                      </a:endParaRPr>
                    </a:p>
                  </a:txBody>
                  <a:tcPr marL="3810" marR="3810" marT="3810" marB="0" anchor="ctr"/>
                </a:tc>
                <a:tc>
                  <a:txBody>
                    <a:bodyPr/>
                    <a:lstStyle/>
                    <a:p>
                      <a:pPr algn="ctr" fontAlgn="ctr"/>
                      <a:endParaRPr lang="en-US" sz="2000" b="1" u="none" strike="noStrike" dirty="0">
                        <a:effectLst/>
                      </a:endParaRPr>
                    </a:p>
                    <a:p>
                      <a:pPr algn="ctr" fontAlgn="ctr"/>
                      <a:r>
                        <a:rPr lang="en-US" sz="2000" b="1" u="none" strike="noStrike" dirty="0">
                          <a:effectLst/>
                        </a:rPr>
                        <a:t>P</a:t>
                      </a:r>
                      <a:endParaRPr lang="en-US" sz="2000" b="1" i="0" u="none" strike="noStrike" dirty="0">
                        <a:solidFill>
                          <a:srgbClr val="000000"/>
                        </a:solidFill>
                        <a:effectLst/>
                        <a:latin typeface="+mn-lt"/>
                      </a:endParaRPr>
                    </a:p>
                  </a:txBody>
                  <a:tcPr marL="3810" marR="3810" marT="3810" marB="0" anchor="ctr"/>
                </a:tc>
                <a:tc>
                  <a:txBody>
                    <a:bodyPr/>
                    <a:lstStyle/>
                    <a:p>
                      <a:pPr algn="ctr" fontAlgn="ctr"/>
                      <a:endParaRPr lang="en-US" sz="2000" b="1" u="none" strike="noStrike" dirty="0">
                        <a:effectLst/>
                      </a:endParaRPr>
                    </a:p>
                    <a:p>
                      <a:pPr algn="ctr" fontAlgn="ctr"/>
                      <a:r>
                        <a:rPr lang="en-US" sz="2000" b="1" u="none" strike="noStrike" dirty="0">
                          <a:effectLst/>
                        </a:rPr>
                        <a:t>R</a:t>
                      </a:r>
                      <a:endParaRPr lang="en-US" sz="2000" b="1" i="0" u="none" strike="noStrike" dirty="0">
                        <a:solidFill>
                          <a:srgbClr val="000000"/>
                        </a:solidFill>
                        <a:effectLst/>
                        <a:latin typeface="+mn-lt"/>
                      </a:endParaRPr>
                    </a:p>
                  </a:txBody>
                  <a:tcPr marL="3810" marR="3810" marT="3810" marB="0" anchor="ctr"/>
                </a:tc>
                <a:tc>
                  <a:txBody>
                    <a:bodyPr/>
                    <a:lstStyle/>
                    <a:p>
                      <a:pPr algn="ctr" fontAlgn="ctr"/>
                      <a:endParaRPr lang="en-US" sz="2000" b="1" u="none" strike="noStrike" dirty="0">
                        <a:effectLst/>
                      </a:endParaRPr>
                    </a:p>
                    <a:p>
                      <a:pPr algn="ctr" fontAlgn="ctr"/>
                      <a:r>
                        <a:rPr lang="en-US" sz="2000" b="1" u="none" strike="noStrike" dirty="0">
                          <a:effectLst/>
                        </a:rPr>
                        <a:t>F1</a:t>
                      </a:r>
                      <a:endParaRPr lang="en-US" sz="2000" b="1" i="0" u="none" strike="noStrike" dirty="0">
                        <a:solidFill>
                          <a:srgbClr val="000000"/>
                        </a:solidFill>
                        <a:effectLst/>
                        <a:latin typeface="+mn-lt"/>
                      </a:endParaRPr>
                    </a:p>
                  </a:txBody>
                  <a:tcPr marL="3810" marR="3810" marT="3810" marB="0" anchor="ctr"/>
                </a:tc>
                <a:extLst>
                  <a:ext uri="{0D108BD9-81ED-4DB2-BD59-A6C34878D82A}">
                    <a16:rowId xmlns:a16="http://schemas.microsoft.com/office/drawing/2014/main" val="1675994888"/>
                  </a:ext>
                </a:extLst>
              </a:tr>
              <a:tr h="613983">
                <a:tc>
                  <a:txBody>
                    <a:bodyPr/>
                    <a:lstStyle/>
                    <a:p>
                      <a:pPr algn="ctr" fontAlgn="ctr"/>
                      <a:r>
                        <a:rPr lang="en-US" sz="2000" b="1" u="none" strike="noStrike" dirty="0">
                          <a:effectLst/>
                        </a:rPr>
                        <a:t>Demographics</a:t>
                      </a:r>
                      <a:endParaRPr lang="en-US" sz="2000" b="1" i="0" u="none" strike="noStrike" dirty="0">
                        <a:solidFill>
                          <a:srgbClr val="000000"/>
                        </a:solidFill>
                        <a:effectLst/>
                        <a:latin typeface="+mn-lt"/>
                      </a:endParaRPr>
                    </a:p>
                  </a:txBody>
                  <a:tcPr marL="3810" marR="3810" marT="3810" marB="0" anchor="ctr"/>
                </a:tc>
                <a:tc>
                  <a:txBody>
                    <a:bodyPr/>
                    <a:lstStyle/>
                    <a:p>
                      <a:pPr algn="ctr" fontAlgn="ctr"/>
                      <a:endParaRPr lang="en-US" sz="2000" b="1" u="none" strike="noStrike" dirty="0">
                        <a:effectLst/>
                      </a:endParaRPr>
                    </a:p>
                    <a:p>
                      <a:pPr algn="ctr" fontAlgn="ctr"/>
                      <a:r>
                        <a:rPr lang="en-US" sz="2000" b="1" u="none" strike="noStrike" dirty="0">
                          <a:effectLst/>
                        </a:rPr>
                        <a:t>0.871</a:t>
                      </a:r>
                      <a:endParaRPr lang="en-US" sz="2000" b="1" i="0" u="none" strike="noStrike" dirty="0">
                        <a:solidFill>
                          <a:srgbClr val="000000"/>
                        </a:solidFill>
                        <a:effectLst/>
                        <a:latin typeface="+mn-lt"/>
                      </a:endParaRPr>
                    </a:p>
                  </a:txBody>
                  <a:tcPr marL="3810" marR="3810" marT="3810" marB="0" anchor="ctr"/>
                </a:tc>
                <a:tc>
                  <a:txBody>
                    <a:bodyPr/>
                    <a:lstStyle/>
                    <a:p>
                      <a:pPr algn="ctr" fontAlgn="ctr"/>
                      <a:endParaRPr lang="en-US" sz="2000" b="1" u="none" strike="noStrike" dirty="0">
                        <a:effectLst/>
                      </a:endParaRPr>
                    </a:p>
                    <a:p>
                      <a:pPr algn="ctr" fontAlgn="ctr"/>
                      <a:r>
                        <a:rPr lang="en-US" sz="2000" b="1" u="none" strike="noStrike" dirty="0">
                          <a:effectLst/>
                        </a:rPr>
                        <a:t>0.848</a:t>
                      </a:r>
                      <a:endParaRPr lang="en-US" sz="2000" b="1" i="0" u="none" strike="noStrike" dirty="0">
                        <a:solidFill>
                          <a:srgbClr val="000000"/>
                        </a:solidFill>
                        <a:effectLst/>
                        <a:latin typeface="+mn-lt"/>
                      </a:endParaRPr>
                    </a:p>
                  </a:txBody>
                  <a:tcPr marL="3810" marR="3810" marT="3810" marB="0" anchor="ctr"/>
                </a:tc>
                <a:tc>
                  <a:txBody>
                    <a:bodyPr/>
                    <a:lstStyle/>
                    <a:p>
                      <a:pPr algn="ctr" fontAlgn="ctr"/>
                      <a:endParaRPr lang="en-US" sz="2000" b="1" u="none" strike="noStrike" dirty="0">
                        <a:effectLst/>
                      </a:endParaRPr>
                    </a:p>
                    <a:p>
                      <a:pPr algn="ctr" fontAlgn="ctr"/>
                      <a:r>
                        <a:rPr lang="en-US" sz="2000" b="1" u="none" strike="noStrike" dirty="0">
                          <a:effectLst/>
                        </a:rPr>
                        <a:t>0.780</a:t>
                      </a:r>
                      <a:endParaRPr lang="en-US" sz="2000" b="1" i="0" u="none" strike="noStrike" dirty="0">
                        <a:solidFill>
                          <a:srgbClr val="000000"/>
                        </a:solidFill>
                        <a:effectLst/>
                        <a:latin typeface="+mn-lt"/>
                      </a:endParaRPr>
                    </a:p>
                  </a:txBody>
                  <a:tcPr marL="3810" marR="3810" marT="3810" marB="0" anchor="ctr"/>
                </a:tc>
                <a:tc>
                  <a:txBody>
                    <a:bodyPr/>
                    <a:lstStyle/>
                    <a:p>
                      <a:pPr algn="ctr" fontAlgn="ctr"/>
                      <a:endParaRPr lang="en-US" sz="2000" b="1" u="none" strike="noStrike" dirty="0">
                        <a:effectLst/>
                      </a:endParaRPr>
                    </a:p>
                    <a:p>
                      <a:pPr algn="ctr" fontAlgn="ctr"/>
                      <a:r>
                        <a:rPr lang="en-US" sz="2000" b="1" u="none" strike="noStrike" dirty="0">
                          <a:effectLst/>
                        </a:rPr>
                        <a:t>0.870</a:t>
                      </a:r>
                      <a:endParaRPr lang="en-US" sz="2000" b="1" i="0" u="none" strike="noStrike" dirty="0">
                        <a:solidFill>
                          <a:srgbClr val="000000"/>
                        </a:solidFill>
                        <a:effectLst/>
                        <a:latin typeface="+mn-lt"/>
                      </a:endParaRPr>
                    </a:p>
                  </a:txBody>
                  <a:tcPr marL="3810" marR="3810" marT="3810" marB="0" anchor="ctr"/>
                </a:tc>
                <a:tc>
                  <a:txBody>
                    <a:bodyPr/>
                    <a:lstStyle/>
                    <a:p>
                      <a:pPr algn="ctr" fontAlgn="ctr"/>
                      <a:endParaRPr lang="en-US" sz="2000" u="none" strike="noStrike">
                        <a:effectLst/>
                      </a:endParaRPr>
                    </a:p>
                    <a:p>
                      <a:pPr algn="ctr" fontAlgn="ctr"/>
                      <a:r>
                        <a:rPr lang="en-US" sz="2000" u="none" strike="noStrike">
                          <a:effectLst/>
                        </a:rPr>
                        <a:t>0.845</a:t>
                      </a:r>
                      <a:endParaRPr lang="en-US" sz="2000" b="0" i="0" u="none" strike="noStrike">
                        <a:solidFill>
                          <a:srgbClr val="000000"/>
                        </a:solidFill>
                        <a:effectLst/>
                        <a:latin typeface="+mn-lt"/>
                      </a:endParaRPr>
                    </a:p>
                  </a:txBody>
                  <a:tcPr marL="3810" marR="3810" marT="3810" marB="0" anchor="ctr"/>
                </a:tc>
                <a:tc>
                  <a:txBody>
                    <a:bodyPr/>
                    <a:lstStyle/>
                    <a:p>
                      <a:pPr algn="ctr" fontAlgn="ctr"/>
                      <a:endParaRPr lang="en-US" sz="2000" u="none" strike="noStrike">
                        <a:effectLst/>
                      </a:endParaRPr>
                    </a:p>
                    <a:p>
                      <a:pPr algn="ctr" fontAlgn="ctr"/>
                      <a:r>
                        <a:rPr lang="en-US" sz="2000" u="none" strike="noStrike">
                          <a:effectLst/>
                        </a:rPr>
                        <a:t>0.780</a:t>
                      </a:r>
                      <a:endParaRPr lang="en-US" sz="2000" b="0" i="0" u="none" strike="noStrike">
                        <a:solidFill>
                          <a:srgbClr val="000000"/>
                        </a:solidFill>
                        <a:effectLst/>
                        <a:latin typeface="+mn-lt"/>
                      </a:endParaRPr>
                    </a:p>
                  </a:txBody>
                  <a:tcPr marL="3810" marR="3810" marT="3810" marB="0" anchor="ctr"/>
                </a:tc>
                <a:extLst>
                  <a:ext uri="{0D108BD9-81ED-4DB2-BD59-A6C34878D82A}">
                    <a16:rowId xmlns:a16="http://schemas.microsoft.com/office/drawing/2014/main" val="747853237"/>
                  </a:ext>
                </a:extLst>
              </a:tr>
              <a:tr h="310441">
                <a:tc>
                  <a:txBody>
                    <a:bodyPr/>
                    <a:lstStyle/>
                    <a:p>
                      <a:pPr algn="ctr" fontAlgn="ctr"/>
                      <a:r>
                        <a:rPr lang="en-US" sz="2000" b="1" u="none" strike="noStrike" dirty="0">
                          <a:effectLst/>
                        </a:rPr>
                        <a:t>Conditions</a:t>
                      </a:r>
                      <a:endParaRPr lang="en-US" sz="2000" b="1" i="0" u="none" strike="noStrike" dirty="0">
                        <a:solidFill>
                          <a:srgbClr val="000000"/>
                        </a:solidFill>
                        <a:effectLst/>
                        <a:latin typeface="+mn-lt"/>
                      </a:endParaRPr>
                    </a:p>
                  </a:txBody>
                  <a:tcPr marL="3810" marR="3810" marT="3810" marB="0" anchor="ctr"/>
                </a:tc>
                <a:tc>
                  <a:txBody>
                    <a:bodyPr/>
                    <a:lstStyle/>
                    <a:p>
                      <a:pPr algn="ctr" fontAlgn="ctr"/>
                      <a:r>
                        <a:rPr lang="en-US" sz="2000" u="none" strike="noStrike" dirty="0">
                          <a:effectLst/>
                        </a:rPr>
                        <a:t>0.770</a:t>
                      </a:r>
                      <a:endParaRPr lang="en-US" sz="2000" b="0" i="0" u="none" strike="noStrike" dirty="0">
                        <a:solidFill>
                          <a:srgbClr val="000000"/>
                        </a:solidFill>
                        <a:effectLst/>
                        <a:latin typeface="+mn-lt"/>
                      </a:endParaRPr>
                    </a:p>
                  </a:txBody>
                  <a:tcPr marL="3810" marR="3810" marT="3810" marB="0" anchor="ctr"/>
                </a:tc>
                <a:tc>
                  <a:txBody>
                    <a:bodyPr/>
                    <a:lstStyle/>
                    <a:p>
                      <a:pPr algn="ctr" fontAlgn="ctr"/>
                      <a:r>
                        <a:rPr lang="en-US" sz="2000" u="none" strike="noStrike">
                          <a:effectLst/>
                        </a:rPr>
                        <a:t>0.794</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0.760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0.780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0.799</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0.760</a:t>
                      </a:r>
                      <a:endParaRPr lang="en-US" sz="2000" b="0" i="0" u="none" strike="noStrike">
                        <a:solidFill>
                          <a:srgbClr val="000000"/>
                        </a:solidFill>
                        <a:effectLst/>
                        <a:latin typeface="+mn-lt"/>
                      </a:endParaRPr>
                    </a:p>
                  </a:txBody>
                  <a:tcPr marL="3810" marR="3810" marT="3810" marB="0" anchor="ctr"/>
                </a:tc>
                <a:extLst>
                  <a:ext uri="{0D108BD9-81ED-4DB2-BD59-A6C34878D82A}">
                    <a16:rowId xmlns:a16="http://schemas.microsoft.com/office/drawing/2014/main" val="3082839307"/>
                  </a:ext>
                </a:extLst>
              </a:tr>
              <a:tr h="310441">
                <a:tc>
                  <a:txBody>
                    <a:bodyPr/>
                    <a:lstStyle/>
                    <a:p>
                      <a:pPr algn="ctr" fontAlgn="ctr"/>
                      <a:r>
                        <a:rPr lang="en-US" sz="2000" b="1" u="none" strike="noStrike" dirty="0" err="1">
                          <a:effectLst/>
                        </a:rPr>
                        <a:t>ConditionsB</a:t>
                      </a:r>
                      <a:endParaRPr lang="en-US" sz="2000" b="1" i="0" u="none" strike="noStrike" dirty="0">
                        <a:solidFill>
                          <a:srgbClr val="000000"/>
                        </a:solidFill>
                        <a:effectLst/>
                        <a:latin typeface="+mn-lt"/>
                      </a:endParaRPr>
                    </a:p>
                  </a:txBody>
                  <a:tcPr marL="3810" marR="3810" marT="3810" marB="0" anchor="ctr"/>
                </a:tc>
                <a:tc>
                  <a:txBody>
                    <a:bodyPr/>
                    <a:lstStyle/>
                    <a:p>
                      <a:pPr algn="ctr" fontAlgn="ctr"/>
                      <a:r>
                        <a:rPr lang="en-US" sz="2000" u="none" strike="noStrike">
                          <a:effectLst/>
                        </a:rPr>
                        <a:t>0.760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0.792</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0.760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dirty="0">
                          <a:effectLst/>
                        </a:rPr>
                        <a:t>0.770</a:t>
                      </a:r>
                      <a:endParaRPr lang="en-US" sz="2000" b="0" i="0" u="none" strike="noStrike" dirty="0">
                        <a:solidFill>
                          <a:srgbClr val="000000"/>
                        </a:solidFill>
                        <a:effectLst/>
                        <a:latin typeface="+mn-lt"/>
                      </a:endParaRPr>
                    </a:p>
                  </a:txBody>
                  <a:tcPr marL="3810" marR="3810" marT="3810" marB="0" anchor="ctr"/>
                </a:tc>
                <a:tc>
                  <a:txBody>
                    <a:bodyPr/>
                    <a:lstStyle/>
                    <a:p>
                      <a:pPr algn="ctr" fontAlgn="ctr"/>
                      <a:r>
                        <a:rPr lang="en-US" sz="2000" u="none" strike="noStrike">
                          <a:effectLst/>
                        </a:rPr>
                        <a:t>0.793</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0.760</a:t>
                      </a:r>
                      <a:endParaRPr lang="en-US" sz="2000" b="0" i="0" u="none" strike="noStrike">
                        <a:solidFill>
                          <a:srgbClr val="000000"/>
                        </a:solidFill>
                        <a:effectLst/>
                        <a:latin typeface="+mn-lt"/>
                      </a:endParaRPr>
                    </a:p>
                  </a:txBody>
                  <a:tcPr marL="3810" marR="3810" marT="3810" marB="0" anchor="ctr"/>
                </a:tc>
                <a:extLst>
                  <a:ext uri="{0D108BD9-81ED-4DB2-BD59-A6C34878D82A}">
                    <a16:rowId xmlns:a16="http://schemas.microsoft.com/office/drawing/2014/main" val="1344623821"/>
                  </a:ext>
                </a:extLst>
              </a:tr>
              <a:tr h="310441">
                <a:tc>
                  <a:txBody>
                    <a:bodyPr/>
                    <a:lstStyle/>
                    <a:p>
                      <a:pPr algn="ctr" fontAlgn="ctr"/>
                      <a:r>
                        <a:rPr lang="en-US" sz="2000" b="1" u="none" strike="noStrike" dirty="0">
                          <a:effectLst/>
                        </a:rPr>
                        <a:t>Observations</a:t>
                      </a:r>
                      <a:endParaRPr lang="en-US" sz="2000" b="1" i="0" u="none" strike="noStrike" dirty="0">
                        <a:solidFill>
                          <a:srgbClr val="000000"/>
                        </a:solidFill>
                        <a:effectLst/>
                        <a:latin typeface="+mn-lt"/>
                      </a:endParaRPr>
                    </a:p>
                  </a:txBody>
                  <a:tcPr marL="3810" marR="3810" marT="3810" marB="0" anchor="ctr"/>
                </a:tc>
                <a:tc>
                  <a:txBody>
                    <a:bodyPr/>
                    <a:lstStyle/>
                    <a:p>
                      <a:pPr algn="ctr" fontAlgn="ctr"/>
                      <a:r>
                        <a:rPr lang="en-US" sz="2000" u="none" strike="noStrike">
                          <a:effectLst/>
                        </a:rPr>
                        <a:t>0.760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0.782</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0.750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0.790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0.808</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0.770</a:t>
                      </a:r>
                      <a:endParaRPr lang="en-US" sz="2000" b="0" i="0" u="none" strike="noStrike">
                        <a:solidFill>
                          <a:srgbClr val="000000"/>
                        </a:solidFill>
                        <a:effectLst/>
                        <a:latin typeface="+mn-lt"/>
                      </a:endParaRPr>
                    </a:p>
                  </a:txBody>
                  <a:tcPr marL="3810" marR="3810" marT="3810" marB="0" anchor="ctr"/>
                </a:tc>
                <a:extLst>
                  <a:ext uri="{0D108BD9-81ED-4DB2-BD59-A6C34878D82A}">
                    <a16:rowId xmlns:a16="http://schemas.microsoft.com/office/drawing/2014/main" val="1156650313"/>
                  </a:ext>
                </a:extLst>
              </a:tr>
              <a:tr h="310441">
                <a:tc>
                  <a:txBody>
                    <a:bodyPr/>
                    <a:lstStyle/>
                    <a:p>
                      <a:pPr algn="ctr" fontAlgn="ctr"/>
                      <a:r>
                        <a:rPr lang="en-US" sz="2000" b="1" u="none" strike="noStrike">
                          <a:effectLst/>
                        </a:rPr>
                        <a:t>ObservationsB</a:t>
                      </a:r>
                      <a:endParaRPr lang="en-US" sz="2000" b="1"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0.760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0.781</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0.750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0.770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0.793</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0.750</a:t>
                      </a:r>
                      <a:endParaRPr lang="en-US" sz="2000" b="0" i="0" u="none" strike="noStrike">
                        <a:solidFill>
                          <a:srgbClr val="000000"/>
                        </a:solidFill>
                        <a:effectLst/>
                        <a:latin typeface="+mn-lt"/>
                      </a:endParaRPr>
                    </a:p>
                  </a:txBody>
                  <a:tcPr marL="3810" marR="3810" marT="3810" marB="0" anchor="ctr"/>
                </a:tc>
                <a:extLst>
                  <a:ext uri="{0D108BD9-81ED-4DB2-BD59-A6C34878D82A}">
                    <a16:rowId xmlns:a16="http://schemas.microsoft.com/office/drawing/2014/main" val="3943197786"/>
                  </a:ext>
                </a:extLst>
              </a:tr>
              <a:tr h="0">
                <a:tc>
                  <a:txBody>
                    <a:bodyPr/>
                    <a:lstStyle/>
                    <a:p>
                      <a:pPr algn="ctr" fontAlgn="ctr"/>
                      <a:r>
                        <a:rPr lang="en-US" sz="2000" b="1" u="none" strike="noStrike" dirty="0">
                          <a:effectLst/>
                        </a:rPr>
                        <a:t>Diagnoses</a:t>
                      </a:r>
                      <a:endParaRPr lang="en-US" sz="2000" b="1" i="0" u="none" strike="noStrike" dirty="0">
                        <a:solidFill>
                          <a:srgbClr val="000000"/>
                        </a:solidFill>
                        <a:effectLst/>
                        <a:latin typeface="+mn-lt"/>
                      </a:endParaRPr>
                    </a:p>
                  </a:txBody>
                  <a:tcPr marL="3810" marR="3810" marT="3810" marB="0" anchor="ctr"/>
                </a:tc>
                <a:tc>
                  <a:txBody>
                    <a:bodyPr/>
                    <a:lstStyle/>
                    <a:p>
                      <a:pPr algn="ctr" fontAlgn="ctr"/>
                      <a:r>
                        <a:rPr lang="en-US" sz="2000" u="none" strike="noStrike">
                          <a:effectLst/>
                        </a:rPr>
                        <a:t>0.750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0.783</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0.740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0.850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b="1" u="none" strike="noStrike" dirty="0">
                          <a:effectLst/>
                        </a:rPr>
                        <a:t>0.850</a:t>
                      </a:r>
                      <a:endParaRPr lang="en-US" sz="2000" b="1" i="0" u="none" strike="noStrike" dirty="0">
                        <a:solidFill>
                          <a:srgbClr val="000000"/>
                        </a:solidFill>
                        <a:effectLst/>
                        <a:latin typeface="+mn-lt"/>
                      </a:endParaRPr>
                    </a:p>
                  </a:txBody>
                  <a:tcPr marL="3810" marR="3810" marT="3810" marB="0" anchor="ctr"/>
                </a:tc>
                <a:tc>
                  <a:txBody>
                    <a:bodyPr/>
                    <a:lstStyle/>
                    <a:p>
                      <a:pPr algn="ctr" fontAlgn="ctr"/>
                      <a:r>
                        <a:rPr lang="en-US" sz="2000" b="1" u="none" strike="noStrike" dirty="0">
                          <a:effectLst/>
                        </a:rPr>
                        <a:t>0.840</a:t>
                      </a:r>
                      <a:endParaRPr lang="en-US" sz="2000" b="1" i="0" u="none" strike="noStrike" dirty="0">
                        <a:solidFill>
                          <a:srgbClr val="000000"/>
                        </a:solidFill>
                        <a:effectLst/>
                        <a:latin typeface="+mn-lt"/>
                      </a:endParaRPr>
                    </a:p>
                  </a:txBody>
                  <a:tcPr marL="3810" marR="3810" marT="3810" marB="0" anchor="ctr"/>
                </a:tc>
                <a:extLst>
                  <a:ext uri="{0D108BD9-81ED-4DB2-BD59-A6C34878D82A}">
                    <a16:rowId xmlns:a16="http://schemas.microsoft.com/office/drawing/2014/main" val="2213813751"/>
                  </a:ext>
                </a:extLst>
              </a:tr>
              <a:tr h="310441">
                <a:tc>
                  <a:txBody>
                    <a:bodyPr/>
                    <a:lstStyle/>
                    <a:p>
                      <a:pPr algn="ctr" fontAlgn="ctr"/>
                      <a:r>
                        <a:rPr lang="en-US" sz="2000" b="1" u="none" strike="noStrike" dirty="0" err="1">
                          <a:effectLst/>
                        </a:rPr>
                        <a:t>DiagnosesB</a:t>
                      </a:r>
                      <a:endParaRPr lang="en-US" sz="2000" b="1" i="0" u="none" strike="noStrike" dirty="0">
                        <a:solidFill>
                          <a:srgbClr val="000000"/>
                        </a:solidFill>
                        <a:effectLst/>
                        <a:latin typeface="+mn-lt"/>
                      </a:endParaRPr>
                    </a:p>
                  </a:txBody>
                  <a:tcPr marL="3810" marR="3810" marT="3810" marB="0" anchor="ctr"/>
                </a:tc>
                <a:tc>
                  <a:txBody>
                    <a:bodyPr/>
                    <a:lstStyle/>
                    <a:p>
                      <a:pPr algn="ctr" fontAlgn="ctr"/>
                      <a:r>
                        <a:rPr lang="en-US" sz="2000" u="none" strike="noStrike" dirty="0">
                          <a:effectLst/>
                        </a:rPr>
                        <a:t>0.750</a:t>
                      </a:r>
                      <a:endParaRPr lang="en-US" sz="2000" b="0" i="0" u="none" strike="noStrike" dirty="0">
                        <a:solidFill>
                          <a:srgbClr val="000000"/>
                        </a:solidFill>
                        <a:effectLst/>
                        <a:latin typeface="+mn-lt"/>
                      </a:endParaRPr>
                    </a:p>
                  </a:txBody>
                  <a:tcPr marL="3810" marR="3810" marT="3810" marB="0" anchor="ctr"/>
                </a:tc>
                <a:tc>
                  <a:txBody>
                    <a:bodyPr/>
                    <a:lstStyle/>
                    <a:p>
                      <a:pPr algn="ctr" fontAlgn="ctr"/>
                      <a:r>
                        <a:rPr lang="en-US" sz="2000" u="none" strike="noStrike" dirty="0">
                          <a:effectLst/>
                        </a:rPr>
                        <a:t>0.780</a:t>
                      </a:r>
                      <a:endParaRPr lang="en-US" sz="2000" b="0" i="0" u="none" strike="noStrike" dirty="0">
                        <a:solidFill>
                          <a:srgbClr val="000000"/>
                        </a:solidFill>
                        <a:effectLst/>
                        <a:latin typeface="+mn-lt"/>
                      </a:endParaRPr>
                    </a:p>
                  </a:txBody>
                  <a:tcPr marL="3810" marR="3810" marT="3810" marB="0" anchor="ctr"/>
                </a:tc>
                <a:tc>
                  <a:txBody>
                    <a:bodyPr/>
                    <a:lstStyle/>
                    <a:p>
                      <a:pPr algn="ctr" fontAlgn="ctr"/>
                      <a:r>
                        <a:rPr lang="en-US" sz="2000" u="none" strike="noStrike" dirty="0">
                          <a:effectLst/>
                        </a:rPr>
                        <a:t>0.740</a:t>
                      </a:r>
                      <a:endParaRPr lang="en-US" sz="2000" b="0" i="0" u="none" strike="noStrike" dirty="0">
                        <a:solidFill>
                          <a:srgbClr val="000000"/>
                        </a:solidFill>
                        <a:effectLst/>
                        <a:latin typeface="+mn-lt"/>
                      </a:endParaRPr>
                    </a:p>
                  </a:txBody>
                  <a:tcPr marL="3810" marR="3810" marT="3810" marB="0" anchor="ctr"/>
                </a:tc>
                <a:tc>
                  <a:txBody>
                    <a:bodyPr/>
                    <a:lstStyle/>
                    <a:p>
                      <a:pPr algn="ctr" fontAlgn="ctr"/>
                      <a:r>
                        <a:rPr lang="en-US" sz="2000" u="none" strike="noStrike">
                          <a:effectLst/>
                        </a:rPr>
                        <a:t>0.780</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a:effectLst/>
                        </a:rPr>
                        <a:t>0.792</a:t>
                      </a:r>
                      <a:endParaRPr lang="en-US" sz="2000" b="0" i="0" u="none" strike="noStrike">
                        <a:solidFill>
                          <a:srgbClr val="000000"/>
                        </a:solidFill>
                        <a:effectLst/>
                        <a:latin typeface="+mn-lt"/>
                      </a:endParaRPr>
                    </a:p>
                  </a:txBody>
                  <a:tcPr marL="3810" marR="3810" marT="3810" marB="0" anchor="ctr"/>
                </a:tc>
                <a:tc>
                  <a:txBody>
                    <a:bodyPr/>
                    <a:lstStyle/>
                    <a:p>
                      <a:pPr algn="ctr" fontAlgn="ctr"/>
                      <a:r>
                        <a:rPr lang="en-US" sz="2000" u="none" strike="noStrike" dirty="0">
                          <a:effectLst/>
                        </a:rPr>
                        <a:t>0.760</a:t>
                      </a:r>
                      <a:endParaRPr lang="en-US" sz="2000" b="0" i="0" u="none" strike="noStrike" dirty="0">
                        <a:solidFill>
                          <a:srgbClr val="000000"/>
                        </a:solidFill>
                        <a:effectLst/>
                        <a:latin typeface="+mn-lt"/>
                      </a:endParaRPr>
                    </a:p>
                  </a:txBody>
                  <a:tcPr marL="3810" marR="3810" marT="3810" marB="0" anchor="ctr"/>
                </a:tc>
                <a:extLst>
                  <a:ext uri="{0D108BD9-81ED-4DB2-BD59-A6C34878D82A}">
                    <a16:rowId xmlns:a16="http://schemas.microsoft.com/office/drawing/2014/main" val="1957728836"/>
                  </a:ext>
                </a:extLst>
              </a:tr>
            </a:tbl>
          </a:graphicData>
        </a:graphic>
      </p:graphicFrame>
      <p:pic>
        <p:nvPicPr>
          <p:cNvPr id="30" name="Picture 29" descr="Chart&#10;&#10;Description automatically generated">
            <a:extLst>
              <a:ext uri="{FF2B5EF4-FFF2-40B4-BE49-F238E27FC236}">
                <a16:creationId xmlns:a16="http://schemas.microsoft.com/office/drawing/2014/main" id="{F56703B4-7C28-0705-7F72-7AA73E0D00B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995272" y="7528242"/>
            <a:ext cx="8182701" cy="4915560"/>
          </a:xfrm>
          <a:prstGeom prst="rect">
            <a:avLst/>
          </a:prstGeom>
        </p:spPr>
      </p:pic>
      <p:sp>
        <p:nvSpPr>
          <p:cNvPr id="31" name="TextBox 30">
            <a:extLst>
              <a:ext uri="{FF2B5EF4-FFF2-40B4-BE49-F238E27FC236}">
                <a16:creationId xmlns:a16="http://schemas.microsoft.com/office/drawing/2014/main" id="{A4ED6EAA-AD44-0D79-920F-A6C9C600B989}"/>
              </a:ext>
            </a:extLst>
          </p:cNvPr>
          <p:cNvSpPr txBox="1"/>
          <p:nvPr/>
        </p:nvSpPr>
        <p:spPr>
          <a:xfrm>
            <a:off x="33491326" y="12443027"/>
            <a:ext cx="9256874" cy="584775"/>
          </a:xfrm>
          <a:prstGeom prst="rect">
            <a:avLst/>
          </a:prstGeom>
          <a:noFill/>
        </p:spPr>
        <p:txBody>
          <a:bodyPr wrap="square" lIns="91440" tIns="45720" rIns="91440" bIns="45720" anchor="t">
            <a:spAutoFit/>
          </a:bodyPr>
          <a:lstStyle/>
          <a:p>
            <a:pPr>
              <a:buSzPts val="1460"/>
            </a:pPr>
            <a:r>
              <a:rPr lang="en-US" sz="3200" i="1" dirty="0">
                <a:ea typeface="MS PGothic" panose="020B0600070205080204" pitchFamily="34" charset="-128"/>
              </a:rPr>
              <a:t>Figure 8: Numerical vs Binary Effect</a:t>
            </a:r>
          </a:p>
        </p:txBody>
      </p:sp>
    </p:spTree>
    <p:extLst>
      <p:ext uri="{BB962C8B-B14F-4D97-AF65-F5344CB8AC3E}">
        <p14:creationId xmlns:p14="http://schemas.microsoft.com/office/powerpoint/2010/main" val="2031850766"/>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2327B9BB600C24D969D4109B7BDF3BC" ma:contentTypeVersion="10" ma:contentTypeDescription="Create a new document." ma:contentTypeScope="" ma:versionID="63050399dfe90cf7587cf945d84ee0d0">
  <xsd:schema xmlns:xsd="http://www.w3.org/2001/XMLSchema" xmlns:xs="http://www.w3.org/2001/XMLSchema" xmlns:p="http://schemas.microsoft.com/office/2006/metadata/properties" xmlns:ns2="dae96268-6b91-42cf-98d9-7287c0f26adf" xmlns:ns3="bbe9b01d-c81c-4833-b8eb-7cf06592a486" targetNamespace="http://schemas.microsoft.com/office/2006/metadata/properties" ma:root="true" ma:fieldsID="ffaa121e828920ce99b45aba99ddfd74" ns2:_="" ns3:_="">
    <xsd:import namespace="dae96268-6b91-42cf-98d9-7287c0f26adf"/>
    <xsd:import namespace="bbe9b01d-c81c-4833-b8eb-7cf06592a48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e96268-6b91-42cf-98d9-7287c0f26a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e9b01d-c81c-4833-b8eb-7cf06592a48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88A1C6-E9DE-482A-B5D0-EB6400972847}">
  <ds:schemaRefs>
    <ds:schemaRef ds:uri="bbe9b01d-c81c-4833-b8eb-7cf06592a486"/>
    <ds:schemaRef ds:uri="http://schemas.microsoft.com/office/2006/documentManagement/types"/>
    <ds:schemaRef ds:uri="http://purl.org/dc/elements/1.1/"/>
    <ds:schemaRef ds:uri="http://schemas.microsoft.com/office/2006/metadata/properties"/>
    <ds:schemaRef ds:uri="dae96268-6b91-42cf-98d9-7287c0f26adf"/>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6AB4AAE-37F7-48BC-9315-4F0B560E4FC3}">
  <ds:schemaRefs>
    <ds:schemaRef ds:uri="bbe9b01d-c81c-4833-b8eb-7cf06592a486"/>
    <ds:schemaRef ds:uri="dae96268-6b91-42cf-98d9-7287c0f26ad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C2EE32B-77C5-49C6-8F60-D665B12ED6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1070</Words>
  <Application>Microsoft Office PowerPoint</Application>
  <PresentationFormat>Custom</PresentationFormat>
  <Paragraphs>322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Univers LT Std 45 Light</vt:lpstr>
      <vt:lpstr>Univers LT Std 75 Black</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Ryan Peterson</dc:creator>
  <cp:lastModifiedBy>Elizondo, Mirna</cp:lastModifiedBy>
  <cp:revision>2</cp:revision>
  <cp:lastPrinted>2023-04-14T22:54:12Z</cp:lastPrinted>
  <dcterms:created xsi:type="dcterms:W3CDTF">2011-07-28T19:17:36Z</dcterms:created>
  <dcterms:modified xsi:type="dcterms:W3CDTF">2023-04-19T15:05:46Z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0x01010062327B9BB600C24D969D4109B7BDF3BC</vt:lpwstr>
  </property>
</Properties>
</file>