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0" r:id="rId1"/>
  </p:sldMasterIdLst>
  <p:notesMasterIdLst>
    <p:notesMasterId r:id="rId17"/>
  </p:notesMasterIdLst>
  <p:sldIdLst>
    <p:sldId id="256" r:id="rId2"/>
    <p:sldId id="257" r:id="rId3"/>
    <p:sldId id="263" r:id="rId4"/>
    <p:sldId id="262" r:id="rId5"/>
    <p:sldId id="264" r:id="rId6"/>
    <p:sldId id="269" r:id="rId7"/>
    <p:sldId id="258" r:id="rId8"/>
    <p:sldId id="259" r:id="rId9"/>
    <p:sldId id="266" r:id="rId10"/>
    <p:sldId id="265" r:id="rId11"/>
    <p:sldId id="267" r:id="rId12"/>
    <p:sldId id="260" r:id="rId13"/>
    <p:sldId id="261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0" autoAdjust="0"/>
    <p:restoredTop sz="83484" autoAdjust="0"/>
  </p:normalViewPr>
  <p:slideViewPr>
    <p:cSldViewPr snapToGrid="0" snapToObjects="1">
      <p:cViewPr>
        <p:scale>
          <a:sx n="78" d="100"/>
          <a:sy n="78" d="100"/>
        </p:scale>
        <p:origin x="157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CB06A-0753-8142-AC4A-D731667376E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3F6D4-C46E-5B48-9C82-B3110DDD8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AUROC: area under receiver operating characteristic curve</a:t>
            </a:r>
          </a:p>
          <a:p>
            <a:r>
              <a:rPr lang="en-US" dirty="0"/>
              <a:t>Performance: AUROC, precision, recall, and F-score</a:t>
            </a:r>
          </a:p>
          <a:p>
            <a:r>
              <a:rPr lang="en-US" dirty="0"/>
              <a:t>Prediction probability: 0.45</a:t>
            </a:r>
          </a:p>
          <a:p>
            <a:endParaRPr lang="en-US" dirty="0"/>
          </a:p>
          <a:p>
            <a:r>
              <a:rPr lang="en-US" dirty="0"/>
              <a:t>Shapley Values: for all features to quantify each features importance made by each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3F6D4-C46E-5B48-9C82-B3110DDD8D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7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Misclassification- contour/analysis</a:t>
            </a:r>
          </a:p>
          <a:p>
            <a:r>
              <a:rPr lang="en-US" dirty="0"/>
              <a:t>Missing data –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Limited Data: 2021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3F6D4-C46E-5B48-9C82-B3110DDD8D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20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HPO: illness associated with long covid, this includes illness that go by different names or different names for the same type of illness</a:t>
            </a:r>
          </a:p>
          <a:p>
            <a:r>
              <a:rPr lang="en-US" dirty="0"/>
              <a:t>comorbidity(multiple illnesses)</a:t>
            </a:r>
          </a:p>
          <a:p>
            <a:r>
              <a:rPr lang="en-US" dirty="0"/>
              <a:t>OMOP: codes used as a standard medical codes in order to group and better define types of illness</a:t>
            </a:r>
          </a:p>
          <a:p>
            <a:r>
              <a:rPr lang="en-US" dirty="0"/>
              <a:t>HPO &amp; OMOP: can cooperate in order to make data interpretable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3F6D4-C46E-5B48-9C82-B3110DDD8D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7C5B-99D8-440B-A0B6-22B45DF67DB1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35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7555-986A-43AA-AB0F-826CE2CC6A63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7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401-48B6-4246-BFEC-3FC6E9680B7D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474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BFC3-C8ED-45FF-A4F2-37DA80F9E852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401-48B6-4246-BFEC-3FC6E9680B7D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56150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05AB-AE18-4F6B-B1BC-7D60EB55CB90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6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401-48B6-4246-BFEC-3FC6E9680B7D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7990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29EB5-F07A-4FB1-AAC8-F5DAC8CB2F85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2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38F3-BE8F-411F-8390-6F10B01DAE60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Predicting Prognostic Factors of Long COVID/PASC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C7A3A34-2740-4E5D-8E1C-8FC01F13575C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Predicting Prognostic Factors of Long COVID/PASC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4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D162-FF08-44D2-BD27-84FC26513C54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1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AE8401-48B6-4246-BFEC-3FC6E9680B7D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Predicting Prognostic Factors of Long COVID/PASC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1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1/2022.05.24.22275398" TargetMode="External"/><Relationship Id="rId2" Type="http://schemas.openxmlformats.org/officeDocument/2006/relationships/hyperlink" Target="https://doi.org/10.1016/S2589-7500(22)00048-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200/JCO.21.01074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e.nih.gov/workspace/compass/view/ri.compass.main.folder.7403d6c8-3bab-4282-8904-6bcca88c08b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e.nih.gov/documentation/static/foundry/develop-models/models-code-repositories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1DFD-A328-9749-4B8B-7F801171F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Update/Demo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F3382-B24B-D1D0-412F-7CBA23A81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Mirna </a:t>
            </a:r>
            <a:r>
              <a:rPr lang="en-US" dirty="0" err="1"/>
              <a:t>elizondo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723E-A792-FC13-2E9B-7880B24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6E04A-F117-BA26-982F-9ACF61695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workbook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1A918-E15F-425F-2118-F98070DAC9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Application that allows users to analyze and transform data in code using intuitive graphical interface</a:t>
            </a:r>
          </a:p>
          <a:p>
            <a:pPr marL="0" indent="0">
              <a:buNone/>
            </a:pPr>
            <a:r>
              <a:rPr lang="en-US" dirty="0"/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Interactive console: rapid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Visualization support: (matplotlib, </a:t>
            </a:r>
            <a:r>
              <a:rPr lang="en-US" dirty="0" err="1"/>
              <a:t>plotly</a:t>
            </a:r>
            <a:r>
              <a:rPr lang="en-US" dirty="0"/>
              <a:t>, seaborn)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Template: reuse of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Multi-language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Branching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Point-and click user interface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66027-FEA8-D7F1-4E20-88E87756A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Code repo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3C706-2563-325B-CB49-5266BA8B87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Web-based IDE in Foundry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common git version control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Have integrated support for code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integrated features to aid including IntelliSense, code linting and error checking</a:t>
            </a:r>
          </a:p>
          <a:p>
            <a:pPr marL="0" indent="0">
              <a:buNone/>
            </a:pPr>
            <a:r>
              <a:rPr lang="en-US" dirty="0"/>
              <a:t>Repo Types: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Transforms: data transformation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Functions: writing business logic, supports TypeScript autocomplete on OMOP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Development here &lt;3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720773-D2A8-690C-6B69-A8408631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232320-72A1-5254-9D75-D1EDE0CC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4B5C1-3123-D890-87EA-11583F22D307}"/>
              </a:ext>
            </a:extLst>
          </p:cNvPr>
          <p:cNvSpPr txBox="1"/>
          <p:nvPr/>
        </p:nvSpPr>
        <p:spPr>
          <a:xfrm>
            <a:off x="4526280" y="559745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https://unite.nih.gov/docs/foundry/develop-models/models-code-repositories/</a:t>
            </a:r>
          </a:p>
        </p:txBody>
      </p:sp>
    </p:spTree>
    <p:extLst>
      <p:ext uri="{BB962C8B-B14F-4D97-AF65-F5344CB8AC3E}">
        <p14:creationId xmlns:p14="http://schemas.microsoft.com/office/powerpoint/2010/main" val="4296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9BAC-E74A-1B7F-AF9F-499973A5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15053-5A15-E754-2FAA-64D0CB50A4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Contour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Visualize, filter, and transform data without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Organize analyses into analytical paths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Parameterize analyses to switch between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 analysis results as a new dataset</a:t>
            </a:r>
          </a:p>
          <a:p>
            <a:pPr marL="0" indent="0">
              <a:buNone/>
            </a:pPr>
            <a:r>
              <a:rPr lang="en-US" dirty="0"/>
              <a:t>How were using 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all data is mapped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Large datasets (time saver)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Portable throughout Foundry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Centralized DQ processes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7D73-CD68-C5BA-6C57-EA5F3C1BE3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for initial cleaning, can do without but simply allows for simplicity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70B0C-4D92-3283-FC2C-1D69262E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221D2-E7FA-9B92-471F-4BE3BC7E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6011-AEDA-8710-2C4C-F3D70E1F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160B-3994-8390-EA3F-B14822260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Identify prognostic factors</a:t>
            </a:r>
          </a:p>
          <a:p>
            <a:r>
              <a:rPr lang="en-US" dirty="0"/>
              <a:t>Feature Sets: potentially (4,5,6)</a:t>
            </a:r>
          </a:p>
          <a:p>
            <a:r>
              <a:rPr lang="en-US" dirty="0"/>
              <a:t>Gradient Boosting: data fits description of tabular data</a:t>
            </a:r>
          </a:p>
          <a:p>
            <a:endParaRPr lang="en-US" dirty="0"/>
          </a:p>
          <a:p>
            <a:r>
              <a:rPr lang="en-US" dirty="0"/>
              <a:t>*based on literature/resulted in best accuracy (had less data than us)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F1D9F-1D6F-ABCC-ECEF-418A5D5D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66394-B568-78ED-6003-5000D99B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0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9637-8942-F028-48FD-A3385E7A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72387-53D3-FC5A-6A0D-91CA5D675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230188">
              <a:buNone/>
            </a:pPr>
            <a:r>
              <a:rPr lang="en-US" sz="1200" dirty="0">
                <a:effectLst/>
              </a:rPr>
              <a:t>[1]</a:t>
            </a:r>
            <a:r>
              <a:rPr lang="en-US" sz="1100" dirty="0">
                <a:effectLst/>
              </a:rPr>
              <a:t>Pfaff, E. R., </a:t>
            </a:r>
            <a:r>
              <a:rPr lang="en-US" sz="1100" dirty="0" err="1">
                <a:effectLst/>
              </a:rPr>
              <a:t>Girvin</a:t>
            </a:r>
            <a:r>
              <a:rPr lang="en-US" sz="1100" dirty="0">
                <a:effectLst/>
              </a:rPr>
              <a:t>, A. T., Bennett, T. D., Bhatia, A., Brooks, I. M., Deer, R. R., </a:t>
            </a:r>
            <a:r>
              <a:rPr lang="en-US" sz="1100" dirty="0" err="1">
                <a:effectLst/>
              </a:rPr>
              <a:t>Dekermanjian</a:t>
            </a:r>
            <a:r>
              <a:rPr lang="en-US" sz="1100" dirty="0">
                <a:effectLst/>
              </a:rPr>
              <a:t>, J. P., Jolley, S. E., Kahn, M. G., </a:t>
            </a:r>
            <a:r>
              <a:rPr lang="en-US" sz="1100" dirty="0" err="1">
                <a:effectLst/>
              </a:rPr>
              <a:t>Kostka</a:t>
            </a:r>
            <a:r>
              <a:rPr lang="en-US" sz="1100" dirty="0">
                <a:effectLst/>
              </a:rPr>
              <a:t>, K., McMurry, J. A., Moffitt, R., Walden, A., Chute, C. G., </a:t>
            </a:r>
            <a:r>
              <a:rPr lang="en-US" sz="1100" dirty="0" err="1">
                <a:effectLst/>
              </a:rPr>
              <a:t>Haendel</a:t>
            </a:r>
            <a:r>
              <a:rPr lang="en-US" sz="1100" dirty="0">
                <a:effectLst/>
              </a:rPr>
              <a:t>, M. A., Bramante, C., Dorr, D., Morris, M., Parker, A. M., … Niehaus, E. (2022). Identifying who has long COVID in the USA: A machine learning approach using N3C data. </a:t>
            </a:r>
            <a:r>
              <a:rPr lang="en-US" sz="1100" i="1" dirty="0">
                <a:effectLst/>
              </a:rPr>
              <a:t>The Lancet Digital Health</a:t>
            </a:r>
            <a:r>
              <a:rPr lang="en-US" sz="1100" dirty="0">
                <a:effectLst/>
              </a:rPr>
              <a:t>, </a:t>
            </a:r>
            <a:r>
              <a:rPr lang="en-US" sz="1100" i="1" dirty="0">
                <a:effectLst/>
              </a:rPr>
              <a:t>4</a:t>
            </a:r>
            <a:r>
              <a:rPr lang="en-US" sz="1100" dirty="0">
                <a:effectLst/>
              </a:rPr>
              <a:t>(7), e532–e541. </a:t>
            </a:r>
            <a:r>
              <a:rPr lang="en-US" sz="1100" dirty="0">
                <a:effectLst/>
                <a:hlinkClick r:id="rId2"/>
              </a:rPr>
              <a:t>https://doi.org/10.1016/S2589-7500(22)00048-6</a:t>
            </a:r>
            <a:endParaRPr lang="en-US" sz="1200" dirty="0">
              <a:effectLst/>
            </a:endParaRPr>
          </a:p>
          <a:p>
            <a:pPr marL="344488" indent="-230188">
              <a:buNone/>
            </a:pPr>
            <a:r>
              <a:rPr lang="en-US" sz="1200" dirty="0"/>
              <a:t>[2</a:t>
            </a:r>
            <a:r>
              <a:rPr lang="en-US" sz="1200" dirty="0">
                <a:effectLst/>
              </a:rPr>
              <a:t>]Reese, J., </a:t>
            </a:r>
            <a:r>
              <a:rPr lang="en-US" sz="1200" dirty="0" err="1">
                <a:effectLst/>
              </a:rPr>
              <a:t>Blau</a:t>
            </a:r>
            <a:r>
              <a:rPr lang="en-US" sz="1200" dirty="0">
                <a:effectLst/>
              </a:rPr>
              <a:t>, H., Bergquist, T., Loomba, J. J., Callahan, T., </a:t>
            </a:r>
            <a:r>
              <a:rPr lang="en-US" sz="1200" dirty="0" err="1">
                <a:effectLst/>
              </a:rPr>
              <a:t>Laraway</a:t>
            </a:r>
            <a:r>
              <a:rPr lang="en-US" sz="1200" dirty="0">
                <a:effectLst/>
              </a:rPr>
              <a:t>, B., </a:t>
            </a:r>
            <a:r>
              <a:rPr lang="en-US" sz="1200" dirty="0" err="1">
                <a:effectLst/>
              </a:rPr>
              <a:t>Antonescu</a:t>
            </a:r>
            <a:r>
              <a:rPr lang="en-US" sz="1200" dirty="0">
                <a:effectLst/>
              </a:rPr>
              <a:t>, C., Casiraghi, E., Coleman, B., Gargano, M., Wilkins, K., Cappelletti, L., Fontana, T., Ammar, N., Antony, B., Murali, T. M., </a:t>
            </a:r>
            <a:r>
              <a:rPr lang="en-US" sz="1200" dirty="0" err="1">
                <a:effectLst/>
              </a:rPr>
              <a:t>Karlebach</a:t>
            </a:r>
            <a:r>
              <a:rPr lang="en-US" sz="1200" dirty="0">
                <a:effectLst/>
              </a:rPr>
              <a:t>, G., McMurry, J. A., Williams, A., … Robinson, P. N. (2022). Generalizable Long COVID Subtypes: Findings from the NIH N3C and RECOVER Programs. </a:t>
            </a:r>
            <a:r>
              <a:rPr lang="en-US" sz="1200" i="1" dirty="0" err="1">
                <a:effectLst/>
              </a:rPr>
              <a:t>MedRxiv</a:t>
            </a:r>
            <a:r>
              <a:rPr lang="en-US" sz="1200" dirty="0">
                <a:effectLst/>
              </a:rPr>
              <a:t>, 2022.05.24.22275398. </a:t>
            </a:r>
            <a:r>
              <a:rPr lang="en-US" sz="1200" dirty="0">
                <a:effectLst/>
                <a:hlinkClick r:id="rId3"/>
              </a:rPr>
              <a:t>https://doi.org/10.1101/2022.05.24.22275398</a:t>
            </a:r>
            <a:endParaRPr lang="en-US" sz="1200" dirty="0">
              <a:effectLst/>
            </a:endParaRPr>
          </a:p>
          <a:p>
            <a:pPr marL="344488" indent="-230188">
              <a:buNone/>
            </a:pPr>
            <a:r>
              <a:rPr lang="en-US" sz="1200" dirty="0"/>
              <a:t>[3]</a:t>
            </a:r>
            <a:r>
              <a:rPr lang="en-US" sz="1100" i="1" dirty="0">
                <a:effectLst/>
              </a:rPr>
              <a:t> </a:t>
            </a:r>
            <a:r>
              <a:rPr lang="en-US" sz="1050" dirty="0" err="1">
                <a:effectLst/>
              </a:rPr>
              <a:t>Sharafeldin</a:t>
            </a:r>
            <a:r>
              <a:rPr lang="en-US" sz="1050" dirty="0">
                <a:effectLst/>
              </a:rPr>
              <a:t>, N., Bates, B., Song, Q., </a:t>
            </a:r>
            <a:r>
              <a:rPr lang="en-US" sz="1050" dirty="0" err="1">
                <a:effectLst/>
              </a:rPr>
              <a:t>Madhira</a:t>
            </a:r>
            <a:r>
              <a:rPr lang="en-US" sz="1050" dirty="0">
                <a:effectLst/>
              </a:rPr>
              <a:t>, V., Yan, Y., Dong, S., Lee, E., </a:t>
            </a:r>
            <a:r>
              <a:rPr lang="en-US" sz="1050" dirty="0" err="1">
                <a:effectLst/>
              </a:rPr>
              <a:t>Kuhrt</a:t>
            </a:r>
            <a:r>
              <a:rPr lang="en-US" sz="1050" dirty="0">
                <a:effectLst/>
              </a:rPr>
              <a:t>, N., Shao, Y. R., Liu, F., Bergquist, T., </a:t>
            </a:r>
            <a:r>
              <a:rPr lang="en-US" sz="1050" dirty="0" err="1">
                <a:effectLst/>
              </a:rPr>
              <a:t>Guinney</a:t>
            </a:r>
            <a:r>
              <a:rPr lang="en-US" sz="1050" dirty="0">
                <a:effectLst/>
              </a:rPr>
              <a:t>, J., </a:t>
            </a:r>
            <a:r>
              <a:rPr lang="en-US" sz="1050" dirty="0" err="1">
                <a:effectLst/>
              </a:rPr>
              <a:t>Su</a:t>
            </a:r>
            <a:r>
              <a:rPr lang="en-US" sz="1050" dirty="0">
                <a:effectLst/>
              </a:rPr>
              <a:t>, J., &amp; </a:t>
            </a:r>
            <a:r>
              <a:rPr lang="en-US" sz="1050" dirty="0" err="1">
                <a:effectLst/>
              </a:rPr>
              <a:t>Topaloglu</a:t>
            </a:r>
            <a:r>
              <a:rPr lang="en-US" sz="1050" dirty="0">
                <a:effectLst/>
              </a:rPr>
              <a:t>, U. (2021). Outcomes of COVID-19 in Patients With Cancer: Report From the National COVID Cohort Collaborative (N3C). </a:t>
            </a:r>
            <a:r>
              <a:rPr lang="en-US" sz="1050" i="1" dirty="0">
                <a:effectLst/>
              </a:rPr>
              <a:t>Journal of Clinical Oncology</a:t>
            </a:r>
            <a:r>
              <a:rPr lang="en-US" sz="1050" dirty="0">
                <a:effectLst/>
              </a:rPr>
              <a:t>, </a:t>
            </a:r>
            <a:r>
              <a:rPr lang="en-US" sz="1050" i="1" dirty="0">
                <a:effectLst/>
              </a:rPr>
              <a:t>39</a:t>
            </a:r>
            <a:r>
              <a:rPr lang="en-US" sz="1050" dirty="0">
                <a:effectLst/>
              </a:rPr>
              <a:t>(20), 2232–2246. </a:t>
            </a:r>
            <a:r>
              <a:rPr lang="en-US" sz="1050" dirty="0">
                <a:effectLst/>
                <a:hlinkClick r:id="rId4"/>
              </a:rPr>
              <a:t>https://doi.org/10.1200/JCO.21.01074</a:t>
            </a:r>
            <a:endParaRPr lang="en-US" sz="1050" dirty="0">
              <a:effectLst/>
            </a:endParaRPr>
          </a:p>
          <a:p>
            <a:pPr marL="344488" indent="-230188">
              <a:buNone/>
            </a:pPr>
            <a:endParaRPr lang="en-US" sz="1200" dirty="0">
              <a:effectLst/>
            </a:endParaRPr>
          </a:p>
          <a:p>
            <a:pPr marL="344488" indent="-230188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B2AF2-632F-B136-FB32-B80A8868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F774A-7269-9AE7-A7C3-4F477387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18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9398-E410-B0E5-EC48-D10537BA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E526-9633-9454-E7F4-0C69F1FE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https://unite.nih.gov/workspace/compass/view/ri.compass.main.folder.7403d6c8-3bab-4282-8904-6bcca88c08b9</a:t>
            </a:r>
            <a:endParaRPr lang="en-US" dirty="0"/>
          </a:p>
          <a:p>
            <a:r>
              <a:rPr lang="en-US" dirty="0"/>
              <a:t>L3C Submission Write Up: Created in team directory</a:t>
            </a:r>
          </a:p>
          <a:p>
            <a:r>
              <a:rPr lang="en-US" dirty="0"/>
              <a:t>Submission Example -&gt; “Person Analysis”*current</a:t>
            </a:r>
          </a:p>
          <a:p>
            <a:r>
              <a:rPr lang="en-US" dirty="0"/>
              <a:t>Submission Output -&gt; Datafiles consist of datasets refined</a:t>
            </a:r>
          </a:p>
          <a:p>
            <a:endParaRPr lang="en-US" dirty="0"/>
          </a:p>
          <a:p>
            <a:r>
              <a:rPr lang="en-US" dirty="0"/>
              <a:t>December 15, 2022 *due 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CD2D4-0C9B-CB8A-4C89-C1181415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8A918-19A7-67C6-24BA-C120BD82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2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5571-D159-EC2D-28F2-F663B743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D8698-0560-8926-9DFA-0F58AE5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109BB-7834-160B-0227-783D41EA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E8843-C198-1845-57C1-7F61FDA2AB32}"/>
              </a:ext>
            </a:extLst>
          </p:cNvPr>
          <p:cNvSpPr txBox="1"/>
          <p:nvPr/>
        </p:nvSpPr>
        <p:spPr>
          <a:xfrm>
            <a:off x="908343" y="2028636"/>
            <a:ext cx="78965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1.) Contour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Preparation cleaned output set -&gt; Contour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Concept Set Analysis “</a:t>
            </a:r>
            <a:r>
              <a:rPr lang="en-US" dirty="0" err="1"/>
              <a:t>Non_SARS_Respiratory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respiratory illness not associated with COVID-19</a:t>
            </a:r>
          </a:p>
          <a:p>
            <a:r>
              <a:rPr lang="en-US" dirty="0"/>
              <a:t>2.) Code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https://unite.nih.gov/documentation/static/foundry/develop-models/models-code-repositories/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Repo</a:t>
            </a:r>
          </a:p>
          <a:p>
            <a:r>
              <a:rPr lang="en-US" dirty="0"/>
              <a:t>3.) Code Workbook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Tutorial Workbook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“Person Analysis”</a:t>
            </a:r>
          </a:p>
          <a:p>
            <a:r>
              <a:rPr lang="en-US" dirty="0"/>
              <a:t>4.) Questions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*please note only one user on tool for it to run</a:t>
            </a:r>
          </a:p>
        </p:txBody>
      </p:sp>
    </p:spTree>
    <p:extLst>
      <p:ext uri="{BB962C8B-B14F-4D97-AF65-F5344CB8AC3E}">
        <p14:creationId xmlns:p14="http://schemas.microsoft.com/office/powerpoint/2010/main" val="243506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BD60-8BC3-6FF8-6612-1435D49F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6FB-0A63-3B57-3D65-D3ED3143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Purpose of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Prior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Challenge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Challenge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 Overview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Code-Workbook Demo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Code-Repo Demo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Contour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Submission/Next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A9355-07A6-C66A-EF0E-74775BD2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9C7FC-A1CF-60EE-127F-80DA0D4D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B4865-75D4-4E29-B14C-AD4302FE5E54}"/>
              </a:ext>
            </a:extLst>
          </p:cNvPr>
          <p:cNvSpPr txBox="1"/>
          <p:nvPr/>
        </p:nvSpPr>
        <p:spPr>
          <a:xfrm>
            <a:off x="5752848" y="2391974"/>
            <a:ext cx="2961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*if you're not sure if you can share it, do not</a:t>
            </a:r>
          </a:p>
        </p:txBody>
      </p:sp>
    </p:spTree>
    <p:extLst>
      <p:ext uri="{BB962C8B-B14F-4D97-AF65-F5344CB8AC3E}">
        <p14:creationId xmlns:p14="http://schemas.microsoft.com/office/powerpoint/2010/main" val="346703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2257-B622-6549-DD07-EE5D0545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526C-C2ED-6F0E-07A8-780C8E50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Identify prognostic factors that can support clinical decisions for management/prevention of Long COVID positive patients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Advancement in software tools and computing capacity has allowed AI and Machine Learning  to potentially provide insight into patient level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robust data pipeline to harmonize electronic health record (EHR) data into a common data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four data models commonly used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Observational Health Data Science and </a:t>
            </a:r>
            <a:r>
              <a:rPr lang="en-US" dirty="0" err="1"/>
              <a:t>Informance</a:t>
            </a:r>
            <a:r>
              <a:rPr lang="en-US" dirty="0"/>
              <a:t> (OHDSI)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National Patient-Centered Clinical Research Network (</a:t>
            </a:r>
            <a:r>
              <a:rPr lang="en-US" dirty="0" err="1"/>
              <a:t>pcornet</a:t>
            </a:r>
            <a:r>
              <a:rPr lang="en-US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ACT Network (ACT)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TriNetX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33395-4317-3375-5C13-80B96977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F796E-184B-30CD-1B90-D543B501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6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4454-61CB-0AE3-E9B7-524F460F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97B5-9B59-CE0F-8F08-E767D8A7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Advanced age,  female sex , multiple conditions, and obesity showed an increased risk of developing Long COVID.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Distributed across 6 clusters of 44 clinical features determined prior or during acute COVID-19.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Semantic Clustering based on HPO-encoded N3C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Semantic similarity: terms are arranged in a directed acyclic graph with specific terms being related to more general terms. Searches for most common ancestor if match is not found.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calculate pairwise phenotypic similarity of patients for clustering they adapted the </a:t>
            </a:r>
            <a:r>
              <a:rPr lang="en-US" dirty="0" err="1"/>
              <a:t>Phenomizer</a:t>
            </a:r>
            <a:r>
              <a:rPr lang="en-US" dirty="0"/>
              <a:t> algorithm.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frequency of each HPO term is defined as the proportion of diseases in a database that are annotated by the term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K-means clustering was applied to the data and the number was determined to be 6 due to ‘elbow curve’ (4/5 also)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22396-0999-3470-50AF-E659EEFF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25E6C-BD22-42F1-D44B-E5FFC4D2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34DDB-DE6D-32CA-C214-C3935383763B}"/>
              </a:ext>
            </a:extLst>
          </p:cNvPr>
          <p:cNvSpPr txBox="1"/>
          <p:nvPr/>
        </p:nvSpPr>
        <p:spPr>
          <a:xfrm>
            <a:off x="134570" y="6304466"/>
            <a:ext cx="87575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12589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C361-4E02-399B-110B-150F404E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235C-0D30-2EA0-88E9-11E680EF3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Created three machine learning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patients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patients who has been hospitalized for acute COVID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Patients who were not hospitalized</a:t>
            </a:r>
          </a:p>
          <a:p>
            <a:pPr marL="0" indent="0">
              <a:buNone/>
            </a:pPr>
            <a:r>
              <a:rPr lang="en-US" dirty="0"/>
              <a:t>Construction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was used, with 924 features in total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Hyperparameters tuned using </a:t>
            </a:r>
            <a:r>
              <a:rPr lang="en-US" dirty="0" err="1"/>
              <a:t>GridSearchCV</a:t>
            </a:r>
            <a:r>
              <a:rPr lang="en-US" dirty="0"/>
              <a:t> (scikit-learn), ten-fold cross validation, set to optimize AUROC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Calculated Shapley values to aid with interpretability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Non-hospitalized Long COVID clinic patients were disproportionally female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Hospitalized Long COVID clinic patients were disproportionally Black and were more likely to have a pre-COVID-19 comorbidity(multiple illnesses)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EAFD3-8A03-C616-FE06-A59CFAB7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76FBE-F04C-91F4-7EFF-EBFDC16D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B4CF9-5C90-D343-C897-41054FEB3DB7}"/>
              </a:ext>
            </a:extLst>
          </p:cNvPr>
          <p:cNvSpPr txBox="1"/>
          <p:nvPr/>
        </p:nvSpPr>
        <p:spPr>
          <a:xfrm>
            <a:off x="163810" y="63867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53116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5378-B917-68AD-B4E4-883C5EFE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8C66-096D-CAEA-8749-BEE25D1DA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Like previous, older age, and increasing comorbidities, with higher mortality in patients with cancer and COVID-19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Due to Cancer Cohort male gender was disproportionally represented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Cancer patients that were vaccinated with COVID-19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RWD Challenges (missing data)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Potential misclassification *recurring issue (false positives)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Challenges in primary cancer diagnosis mapping and limited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Method for construction of COVID-19 negative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5CF5D-46BC-1876-5411-D74F35B3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0ED47-8967-6205-473F-0DA1E0DB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9BCEA-BB92-C4C0-91EA-02B3F1F85070}"/>
              </a:ext>
            </a:extLst>
          </p:cNvPr>
          <p:cNvSpPr txBox="1"/>
          <p:nvPr/>
        </p:nvSpPr>
        <p:spPr>
          <a:xfrm>
            <a:off x="260392" y="6388689"/>
            <a:ext cx="66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5839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494B-4A28-8B20-C3EB-AA221F58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A7A1-A473-9A83-A416-8DDCBC1E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Total of 15 million patients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5.8 million COVID positive patients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17.5 billion rows</a:t>
            </a:r>
          </a:p>
          <a:p>
            <a:pPr marL="201168" lvl="1" indent="0">
              <a:buNone/>
            </a:pPr>
            <a:r>
              <a:rPr lang="en-US" dirty="0"/>
              <a:t>Objective: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infected with SARS-S Covid, what groups are more susceptible to developing PASC/Long COVID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There are currently many definitions for PASC/Long COVID, for the challenge a person is diagnosed with PASC/Long COVID with code ICD-10 code U09.0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Long COVID Silver Standard : represents Patients that are positive with Long COVID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3B06B-9870-60DB-2366-ED8B1244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A48F8-4015-7F52-3B24-4E02804C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8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AC49-76D3-15A4-E4D2-A8104FD9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255B-C36C-8118-4F58-6ACB2A810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94559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sets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Demographics, symptoms, lab test results, procedures, medications, medical conditions, physical measurements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has a 1:4 ratio of Long COVID positive : Long COVID negative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287 Human Phenotype Ontology(HPO) Long COVID- associated terms correspond to the OMOP Codes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Mapping OMOP2OBO codes to HPO terms *Prior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7EC00-286C-D290-CD12-74A01E50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29956-5A06-2228-66B7-D7869588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854EB0-31F2-D46E-BE84-B758FD67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77" y="4383102"/>
            <a:ext cx="6877646" cy="23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3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8F7C1F-35EE-FE0D-C794-B96A40D2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EC3948-E8A0-27B8-326F-725B0A2B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Code Tools:</a:t>
            </a:r>
          </a:p>
          <a:p>
            <a:pPr lvl="1"/>
            <a:r>
              <a:rPr lang="en-US" dirty="0"/>
              <a:t>Code Workbook</a:t>
            </a:r>
          </a:p>
          <a:p>
            <a:pPr lvl="1"/>
            <a:r>
              <a:rPr lang="en-US" dirty="0"/>
              <a:t>Code Repository</a:t>
            </a:r>
          </a:p>
          <a:p>
            <a:pPr marL="201168" lvl="1" indent="0">
              <a:buNone/>
            </a:pPr>
            <a:r>
              <a:rPr lang="en-US" dirty="0"/>
              <a:t>Analysis Tools</a:t>
            </a:r>
          </a:p>
          <a:p>
            <a:pPr lvl="1"/>
            <a:r>
              <a:rPr lang="en-US" dirty="0"/>
              <a:t>Contour</a:t>
            </a:r>
          </a:p>
          <a:p>
            <a:pPr lvl="1"/>
            <a:r>
              <a:rPr lang="en-US" dirty="0"/>
              <a:t>Preparation</a:t>
            </a:r>
          </a:p>
          <a:p>
            <a:pPr marL="201168" lvl="1" indent="0">
              <a:buNone/>
            </a:pPr>
            <a:r>
              <a:rPr lang="en-US" dirty="0"/>
              <a:t>Project Scope</a:t>
            </a:r>
          </a:p>
          <a:p>
            <a:pPr lvl="1"/>
            <a:r>
              <a:rPr lang="en-US" dirty="0"/>
              <a:t>Data Lineage</a:t>
            </a:r>
          </a:p>
          <a:p>
            <a:pPr lvl="2"/>
            <a:r>
              <a:rPr lang="en-US" dirty="0"/>
              <a:t>Easily find and discover datasets</a:t>
            </a:r>
          </a:p>
          <a:p>
            <a:pPr lvl="3"/>
            <a:r>
              <a:rPr lang="en-US" dirty="0"/>
              <a:t>Search using Project, table, column names</a:t>
            </a:r>
          </a:p>
          <a:p>
            <a:pPr lvl="3"/>
            <a:r>
              <a:rPr lang="en-US" dirty="0"/>
              <a:t>Click through projects to browse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77F5B-AA68-B5EC-06E3-A63E7A30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Prognostic Factors of Long COVID/PASC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F5FEC-48F2-3E7F-7FE6-2765174B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035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1685</TotalTime>
  <Words>1585</Words>
  <Application>Microsoft Office PowerPoint</Application>
  <PresentationFormat>On-screen Show (4:3)</PresentationFormat>
  <Paragraphs>191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Update/Demo</vt:lpstr>
      <vt:lpstr>Agenda</vt:lpstr>
      <vt:lpstr>Purpose of Project</vt:lpstr>
      <vt:lpstr>Prior Work</vt:lpstr>
      <vt:lpstr>Cont..</vt:lpstr>
      <vt:lpstr>Cont..</vt:lpstr>
      <vt:lpstr>Challenge Overview</vt:lpstr>
      <vt:lpstr>Challenge Data</vt:lpstr>
      <vt:lpstr>Tools Overview</vt:lpstr>
      <vt:lpstr>Code Tools</vt:lpstr>
      <vt:lpstr>Analysis Tools</vt:lpstr>
      <vt:lpstr>Pipeline Adaptation</vt:lpstr>
      <vt:lpstr>References</vt:lpstr>
      <vt:lpstr>Submission</vt:lpstr>
      <vt:lpstr>Demo: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Nilsen, Wendy</dc:creator>
  <cp:lastModifiedBy>Elizondo, Mirna</cp:lastModifiedBy>
  <cp:revision>18</cp:revision>
  <dcterms:created xsi:type="dcterms:W3CDTF">2019-12-05T19:34:17Z</dcterms:created>
  <dcterms:modified xsi:type="dcterms:W3CDTF">2022-11-07T22:32:14Z</dcterms:modified>
</cp:coreProperties>
</file>