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6" r:id="rId8"/>
    <p:sldId id="264" r:id="rId9"/>
    <p:sldId id="265" r:id="rId10"/>
    <p:sldId id="261" r:id="rId11"/>
    <p:sldId id="263" r:id="rId12"/>
    <p:sldId id="268" r:id="rId13"/>
    <p:sldId id="272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8D89-B674-01BA-3C07-B19472B1C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1D4E9-EC3D-C0DD-54A3-0DCBB2C2B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2849-DAC1-E692-0402-C712541D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A619-8412-4F28-989A-31D31D0762E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D6FCC-8808-C08D-3E8A-ED59E0D5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996F-71AD-0BA7-0E13-66BD24E3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C495-C46C-481C-A8FA-DF2E7804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4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6C89-A0A8-0551-505F-2067292A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907D6-8655-B84B-6DA8-53B517BD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35289-858B-1B46-6789-8E3B319A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A619-8412-4F28-989A-31D31D0762E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9B5B7-3C33-4ED4-FC5F-60CEB3B6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D0EAB-114B-26E8-4499-F2F7375C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C495-C46C-481C-A8FA-DF2E7804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5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8A899-AD04-FBEB-741E-77BFFF53E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4B130-1FB6-9762-B5C7-CF935C475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17F6-4D81-33CD-F776-A553AE88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A619-8412-4F28-989A-31D31D0762E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F736-9DA3-205E-9E54-81C0D54B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E7DB-51CF-BB84-82B3-38212EF7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C495-C46C-481C-A8FA-DF2E7804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EE20-436D-BCE6-E8F7-EF6692AD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1274-D44D-E9B1-8E67-34A70A13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72ED-2857-1B07-0364-79EB9798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A619-8412-4F28-989A-31D31D0762E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E47B-3CC4-96A3-11DC-1A745487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9F67-4F0E-5B44-3B18-05F02D36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C495-C46C-481C-A8FA-DF2E7804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9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B8F9-DFE5-5425-E2EA-C7E0D66B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55B4C-D129-B6E3-60EC-5CD4F720D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0010-BD24-A9AD-CB25-891E9C65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A619-8412-4F28-989A-31D31D0762E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C090-00D4-6DD7-ED8E-EDFF33DE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F31-DA70-BB6E-1F3A-1F743A4B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C495-C46C-481C-A8FA-DF2E7804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8ADA-3391-0524-03CE-A03FA694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D9E8-0EEA-BBD0-BEEC-025D1BD6B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79385-B184-5943-42E0-6ED85940D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FFB34-8C6E-7901-D19A-21BBF28E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A619-8412-4F28-989A-31D31D0762E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C69DB-D285-1F6C-7F69-0C1B7287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B7900-C184-A8F5-6CBF-9744EF2C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C495-C46C-481C-A8FA-DF2E7804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7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1955-3446-226C-A37E-6B6B18B9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8EA7-D74F-DA04-474E-A07C8B4E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5B8D3-D691-ABF9-1D58-384CABB38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808F2-3FBE-3A4F-A280-62D2DCF46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503BC-C9A6-7DD0-4869-3BD35F526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8B702-0198-2BC0-1932-618F3DB0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A619-8412-4F28-989A-31D31D0762E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3BF15-AFE5-A7C4-0C76-E8C13334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D1247-F3F6-A6B0-84C3-9057DCD4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C495-C46C-481C-A8FA-DF2E7804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6F46-EE62-B2AB-3576-D291D934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F837E-3E0A-F843-B3E3-DAE20469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A619-8412-4F28-989A-31D31D0762E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291B9-8FE1-697E-407C-F8522423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3AD72-3AD2-1F9F-F104-0A7D5AEC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C495-C46C-481C-A8FA-DF2E7804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40346-6A2D-63DD-9274-34043DAD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A619-8412-4F28-989A-31D31D0762E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16066-5888-A153-7146-556A3735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C3523-73B1-D121-97C2-4030327B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C495-C46C-481C-A8FA-DF2E7804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A5D9-6227-17AE-9860-B115B209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CC6A-75DF-12E7-2AC8-6BCB3DC9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A4DA1-8229-3CD6-151D-BCD07F443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48182-3498-9CA3-BC0A-99DF0F22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A619-8412-4F28-989A-31D31D0762E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6B80B-B0B1-FE1E-5541-9E689F6E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5AFA6-BDBF-B2AC-BEEF-6A780611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C495-C46C-481C-A8FA-DF2E7804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5D94-682D-0ADD-DE71-C43A7B7A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97A7E-AA3E-1CE8-1033-E1F0EB36D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F0036-63B1-3F6D-2002-3BF315EE3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A9C0C-AEB4-19D5-42B3-0829D699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A619-8412-4F28-989A-31D31D0762E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E05B6-4AE9-D471-39DB-0A9B67F6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1BC72-CB1E-2D75-070B-57AABDFD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C495-C46C-481C-A8FA-DF2E7804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7A6CD-A8DF-E4E7-129F-0C96B362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92FD-5883-AF7B-ED0F-FB103EA7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2338-9427-BCD8-8967-91D9DA16E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6A619-8412-4F28-989A-31D31D0762E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B8C2-095D-78AA-2D1F-FCADE5ABE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31C0-5FB2-D911-88D8-E5FBF79B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0C495-C46C-481C-A8FA-DF2E78043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2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dc.gov/brfs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hrq.gov/sdoh/data-analytics/sdoh-tech-povert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9307-A2FA-4CC5-312A-646979BD6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53D1B-7C61-0949-6EE2-052FB39D0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7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AE1A3-62C4-2200-082F-9E19F807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D45A60-B5B6-BF96-C5F4-9D1B7378C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984" y="0"/>
            <a:ext cx="8416031" cy="684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E94EF-4B37-84C7-B993-11E478B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301C-B4F2-339F-5DAC-4662C302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Of Us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718B50-162D-C9BE-9472-BE4015DC4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92"/>
              </p:ext>
            </p:extLst>
          </p:nvPr>
        </p:nvGraphicFramePr>
        <p:xfrm>
          <a:off x="6454602" y="1783544"/>
          <a:ext cx="3849878" cy="47777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22678">
                  <a:extLst>
                    <a:ext uri="{9D8B030D-6E8A-4147-A177-3AD203B41FA5}">
                      <a16:colId xmlns:a16="http://schemas.microsoft.com/office/drawing/2014/main" val="309998342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2397990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Unique Survey Columns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# Unique Values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60684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person_id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117023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912835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survey_datetime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116780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926602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survey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02807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question_concept_id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49297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question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6695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anwer_concept_id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55618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answer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38410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survey_version_concept_id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771470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survey_version_name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383843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358006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Unique Person Columns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# Unique Values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933150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person_id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410361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63083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gender_concept_id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20953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092324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date_of_birth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25467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32326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race_concept_id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331933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364602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ethnicity_concept_id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3969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ethnicity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200255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sex_at_birth_concept_id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016905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sex_at_birth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023646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956514-E6B8-6754-A9F8-4CBB0A349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09827"/>
              </p:ext>
            </p:extLst>
          </p:nvPr>
        </p:nvGraphicFramePr>
        <p:xfrm>
          <a:off x="5939038" y="803951"/>
          <a:ext cx="4949508" cy="6515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1192213223"/>
                    </a:ext>
                  </a:extLst>
                </a:gridCol>
                <a:gridCol w="1175980">
                  <a:extLst>
                    <a:ext uri="{9D8B030D-6E8A-4147-A177-3AD203B41FA5}">
                      <a16:colId xmlns:a16="http://schemas.microsoft.com/office/drawing/2014/main" val="2657078586"/>
                    </a:ext>
                  </a:extLst>
                </a:gridCol>
                <a:gridCol w="1440220">
                  <a:extLst>
                    <a:ext uri="{9D8B030D-6E8A-4147-A177-3AD203B41FA5}">
                      <a16:colId xmlns:a16="http://schemas.microsoft.com/office/drawing/2014/main" val="4067529938"/>
                    </a:ext>
                  </a:extLst>
                </a:gridCol>
                <a:gridCol w="745808">
                  <a:extLst>
                    <a:ext uri="{9D8B030D-6E8A-4147-A177-3AD203B41FA5}">
                      <a16:colId xmlns:a16="http://schemas.microsoft.com/office/drawing/2014/main" val="3897565014"/>
                    </a:ext>
                  </a:extLst>
                </a:gridCol>
              </a:tblGrid>
              <a:tr h="61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Dataframe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Rows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Columns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77126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Survey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57011715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410361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5242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57011715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9375280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0464199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A0EBDC3-06CA-235E-B78A-5B408F9F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21" y="1455461"/>
            <a:ext cx="4419563" cy="51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3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3E5CA-BAEF-6121-16CA-699C69290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7CDC-06E7-A7AB-2B04-331F304C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Medicare Geographic Variation (MGV)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E76A-FC00-D749-5482-C82CF62A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Original: 30273 rows x 247 columns</a:t>
            </a:r>
          </a:p>
          <a:p>
            <a:r>
              <a:rPr lang="en-US" dirty="0"/>
              <a:t>Texas: 2295 rows x 245 columns</a:t>
            </a:r>
          </a:p>
          <a:p>
            <a:r>
              <a:rPr lang="en-US" dirty="0"/>
              <a:t>Years: 2014-2022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https://data.cms.gov/summary-statistics-on-use-and-payments/medicare-geographic-comparisons/medicare-geographic-variation-by-national-state-county/data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4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B191-7933-16A2-50C4-5306CB6B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MGV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6C59-5689-7774-BFC6-B085272C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876"/>
            <a:ext cx="11016343" cy="503237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Primary Data Source: CMS’s Chronic Conditions Data Warehouse (CCW) </a:t>
            </a:r>
          </a:p>
          <a:p>
            <a:pPr lvl="1"/>
            <a:r>
              <a:rPr lang="en-US" sz="1600" dirty="0"/>
              <a:t>Contains 100% Medicare claims for Fee-For-Service (FFS) beneficiaries.</a:t>
            </a:r>
          </a:p>
          <a:p>
            <a:pPr lvl="1"/>
            <a:r>
              <a:rPr lang="en-US" sz="1600" dirty="0"/>
              <a:t>Includes enrollment, eligibility data, and flags for 30 specific chronic conditions</a:t>
            </a:r>
          </a:p>
          <a:p>
            <a:pPr lvl="1"/>
            <a:r>
              <a:rPr lang="en-US" sz="1600" dirty="0"/>
              <a:t>Unique beneficiary identifiers enable longitudinal tracking of spending and utilization.</a:t>
            </a:r>
          </a:p>
          <a:p>
            <a:r>
              <a:rPr lang="en-US" sz="2000" dirty="0"/>
              <a:t>Settings of Care - Data supports analysis across various care settings: </a:t>
            </a:r>
          </a:p>
          <a:p>
            <a:pPr lvl="1"/>
            <a:r>
              <a:rPr lang="en-US" sz="1600" dirty="0"/>
              <a:t>Inpatient and outpatient hospitals.</a:t>
            </a:r>
          </a:p>
          <a:p>
            <a:pPr lvl="1"/>
            <a:r>
              <a:rPr lang="en-US" sz="1600" dirty="0"/>
              <a:t>Post-acute care (e.g., long-term care hospitals, inpatient rehabilitation, skilled nursing facilities, home health agencies).</a:t>
            </a:r>
          </a:p>
          <a:p>
            <a:pPr lvl="1"/>
            <a:r>
              <a:rPr lang="en-US" sz="1600" dirty="0"/>
              <a:t>Hospice, physician services, laboratories, and durable medical equipment (DME).</a:t>
            </a:r>
          </a:p>
          <a:p>
            <a:r>
              <a:rPr lang="en-US" sz="2000" dirty="0"/>
              <a:t>Physician Services Classification:</a:t>
            </a:r>
          </a:p>
          <a:p>
            <a:pPr lvl="1"/>
            <a:r>
              <a:rPr lang="en-US" sz="1600" dirty="0"/>
              <a:t>2014-2022: Categorized using the Restructured BETOS Classification System (RBCS), with eight major categories, including E&amp;M, procedures, imaging, and laboratory tests. </a:t>
            </a:r>
          </a:p>
          <a:p>
            <a:pPr lvl="1"/>
            <a:r>
              <a:rPr lang="en-US" sz="1600" dirty="0"/>
              <a:t>2007- 2013: Defined by the historical BETOS scheme, which includes six major categories.</a:t>
            </a:r>
          </a:p>
          <a:p>
            <a:r>
              <a:rPr lang="en-US" sz="2000" dirty="0"/>
              <a:t>Quality Measures: </a:t>
            </a:r>
          </a:p>
          <a:p>
            <a:pPr lvl="1"/>
            <a:r>
              <a:rPr lang="en-US" sz="1600" dirty="0"/>
              <a:t>Incorporates Prevention Quality Indicators (PQIs) from the Agency for Healthcare Research and Quality (AHRQ). </a:t>
            </a:r>
          </a:p>
          <a:p>
            <a:pPr lvl="1"/>
            <a:r>
              <a:rPr lang="en-US" sz="1600" dirty="0"/>
              <a:t>Measures hospital admission rates for ambulatory care-sensitive conditions.</a:t>
            </a:r>
          </a:p>
          <a:p>
            <a:pPr lvl="1"/>
            <a:r>
              <a:rPr lang="en-US" sz="1600" dirty="0"/>
              <a:t>Historically endorsed by the National Quality Forum through FY 2021. </a:t>
            </a:r>
          </a:p>
        </p:txBody>
      </p:sp>
    </p:spTree>
    <p:extLst>
      <p:ext uri="{BB962C8B-B14F-4D97-AF65-F5344CB8AC3E}">
        <p14:creationId xmlns:p14="http://schemas.microsoft.com/office/powerpoint/2010/main" val="183557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2BA74-1883-2CF5-3D07-EFDB998FC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7A18-E600-3640-1AB4-086C9AD2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7017"/>
            <a:ext cx="10515600" cy="939945"/>
          </a:xfrm>
        </p:spPr>
        <p:txBody>
          <a:bodyPr/>
          <a:lstStyle/>
          <a:p>
            <a:r>
              <a:rPr lang="en-US" dirty="0"/>
              <a:t>https://data.cms.gov/tools/geographic-variation-in-standardized-medicare-spending-state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2D9337E-D50B-FE65-4027-665A8BFEF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062878"/>
              </p:ext>
            </p:extLst>
          </p:nvPr>
        </p:nvGraphicFramePr>
        <p:xfrm>
          <a:off x="2499013" y="187680"/>
          <a:ext cx="6426778" cy="5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681956" imgH="2106522" progId="Acrobat.Document.DC">
                  <p:embed/>
                </p:oleObj>
              </mc:Choice>
              <mc:Fallback>
                <p:oleObj name="Acrobat Document" r:id="rId2" imgW="2681956" imgH="210652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9013" y="187680"/>
                        <a:ext cx="6426778" cy="5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15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45031-CE95-A642-CC53-A7BC18B0C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5657-8003-A982-E6B7-E9CBE6D8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8041E-99F2-B331-6955-37427AE75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6195"/>
            <a:ext cx="532129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14A98-2278-FA9F-4A54-ACFD7B1A4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43" y="2237014"/>
            <a:ext cx="5721142" cy="29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3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F619-2030-2028-FC6D-7AF3D994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ED3F-C85C-2FFB-76CF-5878324C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77" y="1784804"/>
            <a:ext cx="10959193" cy="4351338"/>
          </a:xfrm>
        </p:spPr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Census Bureau’s Urban-Rural Classification: Identifies urban areas based on population or housing density, with urban areas having at least 2,000 housing units or 5,000 people.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BRFSS: Health-related telephone surveys collecting data on U.S. residents' health behaviors, chronic conditions, and use of preventive services.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AHRQ SDOH Database: Provides easily linkable data on social, economic, educational, physical, and healthcare contexts at county, ZIP code, and census tract levels.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Medicare Geographic Variation - by National, State &amp; County</a:t>
            </a:r>
          </a:p>
        </p:txBody>
      </p:sp>
    </p:spTree>
    <p:extLst>
      <p:ext uri="{BB962C8B-B14F-4D97-AF65-F5344CB8AC3E}">
        <p14:creationId xmlns:p14="http://schemas.microsoft.com/office/powerpoint/2010/main" val="417343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0DB15-5FD3-3432-78E2-ECEF7A9EF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C65F-9298-6CA2-7902-7C3627A2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– Urban or Rural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35374-1519-986D-E284-6C9EBEC0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Original: 2779 rows x  12 columns</a:t>
            </a:r>
          </a:p>
          <a:p>
            <a:r>
              <a:rPr lang="en-US" dirty="0"/>
              <a:t>Texas: 195 rows x 12 columns</a:t>
            </a:r>
          </a:p>
          <a:p>
            <a:r>
              <a:rPr lang="en-US" dirty="0"/>
              <a:t>Urban/Rural:</a:t>
            </a:r>
          </a:p>
          <a:p>
            <a:pPr lvl="1"/>
            <a:r>
              <a:rPr lang="en-US" dirty="0"/>
              <a:t>Urban cities: 195</a:t>
            </a:r>
          </a:p>
          <a:p>
            <a:pPr lvl="1"/>
            <a:r>
              <a:rPr lang="en-US" dirty="0"/>
              <a:t>If not in dataset classified as rural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E8DA6-22FC-6FCF-484D-4D3A1023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088" y="4130816"/>
            <a:ext cx="5906012" cy="20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B13D7-7005-C83F-CF0E-74E6EB138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8CF-F0C7-2493-FB95-C2D2A643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BRFSS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5A2A-BF9A-F830-3263-8F033CCF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8985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https://www.cdc.gov/brfss/index.html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Original: 232512 rows x 27 columns</a:t>
            </a:r>
          </a:p>
          <a:p>
            <a:pPr marL="0" indent="0">
              <a:buNone/>
            </a:pPr>
            <a:r>
              <a:rPr lang="en-US" dirty="0"/>
              <a:t>Texas: 4465 rows x 26 columns</a:t>
            </a:r>
          </a:p>
          <a:p>
            <a:pPr marL="0" indent="0">
              <a:buNone/>
            </a:pPr>
            <a:r>
              <a:rPr lang="en-US" dirty="0"/>
              <a:t>Years: 2011-2024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4F184C-FF38-28E3-809D-8344F2945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657" y="661308"/>
            <a:ext cx="4393670" cy="563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8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848F4-2DFB-3BE2-E5F7-83BCC99C6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graph showing a bar graph&#10;&#10;Description automatically generated with medium confidence">
            <a:extLst>
              <a:ext uri="{FF2B5EF4-FFF2-40B4-BE49-F238E27FC236}">
                <a16:creationId xmlns:a16="http://schemas.microsoft.com/office/drawing/2014/main" id="{82D6FF39-3CA2-3310-07AB-462BBE8B6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53" y="3800322"/>
            <a:ext cx="4642182" cy="288069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BB12F2-46AB-A117-45C6-52E34993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16" y="3327241"/>
            <a:ext cx="5367685" cy="3561735"/>
          </a:xfrm>
          <a:prstGeom prst="rect">
            <a:avLst/>
          </a:prstGeom>
        </p:spPr>
      </p:pic>
      <p:pic>
        <p:nvPicPr>
          <p:cNvPr id="19" name="Picture 18" descr="A white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8DEC013E-1DE7-DC93-D961-6882B10F7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9" y="269261"/>
            <a:ext cx="4869957" cy="33925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1BB8A9-4387-2AC0-BC73-958972DC4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76" y="182374"/>
            <a:ext cx="5045725" cy="30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DB6F6-5B5C-DC25-330C-BFD21046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30CD-DD1B-F055-5D7B-33A8E37E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79A0-0E66-4912-027A-F8C50458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https://www.ahrq.gov/sdoh/data-analytics/sdoh-tech-poverty.html</a:t>
            </a:r>
            <a:endParaRPr lang="en-US" dirty="0"/>
          </a:p>
          <a:p>
            <a:r>
              <a:rPr lang="en-US" dirty="0"/>
              <a:t>Original: 3229 rows x 682 columns</a:t>
            </a:r>
          </a:p>
          <a:p>
            <a:r>
              <a:rPr lang="en-US" dirty="0"/>
              <a:t>Texas Dataset: 254 rows x 682 columns</a:t>
            </a:r>
          </a:p>
          <a:p>
            <a:r>
              <a:rPr lang="en-US" dirty="0"/>
              <a:t>Years: 2010 &amp; 2020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5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0565A-73C5-B3A7-EBE7-210E03226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6A80-FBBA-0BD7-9AB6-BC13FF08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or Rural?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C93C8-A5CC-832D-9E19-5ACA2D7A5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4" y="1690688"/>
            <a:ext cx="7048869" cy="4360957"/>
          </a:xfrm>
        </p:spPr>
      </p:pic>
      <p:pic>
        <p:nvPicPr>
          <p:cNvPr id="11" name="Picture 10" descr="A red and blue circle with text&#10;&#10;Description automatically generated">
            <a:extLst>
              <a:ext uri="{FF2B5EF4-FFF2-40B4-BE49-F238E27FC236}">
                <a16:creationId xmlns:a16="http://schemas.microsoft.com/office/drawing/2014/main" id="{090B166F-392D-0139-4B8B-E3FE9A798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82" y="1192615"/>
            <a:ext cx="3187125" cy="32874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6F6F56-A14B-3F6C-29CD-E75E8C35413B}"/>
              </a:ext>
            </a:extLst>
          </p:cNvPr>
          <p:cNvSpPr txBox="1"/>
          <p:nvPr/>
        </p:nvSpPr>
        <p:spPr>
          <a:xfrm>
            <a:off x="7771309" y="4952495"/>
            <a:ext cx="36506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 of States:  1</a:t>
            </a:r>
          </a:p>
          <a:p>
            <a:r>
              <a:rPr lang="en-US" dirty="0"/>
              <a:t>Number of Region:  1</a:t>
            </a:r>
          </a:p>
          <a:p>
            <a:r>
              <a:rPr lang="en-US" dirty="0"/>
              <a:t>Number of Counties:  254</a:t>
            </a:r>
          </a:p>
          <a:p>
            <a:r>
              <a:rPr lang="en-US" dirty="0"/>
              <a:t>Number of Urban Counties:  95</a:t>
            </a:r>
          </a:p>
          <a:p>
            <a:r>
              <a:rPr lang="en-US" dirty="0"/>
              <a:t>Number of Rural Counties :  71</a:t>
            </a:r>
          </a:p>
        </p:txBody>
      </p:sp>
    </p:spTree>
    <p:extLst>
      <p:ext uri="{BB962C8B-B14F-4D97-AF65-F5344CB8AC3E}">
        <p14:creationId xmlns:p14="http://schemas.microsoft.com/office/powerpoint/2010/main" val="283211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C879D-8047-0E47-A7C0-86119041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46EB63D8-2B4A-25BC-255F-FB720E048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8" y="263090"/>
            <a:ext cx="5678776" cy="281789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689C05F-3897-8194-5709-9EA89B883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424"/>
            <a:ext cx="6110822" cy="3032284"/>
          </a:xfrm>
          <a:prstGeom prst="rect">
            <a:avLst/>
          </a:prstGeom>
        </p:spPr>
      </p:pic>
      <p:pic>
        <p:nvPicPr>
          <p:cNvPr id="13" name="Picture 12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5499269A-05F5-2A0F-B584-E5D54231E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03" y="3322708"/>
            <a:ext cx="6810342" cy="337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3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7381-F56C-0350-95D5-AAE415BFB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graph of health insurance&#10;&#10;Description automatically generated">
            <a:extLst>
              <a:ext uri="{FF2B5EF4-FFF2-40B4-BE49-F238E27FC236}">
                <a16:creationId xmlns:a16="http://schemas.microsoft.com/office/drawing/2014/main" id="{2D2801B0-89E3-1423-23A1-BCD12B6E5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19" y="3200672"/>
            <a:ext cx="6424160" cy="3185088"/>
          </a:xfrm>
          <a:prstGeom prst="rect">
            <a:avLst/>
          </a:prstGeom>
        </p:spPr>
      </p:pic>
      <p:pic>
        <p:nvPicPr>
          <p:cNvPr id="5" name="Picture 4" descr="A graph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02CAD262-F0C7-A0B8-B68F-8A5E2DEF1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3" y="266457"/>
            <a:ext cx="6162098" cy="30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8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592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Office Theme</vt:lpstr>
      <vt:lpstr>Acrobat Document</vt:lpstr>
      <vt:lpstr>PAIR</vt:lpstr>
      <vt:lpstr>Datasets</vt:lpstr>
      <vt:lpstr>CENSUS – Urban or Rural Classification</vt:lpstr>
      <vt:lpstr>BRFSS</vt:lpstr>
      <vt:lpstr>PowerPoint Presentation</vt:lpstr>
      <vt:lpstr>SDOH</vt:lpstr>
      <vt:lpstr>Urban or Rural?</vt:lpstr>
      <vt:lpstr>PowerPoint Presentation</vt:lpstr>
      <vt:lpstr>PowerPoint Presentation</vt:lpstr>
      <vt:lpstr>PowerPoint Presentation</vt:lpstr>
      <vt:lpstr>All Of Us</vt:lpstr>
      <vt:lpstr>Medicare Geographic Variation (MGV)</vt:lpstr>
      <vt:lpstr>MGV Data Sources</vt:lpstr>
      <vt:lpstr>PowerPoint Presentation</vt:lpstr>
      <vt:lpstr>MGV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Elizondo, Mirna</dc:creator>
  <cp:lastModifiedBy>Elizondo, Mirna</cp:lastModifiedBy>
  <cp:revision>6</cp:revision>
  <dcterms:created xsi:type="dcterms:W3CDTF">2025-01-09T22:21:22Z</dcterms:created>
  <dcterms:modified xsi:type="dcterms:W3CDTF">2025-01-10T21:35:02Z</dcterms:modified>
</cp:coreProperties>
</file>