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32918400" cy="21945600"/>
  <p:notesSz cx="43434000" cy="32461200"/>
  <p:defaultTextStyle>
    <a:defPPr>
      <a:defRPr lang="en-US"/>
    </a:defPPr>
    <a:lvl1pPr marL="0" algn="l" defTabSz="3134710" rtl="0" eaLnBrk="1" latinLnBrk="0" hangingPunct="1">
      <a:defRPr sz="6142" kern="1200">
        <a:solidFill>
          <a:schemeClr val="tx1"/>
        </a:solidFill>
        <a:latin typeface="+mn-lt"/>
        <a:ea typeface="+mn-ea"/>
        <a:cs typeface="+mn-cs"/>
      </a:defRPr>
    </a:lvl1pPr>
    <a:lvl2pPr marL="1567355" algn="l" defTabSz="3134710" rtl="0" eaLnBrk="1" latinLnBrk="0" hangingPunct="1">
      <a:defRPr sz="6142" kern="1200">
        <a:solidFill>
          <a:schemeClr val="tx1"/>
        </a:solidFill>
        <a:latin typeface="+mn-lt"/>
        <a:ea typeface="+mn-ea"/>
        <a:cs typeface="+mn-cs"/>
      </a:defRPr>
    </a:lvl2pPr>
    <a:lvl3pPr marL="3134710" algn="l" defTabSz="3134710" rtl="0" eaLnBrk="1" latinLnBrk="0" hangingPunct="1">
      <a:defRPr sz="6142" kern="1200">
        <a:solidFill>
          <a:schemeClr val="tx1"/>
        </a:solidFill>
        <a:latin typeface="+mn-lt"/>
        <a:ea typeface="+mn-ea"/>
        <a:cs typeface="+mn-cs"/>
      </a:defRPr>
    </a:lvl3pPr>
    <a:lvl4pPr marL="4702064" algn="l" defTabSz="3134710" rtl="0" eaLnBrk="1" latinLnBrk="0" hangingPunct="1">
      <a:defRPr sz="6142" kern="1200">
        <a:solidFill>
          <a:schemeClr val="tx1"/>
        </a:solidFill>
        <a:latin typeface="+mn-lt"/>
        <a:ea typeface="+mn-ea"/>
        <a:cs typeface="+mn-cs"/>
      </a:defRPr>
    </a:lvl4pPr>
    <a:lvl5pPr marL="6269419" algn="l" defTabSz="3134710" rtl="0" eaLnBrk="1" latinLnBrk="0" hangingPunct="1">
      <a:defRPr sz="6142" kern="1200">
        <a:solidFill>
          <a:schemeClr val="tx1"/>
        </a:solidFill>
        <a:latin typeface="+mn-lt"/>
        <a:ea typeface="+mn-ea"/>
        <a:cs typeface="+mn-cs"/>
      </a:defRPr>
    </a:lvl5pPr>
    <a:lvl6pPr marL="7836774" algn="l" defTabSz="3134710" rtl="0" eaLnBrk="1" latinLnBrk="0" hangingPunct="1">
      <a:defRPr sz="6142" kern="1200">
        <a:solidFill>
          <a:schemeClr val="tx1"/>
        </a:solidFill>
        <a:latin typeface="+mn-lt"/>
        <a:ea typeface="+mn-ea"/>
        <a:cs typeface="+mn-cs"/>
      </a:defRPr>
    </a:lvl6pPr>
    <a:lvl7pPr marL="9404129" algn="l" defTabSz="3134710" rtl="0" eaLnBrk="1" latinLnBrk="0" hangingPunct="1">
      <a:defRPr sz="6142" kern="1200">
        <a:solidFill>
          <a:schemeClr val="tx1"/>
        </a:solidFill>
        <a:latin typeface="+mn-lt"/>
        <a:ea typeface="+mn-ea"/>
        <a:cs typeface="+mn-cs"/>
      </a:defRPr>
    </a:lvl7pPr>
    <a:lvl8pPr marL="10971483" algn="l" defTabSz="3134710" rtl="0" eaLnBrk="1" latinLnBrk="0" hangingPunct="1">
      <a:defRPr sz="6142" kern="1200">
        <a:solidFill>
          <a:schemeClr val="tx1"/>
        </a:solidFill>
        <a:latin typeface="+mn-lt"/>
        <a:ea typeface="+mn-ea"/>
        <a:cs typeface="+mn-cs"/>
      </a:defRPr>
    </a:lvl8pPr>
    <a:lvl9pPr marL="12538838" algn="l" defTabSz="3134710"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760C9D-84F0-61B4-7875-524D2D2AF2F3}" name="Elizondo, Mirna" initials="EM" userId="S::m_e172@txstate.edu::09ea4274-4ca6-47c8-a481-2346adb50e0c" providerId="AD"/>
  <p188:author id="{B7B130FF-417D-A7EB-E2C6-F90DCD66995E}" name="Tesic, Jelena" initials="TJ" userId="S::j_t463@txstate.edu::cc020a9f-a5bc-462f-8da4-b0d1814c6f5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F6C"/>
    <a:srgbClr val="DE4968"/>
    <a:srgbClr val="8C2A81"/>
    <a:srgbClr val="3B0E70"/>
    <a:srgbClr val="636363"/>
    <a:srgbClr val="9F480E"/>
    <a:srgbClr val="254478"/>
    <a:srgbClr val="6FAD46"/>
    <a:srgbClr val="5B9CD5"/>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EA3D8-FA32-A526-56F0-8C3473899012}" v="922" dt="2022-12-01T01:50:12.068"/>
    <p1510:client id="{313941CE-4BD7-4988-9F2D-2C6BF05E83F4}" v="5" dt="2022-12-01T20:03:46.703"/>
    <p1510:client id="{3196353C-501A-35C1-5854-3D24BA83A6B1}" v="42" dt="2022-12-01T02:44:40.978"/>
    <p1510:client id="{3D9AB4D4-B5B8-4EB2-AD37-4A906A66FE56}" v="493" dt="2022-12-01T20:27:32.066"/>
    <p1510:client id="{7E3E1FA6-6ADB-A3E1-4DC5-D0A74AD295D2}" v="1780" dt="2022-12-01T00:02:11.713"/>
    <p1510:client id="{99BC69B4-E6CE-F5D8-FA33-6144A075AED2}" v="545" dt="2022-12-01T20:58:12.636"/>
    <p1510:client id="{9A73F826-2EF1-462E-9F67-9476C52AADE2}" v="9" dt="2022-11-30T22:41:50.552"/>
    <p1510:client id="{9E5BBCF0-708F-FAA8-32F1-911B0523F86D}" v="42" dt="2022-12-01T02:21:44.128"/>
    <p1510:client id="{A9BEA208-0BD2-D2C6-6FD7-939B00AF588A}" v="390" dt="2022-12-01T22:03:12.334"/>
    <p1510:client id="{B4F9BCDC-713C-6FAE-051C-3F5370B12950}" v="253" dt="2022-12-01T23:16:04.812"/>
    <p1510:client id="{EBCA2D4C-8E63-C4B4-51CA-2A602C5A0F91}" v="3" dt="2022-12-01T20:02:51.413"/>
    <p1510:client id="{F3E35B35-E5D3-8948-9DF6-E5C8E323EDD5}" v="1" dt="2022-12-01T19:25:09.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912"/>
        <p:guide pos="103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1C13CEDB-1576-403A-AF15-152CAF7F4EE7}" authorId="{96760C9D-84F0-61B4-7875-524D2D2AF2F3}" created="2022-11-30T21:15:38.636">
    <ac:deMkLst xmlns:ac="http://schemas.microsoft.com/office/drawing/2013/main/command">
      <pc:docMk xmlns:pc="http://schemas.microsoft.com/office/powerpoint/2013/main/command"/>
      <pc:sldMk xmlns:pc="http://schemas.microsoft.com/office/powerpoint/2013/main/command" cId="0" sldId="256"/>
      <ac:spMk id="2" creationId="{5503B3BA-87DD-269B-F964-228842A4A2CA}"/>
    </ac:deMkLst>
    <p188:txBody>
      <a:bodyPr/>
      <a:lstStyle/>
      <a:p>
        <a:r>
          <a:rPr lang="en-US"/>
          <a:t>Im not sure how to title it but I added the chart in to explain my limitations mostly due to playing catch up most of the time. Could be irrelevant to the poster just covering bases and im not sure what else to add</a:t>
        </a:r>
      </a:p>
    </p188:txBody>
  </p188:cm>
  <p188:cm id="{2C02F38F-20CC-4002-8E00-66BB466E20B9}" authorId="{96760C9D-84F0-61B4-7875-524D2D2AF2F3}" created="2022-11-30T21:16:17.178">
    <ac:deMkLst xmlns:ac="http://schemas.microsoft.com/office/drawing/2013/main/command">
      <pc:docMk xmlns:pc="http://schemas.microsoft.com/office/powerpoint/2013/main/command"/>
      <pc:sldMk xmlns:pc="http://schemas.microsoft.com/office/powerpoint/2013/main/command" cId="0" sldId="256"/>
      <ac:spMk id="24" creationId="{B5B34F41-483E-4D63-B0E7-E9772F2AF4F7}"/>
    </ac:deMkLst>
    <p188:txBody>
      <a:bodyPr/>
      <a:lstStyle/>
      <a:p>
        <a:r>
          <a:rPr lang="en-US"/>
          <a:t>Wording sounds redundant?</a:t>
        </a:r>
      </a:p>
    </p188:txBody>
  </p188:cm>
  <p188:cm id="{38908054-493F-4F5B-8F7D-862ED805469C}" authorId="{96760C9D-84F0-61B4-7875-524D2D2AF2F3}" created="2022-11-30T21:58:27.087">
    <ac:deMkLst xmlns:ac="http://schemas.microsoft.com/office/drawing/2013/main/command">
      <pc:docMk xmlns:pc="http://schemas.microsoft.com/office/powerpoint/2013/main/command"/>
      <pc:sldMk xmlns:pc="http://schemas.microsoft.com/office/powerpoint/2013/main/command" cId="0" sldId="256"/>
      <ac:graphicFrameMk id="12" creationId="{5C845C04-9851-09EF-A57B-CE9DA25BC550}"/>
    </ac:deMkLst>
    <p188:replyLst>
      <p188:reply id="{FD8A4103-DABE-42F4-8ADF-5D4C4325FE81}" authorId="{B7B130FF-417D-A7EB-E2C6-F90DCD66995E}" created="2022-11-30T22:17:03.470">
        <p188:txBody>
          <a:bodyPr/>
          <a:lstStyle/>
          <a:p>
            <a:r>
              <a:rPr lang="en-US"/>
              <a:t>[@Elizondo, Mirna], add missing values and range of values too</a:t>
            </a:r>
          </a:p>
        </p188:txBody>
      </p188:reply>
      <p188:reply id="{EC1C2980-9CF8-4514-B59B-4E9584DA4B04}" authorId="{96760C9D-84F0-61B4-7875-524D2D2AF2F3}" created="2022-12-01T01:50:12.068">
        <p188:txBody>
          <a:bodyPr/>
          <a:lstStyle/>
          <a:p>
            <a:r>
              <a:rPr lang="en-US"/>
              <a:t>need to add still</a:t>
            </a:r>
          </a:p>
        </p188:txBody>
      </p188:reply>
    </p188:replyLst>
    <p188:txBody>
      <a:bodyPr/>
      <a:lstStyle/>
      <a:p>
        <a:r>
          <a:rPr lang="en-US"/>
          <a:t>Dataset table?</a:t>
        </a:r>
      </a:p>
    </p188:txBody>
  </p188:cm>
  <p188:cm id="{57DAA78A-3DA5-47A1-B5A6-F67FA57DA732}" authorId="{96760C9D-84F0-61B4-7875-524D2D2AF2F3}" status="resolved" created="2022-11-30T21:59:13.381" complete="100000">
    <ac:deMkLst xmlns:ac="http://schemas.microsoft.com/office/drawing/2013/main/command">
      <pc:docMk xmlns:pc="http://schemas.microsoft.com/office/powerpoint/2013/main/command"/>
      <pc:sldMk xmlns:pc="http://schemas.microsoft.com/office/powerpoint/2013/main/command" cId="0" sldId="256"/>
      <ac:spMk id="31" creationId="{B1DE7437-8B3A-49DE-800E-7076BEB9B75D}"/>
    </ac:deMkLst>
    <p188:replyLst>
      <p188:reply id="{50430B71-B1CA-4F68-84C6-1C3FAC773D89}" authorId="{B7B130FF-417D-A7EB-E2C6-F90DCD66995E}" created="2022-11-30T22:16:35.733">
        <p188:txBody>
          <a:bodyPr/>
          <a:lstStyle/>
          <a:p>
            <a:r>
              <a:rPr lang="en-US"/>
              <a:t>OK</a:t>
            </a:r>
          </a:p>
        </p188:txBody>
      </p188:reply>
    </p188:replyLst>
    <p188:txBody>
      <a:bodyPr/>
      <a:lstStyle/>
      <a:p>
        <a:r>
          <a:rPr lang="en-US"/>
          <a:t>Following required citation from NCATS</a:t>
        </a:r>
      </a:p>
    </p188:txBody>
  </p188:cm>
  <p188:cm id="{E1CC7773-D422-4079-962F-534E39A934AC}" authorId="{96760C9D-84F0-61B4-7875-524D2D2AF2F3}" created="2022-11-30T22:10:20.885">
    <ac:deMkLst xmlns:ac="http://schemas.microsoft.com/office/drawing/2013/main/command">
      <pc:docMk xmlns:pc="http://schemas.microsoft.com/office/powerpoint/2013/main/command"/>
      <pc:sldMk xmlns:pc="http://schemas.microsoft.com/office/powerpoint/2013/main/command" cId="0" sldId="256"/>
      <ac:spMk id="89" creationId="{71BCD4E9-5F33-469E-127A-BFAD115927B0}"/>
    </ac:deMkLst>
    <p188:replyLst>
      <p188:reply id="{9C0EB784-E77F-4B5D-995D-458F80C4BF29}" authorId="{B7B130FF-417D-A7EB-E2C6-F90DCD66995E}" created="2022-11-30T22:18:47.031">
        <p188:txBody>
          <a:bodyPr/>
          <a:lstStyle/>
          <a:p>
            <a:r>
              <a:rPr lang="en-US"/>
              <a:t>[@Elizondo, Mirna], expand on what you have done here! Challenge: first column; Data EDA second column; what you have done and what is the feature selection and baseline modeling result: third column. Results matter more than words for 7300 work! </a:t>
            </a:r>
          </a:p>
        </p188:txBody>
      </p188:reply>
    </p188:replyLst>
    <p188:txBody>
      <a:bodyPr/>
      <a:lstStyle/>
      <a:p>
        <a:r>
          <a:rPr lang="en-US"/>
          <a:t>Ideally an image would go above</a:t>
        </a:r>
      </a:p>
    </p188:txBody>
  </p188:cm>
  <p188:cm id="{3178CECA-6CF3-472D-8A73-84BF27C2978C}" authorId="{96760C9D-84F0-61B4-7875-524D2D2AF2F3}" created="2022-12-01T02:20:40.986">
    <ac:deMkLst xmlns:ac="http://schemas.microsoft.com/office/drawing/2013/main/command">
      <pc:docMk xmlns:pc="http://schemas.microsoft.com/office/powerpoint/2013/main/command"/>
      <pc:sldMk xmlns:pc="http://schemas.microsoft.com/office/powerpoint/2013/main/command" cId="0" sldId="256"/>
      <ac:picMk id="34" creationId="{8EF72BB7-5D4C-0B7A-CAFD-77FE89B8EFCD}"/>
    </ac:deMkLst>
    <p188:txBody>
      <a:bodyPr/>
      <a:lstStyle/>
      <a:p>
        <a:r>
          <a:rPr lang="en-US"/>
          <a:t>I cant change the font sizing or image histogram, the only diagrams i can create are doing top 10 conditions. I cant include observations figures since It wasnt created in the approved download</a:t>
        </a:r>
      </a:p>
    </p188:txBody>
  </p188:cm>
  <p188:cm id="{16D8C9E8-5D3B-4DE8-B79B-CE7C18016B11}" authorId="{96760C9D-84F0-61B4-7875-524D2D2AF2F3}" created="2022-12-01T02:44:01.508">
    <ac:txMkLst xmlns:ac="http://schemas.microsoft.com/office/drawing/2013/main/command">
      <pc:docMk xmlns:pc="http://schemas.microsoft.com/office/powerpoint/2013/main/command"/>
      <pc:sldMk xmlns:pc="http://schemas.microsoft.com/office/powerpoint/2013/main/command" cId="0" sldId="256"/>
      <ac:spMk id="3" creationId="{98379DF4-BE20-35E6-DC27-A6F36889A34A}"/>
      <ac:txMk cp="55" len="1">
        <ac:context len="1022" hash="838100298"/>
      </ac:txMk>
    </ac:txMkLst>
    <p188:pos x="8074324" y="471577"/>
    <p188:txBody>
      <a:bodyPr/>
      <a:lstStyle/>
      <a:p>
        <a:r>
          <a:rPr lang="en-US"/>
          <a:t>23? We have 23 censored training datasets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8821400" cy="1627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4603075" y="0"/>
            <a:ext cx="18821400" cy="1627188"/>
          </a:xfrm>
          <a:prstGeom prst="rect">
            <a:avLst/>
          </a:prstGeom>
        </p:spPr>
        <p:txBody>
          <a:bodyPr vert="horz" lIns="91440" tIns="45720" rIns="91440" bIns="45720" rtlCol="0"/>
          <a:lstStyle>
            <a:lvl1pPr algn="r">
              <a:defRPr sz="1200"/>
            </a:lvl1pPr>
          </a:lstStyle>
          <a:p>
            <a:fld id="{D8C9E84E-5DB6-4599-AD16-0F7A542E5B00}" type="datetimeFigureOut">
              <a:rPr lang="en-US" smtClean="0"/>
              <a:t>2/17/2023</a:t>
            </a:fld>
            <a:endParaRPr lang="en-US"/>
          </a:p>
        </p:txBody>
      </p:sp>
      <p:sp>
        <p:nvSpPr>
          <p:cNvPr id="4" name="Slide Image Placeholder 3"/>
          <p:cNvSpPr>
            <a:spLocks noGrp="1" noRot="1" noChangeAspect="1"/>
          </p:cNvSpPr>
          <p:nvPr>
            <p:ph type="sldImg" idx="2"/>
          </p:nvPr>
        </p:nvSpPr>
        <p:spPr>
          <a:xfrm>
            <a:off x="13501688" y="4057650"/>
            <a:ext cx="16430625" cy="10955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43400" y="15622588"/>
            <a:ext cx="34747200" cy="127809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0834013"/>
            <a:ext cx="18821400" cy="1627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4603075" y="30834013"/>
            <a:ext cx="18821400" cy="1627187"/>
          </a:xfrm>
          <a:prstGeom prst="rect">
            <a:avLst/>
          </a:prstGeom>
        </p:spPr>
        <p:txBody>
          <a:bodyPr vert="horz" lIns="91440" tIns="45720" rIns="91440" bIns="45720" rtlCol="0" anchor="b"/>
          <a:lstStyle>
            <a:lvl1pPr algn="r">
              <a:defRPr sz="1200"/>
            </a:lvl1pPr>
          </a:lstStyle>
          <a:p>
            <a:fld id="{56B70475-6D4F-410F-AF91-77AE9D2E9A0F}" type="slidenum">
              <a:rPr lang="en-US" smtClean="0"/>
              <a:t>‹#›</a:t>
            </a:fld>
            <a:endParaRPr lang="en-US"/>
          </a:p>
        </p:txBody>
      </p:sp>
    </p:spTree>
    <p:extLst>
      <p:ext uri="{BB962C8B-B14F-4D97-AF65-F5344CB8AC3E}">
        <p14:creationId xmlns:p14="http://schemas.microsoft.com/office/powerpoint/2010/main" val="591894902"/>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01688" y="4057650"/>
            <a:ext cx="16430625" cy="10955338"/>
          </a:xfrm>
        </p:spPr>
      </p:sp>
      <p:sp>
        <p:nvSpPr>
          <p:cNvPr id="3" name="Notes Placeholder 2"/>
          <p:cNvSpPr>
            <a:spLocks noGrp="1"/>
          </p:cNvSpPr>
          <p:nvPr>
            <p:ph type="body" idx="1"/>
          </p:nvPr>
        </p:nvSpPr>
        <p:spPr/>
        <p:txBody>
          <a:bodyPr/>
          <a:lstStyle/>
          <a:p>
            <a:r>
              <a:rPr lang="en-US"/>
              <a:t>Poster Instructions posted on Canvas</a:t>
            </a:r>
          </a:p>
          <a:p>
            <a:r>
              <a:rPr lang="en-US"/>
              <a:t>1. Your poster should be of 40 inches by 30 inches in size -&gt; this is too big, scale it down to 36 by 24!</a:t>
            </a:r>
            <a:br>
              <a:rPr lang="en-US"/>
            </a:br>
            <a:br>
              <a:rPr lang="en-US"/>
            </a:br>
            <a:r>
              <a:rPr lang="en-US"/>
              <a:t>2. Remember that the text and figures should be legible from 3-5 feet away. This means use 36 pt. minimum </a:t>
            </a:r>
            <a:br>
              <a:rPr lang="en-US"/>
            </a:br>
            <a:br>
              <a:rPr lang="en-US"/>
            </a:br>
            <a:r>
              <a:rPr lang="en-US"/>
              <a:t>3. Poster should have roughly 20% text, 40% figures and 40% space </a:t>
            </a:r>
            <a:br>
              <a:rPr lang="en-US"/>
            </a:br>
            <a:br>
              <a:rPr lang="en-US"/>
            </a:br>
            <a:r>
              <a:rPr lang="en-US"/>
              <a:t>4. Use sans serif fonts for readability from a distance </a:t>
            </a:r>
            <a:br>
              <a:rPr lang="en-US"/>
            </a:br>
            <a:br>
              <a:rPr lang="en-US"/>
            </a:br>
            <a:r>
              <a:rPr lang="en-US"/>
              <a:t>5. Putting information in bullet form is better than in sentences </a:t>
            </a:r>
            <a:br>
              <a:rPr lang="en-US"/>
            </a:br>
            <a:br>
              <a:rPr lang="en-US"/>
            </a:br>
            <a:r>
              <a:rPr lang="en-US"/>
              <a:t>6. Don’t use a distracting background, and make sure there is sufficient contrast between the background and text. </a:t>
            </a:r>
            <a:br>
              <a:rPr lang="en-US"/>
            </a:br>
            <a:br>
              <a:rPr lang="en-US"/>
            </a:br>
            <a:br>
              <a:rPr lang="en-US"/>
            </a:br>
            <a:br>
              <a:rPr lang="en-US"/>
            </a:br>
            <a:r>
              <a:rPr lang="en-US"/>
              <a:t>Please also prepare a one-minute speech to explain your poster. Highlight the main contributions. </a:t>
            </a:r>
          </a:p>
        </p:txBody>
      </p:sp>
      <p:sp>
        <p:nvSpPr>
          <p:cNvPr id="4" name="Slide Number Placeholder 3"/>
          <p:cNvSpPr>
            <a:spLocks noGrp="1"/>
          </p:cNvSpPr>
          <p:nvPr>
            <p:ph type="sldNum" sz="quarter" idx="5"/>
          </p:nvPr>
        </p:nvSpPr>
        <p:spPr/>
        <p:txBody>
          <a:bodyPr/>
          <a:lstStyle/>
          <a:p>
            <a:fld id="{56B70475-6D4F-410F-AF91-77AE9D2E9A0F}" type="slidenum">
              <a:rPr lang="en-US" smtClean="0"/>
              <a:t>1</a:t>
            </a:fld>
            <a:endParaRPr lang="en-US"/>
          </a:p>
        </p:txBody>
      </p:sp>
    </p:spTree>
    <p:extLst>
      <p:ext uri="{BB962C8B-B14F-4D97-AF65-F5344CB8AC3E}">
        <p14:creationId xmlns:p14="http://schemas.microsoft.com/office/powerpoint/2010/main" val="65191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3113" indent="0" algn="ctr">
              <a:buNone/>
              <a:defRPr>
                <a:solidFill>
                  <a:schemeClr val="tx1">
                    <a:tint val="75000"/>
                  </a:schemeClr>
                </a:solidFill>
              </a:defRPr>
            </a:lvl2pPr>
            <a:lvl3pPr marL="2926226" indent="0" algn="ctr">
              <a:buNone/>
              <a:defRPr>
                <a:solidFill>
                  <a:schemeClr val="tx1">
                    <a:tint val="75000"/>
                  </a:schemeClr>
                </a:solidFill>
              </a:defRPr>
            </a:lvl3pPr>
            <a:lvl4pPr marL="4389339" indent="0" algn="ctr">
              <a:buNone/>
              <a:defRPr>
                <a:solidFill>
                  <a:schemeClr val="tx1">
                    <a:tint val="75000"/>
                  </a:schemeClr>
                </a:solidFill>
              </a:defRPr>
            </a:lvl4pPr>
            <a:lvl5pPr marL="5852453" indent="0" algn="ctr">
              <a:buNone/>
              <a:defRPr>
                <a:solidFill>
                  <a:schemeClr val="tx1">
                    <a:tint val="75000"/>
                  </a:schemeClr>
                </a:solidFill>
              </a:defRPr>
            </a:lvl5pPr>
            <a:lvl6pPr marL="7315566" indent="0" algn="ctr">
              <a:buNone/>
              <a:defRPr>
                <a:solidFill>
                  <a:schemeClr val="tx1">
                    <a:tint val="75000"/>
                  </a:schemeClr>
                </a:solidFill>
              </a:defRPr>
            </a:lvl6pPr>
            <a:lvl7pPr marL="8778679" indent="0" algn="ctr">
              <a:buNone/>
              <a:defRPr>
                <a:solidFill>
                  <a:schemeClr val="tx1">
                    <a:tint val="75000"/>
                  </a:schemeClr>
                </a:solidFill>
              </a:defRPr>
            </a:lvl7pPr>
            <a:lvl8pPr marL="10241792" indent="0" algn="ctr">
              <a:buNone/>
              <a:defRPr>
                <a:solidFill>
                  <a:schemeClr val="tx1">
                    <a:tint val="75000"/>
                  </a:schemeClr>
                </a:solidFill>
              </a:defRPr>
            </a:lvl8pPr>
            <a:lvl9pPr marL="11704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C770C3-9823-4F32-9916-D6FB30F96871}" type="datetimeFigureOut">
              <a:rPr lang="en-US" smtClean="0"/>
              <a:pPr/>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31C9FB-71BF-40C4-9C34-22FADF50BE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4636EF-9B34-784F-B076-08F4E00F1F69}"/>
              </a:ext>
              <a:ext uri="{C183D7F6-B498-43B3-948B-1728B52AA6E4}">
                <adec:decorative xmlns:adec="http://schemas.microsoft.com/office/drawing/2017/decorative" val="1"/>
              </a:ext>
            </a:extLst>
          </p:cNvPr>
          <p:cNvSpPr/>
          <p:nvPr userDrawn="1"/>
        </p:nvSpPr>
        <p:spPr>
          <a:xfrm>
            <a:off x="0" y="-150055"/>
            <a:ext cx="32918400" cy="22095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292">
              <a:solidFill>
                <a:schemeClr val="tx1"/>
              </a:solidFill>
            </a:endParaRPr>
          </a:p>
        </p:txBody>
      </p:sp>
      <p:pic>
        <p:nvPicPr>
          <p:cNvPr id="10" name="Picture 9">
            <a:extLst>
              <a:ext uri="{FF2B5EF4-FFF2-40B4-BE49-F238E27FC236}">
                <a16:creationId xmlns:a16="http://schemas.microsoft.com/office/drawing/2014/main" id="{53A0E760-EEA4-D344-BD23-C858E7E74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551705"/>
            <a:ext cx="32918400" cy="393896"/>
          </a:xfrm>
          <a:prstGeom prst="rect">
            <a:avLst/>
          </a:prstGeom>
        </p:spPr>
      </p:pic>
    </p:spTree>
    <p:extLst>
      <p:ext uri="{BB962C8B-B14F-4D97-AF65-F5344CB8AC3E}">
        <p14:creationId xmlns:p14="http://schemas.microsoft.com/office/powerpoint/2010/main" val="25193379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5120642"/>
            <a:ext cx="29626560" cy="14483081"/>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1"/>
            <a:ext cx="7680960" cy="1168400"/>
          </a:xfrm>
          <a:prstGeom prst="rect">
            <a:avLst/>
          </a:prstGeom>
        </p:spPr>
        <p:txBody>
          <a:bodyPr vert="horz" lIns="438912" tIns="219456" rIns="438912" bIns="219456" rtlCol="0" anchor="ctr"/>
          <a:lstStyle>
            <a:lvl1pPr algn="l">
              <a:defRPr sz="3867">
                <a:solidFill>
                  <a:schemeClr val="tx1">
                    <a:tint val="75000"/>
                  </a:schemeClr>
                </a:solidFill>
              </a:defRPr>
            </a:lvl1pPr>
          </a:lstStyle>
          <a:p>
            <a:fld id="{19C770C3-9823-4F32-9916-D6FB30F96871}" type="datetimeFigureOut">
              <a:rPr lang="en-US" smtClean="0"/>
              <a:pPr/>
              <a:t>2/17/2023</a:t>
            </a:fld>
            <a:endParaRPr lang="en-US"/>
          </a:p>
        </p:txBody>
      </p:sp>
      <p:sp>
        <p:nvSpPr>
          <p:cNvPr id="5" name="Footer Placeholder 4"/>
          <p:cNvSpPr>
            <a:spLocks noGrp="1"/>
          </p:cNvSpPr>
          <p:nvPr>
            <p:ph type="ftr" sz="quarter" idx="3"/>
          </p:nvPr>
        </p:nvSpPr>
        <p:spPr>
          <a:xfrm>
            <a:off x="11247120" y="20340321"/>
            <a:ext cx="10424160" cy="1168400"/>
          </a:xfrm>
          <a:prstGeom prst="rect">
            <a:avLst/>
          </a:prstGeom>
        </p:spPr>
        <p:txBody>
          <a:bodyPr vert="horz" lIns="438912" tIns="219456" rIns="438912" bIns="219456" rtlCol="0" anchor="ctr"/>
          <a:lstStyle>
            <a:lvl1pPr algn="ctr">
              <a:defRPr sz="38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1"/>
            <a:ext cx="7680960" cy="1168400"/>
          </a:xfrm>
          <a:prstGeom prst="rect">
            <a:avLst/>
          </a:prstGeom>
        </p:spPr>
        <p:txBody>
          <a:bodyPr vert="horz" lIns="438912" tIns="219456" rIns="438912" bIns="219456" rtlCol="0" anchor="ctr"/>
          <a:lstStyle>
            <a:lvl1pPr algn="r">
              <a:defRPr sz="3867">
                <a:solidFill>
                  <a:schemeClr val="tx1">
                    <a:tint val="75000"/>
                  </a:schemeClr>
                </a:solidFill>
              </a:defRPr>
            </a:lvl1pPr>
          </a:lstStyle>
          <a:p>
            <a:fld id="{9831C9FB-71BF-40C4-9C34-22FADF50BE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Lst>
  <p:txStyles>
    <p:titleStyle>
      <a:lvl1pPr algn="ctr" defTabSz="2926226" rtl="0" eaLnBrk="1" latinLnBrk="0" hangingPunct="1">
        <a:spcBef>
          <a:spcPct val="0"/>
        </a:spcBef>
        <a:buNone/>
        <a:defRPr sz="14067" kern="1200">
          <a:solidFill>
            <a:schemeClr val="tx1"/>
          </a:solidFill>
          <a:latin typeface="+mj-lt"/>
          <a:ea typeface="+mj-ea"/>
          <a:cs typeface="+mj-cs"/>
        </a:defRPr>
      </a:lvl1pPr>
    </p:titleStyle>
    <p:bodyStyle>
      <a:lvl1pPr marL="1097335" indent="-1097335" algn="l" defTabSz="2926226" rtl="0" eaLnBrk="1" latinLnBrk="0" hangingPunct="1">
        <a:spcBef>
          <a:spcPct val="20000"/>
        </a:spcBef>
        <a:buFont typeface="Arial" pitchFamily="34" charset="0"/>
        <a:buChar char="•"/>
        <a:defRPr sz="10267" kern="1200">
          <a:solidFill>
            <a:schemeClr val="tx1"/>
          </a:solidFill>
          <a:latin typeface="+mn-lt"/>
          <a:ea typeface="+mn-ea"/>
          <a:cs typeface="+mn-cs"/>
        </a:defRPr>
      </a:lvl1pPr>
      <a:lvl2pPr marL="2377559" indent="-914446" algn="l" defTabSz="2926226"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783" indent="-731557" algn="l" defTabSz="2926226" rtl="0" eaLnBrk="1" latinLnBrk="0" hangingPunct="1">
        <a:spcBef>
          <a:spcPct val="20000"/>
        </a:spcBef>
        <a:buFont typeface="Arial" pitchFamily="34" charset="0"/>
        <a:buChar char="•"/>
        <a:defRPr sz="7667" kern="1200">
          <a:solidFill>
            <a:schemeClr val="tx1"/>
          </a:solidFill>
          <a:latin typeface="+mn-lt"/>
          <a:ea typeface="+mn-ea"/>
          <a:cs typeface="+mn-cs"/>
        </a:defRPr>
      </a:lvl3pPr>
      <a:lvl4pPr marL="5120896"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400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712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10235"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3349"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6462" indent="-731557" algn="l" defTabSz="292622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226" rtl="0" eaLnBrk="1" latinLnBrk="0" hangingPunct="1">
        <a:defRPr sz="5734" kern="1200">
          <a:solidFill>
            <a:schemeClr val="tx1"/>
          </a:solidFill>
          <a:latin typeface="+mn-lt"/>
          <a:ea typeface="+mn-ea"/>
          <a:cs typeface="+mn-cs"/>
        </a:defRPr>
      </a:lvl1pPr>
      <a:lvl2pPr marL="1463113" algn="l" defTabSz="2926226" rtl="0" eaLnBrk="1" latinLnBrk="0" hangingPunct="1">
        <a:defRPr sz="5734" kern="1200">
          <a:solidFill>
            <a:schemeClr val="tx1"/>
          </a:solidFill>
          <a:latin typeface="+mn-lt"/>
          <a:ea typeface="+mn-ea"/>
          <a:cs typeface="+mn-cs"/>
        </a:defRPr>
      </a:lvl2pPr>
      <a:lvl3pPr marL="2926226" algn="l" defTabSz="2926226" rtl="0" eaLnBrk="1" latinLnBrk="0" hangingPunct="1">
        <a:defRPr sz="5734" kern="1200">
          <a:solidFill>
            <a:schemeClr val="tx1"/>
          </a:solidFill>
          <a:latin typeface="+mn-lt"/>
          <a:ea typeface="+mn-ea"/>
          <a:cs typeface="+mn-cs"/>
        </a:defRPr>
      </a:lvl3pPr>
      <a:lvl4pPr marL="4389339" algn="l" defTabSz="2926226" rtl="0" eaLnBrk="1" latinLnBrk="0" hangingPunct="1">
        <a:defRPr sz="5734" kern="1200">
          <a:solidFill>
            <a:schemeClr val="tx1"/>
          </a:solidFill>
          <a:latin typeface="+mn-lt"/>
          <a:ea typeface="+mn-ea"/>
          <a:cs typeface="+mn-cs"/>
        </a:defRPr>
      </a:lvl4pPr>
      <a:lvl5pPr marL="5852453" algn="l" defTabSz="2926226" rtl="0" eaLnBrk="1" latinLnBrk="0" hangingPunct="1">
        <a:defRPr sz="5734" kern="1200">
          <a:solidFill>
            <a:schemeClr val="tx1"/>
          </a:solidFill>
          <a:latin typeface="+mn-lt"/>
          <a:ea typeface="+mn-ea"/>
          <a:cs typeface="+mn-cs"/>
        </a:defRPr>
      </a:lvl5pPr>
      <a:lvl6pPr marL="7315566" algn="l" defTabSz="2926226" rtl="0" eaLnBrk="1" latinLnBrk="0" hangingPunct="1">
        <a:defRPr sz="5734" kern="1200">
          <a:solidFill>
            <a:schemeClr val="tx1"/>
          </a:solidFill>
          <a:latin typeface="+mn-lt"/>
          <a:ea typeface="+mn-ea"/>
          <a:cs typeface="+mn-cs"/>
        </a:defRPr>
      </a:lvl6pPr>
      <a:lvl7pPr marL="8778679" algn="l" defTabSz="2926226" rtl="0" eaLnBrk="1" latinLnBrk="0" hangingPunct="1">
        <a:defRPr sz="5734" kern="1200">
          <a:solidFill>
            <a:schemeClr val="tx1"/>
          </a:solidFill>
          <a:latin typeface="+mn-lt"/>
          <a:ea typeface="+mn-ea"/>
          <a:cs typeface="+mn-cs"/>
        </a:defRPr>
      </a:lvl7pPr>
      <a:lvl8pPr marL="10241792" algn="l" defTabSz="2926226" rtl="0" eaLnBrk="1" latinLnBrk="0" hangingPunct="1">
        <a:defRPr sz="5734" kern="1200">
          <a:solidFill>
            <a:schemeClr val="tx1"/>
          </a:solidFill>
          <a:latin typeface="+mn-lt"/>
          <a:ea typeface="+mn-ea"/>
          <a:cs typeface="+mn-cs"/>
        </a:defRPr>
      </a:lvl8pPr>
      <a:lvl9pPr marL="11704905" algn="l" defTabSz="2926226" rtl="0" eaLnBrk="1" latinLnBrk="0" hangingPunct="1">
        <a:defRPr sz="5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18/10/relationships/comments" Target="../comments/modernComment_100_0.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tif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5938E630-6BB0-4770-9369-0936AE89ECF4}"/>
              </a:ext>
            </a:extLst>
          </p:cNvPr>
          <p:cNvSpPr txBox="1"/>
          <p:nvPr/>
        </p:nvSpPr>
        <p:spPr>
          <a:xfrm>
            <a:off x="112665" y="4649053"/>
            <a:ext cx="9525417" cy="3847207"/>
          </a:xfrm>
          <a:prstGeom prst="rect">
            <a:avLst/>
          </a:prstGeom>
          <a:noFill/>
        </p:spPr>
        <p:txBody>
          <a:bodyPr wrap="square" lIns="91440" tIns="45720" rIns="91440" bIns="45720" anchor="t">
            <a:spAutoFit/>
          </a:bodyPr>
          <a:lstStyle/>
          <a:p>
            <a:pPr marL="571500" indent="-457200">
              <a:buSzPts val="1800"/>
              <a:buFont typeface="Wingdings" panose="05000000000000000000" pitchFamily="2" charset="2"/>
              <a:buChar char="Ø"/>
            </a:pPr>
            <a:r>
              <a:rPr lang="en-US" sz="2400">
                <a:latin typeface="Arial"/>
                <a:cs typeface="Arial"/>
              </a:rPr>
              <a:t>Real tabular big data science challenge: predict long COVID diagnosis from the NCATS’ National COVID Cohort Collaborative (N3C) Data Enclave Clinical data. </a:t>
            </a:r>
          </a:p>
          <a:p>
            <a:pPr marL="571500" indent="-457200">
              <a:buSzPts val="1800"/>
              <a:buFont typeface="Wingdings" panose="05000000000000000000" pitchFamily="2" charset="2"/>
              <a:buChar char="Ø"/>
            </a:pPr>
            <a:r>
              <a:rPr lang="en-US" sz="2400">
                <a:latin typeface="Arial"/>
                <a:cs typeface="Arial"/>
              </a:rPr>
              <a:t>L3C objective: improve the decision-making process public health officials make on Long Covid recovery and prevention.</a:t>
            </a:r>
          </a:p>
          <a:p>
            <a:pPr marL="571500" indent="-457200">
              <a:buSzPts val="1800"/>
              <a:buFont typeface="Wingdings" panose="05000000000000000000" pitchFamily="2" charset="2"/>
              <a:buChar char="Ø"/>
            </a:pPr>
            <a:r>
              <a:rPr lang="en-US" sz="2400">
                <a:latin typeface="Arial"/>
                <a:cs typeface="Arial"/>
              </a:rPr>
              <a:t>Provided dataset includes information on 57,672 patients that had COVID, and the information included is: demographics, symptoms, lab test results, procedures, medications, medical conditions, physical measurements and more.</a:t>
            </a:r>
          </a:p>
          <a:p>
            <a:pPr marL="571500" indent="-457200">
              <a:buSzPts val="1800"/>
              <a:buFont typeface="Wingdings" panose="05000000000000000000" pitchFamily="2" charset="2"/>
              <a:buChar char="Ø"/>
            </a:pPr>
            <a:endParaRPr lang="en-US" sz="2800">
              <a:latin typeface="Arial" panose="020B0604020202020204" pitchFamily="34" charset="0"/>
              <a:cs typeface="Arial" panose="020B0604020202020204" pitchFamily="34" charset="0"/>
            </a:endParaRPr>
          </a:p>
        </p:txBody>
      </p:sp>
      <p:sp>
        <p:nvSpPr>
          <p:cNvPr id="4" name="Rectangle 3"/>
          <p:cNvSpPr/>
          <p:nvPr/>
        </p:nvSpPr>
        <p:spPr>
          <a:xfrm>
            <a:off x="0" y="0"/>
            <a:ext cx="32918400" cy="3657600"/>
          </a:xfrm>
          <a:prstGeom prst="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a:p>
        </p:txBody>
      </p:sp>
      <p:sp>
        <p:nvSpPr>
          <p:cNvPr id="5" name="Rectangle 5"/>
          <p:cNvSpPr>
            <a:spLocks noChangeArrowheads="1"/>
          </p:cNvSpPr>
          <p:nvPr/>
        </p:nvSpPr>
        <p:spPr bwMode="auto">
          <a:xfrm>
            <a:off x="6229852" y="283694"/>
            <a:ext cx="25240748" cy="2739056"/>
          </a:xfrm>
          <a:prstGeom prst="rect">
            <a:avLst/>
          </a:prstGeom>
          <a:noFill/>
          <a:ln w="9525">
            <a:noFill/>
            <a:miter lim="800000"/>
            <a:headEnd/>
            <a:tailEnd/>
          </a:ln>
        </p:spPr>
        <p:txBody>
          <a:bodyPr wrap="square" lIns="60819" tIns="30403" rIns="60819" bIns="30403" anchor="t">
            <a:spAutoFit/>
          </a:bodyPr>
          <a:lstStyle/>
          <a:p>
            <a:pPr algn="ctr" defTabSz="2560448">
              <a:spcBef>
                <a:spcPct val="50000"/>
              </a:spcBef>
            </a:pPr>
            <a:r>
              <a:rPr lang="en-US" sz="5400" b="1">
                <a:solidFill>
                  <a:schemeClr val="bg1">
                    <a:lumMod val="95000"/>
                  </a:schemeClr>
                </a:solidFill>
                <a:latin typeface="Arial" panose="020B0604020202020204" pitchFamily="34" charset="0"/>
                <a:cs typeface="Arial" panose="020B0604020202020204" pitchFamily="34" charset="0"/>
              </a:rPr>
              <a:t>Identifying Prognostic Factors from NIH N3C Clinical Data for Long Covid</a:t>
            </a:r>
            <a:endParaRPr lang="en-US" sz="4400" b="1">
              <a:solidFill>
                <a:schemeClr val="bg1">
                  <a:lumMod val="95000"/>
                </a:schemeClr>
              </a:solidFill>
              <a:latin typeface="Arial" panose="020B0604020202020204" pitchFamily="34" charset="0"/>
              <a:cs typeface="Arial" panose="020B0604020202020204" pitchFamily="34" charset="0"/>
            </a:endParaRPr>
          </a:p>
          <a:p>
            <a:pPr algn="ctr" defTabSz="2560448">
              <a:spcBef>
                <a:spcPct val="50000"/>
              </a:spcBef>
            </a:pPr>
            <a:r>
              <a:rPr lang="en-US" sz="4000">
                <a:solidFill>
                  <a:schemeClr val="bg1">
                    <a:lumMod val="95000"/>
                  </a:schemeClr>
                </a:solidFill>
                <a:latin typeface="Arial" panose="020B0604020202020204" pitchFamily="34" charset="0"/>
                <a:cs typeface="Arial" panose="020B0604020202020204" pitchFamily="34" charset="0"/>
              </a:rPr>
              <a:t>Mirna Elizondo </a:t>
            </a:r>
            <a:endParaRPr lang="en-US" sz="4000">
              <a:solidFill>
                <a:schemeClr val="bg1">
                  <a:lumMod val="95000"/>
                </a:schemeClr>
              </a:solidFill>
              <a:latin typeface="Arial" panose="020B0604020202020204" pitchFamily="34" charset="0"/>
              <a:ea typeface="+mn-lt"/>
              <a:cs typeface="Arial" panose="020B0604020202020204" pitchFamily="34" charset="0"/>
            </a:endParaRPr>
          </a:p>
          <a:p>
            <a:pPr algn="ctr" defTabSz="2560448">
              <a:spcBef>
                <a:spcPct val="50000"/>
              </a:spcBef>
            </a:pPr>
            <a:r>
              <a:rPr lang="en-US" sz="4000">
                <a:solidFill>
                  <a:schemeClr val="bg1">
                    <a:lumMod val="95000"/>
                  </a:schemeClr>
                </a:solidFill>
                <a:latin typeface="Arial" panose="020B0604020202020204" pitchFamily="34" charset="0"/>
                <a:ea typeface="+mn-lt"/>
                <a:cs typeface="Arial" panose="020B0604020202020204" pitchFamily="34" charset="0"/>
              </a:rPr>
              <a:t>Advisor: </a:t>
            </a:r>
            <a:r>
              <a:rPr lang="en-US" sz="4000">
                <a:solidFill>
                  <a:schemeClr val="bg1">
                    <a:lumMod val="95000"/>
                  </a:schemeClr>
                </a:solidFill>
                <a:latin typeface="Arial" panose="020B0604020202020204" pitchFamily="34" charset="0"/>
                <a:cs typeface="Arial" panose="020B0604020202020204" pitchFamily="34" charset="0"/>
              </a:rPr>
              <a:t>Dr. Jelena </a:t>
            </a:r>
            <a:r>
              <a:rPr lang="en-US" sz="4000" err="1">
                <a:solidFill>
                  <a:schemeClr val="bg1">
                    <a:lumMod val="95000"/>
                  </a:schemeClr>
                </a:solidFill>
                <a:latin typeface="Arial" panose="020B0604020202020204" pitchFamily="34" charset="0"/>
                <a:cs typeface="Arial" panose="020B0604020202020204" pitchFamily="34" charset="0"/>
              </a:rPr>
              <a:t>T</a:t>
            </a:r>
            <a:r>
              <a:rPr lang="en-US" sz="4000" err="1">
                <a:solidFill>
                  <a:schemeClr val="bg1">
                    <a:lumMod val="95000"/>
                  </a:schemeClr>
                </a:solidFill>
                <a:latin typeface="Arial" panose="020B0604020202020204" pitchFamily="34" charset="0"/>
                <a:ea typeface="+mn-lt"/>
                <a:cs typeface="Arial" panose="020B0604020202020204" pitchFamily="34" charset="0"/>
              </a:rPr>
              <a:t>ešić</a:t>
            </a:r>
            <a:r>
              <a:rPr lang="en-US" sz="4000">
                <a:solidFill>
                  <a:schemeClr val="bg1">
                    <a:lumMod val="95000"/>
                  </a:schemeClr>
                </a:solidFill>
                <a:latin typeface="Arial" panose="020B0604020202020204" pitchFamily="34" charset="0"/>
                <a:ea typeface="+mn-lt"/>
                <a:cs typeface="Arial" panose="020B0604020202020204" pitchFamily="34" charset="0"/>
              </a:rPr>
              <a:t> </a:t>
            </a:r>
          </a:p>
        </p:txBody>
      </p:sp>
      <p:sp>
        <p:nvSpPr>
          <p:cNvPr id="15" name="Rounded Rectangle 14"/>
          <p:cNvSpPr/>
          <p:nvPr/>
        </p:nvSpPr>
        <p:spPr>
          <a:xfrm>
            <a:off x="51280" y="3964819"/>
            <a:ext cx="9358174" cy="650359"/>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Motivation</a:t>
            </a:r>
          </a:p>
        </p:txBody>
      </p:sp>
      <p:sp>
        <p:nvSpPr>
          <p:cNvPr id="18" name="Rounded Rectangle 17"/>
          <p:cNvSpPr/>
          <p:nvPr/>
        </p:nvSpPr>
        <p:spPr>
          <a:xfrm>
            <a:off x="9871892" y="3968192"/>
            <a:ext cx="15021513" cy="649847"/>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Exploratory Data Analysis​</a:t>
            </a:r>
          </a:p>
        </p:txBody>
      </p:sp>
      <p:sp>
        <p:nvSpPr>
          <p:cNvPr id="168" name="Rounded Rectangle 167"/>
          <p:cNvSpPr/>
          <p:nvPr/>
        </p:nvSpPr>
        <p:spPr>
          <a:xfrm>
            <a:off x="25525888" y="3960892"/>
            <a:ext cx="7312338" cy="635797"/>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latin typeface="Arial" panose="020B0604020202020204" pitchFamily="34" charset="0"/>
                <a:cs typeface="Arial" panose="020B0604020202020204" pitchFamily="34" charset="0"/>
              </a:rPr>
              <a:t>Predictive Modeling Pipeline</a:t>
            </a:r>
          </a:p>
        </p:txBody>
      </p:sp>
      <p:pic>
        <p:nvPicPr>
          <p:cNvPr id="189" name="Picture 188">
            <a:extLst>
              <a:ext uri="{FF2B5EF4-FFF2-40B4-BE49-F238E27FC236}">
                <a16:creationId xmlns:a16="http://schemas.microsoft.com/office/drawing/2014/main" id="{DDE47C8E-73B8-DA49-8E46-ADA5F59BF287}"/>
              </a:ext>
            </a:extLst>
          </p:cNvPr>
          <p:cNvPicPr>
            <a:picLocks noChangeAspect="1"/>
          </p:cNvPicPr>
          <p:nvPr/>
        </p:nvPicPr>
        <p:blipFill>
          <a:blip r:embed="rId4"/>
          <a:stretch>
            <a:fillRect/>
          </a:stretch>
        </p:blipFill>
        <p:spPr>
          <a:xfrm>
            <a:off x="28313199" y="2057561"/>
            <a:ext cx="4280661" cy="1197248"/>
          </a:xfrm>
          <a:prstGeom prst="rect">
            <a:avLst/>
          </a:prstGeom>
        </p:spPr>
      </p:pic>
      <p:sp>
        <p:nvSpPr>
          <p:cNvPr id="25" name="Rounded Rectangle 72">
            <a:extLst>
              <a:ext uri="{FF2B5EF4-FFF2-40B4-BE49-F238E27FC236}">
                <a16:creationId xmlns:a16="http://schemas.microsoft.com/office/drawing/2014/main" id="{477D8DC9-56B2-48B9-B39C-DC45316268B2}"/>
              </a:ext>
            </a:extLst>
          </p:cNvPr>
          <p:cNvSpPr/>
          <p:nvPr/>
        </p:nvSpPr>
        <p:spPr>
          <a:xfrm>
            <a:off x="35573" y="8161533"/>
            <a:ext cx="9311834" cy="69548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L3C Challenge Dataset</a:t>
            </a:r>
          </a:p>
        </p:txBody>
      </p:sp>
      <p:sp>
        <p:nvSpPr>
          <p:cNvPr id="31" name="Text Box 14">
            <a:extLst>
              <a:ext uri="{FF2B5EF4-FFF2-40B4-BE49-F238E27FC236}">
                <a16:creationId xmlns:a16="http://schemas.microsoft.com/office/drawing/2014/main" id="{B1DE7437-8B3A-49DE-800E-7076BEB9B75D}"/>
              </a:ext>
            </a:extLst>
          </p:cNvPr>
          <p:cNvSpPr txBox="1">
            <a:spLocks noChangeArrowheads="1"/>
          </p:cNvSpPr>
          <p:nvPr/>
        </p:nvSpPr>
        <p:spPr bwMode="auto">
          <a:xfrm>
            <a:off x="25850867" y="16241785"/>
            <a:ext cx="6746285" cy="4985980"/>
          </a:xfrm>
          <a:prstGeom prst="rect">
            <a:avLst/>
          </a:prstGeom>
          <a:noFill/>
          <a:ln w="9525">
            <a:noFill/>
            <a:miter lim="800000"/>
            <a:headEnd/>
            <a:tailEnd/>
          </a:ln>
        </p:spPr>
        <p:txBody>
          <a:bodyPr wrap="square" lIns="91440" tIns="91440" rIns="91440" bIns="91440" anchor="t">
            <a:spAutoFit/>
          </a:bodyPr>
          <a:lstStyle/>
          <a:p>
            <a:r>
              <a:rPr lang="en-US" sz="2600">
                <a:latin typeface="Arial" panose="020B0604020202020204" pitchFamily="34" charset="0"/>
                <a:cs typeface="Arial" panose="020B0604020202020204" pitchFamily="34" charset="0"/>
              </a:rPr>
              <a:t>The analyses described in this poster were conducted with data or tools accessed through the NCATS N3C Data Enclave https://covid.cd2h.org and N3C Attribution &amp; Publication Policy v 1.2-2020-08-25b supported by NCATS U24 TR002306 and DataLab12. This research was possible because of the patients whose information is included within the data and the organizations and scientists who have contributed to the on-going development of this community resource</a:t>
            </a:r>
          </a:p>
        </p:txBody>
      </p:sp>
      <p:pic>
        <p:nvPicPr>
          <p:cNvPr id="7" name="Picture 6" descr="DataLab12.github.io">
            <a:extLst>
              <a:ext uri="{FF2B5EF4-FFF2-40B4-BE49-F238E27FC236}">
                <a16:creationId xmlns:a16="http://schemas.microsoft.com/office/drawing/2014/main" id="{28495F20-B1B1-4D44-A393-BA37071E638E}"/>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799" y="136597"/>
            <a:ext cx="5998055" cy="3373906"/>
          </a:xfrm>
          <a:prstGeom prst="rect">
            <a:avLst/>
          </a:prstGeom>
        </p:spPr>
      </p:pic>
      <p:sp>
        <p:nvSpPr>
          <p:cNvPr id="38" name="TextBox 37">
            <a:extLst>
              <a:ext uri="{FF2B5EF4-FFF2-40B4-BE49-F238E27FC236}">
                <a16:creationId xmlns:a16="http://schemas.microsoft.com/office/drawing/2014/main" id="{CC807F66-5A12-4557-9299-7DA22392157B}"/>
              </a:ext>
            </a:extLst>
          </p:cNvPr>
          <p:cNvSpPr txBox="1"/>
          <p:nvPr/>
        </p:nvSpPr>
        <p:spPr>
          <a:xfrm>
            <a:off x="519122" y="2906186"/>
            <a:ext cx="5423407" cy="492443"/>
          </a:xfrm>
          <a:prstGeom prst="rect">
            <a:avLst/>
          </a:prstGeom>
          <a:noFill/>
        </p:spPr>
        <p:txBody>
          <a:bodyPr rot="0" spcFirstLastPara="0" vertOverflow="overflow" horzOverflow="overflow" vert="horz" wrap="square" lIns="60960" tIns="30480" rIns="60960" bIns="30480" numCol="1" spcCol="0" rtlCol="0" fromWordArt="0" anchor="t" anchorCtr="0" forceAA="0" compatLnSpc="1">
            <a:prstTxWarp prst="textNoShape">
              <a:avLst/>
            </a:prstTxWarp>
            <a:spAutoFit/>
          </a:bodyPr>
          <a:lstStyle/>
          <a:p>
            <a:pPr algn="ctr"/>
            <a:r>
              <a:rPr lang="en-US" sz="2800">
                <a:solidFill>
                  <a:schemeClr val="bg1"/>
                </a:solidFill>
                <a:latin typeface="Arial" panose="020B0604020202020204" pitchFamily="34" charset="0"/>
                <a:ea typeface="+mn-lt"/>
                <a:cs typeface="Arial" panose="020B0604020202020204" pitchFamily="34" charset="0"/>
              </a:rPr>
              <a:t>http://DataLab12.github.io/</a:t>
            </a:r>
          </a:p>
        </p:txBody>
      </p:sp>
      <p:sp>
        <p:nvSpPr>
          <p:cNvPr id="120" name="Rounded Rectangle 119"/>
          <p:cNvSpPr/>
          <p:nvPr/>
        </p:nvSpPr>
        <p:spPr>
          <a:xfrm>
            <a:off x="25951308" y="15463795"/>
            <a:ext cx="6882435" cy="622780"/>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Acknowledgment</a:t>
            </a:r>
          </a:p>
        </p:txBody>
      </p:sp>
      <p:sp>
        <p:nvSpPr>
          <p:cNvPr id="3" name="TextBox 2">
            <a:extLst>
              <a:ext uri="{FF2B5EF4-FFF2-40B4-BE49-F238E27FC236}">
                <a16:creationId xmlns:a16="http://schemas.microsoft.com/office/drawing/2014/main" id="{98379DF4-BE20-35E6-DC27-A6F36889A34A}"/>
              </a:ext>
            </a:extLst>
          </p:cNvPr>
          <p:cNvSpPr txBox="1"/>
          <p:nvPr/>
        </p:nvSpPr>
        <p:spPr>
          <a:xfrm>
            <a:off x="217802" y="12811174"/>
            <a:ext cx="9468870" cy="9325630"/>
          </a:xfrm>
          <a:prstGeom prst="rect">
            <a:avLst/>
          </a:prstGeom>
          <a:noFill/>
        </p:spPr>
        <p:txBody>
          <a:bodyPr wrap="square" lIns="91440" tIns="45720" rIns="91440" bIns="45720" anchor="ctr">
            <a:spAutoFit/>
          </a:bodyPr>
          <a:lstStyle/>
          <a:p>
            <a:pPr marL="135890">
              <a:buSzPts val="1460"/>
            </a:pPr>
            <a:r>
              <a:rPr lang="en-US" sz="2400" dirty="0">
                <a:latin typeface="Arial"/>
                <a:cs typeface="Arial"/>
              </a:rPr>
              <a:t>The data provided in Censored Training folder contains 23 data frames that capture the patient information at multiple resolutions</a:t>
            </a:r>
          </a:p>
          <a:p>
            <a:pPr marL="478790" indent="-342900">
              <a:buSzPts val="1460"/>
              <a:buFont typeface="Wingdings" panose="05000000000000000000" pitchFamily="2" charset="2"/>
              <a:buChar char="Ø"/>
            </a:pPr>
            <a:r>
              <a:rPr lang="en-US" sz="2400" dirty="0" err="1">
                <a:latin typeface="Arial"/>
                <a:cs typeface="Arial"/>
              </a:rPr>
              <a:t>location_id</a:t>
            </a:r>
            <a:r>
              <a:rPr lang="en-US" sz="2400" dirty="0">
                <a:latin typeface="Arial"/>
                <a:cs typeface="Arial"/>
              </a:rPr>
              <a:t> –  there is one location for multiple patient</a:t>
            </a:r>
            <a:r>
              <a:rPr lang="en-US" sz="2400" b="1" dirty="0">
                <a:latin typeface="Arial"/>
                <a:cs typeface="Arial"/>
              </a:rPr>
              <a:t>s.</a:t>
            </a:r>
          </a:p>
          <a:p>
            <a:pPr marL="478790" indent="-342900">
              <a:buSzPts val="1460"/>
              <a:buFont typeface="Wingdings" panose="05000000000000000000" pitchFamily="2" charset="2"/>
              <a:buChar char="Ø"/>
            </a:pPr>
            <a:r>
              <a:rPr lang="en-US" sz="2400" dirty="0">
                <a:latin typeface="Arial"/>
                <a:cs typeface="Arial"/>
              </a:rPr>
              <a:t>conditions – there can be multiple observations per patient</a:t>
            </a:r>
          </a:p>
          <a:p>
            <a:pPr marL="135890">
              <a:buSzPts val="1460"/>
            </a:pPr>
            <a:endParaRPr lang="en-US" sz="2400">
              <a:latin typeface="Arial" panose="020B0604020202020204" pitchFamily="34" charset="0"/>
              <a:cs typeface="Arial" panose="020B0604020202020204" pitchFamily="34" charset="0"/>
            </a:endParaRPr>
          </a:p>
          <a:p>
            <a:pPr marL="122555">
              <a:buSzPct val="100000"/>
            </a:pPr>
            <a:r>
              <a:rPr lang="en-US" sz="2400" dirty="0">
                <a:latin typeface="Arial"/>
                <a:cs typeface="Arial"/>
              </a:rPr>
              <a:t>Patient file contains demographic information and long covid information for the 57,672 patients:</a:t>
            </a:r>
          </a:p>
          <a:p>
            <a:pPr marL="579755" indent="-457200">
              <a:buSzPct val="100000"/>
              <a:buFont typeface="Wingdings" pitchFamily="2" charset="2"/>
              <a:buChar char="Ø"/>
            </a:pPr>
            <a:r>
              <a:rPr lang="en-US" sz="2400" dirty="0">
                <a:latin typeface="Arial"/>
                <a:cs typeface="Arial"/>
              </a:rPr>
              <a:t>11,446 had SARS-COV-2 twice</a:t>
            </a:r>
          </a:p>
          <a:p>
            <a:pPr marL="579755" indent="-457200">
              <a:buSzPct val="100000"/>
              <a:buFont typeface="Wingdings" pitchFamily="2" charset="2"/>
              <a:buChar char="Ø"/>
            </a:pPr>
            <a:r>
              <a:rPr lang="en-US" sz="2400" dirty="0">
                <a:latin typeface="Arial"/>
                <a:cs typeface="Arial"/>
              </a:rPr>
              <a:t>9,031 have long covid diagnosis.</a:t>
            </a:r>
          </a:p>
          <a:p>
            <a:pPr marL="579755" indent="-457200">
              <a:buSzPct val="100000"/>
              <a:buFont typeface="Wingdings" pitchFamily="2" charset="2"/>
              <a:buChar char="Ø"/>
            </a:pPr>
            <a:r>
              <a:rPr lang="en-US" sz="2400" dirty="0" err="1">
                <a:latin typeface="Arial"/>
                <a:cs typeface="Arial"/>
              </a:rPr>
              <a:t>Dataframes</a:t>
            </a:r>
            <a:r>
              <a:rPr lang="en-US" sz="2400" dirty="0">
                <a:latin typeface="Arial"/>
                <a:cs typeface="Arial"/>
              </a:rPr>
              <a:t> aggregated were person, location, and Long COVID Silver Standard</a:t>
            </a:r>
          </a:p>
          <a:p>
            <a:pPr marL="579755" indent="-457200">
              <a:buSzPct val="100000"/>
              <a:buFont typeface="Wingdings" pitchFamily="2" charset="2"/>
              <a:buChar char="Ø"/>
            </a:pPr>
            <a:endParaRPr lang="en-US" sz="2400">
              <a:latin typeface="Arial"/>
              <a:cs typeface="Arial"/>
            </a:endParaRPr>
          </a:p>
          <a:p>
            <a:pPr marL="135890"/>
            <a:r>
              <a:rPr lang="en-US" sz="2400" b="1" dirty="0">
                <a:latin typeface="Arial"/>
                <a:cs typeface="Arial"/>
              </a:rPr>
              <a:t>Demographics </a:t>
            </a:r>
            <a:r>
              <a:rPr lang="en-US" sz="2400" b="1" dirty="0" err="1">
                <a:latin typeface="Arial"/>
                <a:cs typeface="Arial"/>
              </a:rPr>
              <a:t>Dataframe</a:t>
            </a:r>
            <a:endParaRPr lang="en-US" sz="2400" b="1" dirty="0">
              <a:latin typeface="Arial"/>
              <a:cs typeface="Arial"/>
            </a:endParaRPr>
          </a:p>
          <a:p>
            <a:pPr marL="593090" indent="-457200">
              <a:buSzPts val="1460"/>
              <a:buAutoNum type="arabicPeriod"/>
            </a:pPr>
            <a:r>
              <a:rPr lang="en-US" sz="2400" dirty="0">
                <a:latin typeface="Arial"/>
                <a:cs typeface="Arial"/>
              </a:rPr>
              <a:t>Preparation tool: we normalize and drop insignificant columns (all null columns)</a:t>
            </a:r>
          </a:p>
          <a:p>
            <a:pPr marL="593090" indent="-457200">
              <a:buSzPts val="1460"/>
              <a:buAutoNum type="arabicPeriod"/>
            </a:pPr>
            <a:r>
              <a:rPr lang="en-US" sz="2400" dirty="0">
                <a:latin typeface="Arial"/>
                <a:cs typeface="Arial"/>
              </a:rPr>
              <a:t>Contour Analysis Tool: we calculated condition durations (</a:t>
            </a:r>
            <a:r>
              <a:rPr lang="en-US" sz="2400" dirty="0" err="1">
                <a:latin typeface="Arial"/>
                <a:cs typeface="Arial"/>
              </a:rPr>
              <a:t>end_date</a:t>
            </a:r>
            <a:r>
              <a:rPr lang="en-US" sz="2400" dirty="0">
                <a:latin typeface="Arial"/>
                <a:cs typeface="Arial"/>
              </a:rPr>
              <a:t> – </a:t>
            </a:r>
            <a:r>
              <a:rPr lang="en-US" sz="2400" dirty="0" err="1">
                <a:latin typeface="Arial"/>
                <a:cs typeface="Arial"/>
              </a:rPr>
              <a:t>start_date</a:t>
            </a:r>
            <a:r>
              <a:rPr lang="en-US" sz="2400" dirty="0">
                <a:latin typeface="Arial"/>
                <a:cs typeface="Arial"/>
              </a:rPr>
              <a:t>), condition, visit, and observation counts</a:t>
            </a:r>
          </a:p>
          <a:p>
            <a:pPr marL="593090" indent="-457200">
              <a:buSzPts val="1460"/>
              <a:buAutoNum type="arabicPeriod"/>
            </a:pPr>
            <a:r>
              <a:rPr lang="en-US" sz="2400" dirty="0">
                <a:latin typeface="Arial"/>
                <a:cs typeface="Arial"/>
              </a:rPr>
              <a:t>Code Workbook: combine on </a:t>
            </a:r>
            <a:r>
              <a:rPr lang="en-US" sz="2400" dirty="0" err="1">
                <a:latin typeface="Arial"/>
                <a:cs typeface="Arial"/>
              </a:rPr>
              <a:t>person_id</a:t>
            </a:r>
            <a:r>
              <a:rPr lang="en-US" sz="2400" dirty="0">
                <a:latin typeface="Arial"/>
                <a:cs typeface="Arial"/>
              </a:rPr>
              <a:t>, </a:t>
            </a:r>
            <a:r>
              <a:rPr lang="en-US" sz="2400" dirty="0" err="1">
                <a:latin typeface="Arial"/>
                <a:cs typeface="Arial"/>
              </a:rPr>
              <a:t>visit_occurrence_id</a:t>
            </a:r>
            <a:r>
              <a:rPr lang="en-US" sz="2400" dirty="0">
                <a:latin typeface="Arial"/>
                <a:cs typeface="Arial"/>
              </a:rPr>
              <a:t>, and </a:t>
            </a:r>
            <a:r>
              <a:rPr lang="en-US" sz="2400" dirty="0" err="1">
                <a:latin typeface="Arial"/>
                <a:cs typeface="Arial"/>
              </a:rPr>
              <a:t>condition_concept_id</a:t>
            </a:r>
            <a:r>
              <a:rPr lang="en-US" sz="2400" dirty="0">
                <a:latin typeface="Arial"/>
                <a:cs typeface="Arial"/>
              </a:rPr>
              <a:t> and analyze dataset</a:t>
            </a:r>
          </a:p>
          <a:p>
            <a:pPr marL="593090" indent="-457200">
              <a:buSzPts val="1460"/>
              <a:buAutoNum type="arabicPeriod"/>
            </a:pPr>
            <a:r>
              <a:rPr lang="en-US" sz="2400" dirty="0">
                <a:latin typeface="Arial"/>
                <a:cs typeface="Arial"/>
              </a:rPr>
              <a:t>Age was calculated (2021-year_of_birth) using a Logistic Regression model that predicts </a:t>
            </a:r>
            <a:r>
              <a:rPr lang="en-US" sz="2400" dirty="0" err="1">
                <a:latin typeface="Arial"/>
                <a:cs typeface="Arial"/>
              </a:rPr>
              <a:t>year_of_birth</a:t>
            </a:r>
            <a:r>
              <a:rPr lang="en-US" sz="2400" dirty="0">
                <a:latin typeface="Arial"/>
                <a:cs typeface="Arial"/>
              </a:rPr>
              <a:t> with simple features: gender, race, ethnicity, and </a:t>
            </a:r>
            <a:r>
              <a:rPr lang="en-US" sz="2400" dirty="0" err="1">
                <a:latin typeface="Arial"/>
                <a:cs typeface="Arial"/>
              </a:rPr>
              <a:t>pasc</a:t>
            </a:r>
            <a:r>
              <a:rPr lang="en-US" sz="2400" dirty="0">
                <a:latin typeface="Arial"/>
                <a:cs typeface="Arial"/>
              </a:rPr>
              <a:t> code (1330) plus over_90 information (735) </a:t>
            </a:r>
          </a:p>
          <a:p>
            <a:pPr marL="579755" indent="-457200">
              <a:buSzPct val="100000"/>
              <a:buFont typeface="Wingdings" pitchFamily="2" charset="2"/>
              <a:buChar char="Ø"/>
            </a:pPr>
            <a:endParaRPr lang="en-US" sz="2400">
              <a:latin typeface="Arial" panose="020B0604020202020204" pitchFamily="34" charset="0"/>
              <a:cs typeface="Arial" panose="020B0604020202020204" pitchFamily="34" charset="0"/>
            </a:endParaRPr>
          </a:p>
          <a:p>
            <a:pPr marL="478790" indent="-342900">
              <a:buSzPts val="1460"/>
              <a:buFont typeface="Wingdings" panose="05000000000000000000" pitchFamily="2" charset="2"/>
              <a:buChar char="Ø"/>
            </a:pPr>
            <a:endParaRPr lang="en-US" sz="2400">
              <a:latin typeface="Arial" panose="020B0604020202020204" pitchFamily="34" charset="0"/>
              <a:cs typeface="Arial" panose="020B0604020202020204" pitchFamily="34" charset="0"/>
            </a:endParaRPr>
          </a:p>
        </p:txBody>
      </p:sp>
      <p:sp>
        <p:nvSpPr>
          <p:cNvPr id="35" name="Rounded Rectangle 119">
            <a:extLst>
              <a:ext uri="{FF2B5EF4-FFF2-40B4-BE49-F238E27FC236}">
                <a16:creationId xmlns:a16="http://schemas.microsoft.com/office/drawing/2014/main" id="{A3AC5376-D21D-AE9C-BADF-1EC5225812FD}"/>
              </a:ext>
            </a:extLst>
          </p:cNvPr>
          <p:cNvSpPr/>
          <p:nvPr/>
        </p:nvSpPr>
        <p:spPr>
          <a:xfrm>
            <a:off x="25844538" y="9585649"/>
            <a:ext cx="6987430" cy="622780"/>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Progress Results </a:t>
            </a:r>
          </a:p>
        </p:txBody>
      </p:sp>
      <p:sp>
        <p:nvSpPr>
          <p:cNvPr id="8" name="Text Box 14">
            <a:extLst>
              <a:ext uri="{FF2B5EF4-FFF2-40B4-BE49-F238E27FC236}">
                <a16:creationId xmlns:a16="http://schemas.microsoft.com/office/drawing/2014/main" id="{F37949C4-B92C-F7AE-C1F7-E2C66906C6F5}"/>
              </a:ext>
            </a:extLst>
          </p:cNvPr>
          <p:cNvSpPr txBox="1">
            <a:spLocks noChangeArrowheads="1"/>
          </p:cNvSpPr>
          <p:nvPr/>
        </p:nvSpPr>
        <p:spPr bwMode="auto">
          <a:xfrm>
            <a:off x="25915614" y="10139739"/>
            <a:ext cx="6769289" cy="5786199"/>
          </a:xfrm>
          <a:prstGeom prst="rect">
            <a:avLst/>
          </a:prstGeom>
          <a:noFill/>
          <a:ln w="9525">
            <a:noFill/>
            <a:miter lim="800000"/>
            <a:headEnd/>
            <a:tailEnd/>
          </a:ln>
        </p:spPr>
        <p:txBody>
          <a:bodyPr wrap="square" lIns="91440" tIns="91440" rIns="91440" bIns="91440" anchor="ctr">
            <a:spAutoFit/>
          </a:bodyPr>
          <a:lstStyle/>
          <a:p>
            <a:pPr marL="593090" indent="-457200">
              <a:buSzPts val="1460"/>
              <a:buFont typeface="Wingdings" panose="05000000000000000000" pitchFamily="2" charset="2"/>
              <a:buChar char="Ø"/>
            </a:pPr>
            <a:r>
              <a:rPr lang="en-US" sz="2600" dirty="0">
                <a:latin typeface="Arial"/>
                <a:cs typeface="Arial"/>
              </a:rPr>
              <a:t>EDA: Females had higher condition counts, condition occurrences, drugs prescribed, and observations as a group as compared to median values</a:t>
            </a:r>
            <a:endParaRPr lang="en-US" dirty="0"/>
          </a:p>
          <a:p>
            <a:pPr marL="135890">
              <a:buSzPts val="1460"/>
            </a:pPr>
            <a:r>
              <a:rPr lang="en-US" sz="2600" dirty="0">
                <a:latin typeface="Arial"/>
                <a:cs typeface="Arial"/>
              </a:rPr>
              <a:t>Modeling:</a:t>
            </a:r>
          </a:p>
          <a:p>
            <a:pPr marL="593090" indent="-457200">
              <a:buSzPts val="1460"/>
              <a:buFont typeface="Wingdings" panose="05000000000000000000" pitchFamily="2" charset="2"/>
              <a:buChar char="Ø"/>
            </a:pPr>
            <a:r>
              <a:rPr lang="en-US" sz="2600" dirty="0">
                <a:latin typeface="Arial"/>
                <a:cs typeface="Arial"/>
              </a:rPr>
              <a:t>Linear Regression: </a:t>
            </a:r>
          </a:p>
          <a:p>
            <a:pPr marL="2160270" lvl="1" indent="-457200">
              <a:buSzPts val="1460"/>
              <a:buFont typeface="Wingdings" panose="05000000000000000000" pitchFamily="2" charset="2"/>
              <a:buChar char="Ø"/>
            </a:pPr>
            <a:r>
              <a:rPr lang="en-US" sz="2600" dirty="0">
                <a:latin typeface="Arial"/>
                <a:cs typeface="Arial"/>
              </a:rPr>
              <a:t>AUROC : 0.64562</a:t>
            </a:r>
            <a:endParaRPr lang="en-US" dirty="0">
              <a:cs typeface="Calibri"/>
            </a:endParaRPr>
          </a:p>
          <a:p>
            <a:pPr marL="2160270" lvl="1" indent="-457200">
              <a:buSzPts val="1460"/>
              <a:buFont typeface="Wingdings" panose="05000000000000000000" pitchFamily="2" charset="2"/>
              <a:buChar char="Ø"/>
            </a:pPr>
            <a:r>
              <a:rPr lang="en-US" sz="2600" dirty="0">
                <a:latin typeface="Arial"/>
                <a:cs typeface="Arial"/>
              </a:rPr>
              <a:t>Area Under Precision Recall curve: 0.47301</a:t>
            </a:r>
            <a:endParaRPr lang="en-US">
              <a:cs typeface="Calibri"/>
            </a:endParaRPr>
          </a:p>
          <a:p>
            <a:pPr marL="593090" indent="-457200">
              <a:buSzPts val="1460"/>
              <a:buFont typeface="Wingdings" panose="05000000000000000000" pitchFamily="2" charset="2"/>
              <a:buChar char="Ø"/>
            </a:pPr>
            <a:r>
              <a:rPr lang="en-US" sz="2600" dirty="0">
                <a:latin typeface="Arial"/>
                <a:cs typeface="Arial"/>
              </a:rPr>
              <a:t>Logistic Regression: </a:t>
            </a:r>
          </a:p>
          <a:p>
            <a:pPr marL="2160270" lvl="1" indent="-457200">
              <a:buSzPts val="1460"/>
              <a:buFont typeface="Wingdings" panose="05000000000000000000" pitchFamily="2" charset="2"/>
              <a:buChar char="Ø"/>
            </a:pPr>
            <a:r>
              <a:rPr lang="en-US" sz="2600" dirty="0">
                <a:latin typeface="Arial"/>
                <a:cs typeface="Arial"/>
              </a:rPr>
              <a:t>AUROC : 0.54117</a:t>
            </a:r>
            <a:endParaRPr lang="en-US" dirty="0">
              <a:cs typeface="Calibri"/>
            </a:endParaRPr>
          </a:p>
          <a:p>
            <a:pPr marL="2160270" lvl="1" indent="-457200">
              <a:buSzPts val="1460"/>
              <a:buFont typeface="Wingdings" panose="05000000000000000000" pitchFamily="2" charset="2"/>
              <a:buChar char="Ø"/>
            </a:pPr>
            <a:r>
              <a:rPr lang="en-US" sz="2600" dirty="0">
                <a:latin typeface="Arial"/>
                <a:cs typeface="Arial"/>
              </a:rPr>
              <a:t>Area Under Precision Recall curve: 0.46276</a:t>
            </a:r>
            <a:endParaRPr lang="en-US">
              <a:cs typeface="Calibri"/>
            </a:endParaRPr>
          </a:p>
          <a:p>
            <a:pPr marL="593090" indent="-457200">
              <a:buSzPts val="1460"/>
              <a:buFont typeface="Wingdings" panose="05000000000000000000" pitchFamily="2" charset="2"/>
              <a:buChar char="Ø"/>
            </a:pPr>
            <a:endParaRPr lang="en-US" sz="2600" dirty="0">
              <a:latin typeface="Arial"/>
              <a:cs typeface="Arial"/>
            </a:endParaRPr>
          </a:p>
        </p:txBody>
      </p:sp>
      <p:sp>
        <p:nvSpPr>
          <p:cNvPr id="6" name="TextBox 5">
            <a:extLst>
              <a:ext uri="{FF2B5EF4-FFF2-40B4-BE49-F238E27FC236}">
                <a16:creationId xmlns:a16="http://schemas.microsoft.com/office/drawing/2014/main" id="{BFC1D418-D93B-149F-3BF1-81096B724D13}"/>
              </a:ext>
            </a:extLst>
          </p:cNvPr>
          <p:cNvSpPr txBox="1"/>
          <p:nvPr/>
        </p:nvSpPr>
        <p:spPr>
          <a:xfrm>
            <a:off x="208262" y="8961752"/>
            <a:ext cx="9525417" cy="3046988"/>
          </a:xfrm>
          <a:prstGeom prst="rect">
            <a:avLst/>
          </a:prstGeom>
          <a:noFill/>
        </p:spPr>
        <p:txBody>
          <a:bodyPr wrap="square" lIns="91440" tIns="45720" rIns="91440" bIns="45720" anchor="t">
            <a:spAutoFit/>
          </a:bodyPr>
          <a:lstStyle/>
          <a:p>
            <a:pPr marL="478790" indent="-342900">
              <a:buSzPts val="1460"/>
              <a:buFont typeface="Wingdings" panose="05000000000000000000" pitchFamily="2" charset="2"/>
              <a:buChar char="Ø"/>
            </a:pPr>
            <a:r>
              <a:rPr lang="en-US" sz="2400">
                <a:latin typeface="Arial"/>
                <a:cs typeface="Arial"/>
              </a:rPr>
              <a:t>The N3C’s data consists of existing patient records at 94 participating institutions. </a:t>
            </a:r>
          </a:p>
          <a:p>
            <a:pPr marL="478790" indent="-342900">
              <a:buSzPts val="1460"/>
              <a:buFont typeface="Wingdings" panose="05000000000000000000" pitchFamily="2" charset="2"/>
              <a:buChar char="Ø"/>
            </a:pPr>
            <a:r>
              <a:rPr lang="en-US" sz="2400">
                <a:latin typeface="Arial" panose="020B0604020202020204" pitchFamily="34" charset="0"/>
                <a:cs typeface="Arial" panose="020B0604020202020204" pitchFamily="34" charset="0"/>
              </a:rPr>
              <a:t>The data itself can only be accessed through a secure cloud portal hosted by NCATS known as the Enclave</a:t>
            </a:r>
          </a:p>
          <a:p>
            <a:pPr marL="478790" indent="-342900">
              <a:buSzPts val="1460"/>
              <a:buFont typeface="Wingdings" panose="05000000000000000000" pitchFamily="2" charset="2"/>
              <a:buChar char="Ø"/>
            </a:pPr>
            <a:r>
              <a:rPr lang="en-US" sz="2400">
                <a:latin typeface="Arial" panose="020B0604020202020204" pitchFamily="34" charset="0"/>
                <a:cs typeface="Arial" panose="020B0604020202020204" pitchFamily="34" charset="0"/>
              </a:rPr>
              <a:t>With collaborative efforts it consists of:</a:t>
            </a:r>
          </a:p>
          <a:p>
            <a:pPr marL="478790" indent="-342900">
              <a:buSzPts val="1460"/>
              <a:buFont typeface="Wingdings" panose="05000000000000000000" pitchFamily="2" charset="2"/>
              <a:buChar char="Ø"/>
            </a:pPr>
            <a:r>
              <a:rPr lang="en-US" sz="2400">
                <a:latin typeface="Arial" panose="020B0604020202020204" pitchFamily="34" charset="0"/>
                <a:cs typeface="Arial" panose="020B0604020202020204" pitchFamily="34" charset="0"/>
              </a:rPr>
              <a:t>20 billion rows, 1,757.1 million clinical observations, 16.4 million patients, and 6,438,192 SARS-CoV-2 cases</a:t>
            </a:r>
          </a:p>
          <a:p>
            <a:pPr marL="478790" indent="-342900">
              <a:buSzPts val="1460"/>
              <a:buFont typeface="Wingdings" panose="05000000000000000000" pitchFamily="2" charset="2"/>
              <a:buChar char="Ø"/>
            </a:pPr>
            <a:r>
              <a:rPr lang="en-US" sz="2400">
                <a:latin typeface="Arial" panose="020B0604020202020204" pitchFamily="34" charset="0"/>
                <a:cs typeface="Arial" panose="020B0604020202020204" pitchFamily="34" charset="0"/>
              </a:rPr>
              <a:t>Under the university’s DUR we have access to Level 2 data.</a:t>
            </a:r>
          </a:p>
        </p:txBody>
      </p:sp>
      <p:sp>
        <p:nvSpPr>
          <p:cNvPr id="9" name="Rounded Rectangle 72">
            <a:extLst>
              <a:ext uri="{FF2B5EF4-FFF2-40B4-BE49-F238E27FC236}">
                <a16:creationId xmlns:a16="http://schemas.microsoft.com/office/drawing/2014/main" id="{74DAEFB6-4622-5865-1670-7DF9D89390AA}"/>
              </a:ext>
            </a:extLst>
          </p:cNvPr>
          <p:cNvSpPr/>
          <p:nvPr/>
        </p:nvSpPr>
        <p:spPr>
          <a:xfrm>
            <a:off x="212794" y="12107023"/>
            <a:ext cx="9311834" cy="69548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Demographics Data Aggregation</a:t>
            </a:r>
          </a:p>
        </p:txBody>
      </p:sp>
      <p:sp>
        <p:nvSpPr>
          <p:cNvPr id="19" name="TextBox 18">
            <a:extLst>
              <a:ext uri="{FF2B5EF4-FFF2-40B4-BE49-F238E27FC236}">
                <a16:creationId xmlns:a16="http://schemas.microsoft.com/office/drawing/2014/main" id="{763B8C4B-E410-8878-C61A-8EC14F407FCA}"/>
              </a:ext>
            </a:extLst>
          </p:cNvPr>
          <p:cNvSpPr txBox="1"/>
          <p:nvPr/>
        </p:nvSpPr>
        <p:spPr>
          <a:xfrm>
            <a:off x="17253453" y="13162831"/>
            <a:ext cx="8264737" cy="430887"/>
          </a:xfrm>
          <a:prstGeom prst="rect">
            <a:avLst/>
          </a:prstGeom>
          <a:noFill/>
        </p:spPr>
        <p:txBody>
          <a:bodyPr wrap="square" lIns="91440" tIns="45720" rIns="91440" bIns="45720" anchor="t">
            <a:spAutoFit/>
          </a:bodyPr>
          <a:lstStyle/>
          <a:p>
            <a:pPr marL="135890">
              <a:buSzPts val="1460"/>
            </a:pPr>
            <a:r>
              <a:rPr lang="en-US" sz="2200" dirty="0">
                <a:latin typeface="Arial"/>
                <a:cs typeface="Arial"/>
              </a:rPr>
              <a:t>Table 1. Censored Training Data: Datasets included are in </a:t>
            </a:r>
            <a:r>
              <a:rPr lang="en-US" sz="2200" b="1" dirty="0">
                <a:latin typeface="Arial"/>
                <a:cs typeface="Arial"/>
              </a:rPr>
              <a:t>bold</a:t>
            </a:r>
          </a:p>
        </p:txBody>
      </p:sp>
      <p:sp>
        <p:nvSpPr>
          <p:cNvPr id="22" name="TextBox 21">
            <a:extLst>
              <a:ext uri="{FF2B5EF4-FFF2-40B4-BE49-F238E27FC236}">
                <a16:creationId xmlns:a16="http://schemas.microsoft.com/office/drawing/2014/main" id="{71A4676B-035E-AECA-3E51-9093E778A67A}"/>
              </a:ext>
            </a:extLst>
          </p:cNvPr>
          <p:cNvSpPr txBox="1"/>
          <p:nvPr/>
        </p:nvSpPr>
        <p:spPr>
          <a:xfrm>
            <a:off x="11082688" y="18863486"/>
            <a:ext cx="5800707" cy="443564"/>
          </a:xfrm>
          <a:prstGeom prst="rect">
            <a:avLst/>
          </a:prstGeom>
          <a:noFill/>
        </p:spPr>
        <p:txBody>
          <a:bodyPr wrap="square" lIns="91440" tIns="45720" rIns="91440" bIns="45720" anchor="t">
            <a:spAutoFit/>
          </a:bodyPr>
          <a:lstStyle/>
          <a:p>
            <a:pPr marL="135890">
              <a:buSzPts val="1460"/>
            </a:pPr>
            <a:r>
              <a:rPr lang="en-US" sz="2200">
                <a:latin typeface="Arial"/>
                <a:cs typeface="Arial"/>
              </a:rPr>
              <a:t>Figure 2. Recurring top 20 conditions</a:t>
            </a:r>
          </a:p>
        </p:txBody>
      </p:sp>
      <p:sp>
        <p:nvSpPr>
          <p:cNvPr id="23" name="TextBox 22">
            <a:extLst>
              <a:ext uri="{FF2B5EF4-FFF2-40B4-BE49-F238E27FC236}">
                <a16:creationId xmlns:a16="http://schemas.microsoft.com/office/drawing/2014/main" id="{B883DF74-E878-FA3F-142E-AFC83F32B3E4}"/>
              </a:ext>
            </a:extLst>
          </p:cNvPr>
          <p:cNvSpPr txBox="1"/>
          <p:nvPr/>
        </p:nvSpPr>
        <p:spPr>
          <a:xfrm>
            <a:off x="19265439" y="18867621"/>
            <a:ext cx="6942444" cy="430887"/>
          </a:xfrm>
          <a:prstGeom prst="rect">
            <a:avLst/>
          </a:prstGeom>
          <a:noFill/>
        </p:spPr>
        <p:txBody>
          <a:bodyPr wrap="square" lIns="91440" tIns="45720" rIns="91440" bIns="45720" anchor="t">
            <a:spAutoFit/>
          </a:bodyPr>
          <a:lstStyle/>
          <a:p>
            <a:pPr marL="135890">
              <a:buSzPts val="1460"/>
            </a:pPr>
            <a:r>
              <a:rPr lang="en-US" sz="2200">
                <a:latin typeface="Arial"/>
                <a:cs typeface="Arial"/>
              </a:rPr>
              <a:t>Figure 3. Condition durations</a:t>
            </a:r>
          </a:p>
        </p:txBody>
      </p:sp>
      <p:sp>
        <p:nvSpPr>
          <p:cNvPr id="36" name="TextBox 35">
            <a:extLst>
              <a:ext uri="{FF2B5EF4-FFF2-40B4-BE49-F238E27FC236}">
                <a16:creationId xmlns:a16="http://schemas.microsoft.com/office/drawing/2014/main" id="{1C46BF68-4F38-B079-3BA8-458D2FA171C0}"/>
              </a:ext>
            </a:extLst>
          </p:cNvPr>
          <p:cNvSpPr txBox="1"/>
          <p:nvPr/>
        </p:nvSpPr>
        <p:spPr>
          <a:xfrm>
            <a:off x="9871758" y="4613073"/>
            <a:ext cx="7913044" cy="3046988"/>
          </a:xfrm>
          <a:prstGeom prst="rect">
            <a:avLst/>
          </a:prstGeom>
          <a:noFill/>
        </p:spPr>
        <p:txBody>
          <a:bodyPr wrap="square" lIns="91440" tIns="45720" rIns="91440" bIns="45720" anchor="t">
            <a:spAutoFit/>
          </a:bodyPr>
          <a:lstStyle/>
          <a:p>
            <a:pPr marL="135890">
              <a:buSzPts val="1460"/>
            </a:pPr>
            <a:r>
              <a:rPr lang="en-US" sz="2400" b="1" dirty="0">
                <a:latin typeface="Arial"/>
                <a:cs typeface="Arial"/>
              </a:rPr>
              <a:t>EDA Summary</a:t>
            </a:r>
          </a:p>
          <a:p>
            <a:pPr marL="571500" indent="-457200">
              <a:buSzPts val="1800"/>
              <a:buFont typeface="Wingdings" panose="05000000000000000000" pitchFamily="2" charset="2"/>
              <a:buChar char="Ø"/>
            </a:pPr>
            <a:r>
              <a:rPr lang="en-US" sz="2400" dirty="0">
                <a:latin typeface="Arial"/>
                <a:cs typeface="Arial"/>
              </a:rPr>
              <a:t>condition information for 38,044 patients and information for 14,476 conditions that lasted from 1-409 days.</a:t>
            </a:r>
          </a:p>
          <a:p>
            <a:pPr marL="571500" indent="-457200">
              <a:buSzPts val="1800"/>
              <a:buFont typeface="Wingdings" panose="05000000000000000000" pitchFamily="2" charset="2"/>
              <a:buChar char="Ø"/>
            </a:pPr>
            <a:r>
              <a:rPr lang="en-US" sz="2400" dirty="0">
                <a:latin typeface="Arial"/>
                <a:cs typeface="Arial"/>
              </a:rPr>
              <a:t>observation information for 38,340 patients and have 2,744 total observations including 14,159 prescribed drugs.</a:t>
            </a:r>
          </a:p>
          <a:p>
            <a:pPr marL="571500" indent="-457200">
              <a:buSzPts val="1800"/>
              <a:buFont typeface="Wingdings" panose="05000000000000000000" pitchFamily="2" charset="2"/>
              <a:buChar char="Ø"/>
            </a:pPr>
            <a:r>
              <a:rPr lang="en-US" sz="2400" dirty="0">
                <a:latin typeface="Arial"/>
                <a:cs typeface="Arial"/>
              </a:rPr>
              <a:t>Females represent a small percentage of patients </a:t>
            </a:r>
          </a:p>
        </p:txBody>
      </p:sp>
      <p:sp>
        <p:nvSpPr>
          <p:cNvPr id="39" name="Rounded Rectangle 72">
            <a:extLst>
              <a:ext uri="{FF2B5EF4-FFF2-40B4-BE49-F238E27FC236}">
                <a16:creationId xmlns:a16="http://schemas.microsoft.com/office/drawing/2014/main" id="{52CA9AC1-62AC-7A4C-1C19-A9B2D96F694F}"/>
              </a:ext>
            </a:extLst>
          </p:cNvPr>
          <p:cNvSpPr/>
          <p:nvPr/>
        </p:nvSpPr>
        <p:spPr>
          <a:xfrm>
            <a:off x="10158118" y="14215513"/>
            <a:ext cx="15074875" cy="717376"/>
          </a:xfrm>
          <a:prstGeom prst="roundRect">
            <a:avLst/>
          </a:prstGeom>
          <a:solidFill>
            <a:srgbClr val="8C734D"/>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0960" tIns="30480" rIns="60960" bIns="30480" rtlCol="0" anchor="ctr"/>
          <a:lstStyle/>
          <a:p>
            <a:pPr algn="ctr"/>
            <a:r>
              <a:rPr lang="en-US" sz="3600" b="1">
                <a:latin typeface="Arial" panose="020B0604020202020204" pitchFamily="34" charset="0"/>
                <a:cs typeface="Arial" panose="020B0604020202020204" pitchFamily="34" charset="0"/>
              </a:rPr>
              <a:t>Conditions Data Aggregation</a:t>
            </a:r>
          </a:p>
        </p:txBody>
      </p:sp>
      <p:sp>
        <p:nvSpPr>
          <p:cNvPr id="40" name="TextBox 39">
            <a:extLst>
              <a:ext uri="{FF2B5EF4-FFF2-40B4-BE49-F238E27FC236}">
                <a16:creationId xmlns:a16="http://schemas.microsoft.com/office/drawing/2014/main" id="{57257B34-A02C-EF66-0134-C602B98EA0F1}"/>
              </a:ext>
            </a:extLst>
          </p:cNvPr>
          <p:cNvSpPr txBox="1"/>
          <p:nvPr/>
        </p:nvSpPr>
        <p:spPr>
          <a:xfrm>
            <a:off x="10397080" y="10890211"/>
            <a:ext cx="7097486" cy="3046988"/>
          </a:xfrm>
          <a:prstGeom prst="rect">
            <a:avLst/>
          </a:prstGeom>
          <a:noFill/>
        </p:spPr>
        <p:txBody>
          <a:bodyPr wrap="square" lIns="91440" tIns="45720" rIns="91440" bIns="45720" anchor="t">
            <a:spAutoFit/>
          </a:bodyPr>
          <a:lstStyle/>
          <a:p>
            <a:pPr marL="114300">
              <a:buSzPts val="1800"/>
            </a:pPr>
            <a:r>
              <a:rPr lang="en-US" sz="2400" dirty="0">
                <a:latin typeface="Arial"/>
                <a:cs typeface="Arial"/>
              </a:rPr>
              <a:t>Figure 1. Age groups created with conditional formatting: </a:t>
            </a:r>
            <a:endParaRPr lang="en-US" sz="2400">
              <a:latin typeface="Arial"/>
              <a:cs typeface="Arial"/>
            </a:endParaRPr>
          </a:p>
          <a:p>
            <a:pPr marL="571500" indent="-457200">
              <a:buSzPts val="1800"/>
              <a:buFont typeface="Wingdings" panose="05000000000000000000" pitchFamily="2" charset="2"/>
              <a:buChar char="Ø"/>
            </a:pPr>
            <a:r>
              <a:rPr lang="en-US" sz="2400" dirty="0">
                <a:latin typeface="Arial"/>
                <a:cs typeface="Arial"/>
              </a:rPr>
              <a:t>less than or equal to 2 - infant</a:t>
            </a:r>
          </a:p>
          <a:p>
            <a:pPr marL="571500" indent="-457200">
              <a:buSzPts val="1800"/>
              <a:buFont typeface="Wingdings" panose="05000000000000000000" pitchFamily="2" charset="2"/>
              <a:buChar char="Ø"/>
            </a:pPr>
            <a:r>
              <a:rPr lang="en-US" sz="2400" dirty="0">
                <a:latin typeface="Arial"/>
                <a:cs typeface="Arial"/>
              </a:rPr>
              <a:t>greater than 2 and less than 4 - toddler</a:t>
            </a:r>
          </a:p>
          <a:p>
            <a:pPr marL="571500" indent="-457200">
              <a:buSzPts val="1800"/>
              <a:buFont typeface="Wingdings" panose="05000000000000000000" pitchFamily="2" charset="2"/>
              <a:buChar char="Ø"/>
            </a:pPr>
            <a:r>
              <a:rPr lang="en-US" sz="2400" dirty="0">
                <a:latin typeface="Arial"/>
                <a:cs typeface="Arial"/>
              </a:rPr>
              <a:t>greater than 4 and less than 14 - adolescent</a:t>
            </a:r>
          </a:p>
          <a:p>
            <a:pPr marL="571500" indent="-457200">
              <a:buSzPts val="1800"/>
              <a:buFont typeface="Wingdings" panose="05000000000000000000" pitchFamily="2" charset="2"/>
              <a:buChar char="Ø"/>
            </a:pPr>
            <a:r>
              <a:rPr lang="en-US" sz="2400" dirty="0">
                <a:latin typeface="Arial"/>
                <a:cs typeface="Arial"/>
              </a:rPr>
              <a:t>greater than 14 and less than 30 - young adult</a:t>
            </a:r>
          </a:p>
          <a:p>
            <a:pPr marL="571500" indent="-457200">
              <a:buSzPts val="1800"/>
              <a:buFont typeface="Wingdings" panose="05000000000000000000" pitchFamily="2" charset="2"/>
              <a:buChar char="Ø"/>
            </a:pPr>
            <a:r>
              <a:rPr lang="en-US" sz="2400" dirty="0">
                <a:latin typeface="Arial"/>
                <a:cs typeface="Arial"/>
              </a:rPr>
              <a:t>greater than 30 and less than 50 – adult</a:t>
            </a:r>
          </a:p>
          <a:p>
            <a:pPr marL="571500" indent="-457200">
              <a:buSzPts val="1800"/>
              <a:buFont typeface="Wingdings" panose="05000000000000000000" pitchFamily="2" charset="2"/>
              <a:buChar char="Ø"/>
            </a:pPr>
            <a:r>
              <a:rPr lang="en-US" sz="2400" dirty="0">
                <a:latin typeface="Arial"/>
                <a:cs typeface="Arial"/>
              </a:rPr>
              <a:t>greater than 50 and less than 91 – older adult</a:t>
            </a:r>
          </a:p>
        </p:txBody>
      </p:sp>
      <p:pic>
        <p:nvPicPr>
          <p:cNvPr id="66" name="Picture 66" descr="A picture containing table&#10;&#10;Description automatically generated">
            <a:extLst>
              <a:ext uri="{FF2B5EF4-FFF2-40B4-BE49-F238E27FC236}">
                <a16:creationId xmlns:a16="http://schemas.microsoft.com/office/drawing/2014/main" id="{91CE5936-A997-1A7F-F112-31B7FEE84963}"/>
              </a:ext>
            </a:extLst>
          </p:cNvPr>
          <p:cNvPicPr>
            <a:picLocks noChangeAspect="1"/>
          </p:cNvPicPr>
          <p:nvPr/>
        </p:nvPicPr>
        <p:blipFill>
          <a:blip r:embed="rId6"/>
          <a:stretch>
            <a:fillRect/>
          </a:stretch>
        </p:blipFill>
        <p:spPr>
          <a:xfrm>
            <a:off x="17422442" y="15147048"/>
            <a:ext cx="7942052" cy="3725046"/>
          </a:xfrm>
          <a:prstGeom prst="rect">
            <a:avLst/>
          </a:prstGeom>
        </p:spPr>
      </p:pic>
      <p:pic>
        <p:nvPicPr>
          <p:cNvPr id="33" name="Picture 33" descr="Chart&#10;&#10;Description automatically generated">
            <a:extLst>
              <a:ext uri="{FF2B5EF4-FFF2-40B4-BE49-F238E27FC236}">
                <a16:creationId xmlns:a16="http://schemas.microsoft.com/office/drawing/2014/main" id="{04E49E80-50F0-B1DD-501C-45FB1BAE0A6D}"/>
              </a:ext>
            </a:extLst>
          </p:cNvPr>
          <p:cNvPicPr>
            <a:picLocks noChangeAspect="1"/>
          </p:cNvPicPr>
          <p:nvPr/>
        </p:nvPicPr>
        <p:blipFill>
          <a:blip r:embed="rId7"/>
          <a:stretch>
            <a:fillRect/>
          </a:stretch>
        </p:blipFill>
        <p:spPr>
          <a:xfrm>
            <a:off x="9876108" y="7662112"/>
            <a:ext cx="7913045" cy="3225488"/>
          </a:xfrm>
          <a:prstGeom prst="rect">
            <a:avLst/>
          </a:prstGeom>
        </p:spPr>
      </p:pic>
      <p:pic>
        <p:nvPicPr>
          <p:cNvPr id="34" name="Picture 36">
            <a:extLst>
              <a:ext uri="{FF2B5EF4-FFF2-40B4-BE49-F238E27FC236}">
                <a16:creationId xmlns:a16="http://schemas.microsoft.com/office/drawing/2014/main" id="{8EF72BB7-5D4C-0B7A-CAFD-77FE89B8EFCD}"/>
              </a:ext>
            </a:extLst>
          </p:cNvPr>
          <p:cNvPicPr>
            <a:picLocks noChangeAspect="1"/>
          </p:cNvPicPr>
          <p:nvPr/>
        </p:nvPicPr>
        <p:blipFill>
          <a:blip r:embed="rId8"/>
          <a:stretch>
            <a:fillRect/>
          </a:stretch>
        </p:blipFill>
        <p:spPr>
          <a:xfrm>
            <a:off x="10155386" y="15149515"/>
            <a:ext cx="7666007" cy="3298878"/>
          </a:xfrm>
          <a:prstGeom prst="rect">
            <a:avLst/>
          </a:prstGeom>
        </p:spPr>
      </p:pic>
      <p:sp>
        <p:nvSpPr>
          <p:cNvPr id="2" name="TextBox 1">
            <a:extLst>
              <a:ext uri="{FF2B5EF4-FFF2-40B4-BE49-F238E27FC236}">
                <a16:creationId xmlns:a16="http://schemas.microsoft.com/office/drawing/2014/main" id="{6B41CBD0-AE5F-5A66-739A-6C393A141F75}"/>
              </a:ext>
            </a:extLst>
          </p:cNvPr>
          <p:cNvSpPr txBox="1"/>
          <p:nvPr/>
        </p:nvSpPr>
        <p:spPr>
          <a:xfrm>
            <a:off x="26563631" y="8964606"/>
            <a:ext cx="5034756" cy="430887"/>
          </a:xfrm>
          <a:prstGeom prst="rect">
            <a:avLst/>
          </a:prstGeom>
          <a:noFill/>
        </p:spPr>
        <p:txBody>
          <a:bodyPr wrap="square" lIns="91440" tIns="45720" rIns="91440" bIns="45720" anchor="t">
            <a:spAutoFit/>
          </a:bodyPr>
          <a:lstStyle/>
          <a:p>
            <a:pPr marL="135890">
              <a:buSzPts val="1460"/>
            </a:pPr>
            <a:r>
              <a:rPr lang="en-US" sz="2200" dirty="0">
                <a:latin typeface="Arial"/>
                <a:cs typeface="Arial"/>
              </a:rPr>
              <a:t>Figure 4. Modeling Flow</a:t>
            </a:r>
          </a:p>
        </p:txBody>
      </p:sp>
      <p:graphicFrame>
        <p:nvGraphicFramePr>
          <p:cNvPr id="10" name="Table 9">
            <a:extLst>
              <a:ext uri="{FF2B5EF4-FFF2-40B4-BE49-F238E27FC236}">
                <a16:creationId xmlns:a16="http://schemas.microsoft.com/office/drawing/2014/main" id="{B66618D8-45E7-89FD-5EF5-8705A33E9BE9}"/>
              </a:ext>
            </a:extLst>
          </p:cNvPr>
          <p:cNvGraphicFramePr>
            <a:graphicFrameLocks noGrp="1"/>
          </p:cNvGraphicFramePr>
          <p:nvPr>
            <p:extLst>
              <p:ext uri="{D42A27DB-BD31-4B8C-83A1-F6EECF244321}">
                <p14:modId xmlns:p14="http://schemas.microsoft.com/office/powerpoint/2010/main" val="4250923810"/>
              </p:ext>
            </p:extLst>
          </p:nvPr>
        </p:nvGraphicFramePr>
        <p:xfrm>
          <a:off x="17731848" y="4633965"/>
          <a:ext cx="7097486" cy="8138160"/>
        </p:xfrm>
        <a:graphic>
          <a:graphicData uri="http://schemas.openxmlformats.org/drawingml/2006/table">
            <a:tbl>
              <a:tblPr firstRow="1">
                <a:tableStyleId>{793D81CF-94F2-401A-BA57-92F5A7B2D0C5}</a:tableStyleId>
              </a:tblPr>
              <a:tblGrid>
                <a:gridCol w="3958757">
                  <a:extLst>
                    <a:ext uri="{9D8B030D-6E8A-4147-A177-3AD203B41FA5}">
                      <a16:colId xmlns:a16="http://schemas.microsoft.com/office/drawing/2014/main" val="513294764"/>
                    </a:ext>
                  </a:extLst>
                </a:gridCol>
                <a:gridCol w="1724887">
                  <a:extLst>
                    <a:ext uri="{9D8B030D-6E8A-4147-A177-3AD203B41FA5}">
                      <a16:colId xmlns:a16="http://schemas.microsoft.com/office/drawing/2014/main" val="1144392008"/>
                    </a:ext>
                  </a:extLst>
                </a:gridCol>
                <a:gridCol w="1413842">
                  <a:extLst>
                    <a:ext uri="{9D8B030D-6E8A-4147-A177-3AD203B41FA5}">
                      <a16:colId xmlns:a16="http://schemas.microsoft.com/office/drawing/2014/main" val="2675974109"/>
                    </a:ext>
                  </a:extLst>
                </a:gridCol>
              </a:tblGrid>
              <a:tr h="319016">
                <a:tc>
                  <a:txBody>
                    <a:bodyPr/>
                    <a:lstStyle/>
                    <a:p>
                      <a:pPr algn="l" fontAlgn="b"/>
                      <a:r>
                        <a:rPr lang="en-US" sz="2200" b="1" u="none" strike="noStrike" dirty="0">
                          <a:effectLst/>
                        </a:rPr>
                        <a:t>Data Set</a:t>
                      </a:r>
                      <a:endParaRPr lang="en-US" sz="22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b="1" u="none" strike="noStrike" dirty="0">
                          <a:effectLst/>
                        </a:rPr>
                        <a:t>Columns</a:t>
                      </a:r>
                      <a:endParaRPr lang="en-US" sz="22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b="1" u="none" strike="noStrike" dirty="0">
                          <a:effectLst/>
                        </a:rPr>
                        <a:t>Rows</a:t>
                      </a:r>
                      <a:endParaRPr lang="en-US" sz="2200" b="1" i="0" u="none" strike="noStrike" dirty="0">
                        <a:solidFill>
                          <a:srgbClr val="FFFFFF"/>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1056403796"/>
                  </a:ext>
                </a:extLst>
              </a:tr>
              <a:tr h="319016">
                <a:tc>
                  <a:txBody>
                    <a:bodyPr/>
                    <a:lstStyle/>
                    <a:p>
                      <a:pPr algn="l" fontAlgn="b"/>
                      <a:r>
                        <a:rPr lang="en-US" sz="2200" b="1" u="none" strike="noStrike" dirty="0" err="1">
                          <a:effectLst/>
                        </a:rPr>
                        <a:t>visit_occurence</a:t>
                      </a:r>
                      <a:endParaRPr lang="en-US" sz="2200" b="1" i="0" u="none" strike="noStrike" dirty="0">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23</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3.5m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084603573"/>
                  </a:ext>
                </a:extLst>
              </a:tr>
              <a:tr h="319016">
                <a:tc>
                  <a:txBody>
                    <a:bodyPr/>
                    <a:lstStyle/>
                    <a:p>
                      <a:pPr algn="l" fontAlgn="b"/>
                      <a:r>
                        <a:rPr lang="en-US" sz="2200" b="0" u="none" strike="noStrike" dirty="0">
                          <a:effectLst/>
                        </a:rPr>
                        <a:t>provider</a:t>
                      </a:r>
                      <a:endParaRPr lang="en-US" sz="2200" b="0" i="0" u="none" strike="noStrike" dirty="0">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18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31.7k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519805842"/>
                  </a:ext>
                </a:extLst>
              </a:tr>
              <a:tr h="319016">
                <a:tc>
                  <a:txBody>
                    <a:bodyPr/>
                    <a:lstStyle/>
                    <a:p>
                      <a:pPr algn="l" fontAlgn="b"/>
                      <a:r>
                        <a:rPr lang="en-US" sz="2200" u="none" strike="noStrike" err="1">
                          <a:effectLst/>
                        </a:rPr>
                        <a:t>procedures_to_macrovisits</a:t>
                      </a:r>
                      <a:endParaRPr lang="en-US" sz="2200" b="0" i="0" u="none" strike="noStrike">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992k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399772035"/>
                  </a:ext>
                </a:extLst>
              </a:tr>
              <a:tr h="319016">
                <a:tc>
                  <a:txBody>
                    <a:bodyPr/>
                    <a:lstStyle/>
                    <a:p>
                      <a:pPr algn="l" fontAlgn="b"/>
                      <a:r>
                        <a:rPr lang="en-US" sz="2200" u="none" strike="noStrike" dirty="0" err="1">
                          <a:effectLst/>
                        </a:rPr>
                        <a:t>procedure_occurrence</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19</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2.8m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2011559537"/>
                  </a:ext>
                </a:extLst>
              </a:tr>
              <a:tr h="319016">
                <a:tc>
                  <a:txBody>
                    <a:bodyPr/>
                    <a:lstStyle/>
                    <a:p>
                      <a:pPr algn="l" fontAlgn="b"/>
                      <a:r>
                        <a:rPr lang="en-US" sz="2200" b="1" u="none" strike="noStrike" dirty="0">
                          <a:effectLst/>
                        </a:rPr>
                        <a:t>person</a:t>
                      </a:r>
                      <a:endParaRPr lang="en-US" sz="2200" b="1"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26</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57.7k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1714335467"/>
                  </a:ext>
                </a:extLst>
              </a:tr>
              <a:tr h="319016">
                <a:tc>
                  <a:txBody>
                    <a:bodyPr/>
                    <a:lstStyle/>
                    <a:p>
                      <a:pPr algn="l" fontAlgn="b"/>
                      <a:r>
                        <a:rPr lang="en-US" sz="2200" u="none" strike="noStrike" err="1">
                          <a:effectLst/>
                        </a:rPr>
                        <a:t>payer_plan_period</a:t>
                      </a:r>
                      <a:endParaRPr lang="en-US" sz="2200" b="0" i="0" u="none" strike="noStrike">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7</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1.4m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814493044"/>
                  </a:ext>
                </a:extLst>
              </a:tr>
              <a:tr h="319016">
                <a:tc>
                  <a:txBody>
                    <a:bodyPr/>
                    <a:lstStyle/>
                    <a:p>
                      <a:pPr algn="l" fontAlgn="b"/>
                      <a:r>
                        <a:rPr lang="en-US" sz="2200" b="1" u="none" strike="noStrike" dirty="0">
                          <a:effectLst/>
                        </a:rPr>
                        <a:t>observation</a:t>
                      </a:r>
                      <a:endParaRPr lang="en-US" sz="2200" b="1" i="0" u="none" strike="noStrike" dirty="0">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25</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45.4k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821422123"/>
                  </a:ext>
                </a:extLst>
              </a:tr>
              <a:tr h="319016">
                <a:tc>
                  <a:txBody>
                    <a:bodyPr/>
                    <a:lstStyle/>
                    <a:p>
                      <a:pPr algn="l" fontAlgn="b"/>
                      <a:r>
                        <a:rPr lang="en-US" sz="2200" b="1" u="none" strike="noStrike" dirty="0" err="1">
                          <a:effectLst/>
                        </a:rPr>
                        <a:t>observation_period</a:t>
                      </a:r>
                      <a:endParaRPr lang="en-US" sz="2200" b="1" i="0" u="none" strike="noStrike" dirty="0" err="1">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7</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45.4k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533163856"/>
                  </a:ext>
                </a:extLst>
              </a:tr>
              <a:tr h="319016">
                <a:tc>
                  <a:txBody>
                    <a:bodyPr/>
                    <a:lstStyle/>
                    <a:p>
                      <a:pPr algn="l" fontAlgn="b"/>
                      <a:r>
                        <a:rPr lang="en-US" sz="2200" u="none" strike="noStrike" dirty="0" err="1">
                          <a:effectLst/>
                        </a:rPr>
                        <a:t>microvisits_to_macrovisits</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26</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6.9m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2403820746"/>
                  </a:ext>
                </a:extLst>
              </a:tr>
              <a:tr h="319016">
                <a:tc>
                  <a:txBody>
                    <a:bodyPr/>
                    <a:lstStyle/>
                    <a:p>
                      <a:pPr algn="l" fontAlgn="b"/>
                      <a:r>
                        <a:rPr lang="en-US" sz="2200" u="none" strike="noStrike" dirty="0" err="1">
                          <a:effectLst/>
                        </a:rPr>
                        <a:t>measurement_to_macrovisits</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3.5m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2655609052"/>
                  </a:ext>
                </a:extLst>
              </a:tr>
              <a:tr h="319016">
                <a:tc>
                  <a:txBody>
                    <a:bodyPr/>
                    <a:lstStyle/>
                    <a:p>
                      <a:pPr algn="l" fontAlgn="b"/>
                      <a:r>
                        <a:rPr lang="en-US" sz="2200" u="none" strike="noStrike" dirty="0">
                          <a:effectLst/>
                        </a:rPr>
                        <a:t>note</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19</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17.8m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1837836871"/>
                  </a:ext>
                </a:extLst>
              </a:tr>
              <a:tr h="319016">
                <a:tc>
                  <a:txBody>
                    <a:bodyPr/>
                    <a:lstStyle/>
                    <a:p>
                      <a:pPr algn="l" fontAlgn="b"/>
                      <a:r>
                        <a:rPr lang="en-US" sz="2200" u="none" strike="noStrike" dirty="0" err="1">
                          <a:effectLst/>
                        </a:rPr>
                        <a:t>note_nlp</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21</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321k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122646565"/>
                  </a:ext>
                </a:extLst>
              </a:tr>
              <a:tr h="319016">
                <a:tc>
                  <a:txBody>
                    <a:bodyPr/>
                    <a:lstStyle/>
                    <a:p>
                      <a:pPr algn="l" fontAlgn="b"/>
                      <a:r>
                        <a:rPr lang="en-US" sz="2200" u="none" strike="noStrike" dirty="0" err="1">
                          <a:effectLst/>
                        </a:rPr>
                        <a:t>measurement_to_macrovisits</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30</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7.6m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1076617284"/>
                  </a:ext>
                </a:extLst>
              </a:tr>
              <a:tr h="319016">
                <a:tc>
                  <a:txBody>
                    <a:bodyPr/>
                    <a:lstStyle/>
                    <a:p>
                      <a:pPr algn="l" fontAlgn="b"/>
                      <a:r>
                        <a:rPr lang="en-US" sz="2200" u="none" strike="noStrike" err="1">
                          <a:effectLst/>
                        </a:rPr>
                        <a:t>manifest_safe_harbor</a:t>
                      </a:r>
                      <a:endParaRPr lang="en-US" sz="2200" b="0" i="0" u="none" strike="noStrike">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13</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32.6m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354773770"/>
                  </a:ext>
                </a:extLst>
              </a:tr>
              <a:tr h="319016">
                <a:tc>
                  <a:txBody>
                    <a:bodyPr/>
                    <a:lstStyle/>
                    <a:p>
                      <a:pPr algn="l" fontAlgn="b"/>
                      <a:r>
                        <a:rPr lang="en-US" sz="2200" b="1" u="none" strike="noStrike" dirty="0">
                          <a:effectLst/>
                        </a:rPr>
                        <a:t>location</a:t>
                      </a:r>
                      <a:endParaRPr lang="en-US" sz="2200" b="1" i="0" u="none" strike="noStrike" dirty="0">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9</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69</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368533649"/>
                  </a:ext>
                </a:extLst>
              </a:tr>
              <a:tr h="319016">
                <a:tc>
                  <a:txBody>
                    <a:bodyPr/>
                    <a:lstStyle/>
                    <a:p>
                      <a:pPr algn="l" fontAlgn="b"/>
                      <a:r>
                        <a:rPr lang="en-US" sz="2200" b="1" u="none" strike="noStrike" dirty="0">
                          <a:effectLst/>
                        </a:rPr>
                        <a:t>Long COVID Silver Standard</a:t>
                      </a:r>
                      <a:endParaRPr lang="en-US" sz="2200" b="1" i="0" u="none" strike="noStrike" dirty="0">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5</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25.1k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848671767"/>
                  </a:ext>
                </a:extLst>
              </a:tr>
              <a:tr h="319016">
                <a:tc>
                  <a:txBody>
                    <a:bodyPr/>
                    <a:lstStyle/>
                    <a:p>
                      <a:pPr algn="l" fontAlgn="b"/>
                      <a:r>
                        <a:rPr lang="en-US" sz="2200" b="1" u="none" strike="noStrike" dirty="0" err="1">
                          <a:effectLst/>
                        </a:rPr>
                        <a:t>drug_exposure</a:t>
                      </a:r>
                      <a:endParaRPr lang="en-US" sz="2200" b="1" i="0" u="none" strike="noStrike" dirty="0" err="1">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28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57.7k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2166135427"/>
                  </a:ext>
                </a:extLst>
              </a:tr>
              <a:tr h="319016">
                <a:tc>
                  <a:txBody>
                    <a:bodyPr/>
                    <a:lstStyle/>
                    <a:p>
                      <a:pPr algn="l" fontAlgn="b"/>
                      <a:r>
                        <a:rPr lang="en-US" sz="2200" b="1" u="none" strike="noStrike" dirty="0" err="1">
                          <a:effectLst/>
                        </a:rPr>
                        <a:t>drug_era</a:t>
                      </a:r>
                      <a:endParaRPr lang="en-US" sz="2200" b="1" i="0" u="none" strike="noStrike" dirty="0" err="1">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9</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13.6k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031709486"/>
                  </a:ext>
                </a:extLst>
              </a:tr>
              <a:tr h="319016">
                <a:tc>
                  <a:txBody>
                    <a:bodyPr/>
                    <a:lstStyle/>
                    <a:p>
                      <a:pPr algn="l" fontAlgn="b"/>
                      <a:r>
                        <a:rPr lang="en-US" sz="2200" u="none" strike="noStrike" dirty="0" err="1">
                          <a:effectLst/>
                        </a:rPr>
                        <a:t>device_exposure</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19</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2.1m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744729470"/>
                  </a:ext>
                </a:extLst>
              </a:tr>
              <a:tr h="319016">
                <a:tc>
                  <a:txBody>
                    <a:bodyPr/>
                    <a:lstStyle/>
                    <a:p>
                      <a:pPr lvl="0" algn="l">
                        <a:buNone/>
                      </a:pPr>
                      <a:r>
                        <a:rPr lang="en-US" sz="2200" b="1" u="none" strike="noStrike" dirty="0" err="1">
                          <a:effectLst/>
                        </a:rPr>
                        <a:t>condtion_to_macrovisit</a:t>
                      </a:r>
                      <a:endParaRPr lang="en-US" sz="2200" b="1" i="0" u="none" strike="noStrike" dirty="0" err="1">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422k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2303825408"/>
                  </a:ext>
                </a:extLst>
              </a:tr>
              <a:tr h="319016">
                <a:tc>
                  <a:txBody>
                    <a:bodyPr/>
                    <a:lstStyle/>
                    <a:p>
                      <a:pPr algn="l" fontAlgn="b"/>
                      <a:r>
                        <a:rPr lang="en-US" sz="2200" b="1" u="none" strike="noStrike" dirty="0" err="1">
                          <a:effectLst/>
                        </a:rPr>
                        <a:t>condition_occurrence</a:t>
                      </a:r>
                      <a:endParaRPr lang="en-US" sz="2200" b="1" i="0" u="none" strike="noStrike" dirty="0" err="1">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21</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1.3m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1764565926"/>
                  </a:ext>
                </a:extLst>
              </a:tr>
              <a:tr h="319016">
                <a:tc>
                  <a:txBody>
                    <a:bodyPr/>
                    <a:lstStyle/>
                    <a:p>
                      <a:pPr algn="l" fontAlgn="b"/>
                      <a:r>
                        <a:rPr lang="en-US" sz="2200" b="1" u="none" strike="noStrike" dirty="0" err="1">
                          <a:effectLst/>
                        </a:rPr>
                        <a:t>condition_era</a:t>
                      </a:r>
                      <a:endParaRPr lang="en-US" sz="2200" b="1" i="0" u="none" strike="noStrike" dirty="0" err="1">
                        <a:solidFill>
                          <a:srgbClr val="000000"/>
                        </a:solidFill>
                        <a:effectLst/>
                        <a:latin typeface="Arial"/>
                        <a:cs typeface="Arial"/>
                      </a:endParaRPr>
                    </a:p>
                  </a:txBody>
                  <a:tcPr marL="3810" marR="3810" marT="3810" marB="0" anchor="b"/>
                </a:tc>
                <a:tc>
                  <a:txBody>
                    <a:bodyPr/>
                    <a:lstStyle/>
                    <a:p>
                      <a:pPr algn="l" fontAlgn="b"/>
                      <a:r>
                        <a:rPr lang="en-US" sz="2200" u="none" strike="noStrike" dirty="0">
                          <a:effectLst/>
                        </a:rPr>
                        <a:t>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2.5m</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3707478940"/>
                  </a:ext>
                </a:extLst>
              </a:tr>
              <a:tr h="319016">
                <a:tc>
                  <a:txBody>
                    <a:bodyPr/>
                    <a:lstStyle/>
                    <a:p>
                      <a:pPr algn="l" fontAlgn="b"/>
                      <a:r>
                        <a:rPr lang="en-US" sz="2200" u="none" strike="noStrike" dirty="0" err="1">
                          <a:effectLst/>
                        </a:rPr>
                        <a:t>care_site</a:t>
                      </a:r>
                      <a:endParaRPr lang="en-US" sz="2200" b="0" i="0" u="none" strike="noStrike" dirty="0" err="1">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8</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tc>
                  <a:txBody>
                    <a:bodyPr/>
                    <a:lstStyle/>
                    <a:p>
                      <a:pPr algn="l" fontAlgn="b"/>
                      <a:r>
                        <a:rPr lang="en-US" sz="2200" u="none" strike="noStrike" dirty="0">
                          <a:effectLst/>
                        </a:rPr>
                        <a:t>8.4k</a:t>
                      </a:r>
                      <a:endParaRPr lang="en-US" sz="2200" b="0" i="0" u="none" strike="noStrike" dirty="0">
                        <a:solidFill>
                          <a:srgbClr val="000000"/>
                        </a:solidFill>
                        <a:effectLst/>
                        <a:latin typeface="Arial" panose="020B0604020202020204" pitchFamily="34" charset="0"/>
                        <a:cs typeface="Arial" panose="020B0604020202020204" pitchFamily="34" charset="0"/>
                      </a:endParaRPr>
                    </a:p>
                  </a:txBody>
                  <a:tcPr marL="3810" marR="3810" marT="3810" marB="0" anchor="b"/>
                </a:tc>
                <a:extLst>
                  <a:ext uri="{0D108BD9-81ED-4DB2-BD59-A6C34878D82A}">
                    <a16:rowId xmlns:a16="http://schemas.microsoft.com/office/drawing/2014/main" val="1924802543"/>
                  </a:ext>
                </a:extLst>
              </a:tr>
            </a:tbl>
          </a:graphicData>
        </a:graphic>
      </p:graphicFrame>
      <p:sp>
        <p:nvSpPr>
          <p:cNvPr id="54" name="TextBox 53">
            <a:extLst>
              <a:ext uri="{FF2B5EF4-FFF2-40B4-BE49-F238E27FC236}">
                <a16:creationId xmlns:a16="http://schemas.microsoft.com/office/drawing/2014/main" id="{F3C31929-A506-B190-9077-0628A270C90E}"/>
              </a:ext>
            </a:extLst>
          </p:cNvPr>
          <p:cNvSpPr txBox="1"/>
          <p:nvPr/>
        </p:nvSpPr>
        <p:spPr>
          <a:xfrm>
            <a:off x="10312532" y="19083264"/>
            <a:ext cx="15537624" cy="3785652"/>
          </a:xfrm>
          <a:prstGeom prst="rect">
            <a:avLst/>
          </a:prstGeom>
          <a:noFill/>
        </p:spPr>
        <p:txBody>
          <a:bodyPr wrap="square" lIns="91440" tIns="45720" rIns="91440" bIns="45720" anchor="ctr">
            <a:spAutoFit/>
          </a:bodyPr>
          <a:lstStyle/>
          <a:p>
            <a:pPr marL="135890"/>
            <a:r>
              <a:rPr lang="en-US" sz="2400" b="1" dirty="0">
                <a:latin typeface="Arial"/>
                <a:cs typeface="Arial"/>
              </a:rPr>
              <a:t>Conditions </a:t>
            </a:r>
            <a:r>
              <a:rPr lang="en-US" sz="2400" b="1" dirty="0" err="1">
                <a:latin typeface="Arial"/>
                <a:cs typeface="Arial"/>
              </a:rPr>
              <a:t>Dataframe</a:t>
            </a:r>
            <a:endParaRPr lang="en-US" sz="2400" b="1">
              <a:latin typeface="Arial"/>
              <a:cs typeface="Arial"/>
            </a:endParaRPr>
          </a:p>
          <a:p>
            <a:pPr marL="593090" indent="-457200">
              <a:buSzPts val="1460"/>
              <a:buAutoNum type="arabicPeriod"/>
            </a:pPr>
            <a:r>
              <a:rPr lang="en-US" sz="2400" dirty="0">
                <a:latin typeface="Arial"/>
                <a:cs typeface="Arial"/>
              </a:rPr>
              <a:t>Preparation tool: we normalize and drop insignificant columns (all null columns)</a:t>
            </a:r>
            <a:endParaRPr lang="en-US" sz="2400" dirty="0">
              <a:ea typeface="+mn-lt"/>
              <a:cs typeface="+mn-lt"/>
            </a:endParaRPr>
          </a:p>
          <a:p>
            <a:pPr marL="593090" indent="-457200">
              <a:buSzPts val="1460"/>
              <a:buAutoNum type="arabicPeriod"/>
            </a:pPr>
            <a:r>
              <a:rPr lang="en-US" sz="2400" dirty="0">
                <a:latin typeface="Arial"/>
                <a:cs typeface="Arial"/>
              </a:rPr>
              <a:t>Contour Analysis Tool: we calculated condition durations</a:t>
            </a:r>
            <a:endParaRPr lang="en-US" dirty="0"/>
          </a:p>
          <a:p>
            <a:pPr marL="593090" indent="-457200">
              <a:buSzPts val="1460"/>
              <a:buAutoNum type="arabicPeriod"/>
            </a:pPr>
            <a:r>
              <a:rPr lang="en-US" sz="2400" dirty="0">
                <a:latin typeface="Arial"/>
                <a:cs typeface="Arial"/>
              </a:rPr>
              <a:t>Code Workbook: on </a:t>
            </a:r>
            <a:r>
              <a:rPr lang="en-US" sz="2400" dirty="0" err="1">
                <a:latin typeface="Arial"/>
                <a:cs typeface="Arial"/>
              </a:rPr>
              <a:t>person_id</a:t>
            </a:r>
            <a:r>
              <a:rPr lang="en-US" sz="2400" dirty="0">
                <a:latin typeface="Arial"/>
                <a:cs typeface="Arial"/>
              </a:rPr>
              <a:t>, </a:t>
            </a:r>
            <a:r>
              <a:rPr lang="en-US" sz="2400" dirty="0" err="1">
                <a:latin typeface="Arial"/>
                <a:cs typeface="Arial"/>
              </a:rPr>
              <a:t>visit_occurrence_id</a:t>
            </a:r>
            <a:r>
              <a:rPr lang="en-US" sz="2400" dirty="0">
                <a:latin typeface="Arial"/>
                <a:cs typeface="Arial"/>
              </a:rPr>
              <a:t>, and </a:t>
            </a:r>
            <a:r>
              <a:rPr lang="en-US" sz="2400" dirty="0" err="1">
                <a:latin typeface="Arial"/>
                <a:cs typeface="Arial"/>
              </a:rPr>
              <a:t>observation_concept_id</a:t>
            </a:r>
            <a:r>
              <a:rPr lang="en-US" sz="2400" dirty="0">
                <a:latin typeface="Arial"/>
                <a:cs typeface="Arial"/>
              </a:rPr>
              <a:t> and combined:</a:t>
            </a:r>
          </a:p>
          <a:p>
            <a:pPr marL="2160270" lvl="1" indent="-457200">
              <a:buSzPts val="1460"/>
              <a:buAutoNum type="arabicPeriod"/>
            </a:pPr>
            <a:r>
              <a:rPr lang="en-US" sz="2400" dirty="0" err="1">
                <a:latin typeface="Arial"/>
                <a:cs typeface="Arial"/>
              </a:rPr>
              <a:t>Observation_period</a:t>
            </a:r>
            <a:r>
              <a:rPr lang="en-US" sz="2400" dirty="0">
                <a:latin typeface="Arial"/>
                <a:cs typeface="Arial"/>
              </a:rPr>
              <a:t>, observation, and </a:t>
            </a:r>
            <a:r>
              <a:rPr lang="en-US" sz="2400" dirty="0" err="1">
                <a:latin typeface="Arial"/>
                <a:cs typeface="Arial"/>
              </a:rPr>
              <a:t>visit_occurrence</a:t>
            </a:r>
            <a:r>
              <a:rPr lang="en-US" sz="2400" dirty="0">
                <a:latin typeface="Arial"/>
                <a:cs typeface="Arial"/>
              </a:rPr>
              <a:t> datasets</a:t>
            </a:r>
          </a:p>
          <a:p>
            <a:pPr marL="2160270" lvl="1" indent="-457200">
              <a:buSzPts val="1460"/>
              <a:buAutoNum type="arabicPeriod"/>
            </a:pPr>
            <a:r>
              <a:rPr lang="en-US" sz="2400" dirty="0">
                <a:latin typeface="Arial"/>
                <a:cs typeface="Arial"/>
              </a:rPr>
              <a:t>Demographics and Drugs </a:t>
            </a:r>
            <a:r>
              <a:rPr lang="en-US" sz="2400" dirty="0" err="1">
                <a:latin typeface="Arial"/>
                <a:cs typeface="Arial"/>
              </a:rPr>
              <a:t>dataframe</a:t>
            </a:r>
            <a:endParaRPr lang="en-US" sz="2400" dirty="0" err="1">
              <a:latin typeface="Arial" panose="020B0604020202020204" pitchFamily="34" charset="0"/>
              <a:cs typeface="Arial" panose="020B0604020202020204" pitchFamily="34" charset="0"/>
            </a:endParaRPr>
          </a:p>
          <a:p>
            <a:pPr marL="2160270" lvl="1" indent="-457200">
              <a:buSzPts val="1460"/>
              <a:buFontTx/>
              <a:buAutoNum type="arabicPeriod"/>
            </a:pPr>
            <a:endParaRPr lang="en-US" sz="2400" dirty="0">
              <a:latin typeface="Arial" panose="020B0604020202020204" pitchFamily="34" charset="0"/>
              <a:cs typeface="Arial" panose="020B0604020202020204" pitchFamily="34" charset="0"/>
            </a:endParaRPr>
          </a:p>
          <a:p>
            <a:pPr marL="593090" indent="-457200">
              <a:buSzPts val="1460"/>
              <a:buFontTx/>
              <a:buAutoNum type="arabicPeriod"/>
            </a:pPr>
            <a:endParaRPr lang="en-US" sz="2400" dirty="0">
              <a:latin typeface="Arial" panose="020B0604020202020204" pitchFamily="34" charset="0"/>
              <a:cs typeface="Arial" panose="020B0604020202020204" pitchFamily="34" charset="0"/>
            </a:endParaRPr>
          </a:p>
          <a:p>
            <a:pPr marL="579755" indent="-457200">
              <a:buSzPct val="100000"/>
              <a:buFont typeface="Wingdings" pitchFamily="2" charset="2"/>
              <a:buChar char="Ø"/>
            </a:pPr>
            <a:endParaRPr lang="en-US" sz="2400">
              <a:latin typeface="Arial" panose="020B0604020202020204" pitchFamily="34" charset="0"/>
              <a:cs typeface="Arial" panose="020B0604020202020204" pitchFamily="34" charset="0"/>
            </a:endParaRPr>
          </a:p>
          <a:p>
            <a:pPr marL="478790" indent="-342900">
              <a:buSzPts val="1460"/>
              <a:buFont typeface="Wingdings" pitchFamily="2" charset="2"/>
              <a:buChar char="Ø"/>
            </a:pPr>
            <a:endParaRPr lang="en-US" sz="2400">
              <a:latin typeface="Arial" panose="020B0604020202020204" pitchFamily="34" charset="0"/>
              <a:cs typeface="Arial" panose="020B0604020202020204" pitchFamily="34" charset="0"/>
            </a:endParaRPr>
          </a:p>
        </p:txBody>
      </p:sp>
      <p:pic>
        <p:nvPicPr>
          <p:cNvPr id="232" name="Picture 232" descr="A picture containing text&#10;&#10;Description automatically generated">
            <a:extLst>
              <a:ext uri="{FF2B5EF4-FFF2-40B4-BE49-F238E27FC236}">
                <a16:creationId xmlns:a16="http://schemas.microsoft.com/office/drawing/2014/main" id="{06CA96AB-3985-992C-57B1-FF6B42926A7E}"/>
              </a:ext>
            </a:extLst>
          </p:cNvPr>
          <p:cNvPicPr>
            <a:picLocks noChangeAspect="1"/>
          </p:cNvPicPr>
          <p:nvPr/>
        </p:nvPicPr>
        <p:blipFill>
          <a:blip r:embed="rId9"/>
          <a:stretch>
            <a:fillRect/>
          </a:stretch>
        </p:blipFill>
        <p:spPr>
          <a:xfrm>
            <a:off x="25752919" y="4821655"/>
            <a:ext cx="7074701" cy="4094709"/>
          </a:xfrm>
          <a:prstGeom prst="rect">
            <a:avLst/>
          </a:prstGeom>
        </p:spPr>
      </p:pic>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327B9BB600C24D969D4109B7BDF3BC" ma:contentTypeVersion="10" ma:contentTypeDescription="Create a new document." ma:contentTypeScope="" ma:versionID="63050399dfe90cf7587cf945d84ee0d0">
  <xsd:schema xmlns:xsd="http://www.w3.org/2001/XMLSchema" xmlns:xs="http://www.w3.org/2001/XMLSchema" xmlns:p="http://schemas.microsoft.com/office/2006/metadata/properties" xmlns:ns2="dae96268-6b91-42cf-98d9-7287c0f26adf" xmlns:ns3="bbe9b01d-c81c-4833-b8eb-7cf06592a486" targetNamespace="http://schemas.microsoft.com/office/2006/metadata/properties" ma:root="true" ma:fieldsID="ffaa121e828920ce99b45aba99ddfd74" ns2:_="" ns3:_="">
    <xsd:import namespace="dae96268-6b91-42cf-98d9-7287c0f26adf"/>
    <xsd:import namespace="bbe9b01d-c81c-4833-b8eb-7cf06592a48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96268-6b91-42cf-98d9-7287c0f26a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e9b01d-c81c-4833-b8eb-7cf06592a48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AB4AAE-37F7-48BC-9315-4F0B560E4FC3}">
  <ds:schemaRefs>
    <ds:schemaRef ds:uri="bbe9b01d-c81c-4833-b8eb-7cf06592a486"/>
    <ds:schemaRef ds:uri="dae96268-6b91-42cf-98d9-7287c0f26a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2EE32B-77C5-49C6-8F60-D665B12ED61C}">
  <ds:schemaRefs>
    <ds:schemaRef ds:uri="http://schemas.microsoft.com/sharepoint/v3/contenttype/forms"/>
  </ds:schemaRefs>
</ds:datastoreItem>
</file>

<file path=customXml/itemProps3.xml><?xml version="1.0" encoding="utf-8"?>
<ds:datastoreItem xmlns:ds="http://schemas.openxmlformats.org/officeDocument/2006/customXml" ds:itemID="{3188A1C6-E9DE-482A-B5D0-EB6400972847}">
  <ds:schemaRefs>
    <ds:schemaRef ds:uri="bbe9b01d-c81c-4833-b8eb-7cf06592a486"/>
    <ds:schemaRef ds:uri="dae96268-6b91-42cf-98d9-7287c0f26ad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Ryan Peterson</dc:creator>
  <cp:revision>186</cp:revision>
  <dcterms:created xsi:type="dcterms:W3CDTF">2011-07-28T19:17:36Z</dcterms:created>
  <dcterms:modified xsi:type="dcterms:W3CDTF">2023-02-17T21:01:03Z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0x01010062327B9BB600C24D969D4109B7BDF3BC</vt:lpwstr>
  </property>
</Properties>
</file>