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21945600"/>
  <p:notesSz cx="43434000" cy="32461200"/>
  <p:defaultTextStyle>
    <a:defPPr>
      <a:defRPr lang="en-US"/>
    </a:defPPr>
    <a:lvl1pPr marL="0" algn="l" defTabSz="3134710" rtl="0" eaLnBrk="1" latinLnBrk="0" hangingPunct="1">
      <a:defRPr sz="6142" kern="1200">
        <a:solidFill>
          <a:schemeClr val="tx1"/>
        </a:solidFill>
        <a:latin typeface="+mn-lt"/>
        <a:ea typeface="+mn-ea"/>
        <a:cs typeface="+mn-cs"/>
      </a:defRPr>
    </a:lvl1pPr>
    <a:lvl2pPr marL="1567355" algn="l" defTabSz="3134710" rtl="0" eaLnBrk="1" latinLnBrk="0" hangingPunct="1">
      <a:defRPr sz="6142" kern="1200">
        <a:solidFill>
          <a:schemeClr val="tx1"/>
        </a:solidFill>
        <a:latin typeface="+mn-lt"/>
        <a:ea typeface="+mn-ea"/>
        <a:cs typeface="+mn-cs"/>
      </a:defRPr>
    </a:lvl2pPr>
    <a:lvl3pPr marL="3134710" algn="l" defTabSz="3134710" rtl="0" eaLnBrk="1" latinLnBrk="0" hangingPunct="1">
      <a:defRPr sz="6142" kern="1200">
        <a:solidFill>
          <a:schemeClr val="tx1"/>
        </a:solidFill>
        <a:latin typeface="+mn-lt"/>
        <a:ea typeface="+mn-ea"/>
        <a:cs typeface="+mn-cs"/>
      </a:defRPr>
    </a:lvl3pPr>
    <a:lvl4pPr marL="4702064" algn="l" defTabSz="3134710" rtl="0" eaLnBrk="1" latinLnBrk="0" hangingPunct="1">
      <a:defRPr sz="6142" kern="1200">
        <a:solidFill>
          <a:schemeClr val="tx1"/>
        </a:solidFill>
        <a:latin typeface="+mn-lt"/>
        <a:ea typeface="+mn-ea"/>
        <a:cs typeface="+mn-cs"/>
      </a:defRPr>
    </a:lvl4pPr>
    <a:lvl5pPr marL="6269419" algn="l" defTabSz="3134710" rtl="0" eaLnBrk="1" latinLnBrk="0" hangingPunct="1">
      <a:defRPr sz="6142" kern="1200">
        <a:solidFill>
          <a:schemeClr val="tx1"/>
        </a:solidFill>
        <a:latin typeface="+mn-lt"/>
        <a:ea typeface="+mn-ea"/>
        <a:cs typeface="+mn-cs"/>
      </a:defRPr>
    </a:lvl5pPr>
    <a:lvl6pPr marL="7836774" algn="l" defTabSz="3134710" rtl="0" eaLnBrk="1" latinLnBrk="0" hangingPunct="1">
      <a:defRPr sz="6142" kern="1200">
        <a:solidFill>
          <a:schemeClr val="tx1"/>
        </a:solidFill>
        <a:latin typeface="+mn-lt"/>
        <a:ea typeface="+mn-ea"/>
        <a:cs typeface="+mn-cs"/>
      </a:defRPr>
    </a:lvl6pPr>
    <a:lvl7pPr marL="9404129" algn="l" defTabSz="3134710" rtl="0" eaLnBrk="1" latinLnBrk="0" hangingPunct="1">
      <a:defRPr sz="6142" kern="1200">
        <a:solidFill>
          <a:schemeClr val="tx1"/>
        </a:solidFill>
        <a:latin typeface="+mn-lt"/>
        <a:ea typeface="+mn-ea"/>
        <a:cs typeface="+mn-cs"/>
      </a:defRPr>
    </a:lvl7pPr>
    <a:lvl8pPr marL="10971483" algn="l" defTabSz="3134710" rtl="0" eaLnBrk="1" latinLnBrk="0" hangingPunct="1">
      <a:defRPr sz="6142" kern="1200">
        <a:solidFill>
          <a:schemeClr val="tx1"/>
        </a:solidFill>
        <a:latin typeface="+mn-lt"/>
        <a:ea typeface="+mn-ea"/>
        <a:cs typeface="+mn-cs"/>
      </a:defRPr>
    </a:lvl8pPr>
    <a:lvl9pPr marL="12538838" algn="l" defTabSz="3134710"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760C9D-84F0-61B4-7875-524D2D2AF2F3}" name="Elizondo, Mirna" initials="EM" userId="S::m_e172@txstate.edu::09ea4274-4ca6-47c8-a481-2346adb50e0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F6C"/>
    <a:srgbClr val="DE4968"/>
    <a:srgbClr val="8C2A81"/>
    <a:srgbClr val="3B0E70"/>
    <a:srgbClr val="636363"/>
    <a:srgbClr val="9F480E"/>
    <a:srgbClr val="254478"/>
    <a:srgbClr val="6FAD46"/>
    <a:srgbClr val="5B9CD5"/>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065" autoAdjust="0"/>
  </p:normalViewPr>
  <p:slideViewPr>
    <p:cSldViewPr snapToGrid="0">
      <p:cViewPr>
        <p:scale>
          <a:sx n="19" d="100"/>
          <a:sy n="19" d="100"/>
        </p:scale>
        <p:origin x="1810" y="54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1C13CEDB-1576-403A-AF15-152CAF7F4EE7}" authorId="{96760C9D-84F0-61B4-7875-524D2D2AF2F3}" created="2022-11-30T21:15:38.636">
    <ac:deMkLst xmlns:ac="http://schemas.microsoft.com/office/drawing/2013/main/command">
      <pc:docMk xmlns:pc="http://schemas.microsoft.com/office/powerpoint/2013/main/command"/>
      <pc:sldMk xmlns:pc="http://schemas.microsoft.com/office/powerpoint/2013/main/command" cId="0" sldId="256"/>
      <ac:spMk id="2" creationId="{5503B3BA-87DD-269B-F964-228842A4A2CA}"/>
    </ac:deMkLst>
    <p188:txBody>
      <a:bodyPr/>
      <a:lstStyle/>
      <a:p>
        <a:r>
          <a:rPr lang="en-US"/>
          <a:t>Im not sure how to title it but I added the chart in to explain my limitations mostly due to playing catch up most of the time. Could be irrelevant to the poster just covering bases and im not sure what else to add</a:t>
        </a:r>
      </a:p>
    </p188:txBody>
  </p188:cm>
  <p188:cm id="{2C02F38F-20CC-4002-8E00-66BB466E20B9}" authorId="{96760C9D-84F0-61B4-7875-524D2D2AF2F3}" created="2022-11-30T21:16:17.178">
    <ac:deMkLst xmlns:ac="http://schemas.microsoft.com/office/drawing/2013/main/command">
      <pc:docMk xmlns:pc="http://schemas.microsoft.com/office/powerpoint/2013/main/command"/>
      <pc:sldMk xmlns:pc="http://schemas.microsoft.com/office/powerpoint/2013/main/command" cId="0" sldId="256"/>
      <ac:spMk id="24" creationId="{B5B34F41-483E-4D63-B0E7-E9772F2AF4F7}"/>
    </ac:deMkLst>
    <p188:txBody>
      <a:bodyPr/>
      <a:lstStyle/>
      <a:p>
        <a:r>
          <a:rPr lang="en-US"/>
          <a:t>Wording sounds redundant?</a:t>
        </a:r>
      </a:p>
    </p188:txBody>
  </p188:cm>
  <p188:cm id="{38908054-493F-4F5B-8F7D-862ED805469C}" authorId="{96760C9D-84F0-61B4-7875-524D2D2AF2F3}" created="2022-11-30T21:58:27.087">
    <ac:deMkLst xmlns:ac="http://schemas.microsoft.com/office/drawing/2013/main/command">
      <pc:docMk xmlns:pc="http://schemas.microsoft.com/office/powerpoint/2013/main/command"/>
      <pc:sldMk xmlns:pc="http://schemas.microsoft.com/office/powerpoint/2013/main/command" cId="0" sldId="256"/>
      <ac:graphicFrameMk id="12" creationId="{5C845C04-9851-09EF-A57B-CE9DA25BC550}"/>
    </ac:deMkLst>
    <p188:txBody>
      <a:bodyPr/>
      <a:lstStyle/>
      <a:p>
        <a:r>
          <a:rPr lang="en-US"/>
          <a:t>Dataset table?</a:t>
        </a:r>
      </a:p>
    </p188:txBody>
  </p188:cm>
  <p188:cm id="{57DAA78A-3DA5-47A1-B5A6-F67FA57DA732}" authorId="{96760C9D-84F0-61B4-7875-524D2D2AF2F3}" created="2022-11-30T21:59:13.381">
    <ac:deMkLst xmlns:ac="http://schemas.microsoft.com/office/drawing/2013/main/command">
      <pc:docMk xmlns:pc="http://schemas.microsoft.com/office/powerpoint/2013/main/command"/>
      <pc:sldMk xmlns:pc="http://schemas.microsoft.com/office/powerpoint/2013/main/command" cId="0" sldId="256"/>
      <ac:spMk id="31" creationId="{B1DE7437-8B3A-49DE-800E-7076BEB9B75D}"/>
    </ac:deMkLst>
    <p188:txBody>
      <a:bodyPr/>
      <a:lstStyle/>
      <a:p>
        <a:r>
          <a:rPr lang="en-US"/>
          <a:t>Following required citation from NCATS</a:t>
        </a:r>
      </a:p>
    </p188:txBody>
  </p188:cm>
  <p188:cm id="{E1CC7773-D422-4079-962F-534E39A934AC}" authorId="{96760C9D-84F0-61B4-7875-524D2D2AF2F3}" created="2022-11-30T22:10:20.885">
    <ac:deMkLst xmlns:ac="http://schemas.microsoft.com/office/drawing/2013/main/command">
      <pc:docMk xmlns:pc="http://schemas.microsoft.com/office/powerpoint/2013/main/command"/>
      <pc:sldMk xmlns:pc="http://schemas.microsoft.com/office/powerpoint/2013/main/command" cId="0" sldId="256"/>
      <ac:spMk id="89" creationId="{71BCD4E9-5F33-469E-127A-BFAD115927B0}"/>
    </ac:deMkLst>
    <p188:txBody>
      <a:bodyPr/>
      <a:lstStyle/>
      <a:p>
        <a:r>
          <a:rPr lang="en-US"/>
          <a:t>Ideally an image would go above</a:t>
        </a:r>
      </a:p>
    </p188:txBody>
  </p188:cm>
  <p188:cm id="{6540BD2B-1F93-417C-84A9-28EB1D12EF0B}" authorId="{96760C9D-84F0-61B4-7875-524D2D2AF2F3}" created="2022-11-30T22:10:50.889">
    <ac:deMkLst xmlns:ac="http://schemas.microsoft.com/office/drawing/2013/main/command">
      <pc:docMk xmlns:pc="http://schemas.microsoft.com/office/powerpoint/2013/main/command"/>
      <pc:sldMk xmlns:pc="http://schemas.microsoft.com/office/powerpoint/2013/main/command" cId="0" sldId="256"/>
      <ac:spMk id="8" creationId="{F37949C4-B92C-F7AE-C1F7-E2C66906C6F5}"/>
    </ac:deMkLst>
    <p188:txBody>
      <a:bodyPr/>
      <a:lstStyle/>
      <a:p>
        <a:r>
          <a:rPr lang="en-US"/>
          <a:t>Can show statistically statement not with model</a:t>
        </a:r>
      </a:p>
    </p188:txBody>
  </p188:cm>
</p188: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6C0297-8CDC-48A2-9BB1-74BA3DB2C68A}" type="doc">
      <dgm:prSet loTypeId="urn:microsoft.com/office/officeart/2005/8/layout/hProcess4" loCatId="process" qsTypeId="urn:microsoft.com/office/officeart/2005/8/quickstyle/simple1" qsCatId="simple" csTypeId="urn:microsoft.com/office/officeart/2005/8/colors/colorful3" csCatId="colorful" phldr="1"/>
      <dgm:spPr/>
      <dgm:t>
        <a:bodyPr/>
        <a:lstStyle/>
        <a:p>
          <a:endParaRPr lang="en-US"/>
        </a:p>
      </dgm:t>
    </dgm:pt>
    <dgm:pt modelId="{C0D2D770-6916-448F-86A9-F67CFCD6A5ED}">
      <dgm:prSet phldrT="[Text]"/>
      <dgm:spPr/>
      <dgm:t>
        <a:bodyPr/>
        <a:lstStyle/>
        <a:p>
          <a:r>
            <a:rPr lang="en-US"/>
            <a:t>Data Cleaning</a:t>
          </a:r>
        </a:p>
      </dgm:t>
    </dgm:pt>
    <dgm:pt modelId="{E3B279E0-8B98-4C70-A92B-9BAE1F56F63D}" type="parTrans" cxnId="{D8E49655-398A-4964-BB03-5920E11F2650}">
      <dgm:prSet/>
      <dgm:spPr/>
      <dgm:t>
        <a:bodyPr/>
        <a:lstStyle/>
        <a:p>
          <a:endParaRPr lang="en-US"/>
        </a:p>
      </dgm:t>
    </dgm:pt>
    <dgm:pt modelId="{3CEF3910-250C-4805-8392-CE9C30F48CF9}" type="sibTrans" cxnId="{D8E49655-398A-4964-BB03-5920E11F2650}">
      <dgm:prSet/>
      <dgm:spPr/>
      <dgm:t>
        <a:bodyPr/>
        <a:lstStyle/>
        <a:p>
          <a:endParaRPr lang="en-US"/>
        </a:p>
      </dgm:t>
    </dgm:pt>
    <dgm:pt modelId="{738BECF7-1C25-4938-996D-F40B6BCFF03E}">
      <dgm:prSet phldrT="[Text]"/>
      <dgm:spPr/>
      <dgm:t>
        <a:bodyPr/>
        <a:lstStyle/>
        <a:p>
          <a:r>
            <a:rPr lang="en-US"/>
            <a:t>N3C Enclave provided 23 initial datasets</a:t>
          </a:r>
        </a:p>
      </dgm:t>
    </dgm:pt>
    <dgm:pt modelId="{F52F16FC-4E05-4392-AB00-D2776DBC23E0}" type="parTrans" cxnId="{B034E59E-9B0E-4D10-A75F-12905BA9CD9F}">
      <dgm:prSet/>
      <dgm:spPr/>
      <dgm:t>
        <a:bodyPr/>
        <a:lstStyle/>
        <a:p>
          <a:endParaRPr lang="en-US"/>
        </a:p>
      </dgm:t>
    </dgm:pt>
    <dgm:pt modelId="{1CFF9593-8F60-4468-BB22-02A74AC99F92}" type="sibTrans" cxnId="{B034E59E-9B0E-4D10-A75F-12905BA9CD9F}">
      <dgm:prSet/>
      <dgm:spPr/>
      <dgm:t>
        <a:bodyPr/>
        <a:lstStyle/>
        <a:p>
          <a:endParaRPr lang="en-US"/>
        </a:p>
      </dgm:t>
    </dgm:pt>
    <dgm:pt modelId="{A28527DA-AC37-40D6-8B96-7C5BD6335961}">
      <dgm:prSet phldrT="[Text]"/>
      <dgm:spPr/>
      <dgm:t>
        <a:bodyPr/>
        <a:lstStyle/>
        <a:p>
          <a:r>
            <a:rPr lang="en-US"/>
            <a:t>Datasets were normalized and unsignificant features were dropped</a:t>
          </a:r>
        </a:p>
      </dgm:t>
    </dgm:pt>
    <dgm:pt modelId="{A1E7DD0C-83FB-440E-A3CA-1B58B0E72EB8}" type="parTrans" cxnId="{8C25DF4E-53E3-44F3-AF4B-411740C37211}">
      <dgm:prSet/>
      <dgm:spPr/>
      <dgm:t>
        <a:bodyPr/>
        <a:lstStyle/>
        <a:p>
          <a:endParaRPr lang="en-US"/>
        </a:p>
      </dgm:t>
    </dgm:pt>
    <dgm:pt modelId="{F16202BF-49E5-4993-BB95-022F667C5257}" type="sibTrans" cxnId="{8C25DF4E-53E3-44F3-AF4B-411740C37211}">
      <dgm:prSet/>
      <dgm:spPr/>
      <dgm:t>
        <a:bodyPr/>
        <a:lstStyle/>
        <a:p>
          <a:endParaRPr lang="en-US"/>
        </a:p>
      </dgm:t>
    </dgm:pt>
    <dgm:pt modelId="{C8B8D6B1-5221-4776-B163-B5CA7F127E05}">
      <dgm:prSet phldrT="[Text]"/>
      <dgm:spPr/>
      <dgm:t>
        <a:bodyPr/>
        <a:lstStyle/>
        <a:p>
          <a:r>
            <a:rPr lang="en-US"/>
            <a:t>Enclave Tools</a:t>
          </a:r>
        </a:p>
      </dgm:t>
    </dgm:pt>
    <dgm:pt modelId="{84FD59A2-5872-4E8F-96E8-74FD5101B599}" type="parTrans" cxnId="{558A336C-5703-4483-99D3-4EF14EDB60F9}">
      <dgm:prSet/>
      <dgm:spPr/>
      <dgm:t>
        <a:bodyPr/>
        <a:lstStyle/>
        <a:p>
          <a:endParaRPr lang="en-US"/>
        </a:p>
      </dgm:t>
    </dgm:pt>
    <dgm:pt modelId="{DF29D8C0-A942-4F93-BB99-DAAD3EF1F499}" type="sibTrans" cxnId="{558A336C-5703-4483-99D3-4EF14EDB60F9}">
      <dgm:prSet/>
      <dgm:spPr/>
      <dgm:t>
        <a:bodyPr/>
        <a:lstStyle/>
        <a:p>
          <a:endParaRPr lang="en-US"/>
        </a:p>
      </dgm:t>
    </dgm:pt>
    <dgm:pt modelId="{AF198376-6437-4A2F-9936-DE456A43C46C}">
      <dgm:prSet phldrT="[Text]"/>
      <dgm:spPr/>
      <dgm:t>
        <a:bodyPr/>
        <a:lstStyle/>
        <a:p>
          <a:r>
            <a:rPr lang="en-US"/>
            <a:t>Preparation Cleaning</a:t>
          </a:r>
        </a:p>
      </dgm:t>
    </dgm:pt>
    <dgm:pt modelId="{ACA53F89-5482-4CBF-8610-9B461B57281F}" type="parTrans" cxnId="{CEFB41FD-EF04-42A1-97FF-E2E25F6BE87A}">
      <dgm:prSet/>
      <dgm:spPr/>
      <dgm:t>
        <a:bodyPr/>
        <a:lstStyle/>
        <a:p>
          <a:endParaRPr lang="en-US"/>
        </a:p>
      </dgm:t>
    </dgm:pt>
    <dgm:pt modelId="{A609A0C8-157A-4A17-8E14-9B9261F41A13}" type="sibTrans" cxnId="{CEFB41FD-EF04-42A1-97FF-E2E25F6BE87A}">
      <dgm:prSet/>
      <dgm:spPr/>
      <dgm:t>
        <a:bodyPr/>
        <a:lstStyle/>
        <a:p>
          <a:endParaRPr lang="en-US"/>
        </a:p>
      </dgm:t>
    </dgm:pt>
    <dgm:pt modelId="{D1ACDA9C-1CB5-4EDB-AD8C-73178CF839AB}">
      <dgm:prSet phldrT="[Text]"/>
      <dgm:spPr/>
      <dgm:t>
        <a:bodyPr/>
        <a:lstStyle/>
        <a:p>
          <a:r>
            <a:rPr lang="en-US" dirty="0"/>
            <a:t>Modeling Datasets</a:t>
          </a:r>
        </a:p>
      </dgm:t>
    </dgm:pt>
    <dgm:pt modelId="{DB690043-FEF6-44F5-9A6E-E050A69FA481}" type="parTrans" cxnId="{7BB6DD52-000B-4A2C-BDB2-54D67309DBE9}">
      <dgm:prSet/>
      <dgm:spPr/>
      <dgm:t>
        <a:bodyPr/>
        <a:lstStyle/>
        <a:p>
          <a:endParaRPr lang="en-US"/>
        </a:p>
      </dgm:t>
    </dgm:pt>
    <dgm:pt modelId="{11F8C947-7011-4EAE-9F9E-DB4DAC92C459}" type="sibTrans" cxnId="{7BB6DD52-000B-4A2C-BDB2-54D67309DBE9}">
      <dgm:prSet/>
      <dgm:spPr/>
      <dgm:t>
        <a:bodyPr/>
        <a:lstStyle/>
        <a:p>
          <a:endParaRPr lang="en-US"/>
        </a:p>
      </dgm:t>
    </dgm:pt>
    <dgm:pt modelId="{2112D8AC-0242-45BE-9CC6-BC1C088AE7B3}">
      <dgm:prSet phldrT="[Text]"/>
      <dgm:spPr/>
      <dgm:t>
        <a:bodyPr/>
        <a:lstStyle/>
        <a:p>
          <a:r>
            <a:rPr lang="en-US"/>
            <a:t>Demographics</a:t>
          </a:r>
        </a:p>
      </dgm:t>
    </dgm:pt>
    <dgm:pt modelId="{C419301B-AA42-4597-83E4-217B1CD33219}" type="parTrans" cxnId="{7F37CF21-B158-4224-ADE0-ABE480E6BD66}">
      <dgm:prSet/>
      <dgm:spPr/>
      <dgm:t>
        <a:bodyPr/>
        <a:lstStyle/>
        <a:p>
          <a:endParaRPr lang="en-US"/>
        </a:p>
      </dgm:t>
    </dgm:pt>
    <dgm:pt modelId="{9C85DA22-782E-46C6-B6A4-443FA4016808}" type="sibTrans" cxnId="{7F37CF21-B158-4224-ADE0-ABE480E6BD66}">
      <dgm:prSet/>
      <dgm:spPr/>
      <dgm:t>
        <a:bodyPr/>
        <a:lstStyle/>
        <a:p>
          <a:endParaRPr lang="en-US"/>
        </a:p>
      </dgm:t>
    </dgm:pt>
    <dgm:pt modelId="{C45475BE-244F-4DB3-9002-4F5DCE06B8FB}">
      <dgm:prSet phldrT="[Text]"/>
      <dgm:spPr/>
      <dgm:t>
        <a:bodyPr/>
        <a:lstStyle/>
        <a:p>
          <a:r>
            <a:rPr lang="en-US"/>
            <a:t>Contour Analysis Tool</a:t>
          </a:r>
        </a:p>
      </dgm:t>
    </dgm:pt>
    <dgm:pt modelId="{E85814B9-3AC8-46F7-A611-49BFD934860C}" type="parTrans" cxnId="{B7E75391-2159-498D-BED1-8EE9615B314A}">
      <dgm:prSet/>
      <dgm:spPr/>
      <dgm:t>
        <a:bodyPr/>
        <a:lstStyle/>
        <a:p>
          <a:endParaRPr lang="en-US"/>
        </a:p>
      </dgm:t>
    </dgm:pt>
    <dgm:pt modelId="{3015D6BC-0A2C-4510-AEC9-9F3A69974134}" type="sibTrans" cxnId="{B7E75391-2159-498D-BED1-8EE9615B314A}">
      <dgm:prSet/>
      <dgm:spPr/>
      <dgm:t>
        <a:bodyPr/>
        <a:lstStyle/>
        <a:p>
          <a:endParaRPr lang="en-US"/>
        </a:p>
      </dgm:t>
    </dgm:pt>
    <dgm:pt modelId="{57B510FD-C2F3-4ACA-810E-DF9DD60C7D96}">
      <dgm:prSet phldrT="[Text]"/>
      <dgm:spPr/>
      <dgm:t>
        <a:bodyPr/>
        <a:lstStyle/>
        <a:p>
          <a:r>
            <a:rPr lang="en-US"/>
            <a:t>Code Workbook</a:t>
          </a:r>
        </a:p>
      </dgm:t>
    </dgm:pt>
    <dgm:pt modelId="{C2DDA6C5-6CAC-4214-8410-D5C5D8962CEA}" type="parTrans" cxnId="{982A20C3-5CA6-4D04-995D-5F23DD0BA578}">
      <dgm:prSet/>
      <dgm:spPr/>
      <dgm:t>
        <a:bodyPr/>
        <a:lstStyle/>
        <a:p>
          <a:endParaRPr lang="en-US"/>
        </a:p>
      </dgm:t>
    </dgm:pt>
    <dgm:pt modelId="{065BB6A7-93C7-4779-B6DA-B8341F080942}" type="sibTrans" cxnId="{982A20C3-5CA6-4D04-995D-5F23DD0BA578}">
      <dgm:prSet/>
      <dgm:spPr/>
      <dgm:t>
        <a:bodyPr/>
        <a:lstStyle/>
        <a:p>
          <a:endParaRPr lang="en-US"/>
        </a:p>
      </dgm:t>
    </dgm:pt>
    <dgm:pt modelId="{9150BA46-6644-4029-A0AB-57886C392E73}">
      <dgm:prSet phldrT="[Text]"/>
      <dgm:spPr/>
      <dgm:t>
        <a:bodyPr/>
        <a:lstStyle/>
        <a:p>
          <a:r>
            <a:rPr lang="en-US"/>
            <a:t>Reports</a:t>
          </a:r>
        </a:p>
      </dgm:t>
    </dgm:pt>
    <dgm:pt modelId="{4116E481-ED69-4F94-BA10-D3CE1F1BAC9F}" type="parTrans" cxnId="{7AD78847-4A86-484B-BB1D-28F440453796}">
      <dgm:prSet/>
      <dgm:spPr/>
      <dgm:t>
        <a:bodyPr/>
        <a:lstStyle/>
        <a:p>
          <a:endParaRPr lang="en-US"/>
        </a:p>
      </dgm:t>
    </dgm:pt>
    <dgm:pt modelId="{ECC16012-EBCA-477F-AAD5-F18BB369A8E5}" type="sibTrans" cxnId="{7AD78847-4A86-484B-BB1D-28F440453796}">
      <dgm:prSet/>
      <dgm:spPr/>
      <dgm:t>
        <a:bodyPr/>
        <a:lstStyle/>
        <a:p>
          <a:endParaRPr lang="en-US"/>
        </a:p>
      </dgm:t>
    </dgm:pt>
    <dgm:pt modelId="{CD8A1F22-3183-445F-A793-161764C3B652}">
      <dgm:prSet phldrT="[Text]"/>
      <dgm:spPr/>
      <dgm:t>
        <a:bodyPr/>
        <a:lstStyle/>
        <a:p>
          <a:r>
            <a:rPr lang="en-US"/>
            <a:t>PySpark</a:t>
          </a:r>
        </a:p>
      </dgm:t>
    </dgm:pt>
    <dgm:pt modelId="{DDEB1292-BDC8-46FD-BAFF-70B97F1A124F}" type="parTrans" cxnId="{9824BC87-18D0-4B37-8188-E7173A6520BF}">
      <dgm:prSet/>
      <dgm:spPr/>
      <dgm:t>
        <a:bodyPr/>
        <a:lstStyle/>
        <a:p>
          <a:endParaRPr lang="en-US"/>
        </a:p>
      </dgm:t>
    </dgm:pt>
    <dgm:pt modelId="{F90E05F1-1A21-4CF5-B1B5-1BF78612DA27}" type="sibTrans" cxnId="{9824BC87-18D0-4B37-8188-E7173A6520BF}">
      <dgm:prSet/>
      <dgm:spPr/>
      <dgm:t>
        <a:bodyPr/>
        <a:lstStyle/>
        <a:p>
          <a:endParaRPr lang="en-US"/>
        </a:p>
      </dgm:t>
    </dgm:pt>
    <dgm:pt modelId="{77A31E1D-AC61-4834-8557-F2CA28FD6834}">
      <dgm:prSet phldrT="[Text]"/>
      <dgm:spPr/>
      <dgm:t>
        <a:bodyPr/>
        <a:lstStyle/>
        <a:p>
          <a:r>
            <a:rPr lang="en-US"/>
            <a:t>Observations</a:t>
          </a:r>
        </a:p>
      </dgm:t>
    </dgm:pt>
    <dgm:pt modelId="{935583EB-A954-4E97-8340-4316CD7AD590}" type="parTrans" cxnId="{178C753D-E3C7-4782-9AEF-DA4750B3F4C6}">
      <dgm:prSet/>
      <dgm:spPr/>
      <dgm:t>
        <a:bodyPr/>
        <a:lstStyle/>
        <a:p>
          <a:endParaRPr lang="en-US"/>
        </a:p>
      </dgm:t>
    </dgm:pt>
    <dgm:pt modelId="{CFD1F3B9-868A-42FD-95BF-B07CBE84BEBB}" type="sibTrans" cxnId="{178C753D-E3C7-4782-9AEF-DA4750B3F4C6}">
      <dgm:prSet/>
      <dgm:spPr/>
      <dgm:t>
        <a:bodyPr/>
        <a:lstStyle/>
        <a:p>
          <a:endParaRPr lang="en-US"/>
        </a:p>
      </dgm:t>
    </dgm:pt>
    <dgm:pt modelId="{FC5126E7-E729-4883-962B-13E56E629F76}">
      <dgm:prSet phldrT="[Text]"/>
      <dgm:spPr/>
      <dgm:t>
        <a:bodyPr/>
        <a:lstStyle/>
        <a:p>
          <a:r>
            <a:rPr lang="en-US"/>
            <a:t>Conditions</a:t>
          </a:r>
        </a:p>
      </dgm:t>
    </dgm:pt>
    <dgm:pt modelId="{51C194E3-4E1A-40BE-8A2A-F9ACB16DEB9D}" type="parTrans" cxnId="{5AC41228-40F4-401B-B622-9B7581B6CECB}">
      <dgm:prSet/>
      <dgm:spPr/>
      <dgm:t>
        <a:bodyPr/>
        <a:lstStyle/>
        <a:p>
          <a:endParaRPr lang="en-US"/>
        </a:p>
      </dgm:t>
    </dgm:pt>
    <dgm:pt modelId="{DA8F759F-DF2B-4790-85E0-F8B828BCB7DC}" type="sibTrans" cxnId="{5AC41228-40F4-401B-B622-9B7581B6CECB}">
      <dgm:prSet/>
      <dgm:spPr/>
      <dgm:t>
        <a:bodyPr/>
        <a:lstStyle/>
        <a:p>
          <a:endParaRPr lang="en-US"/>
        </a:p>
      </dgm:t>
    </dgm:pt>
    <dgm:pt modelId="{793391D8-3FA8-4123-9405-AA8A5BF62A5F}">
      <dgm:prSet phldrT="[Text]"/>
      <dgm:spPr/>
      <dgm:t>
        <a:bodyPr/>
        <a:lstStyle/>
        <a:p>
          <a:r>
            <a:rPr lang="en-US"/>
            <a:t>Drugs</a:t>
          </a:r>
        </a:p>
      </dgm:t>
    </dgm:pt>
    <dgm:pt modelId="{58FB9DF3-3CD7-4D52-920A-4EA95E85D196}" type="parTrans" cxnId="{C8F2C4DF-123E-4742-ABD8-B2A8530A203D}">
      <dgm:prSet/>
      <dgm:spPr/>
      <dgm:t>
        <a:bodyPr/>
        <a:lstStyle/>
        <a:p>
          <a:endParaRPr lang="en-US"/>
        </a:p>
      </dgm:t>
    </dgm:pt>
    <dgm:pt modelId="{F8095A0A-A217-4DF9-BFB4-E49B26378261}" type="sibTrans" cxnId="{C8F2C4DF-123E-4742-ABD8-B2A8530A203D}">
      <dgm:prSet/>
      <dgm:spPr/>
      <dgm:t>
        <a:bodyPr/>
        <a:lstStyle/>
        <a:p>
          <a:endParaRPr lang="en-US"/>
        </a:p>
      </dgm:t>
    </dgm:pt>
    <dgm:pt modelId="{5ED23BB3-E05E-48C1-A6FD-243497DEA6E3}">
      <dgm:prSet phldrT="[Text]"/>
      <dgm:spPr/>
      <dgm:t>
        <a:bodyPr/>
        <a:lstStyle/>
        <a:p>
          <a:r>
            <a:rPr lang="en-US"/>
            <a:t>Patients</a:t>
          </a:r>
        </a:p>
      </dgm:t>
    </dgm:pt>
    <dgm:pt modelId="{CF6BE1FF-D4C2-4754-B887-F92FD086BD88}" type="parTrans" cxnId="{0C0F420E-8EC9-4C67-B838-77D0CA2101FA}">
      <dgm:prSet/>
      <dgm:spPr/>
      <dgm:t>
        <a:bodyPr/>
        <a:lstStyle/>
        <a:p>
          <a:endParaRPr lang="en-US"/>
        </a:p>
      </dgm:t>
    </dgm:pt>
    <dgm:pt modelId="{04F208CF-BEA5-4899-BFE0-DB77F533E6B3}" type="sibTrans" cxnId="{0C0F420E-8EC9-4C67-B838-77D0CA2101FA}">
      <dgm:prSet/>
      <dgm:spPr/>
      <dgm:t>
        <a:bodyPr/>
        <a:lstStyle/>
        <a:p>
          <a:endParaRPr lang="en-US"/>
        </a:p>
      </dgm:t>
    </dgm:pt>
    <dgm:pt modelId="{BC8F36ED-721A-40A9-B7D9-933BF0A33250}" type="pres">
      <dgm:prSet presAssocID="{8D6C0297-8CDC-48A2-9BB1-74BA3DB2C68A}" presName="Name0" presStyleCnt="0">
        <dgm:presLayoutVars>
          <dgm:dir/>
          <dgm:animLvl val="lvl"/>
          <dgm:resizeHandles val="exact"/>
        </dgm:presLayoutVars>
      </dgm:prSet>
      <dgm:spPr/>
    </dgm:pt>
    <dgm:pt modelId="{33442607-D011-4947-9351-9659C8C4E909}" type="pres">
      <dgm:prSet presAssocID="{8D6C0297-8CDC-48A2-9BB1-74BA3DB2C68A}" presName="tSp" presStyleCnt="0"/>
      <dgm:spPr/>
    </dgm:pt>
    <dgm:pt modelId="{E14F3B43-66EA-47A9-83CE-A37B1C7E299C}" type="pres">
      <dgm:prSet presAssocID="{8D6C0297-8CDC-48A2-9BB1-74BA3DB2C68A}" presName="bSp" presStyleCnt="0"/>
      <dgm:spPr/>
    </dgm:pt>
    <dgm:pt modelId="{33B67163-C9B3-48D9-9D9E-080BCD108B05}" type="pres">
      <dgm:prSet presAssocID="{8D6C0297-8CDC-48A2-9BB1-74BA3DB2C68A}" presName="process" presStyleCnt="0"/>
      <dgm:spPr/>
    </dgm:pt>
    <dgm:pt modelId="{CC3BDF74-9035-4098-B9E5-CCCC146155AB}" type="pres">
      <dgm:prSet presAssocID="{C0D2D770-6916-448F-86A9-F67CFCD6A5ED}" presName="composite1" presStyleCnt="0"/>
      <dgm:spPr/>
    </dgm:pt>
    <dgm:pt modelId="{5332E394-628B-46A0-8BDF-A217D3C8FE0D}" type="pres">
      <dgm:prSet presAssocID="{C0D2D770-6916-448F-86A9-F67CFCD6A5ED}" presName="dummyNode1" presStyleLbl="node1" presStyleIdx="0" presStyleCnt="3"/>
      <dgm:spPr/>
    </dgm:pt>
    <dgm:pt modelId="{5E524E3F-CEF7-4F35-9A72-52B05491F15F}" type="pres">
      <dgm:prSet presAssocID="{C0D2D770-6916-448F-86A9-F67CFCD6A5ED}" presName="childNode1" presStyleLbl="bgAcc1" presStyleIdx="0" presStyleCnt="3">
        <dgm:presLayoutVars>
          <dgm:bulletEnabled val="1"/>
        </dgm:presLayoutVars>
      </dgm:prSet>
      <dgm:spPr/>
    </dgm:pt>
    <dgm:pt modelId="{4ECB0953-DC99-4BEF-86D2-447B39828741}" type="pres">
      <dgm:prSet presAssocID="{C0D2D770-6916-448F-86A9-F67CFCD6A5ED}" presName="childNode1tx" presStyleLbl="bgAcc1" presStyleIdx="0" presStyleCnt="3">
        <dgm:presLayoutVars>
          <dgm:bulletEnabled val="1"/>
        </dgm:presLayoutVars>
      </dgm:prSet>
      <dgm:spPr/>
    </dgm:pt>
    <dgm:pt modelId="{BF0846F7-63B3-4E8A-8012-9B4851B700BE}" type="pres">
      <dgm:prSet presAssocID="{C0D2D770-6916-448F-86A9-F67CFCD6A5ED}" presName="parentNode1" presStyleLbl="node1" presStyleIdx="0" presStyleCnt="3">
        <dgm:presLayoutVars>
          <dgm:chMax val="1"/>
          <dgm:bulletEnabled val="1"/>
        </dgm:presLayoutVars>
      </dgm:prSet>
      <dgm:spPr/>
    </dgm:pt>
    <dgm:pt modelId="{C87BF27D-B198-4733-B58B-9DE3C3BF9E86}" type="pres">
      <dgm:prSet presAssocID="{C0D2D770-6916-448F-86A9-F67CFCD6A5ED}" presName="connSite1" presStyleCnt="0"/>
      <dgm:spPr/>
    </dgm:pt>
    <dgm:pt modelId="{D0963C9C-86DD-4BC8-824F-46E4B6C63D18}" type="pres">
      <dgm:prSet presAssocID="{3CEF3910-250C-4805-8392-CE9C30F48CF9}" presName="Name9" presStyleLbl="sibTrans2D1" presStyleIdx="0" presStyleCnt="2"/>
      <dgm:spPr/>
    </dgm:pt>
    <dgm:pt modelId="{5827D228-5579-4551-9A74-0175FAF28EE8}" type="pres">
      <dgm:prSet presAssocID="{C8B8D6B1-5221-4776-B163-B5CA7F127E05}" presName="composite2" presStyleCnt="0"/>
      <dgm:spPr/>
    </dgm:pt>
    <dgm:pt modelId="{6FA4BBD3-2E91-4B16-8C45-B60FFCCCE6EF}" type="pres">
      <dgm:prSet presAssocID="{C8B8D6B1-5221-4776-B163-B5CA7F127E05}" presName="dummyNode2" presStyleLbl="node1" presStyleIdx="0" presStyleCnt="3"/>
      <dgm:spPr/>
    </dgm:pt>
    <dgm:pt modelId="{84A995FC-D09D-42CD-9314-DC5BCE8C9E5F}" type="pres">
      <dgm:prSet presAssocID="{C8B8D6B1-5221-4776-B163-B5CA7F127E05}" presName="childNode2" presStyleLbl="bgAcc1" presStyleIdx="1" presStyleCnt="3">
        <dgm:presLayoutVars>
          <dgm:bulletEnabled val="1"/>
        </dgm:presLayoutVars>
      </dgm:prSet>
      <dgm:spPr/>
    </dgm:pt>
    <dgm:pt modelId="{74501B26-C6ED-4BBD-9D65-0BFCD6B7C274}" type="pres">
      <dgm:prSet presAssocID="{C8B8D6B1-5221-4776-B163-B5CA7F127E05}" presName="childNode2tx" presStyleLbl="bgAcc1" presStyleIdx="1" presStyleCnt="3">
        <dgm:presLayoutVars>
          <dgm:bulletEnabled val="1"/>
        </dgm:presLayoutVars>
      </dgm:prSet>
      <dgm:spPr/>
    </dgm:pt>
    <dgm:pt modelId="{EC143CEB-51C1-4B28-9D9A-784C220FD5B0}" type="pres">
      <dgm:prSet presAssocID="{C8B8D6B1-5221-4776-B163-B5CA7F127E05}" presName="parentNode2" presStyleLbl="node1" presStyleIdx="1" presStyleCnt="3">
        <dgm:presLayoutVars>
          <dgm:chMax val="0"/>
          <dgm:bulletEnabled val="1"/>
        </dgm:presLayoutVars>
      </dgm:prSet>
      <dgm:spPr/>
    </dgm:pt>
    <dgm:pt modelId="{600E1CAC-5E40-46D4-96CD-872AD0F3E131}" type="pres">
      <dgm:prSet presAssocID="{C8B8D6B1-5221-4776-B163-B5CA7F127E05}" presName="connSite2" presStyleCnt="0"/>
      <dgm:spPr/>
    </dgm:pt>
    <dgm:pt modelId="{6F17EAF2-11EA-4AFE-9523-42AAAE9B913E}" type="pres">
      <dgm:prSet presAssocID="{DF29D8C0-A942-4F93-BB99-DAAD3EF1F499}" presName="Name18" presStyleLbl="sibTrans2D1" presStyleIdx="1" presStyleCnt="2"/>
      <dgm:spPr/>
    </dgm:pt>
    <dgm:pt modelId="{EC5852A5-E88D-43C7-8C73-DA654E3DEE1D}" type="pres">
      <dgm:prSet presAssocID="{D1ACDA9C-1CB5-4EDB-AD8C-73178CF839AB}" presName="composite1" presStyleCnt="0"/>
      <dgm:spPr/>
    </dgm:pt>
    <dgm:pt modelId="{D688C7FE-C15E-4486-8CC8-2ACC9EAE0DE4}" type="pres">
      <dgm:prSet presAssocID="{D1ACDA9C-1CB5-4EDB-AD8C-73178CF839AB}" presName="dummyNode1" presStyleLbl="node1" presStyleIdx="1" presStyleCnt="3"/>
      <dgm:spPr/>
    </dgm:pt>
    <dgm:pt modelId="{021AFE6E-1BD1-4395-94C9-B886F5519FA5}" type="pres">
      <dgm:prSet presAssocID="{D1ACDA9C-1CB5-4EDB-AD8C-73178CF839AB}" presName="childNode1" presStyleLbl="bgAcc1" presStyleIdx="2" presStyleCnt="3">
        <dgm:presLayoutVars>
          <dgm:bulletEnabled val="1"/>
        </dgm:presLayoutVars>
      </dgm:prSet>
      <dgm:spPr/>
    </dgm:pt>
    <dgm:pt modelId="{9FE0CC2C-A8AB-4547-B57D-07B92CA19C94}" type="pres">
      <dgm:prSet presAssocID="{D1ACDA9C-1CB5-4EDB-AD8C-73178CF839AB}" presName="childNode1tx" presStyleLbl="bgAcc1" presStyleIdx="2" presStyleCnt="3">
        <dgm:presLayoutVars>
          <dgm:bulletEnabled val="1"/>
        </dgm:presLayoutVars>
      </dgm:prSet>
      <dgm:spPr/>
    </dgm:pt>
    <dgm:pt modelId="{1E3F73CA-61BD-42D1-86F3-E2F00F104A70}" type="pres">
      <dgm:prSet presAssocID="{D1ACDA9C-1CB5-4EDB-AD8C-73178CF839AB}" presName="parentNode1" presStyleLbl="node1" presStyleIdx="2" presStyleCnt="3">
        <dgm:presLayoutVars>
          <dgm:chMax val="1"/>
          <dgm:bulletEnabled val="1"/>
        </dgm:presLayoutVars>
      </dgm:prSet>
      <dgm:spPr/>
    </dgm:pt>
    <dgm:pt modelId="{16F6D755-A379-4D2A-A052-46E13AD46B59}" type="pres">
      <dgm:prSet presAssocID="{D1ACDA9C-1CB5-4EDB-AD8C-73178CF839AB}" presName="connSite1" presStyleCnt="0"/>
      <dgm:spPr/>
    </dgm:pt>
  </dgm:ptLst>
  <dgm:cxnLst>
    <dgm:cxn modelId="{A053A602-7553-4A12-88A8-30394603FC48}" type="presOf" srcId="{57B510FD-C2F3-4ACA-810E-DF9DD60C7D96}" destId="{74501B26-C6ED-4BBD-9D65-0BFCD6B7C274}" srcOrd="1" destOrd="2" presId="urn:microsoft.com/office/officeart/2005/8/layout/hProcess4"/>
    <dgm:cxn modelId="{77A06806-5376-433B-AD66-7DE2E772EF44}" type="presOf" srcId="{CD8A1F22-3183-445F-A793-161764C3B652}" destId="{84A995FC-D09D-42CD-9314-DC5BCE8C9E5F}" srcOrd="0" destOrd="4" presId="urn:microsoft.com/office/officeart/2005/8/layout/hProcess4"/>
    <dgm:cxn modelId="{22AB2609-8991-4EA2-8F4C-35DA27A44D8B}" type="presOf" srcId="{AF198376-6437-4A2F-9936-DE456A43C46C}" destId="{74501B26-C6ED-4BBD-9D65-0BFCD6B7C274}" srcOrd="1" destOrd="0" presId="urn:microsoft.com/office/officeart/2005/8/layout/hProcess4"/>
    <dgm:cxn modelId="{0FAFEC0D-20D4-4F11-A1CD-A65F5976D768}" type="presOf" srcId="{2112D8AC-0242-45BE-9CC6-BC1C088AE7B3}" destId="{021AFE6E-1BD1-4395-94C9-B886F5519FA5}" srcOrd="0" destOrd="0" presId="urn:microsoft.com/office/officeart/2005/8/layout/hProcess4"/>
    <dgm:cxn modelId="{0C0F420E-8EC9-4C67-B838-77D0CA2101FA}" srcId="{D1ACDA9C-1CB5-4EDB-AD8C-73178CF839AB}" destId="{5ED23BB3-E05E-48C1-A6FD-243497DEA6E3}" srcOrd="4" destOrd="0" parTransId="{CF6BE1FF-D4C2-4754-B887-F92FD086BD88}" sibTransId="{04F208CF-BEA5-4899-BFE0-DB77F533E6B3}"/>
    <dgm:cxn modelId="{B585C911-8D7F-4D36-AA81-EEAE13CD240A}" type="presOf" srcId="{CD8A1F22-3183-445F-A793-161764C3B652}" destId="{74501B26-C6ED-4BBD-9D65-0BFCD6B7C274}" srcOrd="1" destOrd="4" presId="urn:microsoft.com/office/officeart/2005/8/layout/hProcess4"/>
    <dgm:cxn modelId="{C5480714-5AAF-4E63-979A-5F0965739E05}" type="presOf" srcId="{793391D8-3FA8-4123-9405-AA8A5BF62A5F}" destId="{9FE0CC2C-A8AB-4547-B57D-07B92CA19C94}" srcOrd="1" destOrd="3" presId="urn:microsoft.com/office/officeart/2005/8/layout/hProcess4"/>
    <dgm:cxn modelId="{00086B1B-FD21-47E9-BB45-CDB2D935DFCE}" type="presOf" srcId="{2112D8AC-0242-45BE-9CC6-BC1C088AE7B3}" destId="{9FE0CC2C-A8AB-4547-B57D-07B92CA19C94}" srcOrd="1" destOrd="0" presId="urn:microsoft.com/office/officeart/2005/8/layout/hProcess4"/>
    <dgm:cxn modelId="{7F37CF21-B158-4224-ADE0-ABE480E6BD66}" srcId="{D1ACDA9C-1CB5-4EDB-AD8C-73178CF839AB}" destId="{2112D8AC-0242-45BE-9CC6-BC1C088AE7B3}" srcOrd="0" destOrd="0" parTransId="{C419301B-AA42-4597-83E4-217B1CD33219}" sibTransId="{9C85DA22-782E-46C6-B6A4-443FA4016808}"/>
    <dgm:cxn modelId="{73EF6024-ACC3-48E6-873D-08D0BFBC401A}" type="presOf" srcId="{57B510FD-C2F3-4ACA-810E-DF9DD60C7D96}" destId="{84A995FC-D09D-42CD-9314-DC5BCE8C9E5F}" srcOrd="0" destOrd="2" presId="urn:microsoft.com/office/officeart/2005/8/layout/hProcess4"/>
    <dgm:cxn modelId="{5AC41228-40F4-401B-B622-9B7581B6CECB}" srcId="{D1ACDA9C-1CB5-4EDB-AD8C-73178CF839AB}" destId="{FC5126E7-E729-4883-962B-13E56E629F76}" srcOrd="2" destOrd="0" parTransId="{51C194E3-4E1A-40BE-8A2A-F9ACB16DEB9D}" sibTransId="{DA8F759F-DF2B-4790-85E0-F8B828BCB7DC}"/>
    <dgm:cxn modelId="{128E762C-CB5F-4843-8CFB-72BEE6D06998}" type="presOf" srcId="{AF198376-6437-4A2F-9936-DE456A43C46C}" destId="{84A995FC-D09D-42CD-9314-DC5BCE8C9E5F}" srcOrd="0" destOrd="0" presId="urn:microsoft.com/office/officeart/2005/8/layout/hProcess4"/>
    <dgm:cxn modelId="{A0E9A134-ED98-4FA8-B203-07646C590494}" type="presOf" srcId="{DF29D8C0-A942-4F93-BB99-DAAD3EF1F499}" destId="{6F17EAF2-11EA-4AFE-9523-42AAAE9B913E}" srcOrd="0" destOrd="0" presId="urn:microsoft.com/office/officeart/2005/8/layout/hProcess4"/>
    <dgm:cxn modelId="{DEA74C3A-CFE2-490B-BA4B-28F44974204F}" type="presOf" srcId="{793391D8-3FA8-4123-9405-AA8A5BF62A5F}" destId="{021AFE6E-1BD1-4395-94C9-B886F5519FA5}" srcOrd="0" destOrd="3" presId="urn:microsoft.com/office/officeart/2005/8/layout/hProcess4"/>
    <dgm:cxn modelId="{178C753D-E3C7-4782-9AEF-DA4750B3F4C6}" srcId="{D1ACDA9C-1CB5-4EDB-AD8C-73178CF839AB}" destId="{77A31E1D-AC61-4834-8557-F2CA28FD6834}" srcOrd="1" destOrd="0" parTransId="{935583EB-A954-4E97-8340-4316CD7AD590}" sibTransId="{CFD1F3B9-868A-42FD-95BF-B07CBE84BEBB}"/>
    <dgm:cxn modelId="{0EE6283F-E411-4284-8155-FD10EB9DE8B4}" type="presOf" srcId="{738BECF7-1C25-4938-996D-F40B6BCFF03E}" destId="{5E524E3F-CEF7-4F35-9A72-52B05491F15F}" srcOrd="0" destOrd="0" presId="urn:microsoft.com/office/officeart/2005/8/layout/hProcess4"/>
    <dgm:cxn modelId="{09F6545D-4882-4A07-B8D7-E60DF88149CD}" type="presOf" srcId="{FC5126E7-E729-4883-962B-13E56E629F76}" destId="{9FE0CC2C-A8AB-4547-B57D-07B92CA19C94}" srcOrd="1" destOrd="2" presId="urn:microsoft.com/office/officeart/2005/8/layout/hProcess4"/>
    <dgm:cxn modelId="{8CEAC55F-06AB-4EA8-899E-8E203813DD5B}" type="presOf" srcId="{C45475BE-244F-4DB3-9002-4F5DCE06B8FB}" destId="{84A995FC-D09D-42CD-9314-DC5BCE8C9E5F}" srcOrd="0" destOrd="1" presId="urn:microsoft.com/office/officeart/2005/8/layout/hProcess4"/>
    <dgm:cxn modelId="{7AD78847-4A86-484B-BB1D-28F440453796}" srcId="{C8B8D6B1-5221-4776-B163-B5CA7F127E05}" destId="{9150BA46-6644-4029-A0AB-57886C392E73}" srcOrd="3" destOrd="0" parTransId="{4116E481-ED69-4F94-BA10-D3CE1F1BAC9F}" sibTransId="{ECC16012-EBCA-477F-AAD5-F18BB369A8E5}"/>
    <dgm:cxn modelId="{41B8066A-32BB-4CD6-8E72-5CB45B06F180}" type="presOf" srcId="{5ED23BB3-E05E-48C1-A6FD-243497DEA6E3}" destId="{021AFE6E-1BD1-4395-94C9-B886F5519FA5}" srcOrd="0" destOrd="4" presId="urn:microsoft.com/office/officeart/2005/8/layout/hProcess4"/>
    <dgm:cxn modelId="{29EF1B4A-17B5-4427-AB34-49FA093BC5EC}" type="presOf" srcId="{9150BA46-6644-4029-A0AB-57886C392E73}" destId="{84A995FC-D09D-42CD-9314-DC5BCE8C9E5F}" srcOrd="0" destOrd="3" presId="urn:microsoft.com/office/officeart/2005/8/layout/hProcess4"/>
    <dgm:cxn modelId="{558A336C-5703-4483-99D3-4EF14EDB60F9}" srcId="{8D6C0297-8CDC-48A2-9BB1-74BA3DB2C68A}" destId="{C8B8D6B1-5221-4776-B163-B5CA7F127E05}" srcOrd="1" destOrd="0" parTransId="{84FD59A2-5872-4E8F-96E8-74FD5101B599}" sibTransId="{DF29D8C0-A942-4F93-BB99-DAAD3EF1F499}"/>
    <dgm:cxn modelId="{8C25DF4E-53E3-44F3-AF4B-411740C37211}" srcId="{C0D2D770-6916-448F-86A9-F67CFCD6A5ED}" destId="{A28527DA-AC37-40D6-8B96-7C5BD6335961}" srcOrd="1" destOrd="0" parTransId="{A1E7DD0C-83FB-440E-A3CA-1B58B0E72EB8}" sibTransId="{F16202BF-49E5-4993-BB95-022F667C5257}"/>
    <dgm:cxn modelId="{2F7B6951-A9C6-45BF-9CA7-1E4C6957B0E2}" type="presOf" srcId="{C45475BE-244F-4DB3-9002-4F5DCE06B8FB}" destId="{74501B26-C6ED-4BBD-9D65-0BFCD6B7C274}" srcOrd="1" destOrd="1" presId="urn:microsoft.com/office/officeart/2005/8/layout/hProcess4"/>
    <dgm:cxn modelId="{7BB6DD52-000B-4A2C-BDB2-54D67309DBE9}" srcId="{8D6C0297-8CDC-48A2-9BB1-74BA3DB2C68A}" destId="{D1ACDA9C-1CB5-4EDB-AD8C-73178CF839AB}" srcOrd="2" destOrd="0" parTransId="{DB690043-FEF6-44F5-9A6E-E050A69FA481}" sibTransId="{11F8C947-7011-4EAE-9F9E-DB4DAC92C459}"/>
    <dgm:cxn modelId="{D8E49655-398A-4964-BB03-5920E11F2650}" srcId="{8D6C0297-8CDC-48A2-9BB1-74BA3DB2C68A}" destId="{C0D2D770-6916-448F-86A9-F67CFCD6A5ED}" srcOrd="0" destOrd="0" parTransId="{E3B279E0-8B98-4C70-A92B-9BAE1F56F63D}" sibTransId="{3CEF3910-250C-4805-8392-CE9C30F48CF9}"/>
    <dgm:cxn modelId="{C4CD6457-570E-40AD-9BC4-9B7270879EBE}" type="presOf" srcId="{8D6C0297-8CDC-48A2-9BB1-74BA3DB2C68A}" destId="{BC8F36ED-721A-40A9-B7D9-933BF0A33250}" srcOrd="0" destOrd="0" presId="urn:microsoft.com/office/officeart/2005/8/layout/hProcess4"/>
    <dgm:cxn modelId="{9824BC87-18D0-4B37-8188-E7173A6520BF}" srcId="{C8B8D6B1-5221-4776-B163-B5CA7F127E05}" destId="{CD8A1F22-3183-445F-A793-161764C3B652}" srcOrd="4" destOrd="0" parTransId="{DDEB1292-BDC8-46FD-BAFF-70B97F1A124F}" sibTransId="{F90E05F1-1A21-4CF5-B1B5-1BF78612DA27}"/>
    <dgm:cxn modelId="{74C2EB89-C8E8-4C1E-B64D-A34BAA18510B}" type="presOf" srcId="{C8B8D6B1-5221-4776-B163-B5CA7F127E05}" destId="{EC143CEB-51C1-4B28-9D9A-784C220FD5B0}" srcOrd="0" destOrd="0" presId="urn:microsoft.com/office/officeart/2005/8/layout/hProcess4"/>
    <dgm:cxn modelId="{B7E75391-2159-498D-BED1-8EE9615B314A}" srcId="{C8B8D6B1-5221-4776-B163-B5CA7F127E05}" destId="{C45475BE-244F-4DB3-9002-4F5DCE06B8FB}" srcOrd="1" destOrd="0" parTransId="{E85814B9-3AC8-46F7-A611-49BFD934860C}" sibTransId="{3015D6BC-0A2C-4510-AEC9-9F3A69974134}"/>
    <dgm:cxn modelId="{B034E59E-9B0E-4D10-A75F-12905BA9CD9F}" srcId="{C0D2D770-6916-448F-86A9-F67CFCD6A5ED}" destId="{738BECF7-1C25-4938-996D-F40B6BCFF03E}" srcOrd="0" destOrd="0" parTransId="{F52F16FC-4E05-4392-AB00-D2776DBC23E0}" sibTransId="{1CFF9593-8F60-4468-BB22-02A74AC99F92}"/>
    <dgm:cxn modelId="{BB3C64B6-286C-48E1-8B83-6C0836110C6B}" type="presOf" srcId="{3CEF3910-250C-4805-8392-CE9C30F48CF9}" destId="{D0963C9C-86DD-4BC8-824F-46E4B6C63D18}" srcOrd="0" destOrd="0" presId="urn:microsoft.com/office/officeart/2005/8/layout/hProcess4"/>
    <dgm:cxn modelId="{A99A32BB-7D37-4FDF-B97C-FA00B6833F74}" type="presOf" srcId="{9150BA46-6644-4029-A0AB-57886C392E73}" destId="{74501B26-C6ED-4BBD-9D65-0BFCD6B7C274}" srcOrd="1" destOrd="3" presId="urn:microsoft.com/office/officeart/2005/8/layout/hProcess4"/>
    <dgm:cxn modelId="{982A20C3-5CA6-4D04-995D-5F23DD0BA578}" srcId="{C8B8D6B1-5221-4776-B163-B5CA7F127E05}" destId="{57B510FD-C2F3-4ACA-810E-DF9DD60C7D96}" srcOrd="2" destOrd="0" parTransId="{C2DDA6C5-6CAC-4214-8410-D5C5D8962CEA}" sibTransId="{065BB6A7-93C7-4779-B6DA-B8341F080942}"/>
    <dgm:cxn modelId="{B1EF1DC5-7635-4F70-A19C-B75885FDEB80}" type="presOf" srcId="{77A31E1D-AC61-4834-8557-F2CA28FD6834}" destId="{9FE0CC2C-A8AB-4547-B57D-07B92CA19C94}" srcOrd="1" destOrd="1" presId="urn:microsoft.com/office/officeart/2005/8/layout/hProcess4"/>
    <dgm:cxn modelId="{9D1621C5-E1C0-4433-9734-3991EB4C11BE}" type="presOf" srcId="{738BECF7-1C25-4938-996D-F40B6BCFF03E}" destId="{4ECB0953-DC99-4BEF-86D2-447B39828741}" srcOrd="1" destOrd="0" presId="urn:microsoft.com/office/officeart/2005/8/layout/hProcess4"/>
    <dgm:cxn modelId="{0A4877C8-E11C-4F36-AE45-1EF0F1F7F5B9}" type="presOf" srcId="{77A31E1D-AC61-4834-8557-F2CA28FD6834}" destId="{021AFE6E-1BD1-4395-94C9-B886F5519FA5}" srcOrd="0" destOrd="1" presId="urn:microsoft.com/office/officeart/2005/8/layout/hProcess4"/>
    <dgm:cxn modelId="{8D61A7CA-45E9-429F-A27D-389F25426361}" type="presOf" srcId="{5ED23BB3-E05E-48C1-A6FD-243497DEA6E3}" destId="{9FE0CC2C-A8AB-4547-B57D-07B92CA19C94}" srcOrd="1" destOrd="4" presId="urn:microsoft.com/office/officeart/2005/8/layout/hProcess4"/>
    <dgm:cxn modelId="{D7AD9ED6-35DE-42F9-895F-2FFCAAA31665}" type="presOf" srcId="{C0D2D770-6916-448F-86A9-F67CFCD6A5ED}" destId="{BF0846F7-63B3-4E8A-8012-9B4851B700BE}" srcOrd="0" destOrd="0" presId="urn:microsoft.com/office/officeart/2005/8/layout/hProcess4"/>
    <dgm:cxn modelId="{8479AFD8-0F5E-495E-854A-10B821B1BCC7}" type="presOf" srcId="{A28527DA-AC37-40D6-8B96-7C5BD6335961}" destId="{4ECB0953-DC99-4BEF-86D2-447B39828741}" srcOrd="1" destOrd="1" presId="urn:microsoft.com/office/officeart/2005/8/layout/hProcess4"/>
    <dgm:cxn modelId="{C8F2C4DF-123E-4742-ABD8-B2A8530A203D}" srcId="{D1ACDA9C-1CB5-4EDB-AD8C-73178CF839AB}" destId="{793391D8-3FA8-4123-9405-AA8A5BF62A5F}" srcOrd="3" destOrd="0" parTransId="{58FB9DF3-3CD7-4D52-920A-4EA95E85D196}" sibTransId="{F8095A0A-A217-4DF9-BFB4-E49B26378261}"/>
    <dgm:cxn modelId="{CDC184E2-DD2B-468D-A321-EFE885085A5E}" type="presOf" srcId="{A28527DA-AC37-40D6-8B96-7C5BD6335961}" destId="{5E524E3F-CEF7-4F35-9A72-52B05491F15F}" srcOrd="0" destOrd="1" presId="urn:microsoft.com/office/officeart/2005/8/layout/hProcess4"/>
    <dgm:cxn modelId="{A2C8A3E2-CEE6-421B-B590-9808B616DBDD}" type="presOf" srcId="{D1ACDA9C-1CB5-4EDB-AD8C-73178CF839AB}" destId="{1E3F73CA-61BD-42D1-86F3-E2F00F104A70}" srcOrd="0" destOrd="0" presId="urn:microsoft.com/office/officeart/2005/8/layout/hProcess4"/>
    <dgm:cxn modelId="{62C72CFA-20D7-4002-B32D-643048E7A5A3}" type="presOf" srcId="{FC5126E7-E729-4883-962B-13E56E629F76}" destId="{021AFE6E-1BD1-4395-94C9-B886F5519FA5}" srcOrd="0" destOrd="2" presId="urn:microsoft.com/office/officeart/2005/8/layout/hProcess4"/>
    <dgm:cxn modelId="{CEFB41FD-EF04-42A1-97FF-E2E25F6BE87A}" srcId="{C8B8D6B1-5221-4776-B163-B5CA7F127E05}" destId="{AF198376-6437-4A2F-9936-DE456A43C46C}" srcOrd="0" destOrd="0" parTransId="{ACA53F89-5482-4CBF-8610-9B461B57281F}" sibTransId="{A609A0C8-157A-4A17-8E14-9B9261F41A13}"/>
    <dgm:cxn modelId="{F81C72EE-60FC-4706-986E-508981094F93}" type="presParOf" srcId="{BC8F36ED-721A-40A9-B7D9-933BF0A33250}" destId="{33442607-D011-4947-9351-9659C8C4E909}" srcOrd="0" destOrd="0" presId="urn:microsoft.com/office/officeart/2005/8/layout/hProcess4"/>
    <dgm:cxn modelId="{861E1449-7B49-4E9C-836A-8286126F0542}" type="presParOf" srcId="{BC8F36ED-721A-40A9-B7D9-933BF0A33250}" destId="{E14F3B43-66EA-47A9-83CE-A37B1C7E299C}" srcOrd="1" destOrd="0" presId="urn:microsoft.com/office/officeart/2005/8/layout/hProcess4"/>
    <dgm:cxn modelId="{655254FC-F8FC-48C7-BFB0-D7D700CD6233}" type="presParOf" srcId="{BC8F36ED-721A-40A9-B7D9-933BF0A33250}" destId="{33B67163-C9B3-48D9-9D9E-080BCD108B05}" srcOrd="2" destOrd="0" presId="urn:microsoft.com/office/officeart/2005/8/layout/hProcess4"/>
    <dgm:cxn modelId="{53096127-A50B-4CC9-B16C-04E489C07B74}" type="presParOf" srcId="{33B67163-C9B3-48D9-9D9E-080BCD108B05}" destId="{CC3BDF74-9035-4098-B9E5-CCCC146155AB}" srcOrd="0" destOrd="0" presId="urn:microsoft.com/office/officeart/2005/8/layout/hProcess4"/>
    <dgm:cxn modelId="{A617F0A0-F9B1-40DD-BBD4-E7768FDDE9B4}" type="presParOf" srcId="{CC3BDF74-9035-4098-B9E5-CCCC146155AB}" destId="{5332E394-628B-46A0-8BDF-A217D3C8FE0D}" srcOrd="0" destOrd="0" presId="urn:microsoft.com/office/officeart/2005/8/layout/hProcess4"/>
    <dgm:cxn modelId="{5A42653A-C022-4613-A915-80D119125001}" type="presParOf" srcId="{CC3BDF74-9035-4098-B9E5-CCCC146155AB}" destId="{5E524E3F-CEF7-4F35-9A72-52B05491F15F}" srcOrd="1" destOrd="0" presId="urn:microsoft.com/office/officeart/2005/8/layout/hProcess4"/>
    <dgm:cxn modelId="{B0EF6567-1ADE-4958-AA6A-03C1D7384D35}" type="presParOf" srcId="{CC3BDF74-9035-4098-B9E5-CCCC146155AB}" destId="{4ECB0953-DC99-4BEF-86D2-447B39828741}" srcOrd="2" destOrd="0" presId="urn:microsoft.com/office/officeart/2005/8/layout/hProcess4"/>
    <dgm:cxn modelId="{A1AD2008-A48D-4DEA-84C0-009C14A7DAEF}" type="presParOf" srcId="{CC3BDF74-9035-4098-B9E5-CCCC146155AB}" destId="{BF0846F7-63B3-4E8A-8012-9B4851B700BE}" srcOrd="3" destOrd="0" presId="urn:microsoft.com/office/officeart/2005/8/layout/hProcess4"/>
    <dgm:cxn modelId="{71F363B1-EFC2-4266-B524-39644A7BF66F}" type="presParOf" srcId="{CC3BDF74-9035-4098-B9E5-CCCC146155AB}" destId="{C87BF27D-B198-4733-B58B-9DE3C3BF9E86}" srcOrd="4" destOrd="0" presId="urn:microsoft.com/office/officeart/2005/8/layout/hProcess4"/>
    <dgm:cxn modelId="{FCF96E8E-1D73-4261-B823-064CA246DD3C}" type="presParOf" srcId="{33B67163-C9B3-48D9-9D9E-080BCD108B05}" destId="{D0963C9C-86DD-4BC8-824F-46E4B6C63D18}" srcOrd="1" destOrd="0" presId="urn:microsoft.com/office/officeart/2005/8/layout/hProcess4"/>
    <dgm:cxn modelId="{806F39CC-6FD0-4706-9F93-9D273E734D89}" type="presParOf" srcId="{33B67163-C9B3-48D9-9D9E-080BCD108B05}" destId="{5827D228-5579-4551-9A74-0175FAF28EE8}" srcOrd="2" destOrd="0" presId="urn:microsoft.com/office/officeart/2005/8/layout/hProcess4"/>
    <dgm:cxn modelId="{91096477-B8E9-4773-AB69-8FEA9126477D}" type="presParOf" srcId="{5827D228-5579-4551-9A74-0175FAF28EE8}" destId="{6FA4BBD3-2E91-4B16-8C45-B60FFCCCE6EF}" srcOrd="0" destOrd="0" presId="urn:microsoft.com/office/officeart/2005/8/layout/hProcess4"/>
    <dgm:cxn modelId="{363BE5C2-50E6-4B52-9AB8-2FF1F6199AE7}" type="presParOf" srcId="{5827D228-5579-4551-9A74-0175FAF28EE8}" destId="{84A995FC-D09D-42CD-9314-DC5BCE8C9E5F}" srcOrd="1" destOrd="0" presId="urn:microsoft.com/office/officeart/2005/8/layout/hProcess4"/>
    <dgm:cxn modelId="{CF1EAE00-CC50-48C4-880E-EB1EADA68B9D}" type="presParOf" srcId="{5827D228-5579-4551-9A74-0175FAF28EE8}" destId="{74501B26-C6ED-4BBD-9D65-0BFCD6B7C274}" srcOrd="2" destOrd="0" presId="urn:microsoft.com/office/officeart/2005/8/layout/hProcess4"/>
    <dgm:cxn modelId="{28C0AF4F-94C9-47A8-9A3E-6C049BA58D47}" type="presParOf" srcId="{5827D228-5579-4551-9A74-0175FAF28EE8}" destId="{EC143CEB-51C1-4B28-9D9A-784C220FD5B0}" srcOrd="3" destOrd="0" presId="urn:microsoft.com/office/officeart/2005/8/layout/hProcess4"/>
    <dgm:cxn modelId="{D2EF943D-C377-4D70-90E8-DBE9C1054B6D}" type="presParOf" srcId="{5827D228-5579-4551-9A74-0175FAF28EE8}" destId="{600E1CAC-5E40-46D4-96CD-872AD0F3E131}" srcOrd="4" destOrd="0" presId="urn:microsoft.com/office/officeart/2005/8/layout/hProcess4"/>
    <dgm:cxn modelId="{B5C787C6-7A64-4E6D-9D85-0A16628736EA}" type="presParOf" srcId="{33B67163-C9B3-48D9-9D9E-080BCD108B05}" destId="{6F17EAF2-11EA-4AFE-9523-42AAAE9B913E}" srcOrd="3" destOrd="0" presId="urn:microsoft.com/office/officeart/2005/8/layout/hProcess4"/>
    <dgm:cxn modelId="{7A1E0818-4F8A-4A48-A686-9F587936A2A6}" type="presParOf" srcId="{33B67163-C9B3-48D9-9D9E-080BCD108B05}" destId="{EC5852A5-E88D-43C7-8C73-DA654E3DEE1D}" srcOrd="4" destOrd="0" presId="urn:microsoft.com/office/officeart/2005/8/layout/hProcess4"/>
    <dgm:cxn modelId="{6DD5A96A-2597-452B-B011-813800503BDB}" type="presParOf" srcId="{EC5852A5-E88D-43C7-8C73-DA654E3DEE1D}" destId="{D688C7FE-C15E-4486-8CC8-2ACC9EAE0DE4}" srcOrd="0" destOrd="0" presId="urn:microsoft.com/office/officeart/2005/8/layout/hProcess4"/>
    <dgm:cxn modelId="{6E72BEEE-61C3-4617-80D4-CFB5C52AD8A3}" type="presParOf" srcId="{EC5852A5-E88D-43C7-8C73-DA654E3DEE1D}" destId="{021AFE6E-1BD1-4395-94C9-B886F5519FA5}" srcOrd="1" destOrd="0" presId="urn:microsoft.com/office/officeart/2005/8/layout/hProcess4"/>
    <dgm:cxn modelId="{D0E2A23A-1A95-49B6-8581-7264AB93B114}" type="presParOf" srcId="{EC5852A5-E88D-43C7-8C73-DA654E3DEE1D}" destId="{9FE0CC2C-A8AB-4547-B57D-07B92CA19C94}" srcOrd="2" destOrd="0" presId="urn:microsoft.com/office/officeart/2005/8/layout/hProcess4"/>
    <dgm:cxn modelId="{1B65C038-F85D-43CD-A0D2-F2D1CF59067F}" type="presParOf" srcId="{EC5852A5-E88D-43C7-8C73-DA654E3DEE1D}" destId="{1E3F73CA-61BD-42D1-86F3-E2F00F104A70}" srcOrd="3" destOrd="0" presId="urn:microsoft.com/office/officeart/2005/8/layout/hProcess4"/>
    <dgm:cxn modelId="{FEA46AEE-8CEA-4A2B-BAC3-733A694A3BBD}" type="presParOf" srcId="{EC5852A5-E88D-43C7-8C73-DA654E3DEE1D}" destId="{16F6D755-A379-4D2A-A052-46E13AD46B59}" srcOrd="4" destOrd="0" presId="urn:microsoft.com/office/officeart/2005/8/layout/h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24E3F-CEF7-4F35-9A72-52B05491F15F}">
      <dsp:nvSpPr>
        <dsp:cNvPr id="0" name=""/>
        <dsp:cNvSpPr/>
      </dsp:nvSpPr>
      <dsp:spPr>
        <a:xfrm>
          <a:off x="106" y="1135941"/>
          <a:ext cx="2358627" cy="194537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t>N3C Enclave provided 23 initial datasets</a:t>
          </a:r>
        </a:p>
        <a:p>
          <a:pPr marL="171450" lvl="1" indent="-171450" algn="l" defTabSz="711200">
            <a:lnSpc>
              <a:spcPct val="90000"/>
            </a:lnSpc>
            <a:spcBef>
              <a:spcPct val="0"/>
            </a:spcBef>
            <a:spcAft>
              <a:spcPct val="15000"/>
            </a:spcAft>
            <a:buChar char="•"/>
          </a:pPr>
          <a:r>
            <a:rPr lang="en-US" sz="1600" kern="1200"/>
            <a:t>Datasets were normalized and unsignificant features were dropped</a:t>
          </a:r>
        </a:p>
      </dsp:txBody>
      <dsp:txXfrm>
        <a:off x="44874" y="1180709"/>
        <a:ext cx="2269091" cy="1438972"/>
      </dsp:txXfrm>
    </dsp:sp>
    <dsp:sp modelId="{D0963C9C-86DD-4BC8-824F-46E4B6C63D18}">
      <dsp:nvSpPr>
        <dsp:cNvPr id="0" name=""/>
        <dsp:cNvSpPr/>
      </dsp:nvSpPr>
      <dsp:spPr>
        <a:xfrm>
          <a:off x="1320199" y="1579895"/>
          <a:ext cx="2629749" cy="2629749"/>
        </a:xfrm>
        <a:prstGeom prst="leftCircularArrow">
          <a:avLst>
            <a:gd name="adj1" fmla="val 3262"/>
            <a:gd name="adj2" fmla="val 402512"/>
            <a:gd name="adj3" fmla="val 2178023"/>
            <a:gd name="adj4" fmla="val 9024489"/>
            <a:gd name="adj5" fmla="val 380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0846F7-63B3-4E8A-8012-9B4851B700BE}">
      <dsp:nvSpPr>
        <dsp:cNvPr id="0" name=""/>
        <dsp:cNvSpPr/>
      </dsp:nvSpPr>
      <dsp:spPr>
        <a:xfrm>
          <a:off x="524245" y="2664449"/>
          <a:ext cx="2096557" cy="83373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Data Cleaning</a:t>
          </a:r>
        </a:p>
      </dsp:txBody>
      <dsp:txXfrm>
        <a:off x="548664" y="2688868"/>
        <a:ext cx="2047719" cy="784893"/>
      </dsp:txXfrm>
    </dsp:sp>
    <dsp:sp modelId="{84A995FC-D09D-42CD-9314-DC5BCE8C9E5F}">
      <dsp:nvSpPr>
        <dsp:cNvPr id="0" name=""/>
        <dsp:cNvSpPr/>
      </dsp:nvSpPr>
      <dsp:spPr>
        <a:xfrm>
          <a:off x="3029345" y="1135941"/>
          <a:ext cx="2358627" cy="194537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t>Preparation Cleaning</a:t>
          </a:r>
        </a:p>
        <a:p>
          <a:pPr marL="171450" lvl="1" indent="-171450" algn="l" defTabSz="711200">
            <a:lnSpc>
              <a:spcPct val="90000"/>
            </a:lnSpc>
            <a:spcBef>
              <a:spcPct val="0"/>
            </a:spcBef>
            <a:spcAft>
              <a:spcPct val="15000"/>
            </a:spcAft>
            <a:buChar char="•"/>
          </a:pPr>
          <a:r>
            <a:rPr lang="en-US" sz="1600" kern="1200"/>
            <a:t>Contour Analysis Tool</a:t>
          </a:r>
        </a:p>
        <a:p>
          <a:pPr marL="171450" lvl="1" indent="-171450" algn="l" defTabSz="711200">
            <a:lnSpc>
              <a:spcPct val="90000"/>
            </a:lnSpc>
            <a:spcBef>
              <a:spcPct val="0"/>
            </a:spcBef>
            <a:spcAft>
              <a:spcPct val="15000"/>
            </a:spcAft>
            <a:buChar char="•"/>
          </a:pPr>
          <a:r>
            <a:rPr lang="en-US" sz="1600" kern="1200"/>
            <a:t>Code Workbook</a:t>
          </a:r>
        </a:p>
        <a:p>
          <a:pPr marL="171450" lvl="1" indent="-171450" algn="l" defTabSz="711200">
            <a:lnSpc>
              <a:spcPct val="90000"/>
            </a:lnSpc>
            <a:spcBef>
              <a:spcPct val="0"/>
            </a:spcBef>
            <a:spcAft>
              <a:spcPct val="15000"/>
            </a:spcAft>
            <a:buChar char="•"/>
          </a:pPr>
          <a:r>
            <a:rPr lang="en-US" sz="1600" kern="1200"/>
            <a:t>Reports</a:t>
          </a:r>
        </a:p>
        <a:p>
          <a:pPr marL="171450" lvl="1" indent="-171450" algn="l" defTabSz="711200">
            <a:lnSpc>
              <a:spcPct val="90000"/>
            </a:lnSpc>
            <a:spcBef>
              <a:spcPct val="0"/>
            </a:spcBef>
            <a:spcAft>
              <a:spcPct val="15000"/>
            </a:spcAft>
            <a:buChar char="•"/>
          </a:pPr>
          <a:r>
            <a:rPr lang="en-US" sz="1600" kern="1200"/>
            <a:t>PySpark</a:t>
          </a:r>
        </a:p>
      </dsp:txBody>
      <dsp:txXfrm>
        <a:off x="3074113" y="1597575"/>
        <a:ext cx="2269091" cy="1438972"/>
      </dsp:txXfrm>
    </dsp:sp>
    <dsp:sp modelId="{6F17EAF2-11EA-4AFE-9523-42AAAE9B913E}">
      <dsp:nvSpPr>
        <dsp:cNvPr id="0" name=""/>
        <dsp:cNvSpPr/>
      </dsp:nvSpPr>
      <dsp:spPr>
        <a:xfrm>
          <a:off x="4329782" y="-68664"/>
          <a:ext cx="2931129" cy="2931129"/>
        </a:xfrm>
        <a:prstGeom prst="circularArrow">
          <a:avLst>
            <a:gd name="adj1" fmla="val 2927"/>
            <a:gd name="adj2" fmla="val 358281"/>
            <a:gd name="adj3" fmla="val 19466208"/>
            <a:gd name="adj4" fmla="val 12575511"/>
            <a:gd name="adj5" fmla="val 3415"/>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143CEB-51C1-4B28-9D9A-784C220FD5B0}">
      <dsp:nvSpPr>
        <dsp:cNvPr id="0" name=""/>
        <dsp:cNvSpPr/>
      </dsp:nvSpPr>
      <dsp:spPr>
        <a:xfrm>
          <a:off x="3553484" y="719075"/>
          <a:ext cx="2096557" cy="833731"/>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Enclave Tools</a:t>
          </a:r>
        </a:p>
      </dsp:txBody>
      <dsp:txXfrm>
        <a:off x="3577903" y="743494"/>
        <a:ext cx="2047719" cy="784893"/>
      </dsp:txXfrm>
    </dsp:sp>
    <dsp:sp modelId="{021AFE6E-1BD1-4395-94C9-B886F5519FA5}">
      <dsp:nvSpPr>
        <dsp:cNvPr id="0" name=""/>
        <dsp:cNvSpPr/>
      </dsp:nvSpPr>
      <dsp:spPr>
        <a:xfrm>
          <a:off x="6058584" y="1135941"/>
          <a:ext cx="2358627" cy="194537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t>Demographics</a:t>
          </a:r>
        </a:p>
        <a:p>
          <a:pPr marL="171450" lvl="1" indent="-171450" algn="l" defTabSz="711200">
            <a:lnSpc>
              <a:spcPct val="90000"/>
            </a:lnSpc>
            <a:spcBef>
              <a:spcPct val="0"/>
            </a:spcBef>
            <a:spcAft>
              <a:spcPct val="15000"/>
            </a:spcAft>
            <a:buChar char="•"/>
          </a:pPr>
          <a:r>
            <a:rPr lang="en-US" sz="1600" kern="1200"/>
            <a:t>Observations</a:t>
          </a:r>
        </a:p>
        <a:p>
          <a:pPr marL="171450" lvl="1" indent="-171450" algn="l" defTabSz="711200">
            <a:lnSpc>
              <a:spcPct val="90000"/>
            </a:lnSpc>
            <a:spcBef>
              <a:spcPct val="0"/>
            </a:spcBef>
            <a:spcAft>
              <a:spcPct val="15000"/>
            </a:spcAft>
            <a:buChar char="•"/>
          </a:pPr>
          <a:r>
            <a:rPr lang="en-US" sz="1600" kern="1200"/>
            <a:t>Conditions</a:t>
          </a:r>
        </a:p>
        <a:p>
          <a:pPr marL="171450" lvl="1" indent="-171450" algn="l" defTabSz="711200">
            <a:lnSpc>
              <a:spcPct val="90000"/>
            </a:lnSpc>
            <a:spcBef>
              <a:spcPct val="0"/>
            </a:spcBef>
            <a:spcAft>
              <a:spcPct val="15000"/>
            </a:spcAft>
            <a:buChar char="•"/>
          </a:pPr>
          <a:r>
            <a:rPr lang="en-US" sz="1600" kern="1200"/>
            <a:t>Drugs</a:t>
          </a:r>
        </a:p>
        <a:p>
          <a:pPr marL="171450" lvl="1" indent="-171450" algn="l" defTabSz="711200">
            <a:lnSpc>
              <a:spcPct val="90000"/>
            </a:lnSpc>
            <a:spcBef>
              <a:spcPct val="0"/>
            </a:spcBef>
            <a:spcAft>
              <a:spcPct val="15000"/>
            </a:spcAft>
            <a:buChar char="•"/>
          </a:pPr>
          <a:r>
            <a:rPr lang="en-US" sz="1600" kern="1200"/>
            <a:t>Patients</a:t>
          </a:r>
        </a:p>
      </dsp:txBody>
      <dsp:txXfrm>
        <a:off x="6103352" y="1180709"/>
        <a:ext cx="2269091" cy="1438972"/>
      </dsp:txXfrm>
    </dsp:sp>
    <dsp:sp modelId="{1E3F73CA-61BD-42D1-86F3-E2F00F104A70}">
      <dsp:nvSpPr>
        <dsp:cNvPr id="0" name=""/>
        <dsp:cNvSpPr/>
      </dsp:nvSpPr>
      <dsp:spPr>
        <a:xfrm>
          <a:off x="6582723" y="2664449"/>
          <a:ext cx="2096557" cy="833731"/>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Modeling Datasets</a:t>
          </a:r>
        </a:p>
      </dsp:txBody>
      <dsp:txXfrm>
        <a:off x="6607142" y="2688868"/>
        <a:ext cx="2047719" cy="7848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821400" cy="1627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4603075" y="0"/>
            <a:ext cx="18821400" cy="1627188"/>
          </a:xfrm>
          <a:prstGeom prst="rect">
            <a:avLst/>
          </a:prstGeom>
        </p:spPr>
        <p:txBody>
          <a:bodyPr vert="horz" lIns="91440" tIns="45720" rIns="91440" bIns="45720" rtlCol="0"/>
          <a:lstStyle>
            <a:lvl1pPr algn="r">
              <a:defRPr sz="1200"/>
            </a:lvl1pPr>
          </a:lstStyle>
          <a:p>
            <a:fld id="{D8C9E84E-5DB6-4599-AD16-0F7A542E5B00}" type="datetimeFigureOut">
              <a:rPr lang="en-US" smtClean="0"/>
              <a:t>11/30/2022</a:t>
            </a:fld>
            <a:endParaRPr lang="en-US"/>
          </a:p>
        </p:txBody>
      </p:sp>
      <p:sp>
        <p:nvSpPr>
          <p:cNvPr id="4" name="Slide Image Placeholder 3"/>
          <p:cNvSpPr>
            <a:spLocks noGrp="1" noRot="1" noChangeAspect="1"/>
          </p:cNvSpPr>
          <p:nvPr>
            <p:ph type="sldImg" idx="2"/>
          </p:nvPr>
        </p:nvSpPr>
        <p:spPr>
          <a:xfrm>
            <a:off x="13501688" y="4057650"/>
            <a:ext cx="16430625" cy="10955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43400" y="15622588"/>
            <a:ext cx="34747200" cy="127809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34013"/>
            <a:ext cx="18821400" cy="1627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4603075" y="30834013"/>
            <a:ext cx="18821400" cy="1627187"/>
          </a:xfrm>
          <a:prstGeom prst="rect">
            <a:avLst/>
          </a:prstGeom>
        </p:spPr>
        <p:txBody>
          <a:bodyPr vert="horz" lIns="91440" tIns="45720" rIns="91440" bIns="45720" rtlCol="0" anchor="b"/>
          <a:lstStyle>
            <a:lvl1pPr algn="r">
              <a:defRPr sz="1200"/>
            </a:lvl1pPr>
          </a:lstStyle>
          <a:p>
            <a:fld id="{56B70475-6D4F-410F-AF91-77AE9D2E9A0F}" type="slidenum">
              <a:rPr lang="en-US" smtClean="0"/>
              <a:t>‹#›</a:t>
            </a:fld>
            <a:endParaRPr lang="en-US"/>
          </a:p>
        </p:txBody>
      </p:sp>
    </p:spTree>
    <p:extLst>
      <p:ext uri="{BB962C8B-B14F-4D97-AF65-F5344CB8AC3E}">
        <p14:creationId xmlns:p14="http://schemas.microsoft.com/office/powerpoint/2010/main" val="591894902"/>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1688" y="4057650"/>
            <a:ext cx="16430625" cy="10955338"/>
          </a:xfrm>
        </p:spPr>
      </p:sp>
      <p:sp>
        <p:nvSpPr>
          <p:cNvPr id="3" name="Notes Placeholder 2"/>
          <p:cNvSpPr>
            <a:spLocks noGrp="1"/>
          </p:cNvSpPr>
          <p:nvPr>
            <p:ph type="body" idx="1"/>
          </p:nvPr>
        </p:nvSpPr>
        <p:spPr/>
        <p:txBody>
          <a:bodyPr/>
          <a:lstStyle/>
          <a:p>
            <a:r>
              <a:rPr lang="en-US" dirty="0"/>
              <a:t>Poster Instructions posted on Canvas</a:t>
            </a:r>
          </a:p>
          <a:p>
            <a:r>
              <a:rPr lang="en-US" dirty="0"/>
              <a:t>1. Your poster should be of 40 inches by 30 inches in size </a:t>
            </a:r>
            <a:br>
              <a:rPr lang="en-US" dirty="0"/>
            </a:br>
            <a:br>
              <a:rPr lang="en-US" dirty="0"/>
            </a:br>
            <a:r>
              <a:rPr lang="en-US" dirty="0"/>
              <a:t>2. Remember that the text and figures should be legible from 3-5 feet away. This means use 36 pt. minimum </a:t>
            </a:r>
            <a:br>
              <a:rPr lang="en-US" dirty="0"/>
            </a:br>
            <a:br>
              <a:rPr lang="en-US" dirty="0"/>
            </a:br>
            <a:r>
              <a:rPr lang="en-US" dirty="0"/>
              <a:t>3. Poster should have roughly 20% text, 40% figures and 40% space </a:t>
            </a:r>
            <a:br>
              <a:rPr lang="en-US" dirty="0"/>
            </a:br>
            <a:br>
              <a:rPr lang="en-US" dirty="0"/>
            </a:br>
            <a:r>
              <a:rPr lang="en-US" dirty="0"/>
              <a:t>4. Use sans serif fonts for readability from a distance </a:t>
            </a:r>
            <a:br>
              <a:rPr lang="en-US" dirty="0"/>
            </a:br>
            <a:br>
              <a:rPr lang="en-US" dirty="0"/>
            </a:br>
            <a:r>
              <a:rPr lang="en-US" dirty="0"/>
              <a:t>5. Putting information in bullet form is better than in sentences </a:t>
            </a:r>
            <a:br>
              <a:rPr lang="en-US" dirty="0"/>
            </a:br>
            <a:br>
              <a:rPr lang="en-US" dirty="0"/>
            </a:br>
            <a:r>
              <a:rPr lang="en-US" dirty="0"/>
              <a:t>6. Don’t use a distracting background, and make sure there is sufficient contrast between the background and text. </a:t>
            </a:r>
            <a:br>
              <a:rPr lang="en-US" dirty="0"/>
            </a:br>
            <a:br>
              <a:rPr lang="en-US" dirty="0"/>
            </a:br>
            <a:br>
              <a:rPr lang="en-US" dirty="0"/>
            </a:br>
            <a:br>
              <a:rPr lang="en-US" dirty="0"/>
            </a:br>
            <a:r>
              <a:rPr lang="en-US" dirty="0"/>
              <a:t>Please also prepare a one-minute speech to explain your poster. Highlight the main contributions. </a:t>
            </a:r>
          </a:p>
        </p:txBody>
      </p:sp>
      <p:sp>
        <p:nvSpPr>
          <p:cNvPr id="4" name="Slide Number Placeholder 3"/>
          <p:cNvSpPr>
            <a:spLocks noGrp="1"/>
          </p:cNvSpPr>
          <p:nvPr>
            <p:ph type="sldNum" sz="quarter" idx="5"/>
          </p:nvPr>
        </p:nvSpPr>
        <p:spPr/>
        <p:txBody>
          <a:bodyPr/>
          <a:lstStyle/>
          <a:p>
            <a:fld id="{56B70475-6D4F-410F-AF91-77AE9D2E9A0F}" type="slidenum">
              <a:rPr lang="en-US" smtClean="0"/>
              <a:t>1</a:t>
            </a:fld>
            <a:endParaRPr lang="en-US"/>
          </a:p>
        </p:txBody>
      </p:sp>
    </p:spTree>
    <p:extLst>
      <p:ext uri="{BB962C8B-B14F-4D97-AF65-F5344CB8AC3E}">
        <p14:creationId xmlns:p14="http://schemas.microsoft.com/office/powerpoint/2010/main" val="65191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113" indent="0" algn="ctr">
              <a:buNone/>
              <a:defRPr>
                <a:solidFill>
                  <a:schemeClr val="tx1">
                    <a:tint val="75000"/>
                  </a:schemeClr>
                </a:solidFill>
              </a:defRPr>
            </a:lvl2pPr>
            <a:lvl3pPr marL="2926226" indent="0" algn="ctr">
              <a:buNone/>
              <a:defRPr>
                <a:solidFill>
                  <a:schemeClr val="tx1">
                    <a:tint val="75000"/>
                  </a:schemeClr>
                </a:solidFill>
              </a:defRPr>
            </a:lvl3pPr>
            <a:lvl4pPr marL="4389339" indent="0" algn="ctr">
              <a:buNone/>
              <a:defRPr>
                <a:solidFill>
                  <a:schemeClr val="tx1">
                    <a:tint val="75000"/>
                  </a:schemeClr>
                </a:solidFill>
              </a:defRPr>
            </a:lvl4pPr>
            <a:lvl5pPr marL="5852453" indent="0" algn="ctr">
              <a:buNone/>
              <a:defRPr>
                <a:solidFill>
                  <a:schemeClr val="tx1">
                    <a:tint val="75000"/>
                  </a:schemeClr>
                </a:solidFill>
              </a:defRPr>
            </a:lvl5pPr>
            <a:lvl6pPr marL="7315566" indent="0" algn="ctr">
              <a:buNone/>
              <a:defRPr>
                <a:solidFill>
                  <a:schemeClr val="tx1">
                    <a:tint val="75000"/>
                  </a:schemeClr>
                </a:solidFill>
              </a:defRPr>
            </a:lvl6pPr>
            <a:lvl7pPr marL="8778679" indent="0" algn="ctr">
              <a:buNone/>
              <a:defRPr>
                <a:solidFill>
                  <a:schemeClr val="tx1">
                    <a:tint val="75000"/>
                  </a:schemeClr>
                </a:solidFill>
              </a:defRPr>
            </a:lvl7pPr>
            <a:lvl8pPr marL="10241792" indent="0" algn="ctr">
              <a:buNone/>
              <a:defRPr>
                <a:solidFill>
                  <a:schemeClr val="tx1">
                    <a:tint val="75000"/>
                  </a:schemeClr>
                </a:solidFill>
              </a:defRPr>
            </a:lvl8pPr>
            <a:lvl9pPr marL="11704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C770C3-9823-4F32-9916-D6FB30F96871}"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1C9FB-71BF-40C4-9C34-22FADF50BE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150055"/>
            <a:ext cx="32918400" cy="22095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92">
              <a:solidFill>
                <a:schemeClr val="tx1"/>
              </a:solidFill>
            </a:endParaRP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551705"/>
            <a:ext cx="32918400" cy="393896"/>
          </a:xfrm>
          <a:prstGeom prst="rect">
            <a:avLst/>
          </a:prstGeom>
        </p:spPr>
      </p:pic>
    </p:spTree>
    <p:extLst>
      <p:ext uri="{BB962C8B-B14F-4D97-AF65-F5344CB8AC3E}">
        <p14:creationId xmlns:p14="http://schemas.microsoft.com/office/powerpoint/2010/main" val="2519337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438912" tIns="219456" rIns="438912" bIns="219456" rtlCol="0" anchor="ctr"/>
          <a:lstStyle>
            <a:lvl1pPr algn="l">
              <a:defRPr sz="3867">
                <a:solidFill>
                  <a:schemeClr val="tx1">
                    <a:tint val="75000"/>
                  </a:schemeClr>
                </a:solidFill>
              </a:defRPr>
            </a:lvl1pPr>
          </a:lstStyle>
          <a:p>
            <a:fld id="{19C770C3-9823-4F32-9916-D6FB30F96871}" type="datetimeFigureOut">
              <a:rPr lang="en-US" smtClean="0"/>
              <a:pPr/>
              <a:t>11/30/2022</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38912" tIns="219456" rIns="438912" bIns="219456" rtlCol="0" anchor="ctr"/>
          <a:lstStyle>
            <a:lvl1pPr algn="ctr">
              <a:defRPr sz="38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38912" tIns="219456" rIns="438912" bIns="219456" rtlCol="0" anchor="ctr"/>
          <a:lstStyle>
            <a:lvl1pPr algn="r">
              <a:defRPr sz="3867">
                <a:solidFill>
                  <a:schemeClr val="tx1">
                    <a:tint val="75000"/>
                  </a:schemeClr>
                </a:solidFill>
              </a:defRPr>
            </a:lvl1pPr>
          </a:lstStyle>
          <a:p>
            <a:fld id="{9831C9FB-71BF-40C4-9C34-22FADF50BE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Lst>
  <p:txStyles>
    <p:titleStyle>
      <a:lvl1pPr algn="ctr" defTabSz="2926226" rtl="0" eaLnBrk="1" latinLnBrk="0" hangingPunct="1">
        <a:spcBef>
          <a:spcPct val="0"/>
        </a:spcBef>
        <a:buNone/>
        <a:defRPr sz="14067" kern="1200">
          <a:solidFill>
            <a:schemeClr val="tx1"/>
          </a:solidFill>
          <a:latin typeface="+mj-lt"/>
          <a:ea typeface="+mj-ea"/>
          <a:cs typeface="+mj-cs"/>
        </a:defRPr>
      </a:lvl1pPr>
    </p:titleStyle>
    <p:bodyStyle>
      <a:lvl1pPr marL="1097335" indent="-1097335" algn="l" defTabSz="2926226"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559" indent="-914446" algn="l" defTabSz="2926226"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783" indent="-731557" algn="l" defTabSz="2926226" rtl="0" eaLnBrk="1" latinLnBrk="0" hangingPunct="1">
        <a:spcBef>
          <a:spcPct val="20000"/>
        </a:spcBef>
        <a:buFont typeface="Arial" pitchFamily="34" charset="0"/>
        <a:buChar char="•"/>
        <a:defRPr sz="7667" kern="1200">
          <a:solidFill>
            <a:schemeClr val="tx1"/>
          </a:solidFill>
          <a:latin typeface="+mn-lt"/>
          <a:ea typeface="+mn-ea"/>
          <a:cs typeface="+mn-cs"/>
        </a:defRPr>
      </a:lvl3pPr>
      <a:lvl4pPr marL="5120896"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400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712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10235"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334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646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226" rtl="0" eaLnBrk="1" latinLnBrk="0" hangingPunct="1">
        <a:defRPr sz="5734" kern="1200">
          <a:solidFill>
            <a:schemeClr val="tx1"/>
          </a:solidFill>
          <a:latin typeface="+mn-lt"/>
          <a:ea typeface="+mn-ea"/>
          <a:cs typeface="+mn-cs"/>
        </a:defRPr>
      </a:lvl1pPr>
      <a:lvl2pPr marL="1463113" algn="l" defTabSz="2926226" rtl="0" eaLnBrk="1" latinLnBrk="0" hangingPunct="1">
        <a:defRPr sz="5734" kern="1200">
          <a:solidFill>
            <a:schemeClr val="tx1"/>
          </a:solidFill>
          <a:latin typeface="+mn-lt"/>
          <a:ea typeface="+mn-ea"/>
          <a:cs typeface="+mn-cs"/>
        </a:defRPr>
      </a:lvl2pPr>
      <a:lvl3pPr marL="2926226" algn="l" defTabSz="2926226" rtl="0" eaLnBrk="1" latinLnBrk="0" hangingPunct="1">
        <a:defRPr sz="5734" kern="1200">
          <a:solidFill>
            <a:schemeClr val="tx1"/>
          </a:solidFill>
          <a:latin typeface="+mn-lt"/>
          <a:ea typeface="+mn-ea"/>
          <a:cs typeface="+mn-cs"/>
        </a:defRPr>
      </a:lvl3pPr>
      <a:lvl4pPr marL="4389339" algn="l" defTabSz="2926226" rtl="0" eaLnBrk="1" latinLnBrk="0" hangingPunct="1">
        <a:defRPr sz="5734" kern="1200">
          <a:solidFill>
            <a:schemeClr val="tx1"/>
          </a:solidFill>
          <a:latin typeface="+mn-lt"/>
          <a:ea typeface="+mn-ea"/>
          <a:cs typeface="+mn-cs"/>
        </a:defRPr>
      </a:lvl4pPr>
      <a:lvl5pPr marL="5852453" algn="l" defTabSz="2926226" rtl="0" eaLnBrk="1" latinLnBrk="0" hangingPunct="1">
        <a:defRPr sz="5734" kern="1200">
          <a:solidFill>
            <a:schemeClr val="tx1"/>
          </a:solidFill>
          <a:latin typeface="+mn-lt"/>
          <a:ea typeface="+mn-ea"/>
          <a:cs typeface="+mn-cs"/>
        </a:defRPr>
      </a:lvl5pPr>
      <a:lvl6pPr marL="7315566" algn="l" defTabSz="2926226" rtl="0" eaLnBrk="1" latinLnBrk="0" hangingPunct="1">
        <a:defRPr sz="5734" kern="1200">
          <a:solidFill>
            <a:schemeClr val="tx1"/>
          </a:solidFill>
          <a:latin typeface="+mn-lt"/>
          <a:ea typeface="+mn-ea"/>
          <a:cs typeface="+mn-cs"/>
        </a:defRPr>
      </a:lvl6pPr>
      <a:lvl7pPr marL="8778679" algn="l" defTabSz="2926226" rtl="0" eaLnBrk="1" latinLnBrk="0" hangingPunct="1">
        <a:defRPr sz="5734" kern="1200">
          <a:solidFill>
            <a:schemeClr val="tx1"/>
          </a:solidFill>
          <a:latin typeface="+mn-lt"/>
          <a:ea typeface="+mn-ea"/>
          <a:cs typeface="+mn-cs"/>
        </a:defRPr>
      </a:lvl7pPr>
      <a:lvl8pPr marL="10241792" algn="l" defTabSz="2926226" rtl="0" eaLnBrk="1" latinLnBrk="0" hangingPunct="1">
        <a:defRPr sz="5734" kern="1200">
          <a:solidFill>
            <a:schemeClr val="tx1"/>
          </a:solidFill>
          <a:latin typeface="+mn-lt"/>
          <a:ea typeface="+mn-ea"/>
          <a:cs typeface="+mn-cs"/>
        </a:defRPr>
      </a:lvl8pPr>
      <a:lvl9pPr marL="11704905" algn="l" defTabSz="2926226"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6.png"/><Relationship Id="rId3" Type="http://schemas.microsoft.com/office/2018/10/relationships/comments" Target="../comments/modernComment_100_0.xml"/><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jpeg"/><Relationship Id="rId10" Type="http://schemas.openxmlformats.org/officeDocument/2006/relationships/diagramQuickStyle" Target="../diagrams/quickStyle1.xml"/><Relationship Id="rId4" Type="http://schemas.openxmlformats.org/officeDocument/2006/relationships/image" Target="../media/image2.tiff"/><Relationship Id="rId9" Type="http://schemas.openxmlformats.org/officeDocument/2006/relationships/diagramLayout" Target="../diagrams/layout1.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938E630-6BB0-4770-9369-0936AE89ECF4}"/>
              </a:ext>
            </a:extLst>
          </p:cNvPr>
          <p:cNvSpPr txBox="1"/>
          <p:nvPr/>
        </p:nvSpPr>
        <p:spPr>
          <a:xfrm>
            <a:off x="28110" y="4662069"/>
            <a:ext cx="9525417" cy="4893647"/>
          </a:xfrm>
          <a:prstGeom prst="rect">
            <a:avLst/>
          </a:prstGeom>
          <a:noFill/>
        </p:spPr>
        <p:txBody>
          <a:bodyPr wrap="square" lIns="91440" tIns="45720" rIns="91440" bIns="45720" anchor="t">
            <a:spAutoFit/>
          </a:bodyPr>
          <a:lstStyle/>
          <a:p>
            <a:pPr marL="571500" indent="-457200">
              <a:buSzPts val="1800"/>
              <a:buFont typeface="Wingdings" panose="05000000000000000000" pitchFamily="2" charset="2"/>
              <a:buChar char="Ø"/>
            </a:pPr>
            <a:r>
              <a:rPr lang="en-US" sz="2600" dirty="0">
                <a:latin typeface="Arial"/>
                <a:cs typeface="Arial"/>
              </a:rPr>
              <a:t>Since the beginning of the COVID-19 pandemic there has been an increase in research studying the novel SARS-CoV-2 virus, trying to expand the limited knowledge of the signs, symptoms and effective courses of treatment for this virus.  As the pandemic evolves we must considering the lasting effects or Long Covid condition.</a:t>
            </a:r>
            <a:endParaRPr lang="en-US" sz="2600" b="1" dirty="0">
              <a:latin typeface="Arial"/>
              <a:cs typeface="Arial"/>
            </a:endParaRPr>
          </a:p>
          <a:p>
            <a:pPr marL="571500" indent="-457200">
              <a:buSzPts val="1800"/>
              <a:buFont typeface="Wingdings" panose="05000000000000000000" pitchFamily="2" charset="2"/>
              <a:buChar char="Ø"/>
            </a:pPr>
            <a:r>
              <a:rPr lang="en-US" sz="2600" b="1" dirty="0">
                <a:latin typeface="Arial"/>
                <a:cs typeface="Arial"/>
              </a:rPr>
              <a:t>If we can identify the most significant prognostic factors on patients from the NCATS’ National COVID Cohort Collaborative (N3C) Data Enclave, we can help improve public health officials make more informative decisions on PASC/Long Covid recovery and prevention.</a:t>
            </a:r>
            <a:endParaRPr lang="en-US" sz="2600" b="1" dirty="0">
              <a:latin typeface="Arial" panose="020B0604020202020204" pitchFamily="34" charset="0"/>
              <a:cs typeface="Arial" panose="020B0604020202020204" pitchFamily="34" charset="0"/>
            </a:endParaRPr>
          </a:p>
        </p:txBody>
      </p:sp>
      <p:sp>
        <p:nvSpPr>
          <p:cNvPr id="4" name="Rectangle 3"/>
          <p:cNvSpPr/>
          <p:nvPr/>
        </p:nvSpPr>
        <p:spPr>
          <a:xfrm>
            <a:off x="0" y="0"/>
            <a:ext cx="32918400" cy="3657600"/>
          </a:xfrm>
          <a:prstGeom prst="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sp>
        <p:nvSpPr>
          <p:cNvPr id="5" name="Rectangle 5"/>
          <p:cNvSpPr>
            <a:spLocks noChangeArrowheads="1"/>
          </p:cNvSpPr>
          <p:nvPr/>
        </p:nvSpPr>
        <p:spPr bwMode="auto">
          <a:xfrm>
            <a:off x="6229852" y="283694"/>
            <a:ext cx="25240748" cy="2831389"/>
          </a:xfrm>
          <a:prstGeom prst="rect">
            <a:avLst/>
          </a:prstGeom>
          <a:noFill/>
          <a:ln w="9525">
            <a:noFill/>
            <a:miter lim="800000"/>
            <a:headEnd/>
            <a:tailEnd/>
          </a:ln>
        </p:spPr>
        <p:txBody>
          <a:bodyPr wrap="square" lIns="60819" tIns="30403" rIns="60819" bIns="30403" anchor="t">
            <a:spAutoFit/>
          </a:bodyPr>
          <a:lstStyle/>
          <a:p>
            <a:pPr algn="ctr" defTabSz="2560448">
              <a:spcBef>
                <a:spcPct val="50000"/>
              </a:spcBef>
            </a:pPr>
            <a:r>
              <a:rPr lang="en-US" sz="5400" b="1" dirty="0">
                <a:solidFill>
                  <a:schemeClr val="bg1">
                    <a:lumMod val="95000"/>
                  </a:schemeClr>
                </a:solidFill>
                <a:latin typeface="Arial" panose="020B0604020202020204" pitchFamily="34" charset="0"/>
                <a:cs typeface="Arial" panose="020B0604020202020204" pitchFamily="34" charset="0"/>
              </a:rPr>
              <a:t>Identifying Prognostic Factors from NIH N3C Clinical Data for Long Covid</a:t>
            </a:r>
            <a:endParaRPr lang="en-US" sz="4400" b="1" dirty="0">
              <a:solidFill>
                <a:schemeClr val="bg1">
                  <a:lumMod val="95000"/>
                </a:schemeClr>
              </a:solidFill>
              <a:latin typeface="Arial" panose="020B0604020202020204" pitchFamily="34" charset="0"/>
              <a:cs typeface="Arial" panose="020B0604020202020204" pitchFamily="34" charset="0"/>
            </a:endParaRPr>
          </a:p>
          <a:p>
            <a:pPr defTabSz="2560448">
              <a:spcBef>
                <a:spcPct val="50000"/>
              </a:spcBef>
            </a:pPr>
            <a:r>
              <a:rPr lang="en-US" sz="4400" b="1" dirty="0">
                <a:solidFill>
                  <a:schemeClr val="bg1">
                    <a:lumMod val="95000"/>
                  </a:schemeClr>
                </a:solidFill>
                <a:latin typeface="Arial" panose="020B0604020202020204" pitchFamily="34" charset="0"/>
                <a:cs typeface="Arial" panose="020B0604020202020204" pitchFamily="34" charset="0"/>
              </a:rPr>
              <a:t>            </a:t>
            </a:r>
            <a:r>
              <a:rPr lang="en-US" sz="4000" dirty="0">
                <a:solidFill>
                  <a:schemeClr val="bg1">
                    <a:lumMod val="95000"/>
                  </a:schemeClr>
                </a:solidFill>
                <a:latin typeface="Arial" panose="020B0604020202020204" pitchFamily="34" charset="0"/>
                <a:cs typeface="Arial" panose="020B0604020202020204" pitchFamily="34" charset="0"/>
              </a:rPr>
              <a:t>Mirna Elizondo, June Yu,  Dr. Jelena </a:t>
            </a:r>
            <a:r>
              <a:rPr lang="en-US" sz="4000" dirty="0" err="1">
                <a:solidFill>
                  <a:schemeClr val="bg1">
                    <a:lumMod val="95000"/>
                  </a:schemeClr>
                </a:solidFill>
                <a:latin typeface="Arial" panose="020B0604020202020204" pitchFamily="34" charset="0"/>
                <a:cs typeface="Arial" panose="020B0604020202020204" pitchFamily="34" charset="0"/>
              </a:rPr>
              <a:t>T</a:t>
            </a:r>
            <a:r>
              <a:rPr lang="en-US" sz="4000" dirty="0" err="1">
                <a:solidFill>
                  <a:schemeClr val="bg1">
                    <a:lumMod val="95000"/>
                  </a:schemeClr>
                </a:solidFill>
                <a:latin typeface="Arial" panose="020B0604020202020204" pitchFamily="34" charset="0"/>
                <a:ea typeface="+mn-lt"/>
                <a:cs typeface="Arial" panose="020B0604020202020204" pitchFamily="34" charset="0"/>
              </a:rPr>
              <a:t>ešić</a:t>
            </a:r>
            <a:r>
              <a:rPr lang="en-US" sz="4000" dirty="0">
                <a:solidFill>
                  <a:schemeClr val="bg1">
                    <a:lumMod val="95000"/>
                  </a:schemeClr>
                </a:solidFill>
                <a:latin typeface="Arial" panose="020B0604020202020204" pitchFamily="34" charset="0"/>
                <a:ea typeface="+mn-lt"/>
                <a:cs typeface="Arial" panose="020B0604020202020204" pitchFamily="34" charset="0"/>
              </a:rPr>
              <a:t> 		 Dr. </a:t>
            </a:r>
            <a:r>
              <a:rPr lang="en-US" sz="4000" dirty="0" err="1">
                <a:solidFill>
                  <a:schemeClr val="bg1">
                    <a:lumMod val="95000"/>
                  </a:schemeClr>
                </a:solidFill>
                <a:latin typeface="Arial" panose="020B0604020202020204" pitchFamily="34" charset="0"/>
                <a:ea typeface="+mn-lt"/>
                <a:cs typeface="Arial" panose="020B0604020202020204" pitchFamily="34" charset="0"/>
              </a:rPr>
              <a:t>Rasim</a:t>
            </a:r>
            <a:r>
              <a:rPr lang="en-US" sz="4000" dirty="0">
                <a:solidFill>
                  <a:schemeClr val="bg1">
                    <a:lumMod val="95000"/>
                  </a:schemeClr>
                </a:solidFill>
                <a:latin typeface="Arial" panose="020B0604020202020204" pitchFamily="34" charset="0"/>
                <a:ea typeface="+mn-lt"/>
                <a:cs typeface="Arial" panose="020B0604020202020204" pitchFamily="34" charset="0"/>
              </a:rPr>
              <a:t> </a:t>
            </a:r>
            <a:r>
              <a:rPr lang="en-US" sz="4000" dirty="0" err="1">
                <a:solidFill>
                  <a:schemeClr val="bg1">
                    <a:lumMod val="95000"/>
                  </a:schemeClr>
                </a:solidFill>
                <a:latin typeface="Arial" panose="020B0604020202020204" pitchFamily="34" charset="0"/>
                <a:ea typeface="+mn-lt"/>
                <a:cs typeface="Arial" panose="020B0604020202020204" pitchFamily="34" charset="0"/>
              </a:rPr>
              <a:t>Musal</a:t>
            </a:r>
            <a:r>
              <a:rPr lang="en-US" sz="4000" dirty="0">
                <a:solidFill>
                  <a:schemeClr val="bg1">
                    <a:lumMod val="95000"/>
                  </a:schemeClr>
                </a:solidFill>
                <a:latin typeface="Arial" panose="020B0604020202020204" pitchFamily="34" charset="0"/>
                <a:ea typeface="+mn-lt"/>
                <a:cs typeface="Arial" panose="020B0604020202020204" pitchFamily="34" charset="0"/>
              </a:rPr>
              <a:t>, Dr. Vangelis </a:t>
            </a:r>
            <a:r>
              <a:rPr lang="en-US" sz="4000" dirty="0" err="1">
                <a:solidFill>
                  <a:schemeClr val="bg1">
                    <a:lumMod val="95000"/>
                  </a:schemeClr>
                </a:solidFill>
                <a:latin typeface="Arial" panose="020B0604020202020204" pitchFamily="34" charset="0"/>
                <a:ea typeface="+mn-lt"/>
                <a:cs typeface="Arial" panose="020B0604020202020204" pitchFamily="34" charset="0"/>
              </a:rPr>
              <a:t>Metsis</a:t>
            </a:r>
            <a:endParaRPr lang="en-US" sz="4000" dirty="0">
              <a:solidFill>
                <a:schemeClr val="bg1">
                  <a:lumMod val="95000"/>
                </a:schemeClr>
              </a:solidFill>
              <a:latin typeface="Arial" panose="020B0604020202020204" pitchFamily="34" charset="0"/>
              <a:ea typeface="+mn-lt"/>
              <a:cs typeface="Arial" panose="020B0604020202020204" pitchFamily="34" charset="0"/>
            </a:endParaRPr>
          </a:p>
          <a:p>
            <a:pPr defTabSz="2560448">
              <a:spcBef>
                <a:spcPct val="50000"/>
              </a:spcBef>
            </a:pPr>
            <a:r>
              <a:rPr lang="en-US" sz="4000" i="1" dirty="0">
                <a:solidFill>
                  <a:schemeClr val="bg1">
                    <a:lumMod val="95000"/>
                  </a:schemeClr>
                </a:solidFill>
                <a:latin typeface="Arial" panose="020B0604020202020204" pitchFamily="34" charset="0"/>
                <a:ea typeface="+mn-lt"/>
                <a:cs typeface="Arial" panose="020B0604020202020204" pitchFamily="34" charset="0"/>
              </a:rPr>
              <a:t>	</a:t>
            </a:r>
            <a:r>
              <a:rPr lang="en-US" sz="4000" i="1" dirty="0">
                <a:solidFill>
                  <a:schemeClr val="bg1">
                    <a:lumMod val="95000"/>
                  </a:schemeClr>
                </a:solidFill>
                <a:latin typeface="Arial" panose="020B0604020202020204" pitchFamily="34" charset="0"/>
                <a:cs typeface="Arial" panose="020B0604020202020204" pitchFamily="34" charset="0"/>
              </a:rPr>
              <a:t>  </a:t>
            </a:r>
            <a:r>
              <a:rPr lang="en-US" sz="4000" dirty="0">
                <a:solidFill>
                  <a:schemeClr val="bg1">
                    <a:lumMod val="95000"/>
                  </a:schemeClr>
                </a:solidFill>
                <a:latin typeface="Arial" panose="020B0604020202020204" pitchFamily="34" charset="0"/>
                <a:cs typeface="Arial" panose="020B0604020202020204" pitchFamily="34" charset="0"/>
              </a:rPr>
              <a:t>Department of Computer Science                                               </a:t>
            </a:r>
            <a:endParaRPr lang="en-US" sz="4000" b="1" dirty="0">
              <a:solidFill>
                <a:schemeClr val="bg1">
                  <a:lumMod val="95000"/>
                </a:schemeClr>
              </a:solidFill>
              <a:latin typeface="Arial" panose="020B0604020202020204" pitchFamily="34" charset="0"/>
              <a:cs typeface="Arial" panose="020B0604020202020204" pitchFamily="34" charset="0"/>
            </a:endParaRPr>
          </a:p>
        </p:txBody>
      </p:sp>
      <p:sp>
        <p:nvSpPr>
          <p:cNvPr id="15" name="Rounded Rectangle 14"/>
          <p:cNvSpPr/>
          <p:nvPr/>
        </p:nvSpPr>
        <p:spPr>
          <a:xfrm>
            <a:off x="51280" y="3834655"/>
            <a:ext cx="9358174" cy="650359"/>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Motivation</a:t>
            </a:r>
          </a:p>
        </p:txBody>
      </p:sp>
      <p:sp>
        <p:nvSpPr>
          <p:cNvPr id="18" name="Rounded Rectangle 17"/>
          <p:cNvSpPr/>
          <p:nvPr/>
        </p:nvSpPr>
        <p:spPr>
          <a:xfrm>
            <a:off x="9663630" y="3825012"/>
            <a:ext cx="15871150" cy="740961"/>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Data Acquisition and Exploratory Data Analysis​</a:t>
            </a:r>
          </a:p>
        </p:txBody>
      </p:sp>
      <p:sp>
        <p:nvSpPr>
          <p:cNvPr id="75" name="Rounded Rectangle 74"/>
          <p:cNvSpPr/>
          <p:nvPr/>
        </p:nvSpPr>
        <p:spPr>
          <a:xfrm>
            <a:off x="10156819" y="15043235"/>
            <a:ext cx="14866109"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Long Covid Computational Challenge</a:t>
            </a:r>
          </a:p>
        </p:txBody>
      </p:sp>
      <p:sp>
        <p:nvSpPr>
          <p:cNvPr id="168" name="Rounded Rectangle 167"/>
          <p:cNvSpPr/>
          <p:nvPr/>
        </p:nvSpPr>
        <p:spPr>
          <a:xfrm>
            <a:off x="25928177" y="3804696"/>
            <a:ext cx="6962114" cy="622781"/>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Baseline Modeling</a:t>
            </a:r>
          </a:p>
        </p:txBody>
      </p:sp>
      <p:pic>
        <p:nvPicPr>
          <p:cNvPr id="189" name="Picture 188">
            <a:extLst>
              <a:ext uri="{FF2B5EF4-FFF2-40B4-BE49-F238E27FC236}">
                <a16:creationId xmlns:a16="http://schemas.microsoft.com/office/drawing/2014/main" id="{DDE47C8E-73B8-DA49-8E46-ADA5F59BF287}"/>
              </a:ext>
            </a:extLst>
          </p:cNvPr>
          <p:cNvPicPr>
            <a:picLocks noChangeAspect="1"/>
          </p:cNvPicPr>
          <p:nvPr/>
        </p:nvPicPr>
        <p:blipFill>
          <a:blip r:embed="rId4"/>
          <a:stretch>
            <a:fillRect/>
          </a:stretch>
        </p:blipFill>
        <p:spPr>
          <a:xfrm>
            <a:off x="17776167" y="2184430"/>
            <a:ext cx="4280661" cy="1197248"/>
          </a:xfrm>
          <a:prstGeom prst="rect">
            <a:avLst/>
          </a:prstGeom>
        </p:spPr>
      </p:pic>
      <p:sp>
        <p:nvSpPr>
          <p:cNvPr id="25" name="Rounded Rectangle 72">
            <a:extLst>
              <a:ext uri="{FF2B5EF4-FFF2-40B4-BE49-F238E27FC236}">
                <a16:creationId xmlns:a16="http://schemas.microsoft.com/office/drawing/2014/main" id="{477D8DC9-56B2-48B9-B39C-DC45316268B2}"/>
              </a:ext>
            </a:extLst>
          </p:cNvPr>
          <p:cNvSpPr/>
          <p:nvPr/>
        </p:nvSpPr>
        <p:spPr>
          <a:xfrm>
            <a:off x="74450" y="9555716"/>
            <a:ext cx="9311834"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Research Questions</a:t>
            </a:r>
          </a:p>
        </p:txBody>
      </p:sp>
      <p:sp>
        <p:nvSpPr>
          <p:cNvPr id="31" name="Text Box 14">
            <a:extLst>
              <a:ext uri="{FF2B5EF4-FFF2-40B4-BE49-F238E27FC236}">
                <a16:creationId xmlns:a16="http://schemas.microsoft.com/office/drawing/2014/main" id="{B1DE7437-8B3A-49DE-800E-7076BEB9B75D}"/>
              </a:ext>
            </a:extLst>
          </p:cNvPr>
          <p:cNvSpPr txBox="1">
            <a:spLocks noChangeArrowheads="1"/>
          </p:cNvSpPr>
          <p:nvPr/>
        </p:nvSpPr>
        <p:spPr bwMode="auto">
          <a:xfrm>
            <a:off x="25968014" y="16241785"/>
            <a:ext cx="6746285" cy="4985980"/>
          </a:xfrm>
          <a:prstGeom prst="rect">
            <a:avLst/>
          </a:prstGeom>
          <a:noFill/>
          <a:ln w="9525">
            <a:noFill/>
            <a:miter lim="800000"/>
            <a:headEnd/>
            <a:tailEnd/>
          </a:ln>
        </p:spPr>
        <p:txBody>
          <a:bodyPr wrap="square" lIns="91440" tIns="91440" rIns="91440" bIns="91440" anchor="t">
            <a:spAutoFit/>
          </a:bodyPr>
          <a:lstStyle/>
          <a:p>
            <a:r>
              <a:rPr lang="en-US" sz="2600" dirty="0">
                <a:latin typeface="Arial" panose="020B0604020202020204" pitchFamily="34" charset="0"/>
                <a:cs typeface="Arial" panose="020B0604020202020204" pitchFamily="34" charset="0"/>
              </a:rPr>
              <a:t>The analyses described in this poster were conducted with data or tools accessed through the NCATS N3C Data Enclave https://covid.cd2h.org and N3C Attribution &amp; Publication Policy v 1.2-2020-08-25b supported by NCATS U24 TR002306 and DataLab12. This research was possible because of the patients whose information is included within the data and the organizations and scientists who have contributed to the on-going development of this community resource</a:t>
            </a:r>
          </a:p>
        </p:txBody>
      </p:sp>
      <p:pic>
        <p:nvPicPr>
          <p:cNvPr id="7" name="Picture 6" descr="DataLab12.github.io">
            <a:extLst>
              <a:ext uri="{FF2B5EF4-FFF2-40B4-BE49-F238E27FC236}">
                <a16:creationId xmlns:a16="http://schemas.microsoft.com/office/drawing/2014/main" id="{28495F20-B1B1-4D44-A393-BA37071E638E}"/>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799" y="136597"/>
            <a:ext cx="5998055" cy="3373906"/>
          </a:xfrm>
          <a:prstGeom prst="rect">
            <a:avLst/>
          </a:prstGeom>
        </p:spPr>
      </p:pic>
      <p:sp>
        <p:nvSpPr>
          <p:cNvPr id="38" name="TextBox 37">
            <a:extLst>
              <a:ext uri="{FF2B5EF4-FFF2-40B4-BE49-F238E27FC236}">
                <a16:creationId xmlns:a16="http://schemas.microsoft.com/office/drawing/2014/main" id="{CC807F66-5A12-4557-9299-7DA22392157B}"/>
              </a:ext>
            </a:extLst>
          </p:cNvPr>
          <p:cNvSpPr txBox="1"/>
          <p:nvPr/>
        </p:nvSpPr>
        <p:spPr>
          <a:xfrm>
            <a:off x="519122" y="2906186"/>
            <a:ext cx="5423407" cy="49244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ctr"/>
            <a:r>
              <a:rPr lang="en-US" sz="2800">
                <a:solidFill>
                  <a:schemeClr val="bg1"/>
                </a:solidFill>
                <a:latin typeface="Arial" panose="020B0604020202020204" pitchFamily="34" charset="0"/>
                <a:ea typeface="+mn-lt"/>
                <a:cs typeface="Arial" panose="020B0604020202020204" pitchFamily="34" charset="0"/>
              </a:rPr>
              <a:t>http://DataLab12.github.io/</a:t>
            </a:r>
          </a:p>
        </p:txBody>
      </p:sp>
      <p:sp>
        <p:nvSpPr>
          <p:cNvPr id="24" name="TextBox 23">
            <a:extLst>
              <a:ext uri="{FF2B5EF4-FFF2-40B4-BE49-F238E27FC236}">
                <a16:creationId xmlns:a16="http://schemas.microsoft.com/office/drawing/2014/main" id="{B5B34F41-483E-4D63-B0E7-E9772F2AF4F7}"/>
              </a:ext>
            </a:extLst>
          </p:cNvPr>
          <p:cNvSpPr txBox="1"/>
          <p:nvPr/>
        </p:nvSpPr>
        <p:spPr>
          <a:xfrm>
            <a:off x="-33442" y="10430639"/>
            <a:ext cx="9309427" cy="4893647"/>
          </a:xfrm>
          <a:prstGeom prst="rect">
            <a:avLst/>
          </a:prstGeom>
          <a:noFill/>
        </p:spPr>
        <p:txBody>
          <a:bodyPr wrap="square" lIns="91440" tIns="45720" rIns="91440" bIns="45720" anchor="t">
            <a:spAutoFit/>
          </a:bodyPr>
          <a:lstStyle/>
          <a:p>
            <a:pPr marL="579755" lvl="0" indent="-457200">
              <a:spcBef>
                <a:spcPts val="0"/>
              </a:spcBef>
              <a:spcAft>
                <a:spcPts val="0"/>
              </a:spcAft>
              <a:buSzPct val="100000"/>
              <a:buFont typeface="Wingdings" pitchFamily="2" charset="2"/>
              <a:buChar char="Ø"/>
            </a:pPr>
            <a:r>
              <a:rPr lang="en-US" sz="2600" dirty="0">
                <a:latin typeface="Arial"/>
                <a:cs typeface="Arial"/>
              </a:rPr>
              <a:t>Implement an end-to-end L3C data integration, aggregations, modeling, and outcome analysis module as proof-of-concept comparing finding to baseline study</a:t>
            </a:r>
          </a:p>
          <a:p>
            <a:pPr marL="579755" lvl="0" indent="-457200">
              <a:spcBef>
                <a:spcPts val="0"/>
              </a:spcBef>
              <a:spcAft>
                <a:spcPts val="0"/>
              </a:spcAft>
              <a:buSzPct val="100000"/>
              <a:buFont typeface="Wingdings" pitchFamily="2" charset="2"/>
              <a:buChar char="Ø"/>
            </a:pPr>
            <a:r>
              <a:rPr lang="en-US" sz="2600" dirty="0">
                <a:latin typeface="Arial"/>
                <a:cs typeface="Arial"/>
              </a:rPr>
              <a:t>Assess whether the main findings reported in the study are replicated in the more diverse population of the N3C enclave.</a:t>
            </a:r>
          </a:p>
          <a:p>
            <a:pPr marL="579755" lvl="0" indent="-457200">
              <a:spcBef>
                <a:spcPts val="0"/>
              </a:spcBef>
              <a:spcAft>
                <a:spcPts val="0"/>
              </a:spcAft>
              <a:buSzPct val="100000"/>
              <a:buFont typeface="Wingdings" pitchFamily="2" charset="2"/>
              <a:buChar char="Ø"/>
            </a:pPr>
            <a:r>
              <a:rPr lang="en-US" sz="2600" dirty="0">
                <a:latin typeface="Arial"/>
                <a:cs typeface="Arial"/>
              </a:rPr>
              <a:t>Disseminate clinical guidance and educational materials relating Long Covid</a:t>
            </a:r>
          </a:p>
          <a:p>
            <a:pPr marL="579755" lvl="0" indent="-457200">
              <a:spcBef>
                <a:spcPts val="0"/>
              </a:spcBef>
              <a:spcAft>
                <a:spcPts val="0"/>
              </a:spcAft>
              <a:buSzPct val="100000"/>
              <a:buFont typeface="Wingdings" pitchFamily="2" charset="2"/>
              <a:buChar char="Ø"/>
            </a:pPr>
            <a:r>
              <a:rPr lang="en-US" sz="2600" dirty="0">
                <a:latin typeface="Arial"/>
                <a:cs typeface="Arial"/>
              </a:rPr>
              <a:t>Are specific cohorts more likely to develop Long Covid and at what level of severity?</a:t>
            </a:r>
          </a:p>
          <a:p>
            <a:pPr marL="579755" indent="-457200">
              <a:buSzPct val="100000"/>
              <a:buFont typeface="Wingdings" pitchFamily="2" charset="2"/>
              <a:buChar char="Ø"/>
            </a:pPr>
            <a:r>
              <a:rPr lang="en-US" sz="2600" dirty="0">
                <a:latin typeface="Arial"/>
                <a:cs typeface="Arial"/>
              </a:rPr>
              <a:t>Do patients from different age groups show different factors that could lead to developing Long Covid ?</a:t>
            </a:r>
          </a:p>
        </p:txBody>
      </p:sp>
      <p:sp>
        <p:nvSpPr>
          <p:cNvPr id="120" name="Rounded Rectangle 119"/>
          <p:cNvSpPr/>
          <p:nvPr/>
        </p:nvSpPr>
        <p:spPr>
          <a:xfrm>
            <a:off x="25951308" y="15463795"/>
            <a:ext cx="6882435" cy="622780"/>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Acknowledgment</a:t>
            </a:r>
          </a:p>
        </p:txBody>
      </p:sp>
      <p:sp>
        <p:nvSpPr>
          <p:cNvPr id="2" name="Rounded Rectangle 72">
            <a:extLst>
              <a:ext uri="{FF2B5EF4-FFF2-40B4-BE49-F238E27FC236}">
                <a16:creationId xmlns:a16="http://schemas.microsoft.com/office/drawing/2014/main" id="{5503B3BA-87DD-269B-F964-228842A4A2CA}"/>
              </a:ext>
            </a:extLst>
          </p:cNvPr>
          <p:cNvSpPr/>
          <p:nvPr/>
        </p:nvSpPr>
        <p:spPr>
          <a:xfrm>
            <a:off x="351796" y="15892295"/>
            <a:ext cx="9311834"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Additional Research Step</a:t>
            </a:r>
          </a:p>
        </p:txBody>
      </p:sp>
      <p:sp>
        <p:nvSpPr>
          <p:cNvPr id="3" name="TextBox 2">
            <a:extLst>
              <a:ext uri="{FF2B5EF4-FFF2-40B4-BE49-F238E27FC236}">
                <a16:creationId xmlns:a16="http://schemas.microsoft.com/office/drawing/2014/main" id="{98379DF4-BE20-35E6-DC27-A6F36889A34A}"/>
              </a:ext>
            </a:extLst>
          </p:cNvPr>
          <p:cNvSpPr txBox="1"/>
          <p:nvPr/>
        </p:nvSpPr>
        <p:spPr>
          <a:xfrm>
            <a:off x="10003430" y="12187539"/>
            <a:ext cx="8251830" cy="2092881"/>
          </a:xfrm>
          <a:prstGeom prst="rect">
            <a:avLst/>
          </a:prstGeom>
          <a:noFill/>
        </p:spPr>
        <p:txBody>
          <a:bodyPr wrap="square" lIns="91440" tIns="45720" rIns="91440" bIns="45720" anchor="ctr">
            <a:spAutoFit/>
          </a:bodyPr>
          <a:lstStyle/>
          <a:p>
            <a:pPr marL="579755" indent="-457200">
              <a:buSzPct val="100000"/>
              <a:buFont typeface="Wingdings" pitchFamily="2" charset="2"/>
              <a:buChar char="Ø"/>
            </a:pPr>
            <a:r>
              <a:rPr lang="en-US" sz="2600" dirty="0">
                <a:latin typeface="Arial"/>
                <a:cs typeface="Arial"/>
              </a:rPr>
              <a:t>Out of 57,672 patients: 11, 446 had SARS-COV-2 twice, 9,031 have long covid diagnosis.</a:t>
            </a:r>
          </a:p>
          <a:p>
            <a:pPr marL="579755" indent="-457200">
              <a:buSzPct val="100000"/>
              <a:buFont typeface="Wingdings" pitchFamily="2" charset="2"/>
              <a:buChar char="Ø"/>
            </a:pPr>
            <a:r>
              <a:rPr lang="en-US" sz="2600" dirty="0">
                <a:latin typeface="Arial"/>
                <a:cs typeface="Arial"/>
              </a:rPr>
              <a:t>From this we were able to create datasets consisting of patient Demographics, Observations, Conditions, and Drugs</a:t>
            </a:r>
          </a:p>
        </p:txBody>
      </p:sp>
      <p:sp>
        <p:nvSpPr>
          <p:cNvPr id="89" name="Text Box 14">
            <a:extLst>
              <a:ext uri="{FF2B5EF4-FFF2-40B4-BE49-F238E27FC236}">
                <a16:creationId xmlns:a16="http://schemas.microsoft.com/office/drawing/2014/main" id="{71BCD4E9-5F33-469E-127A-BFAD115927B0}"/>
              </a:ext>
            </a:extLst>
          </p:cNvPr>
          <p:cNvSpPr txBox="1">
            <a:spLocks noChangeArrowheads="1"/>
          </p:cNvSpPr>
          <p:nvPr/>
        </p:nvSpPr>
        <p:spPr bwMode="auto">
          <a:xfrm>
            <a:off x="25903762" y="7179744"/>
            <a:ext cx="6746285" cy="2985433"/>
          </a:xfrm>
          <a:prstGeom prst="rect">
            <a:avLst/>
          </a:prstGeom>
          <a:noFill/>
          <a:ln w="9525">
            <a:noFill/>
            <a:miter lim="800000"/>
            <a:headEnd/>
            <a:tailEnd/>
          </a:ln>
        </p:spPr>
        <p:txBody>
          <a:bodyPr wrap="square" lIns="91440" tIns="91440" rIns="91440" bIns="91440" anchor="t">
            <a:spAutoFit/>
          </a:bodyPr>
          <a:lstStyle/>
          <a:p>
            <a:pPr marL="342900" indent="-342900" algn="just" defTabSz="2925970">
              <a:buFont typeface="Wingdings" panose="05000000000000000000" pitchFamily="2" charset="2"/>
              <a:buChar char="Ø"/>
            </a:pPr>
            <a:r>
              <a:rPr lang="en-US" sz="2600" dirty="0">
                <a:latin typeface="Arial" panose="020B0604020202020204" pitchFamily="34" charset="0"/>
                <a:cs typeface="Arial" panose="020B0604020202020204" pitchFamily="34" charset="0"/>
              </a:rPr>
              <a:t>The models will be built on feature sets consisting of patient demographics, conditions, observations, durations, and drugs to predict developing Long Covid.</a:t>
            </a:r>
          </a:p>
          <a:p>
            <a:pPr marL="342900" indent="-342900" algn="just" defTabSz="2925970">
              <a:buFont typeface="Wingdings" panose="05000000000000000000" pitchFamily="2" charset="2"/>
              <a:buChar char="Ø"/>
            </a:pPr>
            <a:r>
              <a:rPr lang="en-US" sz="2600" dirty="0">
                <a:latin typeface="Arial" panose="020B0604020202020204" pitchFamily="34" charset="0"/>
                <a:cs typeface="Arial" panose="020B0604020202020204" pitchFamily="34" charset="0"/>
              </a:rPr>
              <a:t>Feature space is imbalanced causing poor  performance and accuracy of the current tested models</a:t>
            </a:r>
          </a:p>
        </p:txBody>
      </p:sp>
      <p:pic>
        <p:nvPicPr>
          <p:cNvPr id="10" name="Picture 9">
            <a:extLst>
              <a:ext uri="{FF2B5EF4-FFF2-40B4-BE49-F238E27FC236}">
                <a16:creationId xmlns:a16="http://schemas.microsoft.com/office/drawing/2014/main" id="{F616D939-EBF7-C9EA-B0D3-2D5334188C73}"/>
              </a:ext>
            </a:extLst>
          </p:cNvPr>
          <p:cNvPicPr>
            <a:picLocks noChangeAspect="1"/>
          </p:cNvPicPr>
          <p:nvPr/>
        </p:nvPicPr>
        <p:blipFill>
          <a:blip r:embed="rId6"/>
          <a:stretch>
            <a:fillRect/>
          </a:stretch>
        </p:blipFill>
        <p:spPr>
          <a:xfrm>
            <a:off x="22272055" y="4969406"/>
            <a:ext cx="3401200" cy="2499285"/>
          </a:xfrm>
          <a:prstGeom prst="rect">
            <a:avLst/>
          </a:prstGeom>
        </p:spPr>
      </p:pic>
      <p:pic>
        <p:nvPicPr>
          <p:cNvPr id="28" name="Picture 27">
            <a:extLst>
              <a:ext uri="{FF2B5EF4-FFF2-40B4-BE49-F238E27FC236}">
                <a16:creationId xmlns:a16="http://schemas.microsoft.com/office/drawing/2014/main" id="{4145D36F-1DCB-81BA-F1BF-3DD896F4CD1D}"/>
              </a:ext>
            </a:extLst>
          </p:cNvPr>
          <p:cNvPicPr>
            <a:picLocks noChangeAspect="1"/>
          </p:cNvPicPr>
          <p:nvPr/>
        </p:nvPicPr>
        <p:blipFill>
          <a:blip r:embed="rId7"/>
          <a:stretch>
            <a:fillRect/>
          </a:stretch>
        </p:blipFill>
        <p:spPr>
          <a:xfrm>
            <a:off x="15657192" y="5065169"/>
            <a:ext cx="6802569" cy="2605079"/>
          </a:xfrm>
          <a:prstGeom prst="rect">
            <a:avLst/>
          </a:prstGeom>
        </p:spPr>
      </p:pic>
      <p:graphicFrame>
        <p:nvGraphicFramePr>
          <p:cNvPr id="12" name="Table 11">
            <a:extLst>
              <a:ext uri="{FF2B5EF4-FFF2-40B4-BE49-F238E27FC236}">
                <a16:creationId xmlns:a16="http://schemas.microsoft.com/office/drawing/2014/main" id="{5C845C04-9851-09EF-A57B-CE9DA25BC550}"/>
              </a:ext>
            </a:extLst>
          </p:cNvPr>
          <p:cNvGraphicFramePr>
            <a:graphicFrameLocks noGrp="1"/>
          </p:cNvGraphicFramePr>
          <p:nvPr>
            <p:extLst>
              <p:ext uri="{D42A27DB-BD31-4B8C-83A1-F6EECF244321}">
                <p14:modId xmlns:p14="http://schemas.microsoft.com/office/powerpoint/2010/main" val="1227542019"/>
              </p:ext>
            </p:extLst>
          </p:nvPr>
        </p:nvGraphicFramePr>
        <p:xfrm>
          <a:off x="10003430" y="5277601"/>
          <a:ext cx="5571806" cy="6441282"/>
        </p:xfrm>
        <a:graphic>
          <a:graphicData uri="http://schemas.openxmlformats.org/drawingml/2006/table">
            <a:tbl>
              <a:tblPr>
                <a:tableStyleId>{073A0DAA-6AF3-43AB-8588-CEC1D06C72B9}</a:tableStyleId>
              </a:tblPr>
              <a:tblGrid>
                <a:gridCol w="3100262">
                  <a:extLst>
                    <a:ext uri="{9D8B030D-6E8A-4147-A177-3AD203B41FA5}">
                      <a16:colId xmlns:a16="http://schemas.microsoft.com/office/drawing/2014/main" val="494290518"/>
                    </a:ext>
                  </a:extLst>
                </a:gridCol>
                <a:gridCol w="1238276">
                  <a:extLst>
                    <a:ext uri="{9D8B030D-6E8A-4147-A177-3AD203B41FA5}">
                      <a16:colId xmlns:a16="http://schemas.microsoft.com/office/drawing/2014/main" val="2473462306"/>
                    </a:ext>
                  </a:extLst>
                </a:gridCol>
                <a:gridCol w="1233268">
                  <a:extLst>
                    <a:ext uri="{9D8B030D-6E8A-4147-A177-3AD203B41FA5}">
                      <a16:colId xmlns:a16="http://schemas.microsoft.com/office/drawing/2014/main" val="2447474887"/>
                    </a:ext>
                  </a:extLst>
                </a:gridCol>
              </a:tblGrid>
              <a:tr h="277330">
                <a:tc>
                  <a:txBody>
                    <a:bodyPr/>
                    <a:lstStyle/>
                    <a:p>
                      <a:pPr algn="l" fontAlgn="b"/>
                      <a:r>
                        <a:rPr lang="en-US" sz="1800" u="none" strike="noStrike" dirty="0">
                          <a:effectLst/>
                        </a:rPr>
                        <a:t>Data Set</a:t>
                      </a:r>
                      <a:endParaRPr lang="en-US" sz="1800" b="1" i="0" u="none" strike="noStrike" dirty="0">
                        <a:solidFill>
                          <a:srgbClr val="FFFFFF"/>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Columns</a:t>
                      </a:r>
                      <a:endParaRPr lang="en-US" sz="1800" b="1" i="0" u="none" strike="noStrike">
                        <a:solidFill>
                          <a:srgbClr val="FFFFFF"/>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Rows</a:t>
                      </a:r>
                      <a:endParaRPr lang="en-US" sz="1800" b="1" i="0" u="none" strike="noStrike">
                        <a:solidFill>
                          <a:srgbClr val="FFFFFF"/>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3182526"/>
                  </a:ext>
                </a:extLst>
              </a:tr>
              <a:tr h="277330">
                <a:tc>
                  <a:txBody>
                    <a:bodyPr/>
                    <a:lstStyle/>
                    <a:p>
                      <a:pPr algn="l" fontAlgn="b"/>
                      <a:r>
                        <a:rPr lang="en-US" sz="1800" u="none" strike="noStrike">
                          <a:effectLst/>
                        </a:rPr>
                        <a:t>visit_occurence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23</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3.5m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336080823"/>
                  </a:ext>
                </a:extLst>
              </a:tr>
              <a:tr h="277330">
                <a:tc>
                  <a:txBody>
                    <a:bodyPr/>
                    <a:lstStyle/>
                    <a:p>
                      <a:pPr algn="l" fontAlgn="b"/>
                      <a:r>
                        <a:rPr lang="en-US" sz="1800" u="none" strike="noStrike">
                          <a:effectLst/>
                        </a:rPr>
                        <a:t>provider</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31.7k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889284956"/>
                  </a:ext>
                </a:extLst>
              </a:tr>
              <a:tr h="277330">
                <a:tc>
                  <a:txBody>
                    <a:bodyPr/>
                    <a:lstStyle/>
                    <a:p>
                      <a:pPr algn="l" fontAlgn="b"/>
                      <a:r>
                        <a:rPr lang="en-US" sz="1800" u="none" strike="noStrike">
                          <a:effectLst/>
                        </a:rPr>
                        <a:t>procedures_to_macrovisits</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992k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65358949"/>
                  </a:ext>
                </a:extLst>
              </a:tr>
              <a:tr h="277330">
                <a:tc>
                  <a:txBody>
                    <a:bodyPr/>
                    <a:lstStyle/>
                    <a:p>
                      <a:pPr algn="l" fontAlgn="b"/>
                      <a:r>
                        <a:rPr lang="en-US" sz="1800" u="none" strike="noStrike">
                          <a:effectLst/>
                        </a:rPr>
                        <a:t>procedure_occurrence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2.8m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999685556"/>
                  </a:ext>
                </a:extLst>
              </a:tr>
              <a:tr h="277330">
                <a:tc>
                  <a:txBody>
                    <a:bodyPr/>
                    <a:lstStyle/>
                    <a:p>
                      <a:pPr algn="l" fontAlgn="b"/>
                      <a:r>
                        <a:rPr lang="en-US" sz="1800" u="none" strike="noStrike">
                          <a:effectLst/>
                        </a:rPr>
                        <a:t>person</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26</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57.7k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35682635"/>
                  </a:ext>
                </a:extLst>
              </a:tr>
              <a:tr h="277330">
                <a:tc>
                  <a:txBody>
                    <a:bodyPr/>
                    <a:lstStyle/>
                    <a:p>
                      <a:pPr algn="l" fontAlgn="b"/>
                      <a:r>
                        <a:rPr lang="en-US" sz="1800" u="none" strike="noStrike">
                          <a:effectLst/>
                        </a:rPr>
                        <a:t>payer_plan_period</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1.4m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46913884"/>
                  </a:ext>
                </a:extLst>
              </a:tr>
              <a:tr h="277330">
                <a:tc>
                  <a:txBody>
                    <a:bodyPr/>
                    <a:lstStyle/>
                    <a:p>
                      <a:pPr algn="l" fontAlgn="b"/>
                      <a:r>
                        <a:rPr lang="en-US" sz="1800" u="none" strike="noStrike">
                          <a:effectLst/>
                        </a:rPr>
                        <a:t>observation</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25</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45.4k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752640182"/>
                  </a:ext>
                </a:extLst>
              </a:tr>
              <a:tr h="277330">
                <a:tc>
                  <a:txBody>
                    <a:bodyPr/>
                    <a:lstStyle/>
                    <a:p>
                      <a:pPr algn="l" fontAlgn="b"/>
                      <a:r>
                        <a:rPr lang="en-US" sz="1800" u="none" strike="noStrike">
                          <a:effectLst/>
                        </a:rPr>
                        <a:t>microvisits_to_macrovisits</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26</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6.9m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41189044"/>
                  </a:ext>
                </a:extLst>
              </a:tr>
              <a:tr h="322422">
                <a:tc>
                  <a:txBody>
                    <a:bodyPr/>
                    <a:lstStyle/>
                    <a:p>
                      <a:pPr algn="l" fontAlgn="b"/>
                      <a:r>
                        <a:rPr lang="en-US" sz="1800" u="none" strike="noStrike" dirty="0" err="1">
                          <a:effectLst/>
                        </a:rPr>
                        <a:t>measurement_to_macrovisits</a:t>
                      </a:r>
                      <a:endParaRPr lang="en-US" sz="18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dirty="0">
                          <a:effectLst/>
                        </a:rPr>
                        <a:t>3.5m</a:t>
                      </a:r>
                      <a:endParaRPr lang="en-US" sz="18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539099132"/>
                  </a:ext>
                </a:extLst>
              </a:tr>
              <a:tr h="277330">
                <a:tc>
                  <a:txBody>
                    <a:bodyPr/>
                    <a:lstStyle/>
                    <a:p>
                      <a:pPr algn="l" fontAlgn="b"/>
                      <a:r>
                        <a:rPr lang="en-US" sz="1800" u="none" strike="noStrike">
                          <a:effectLst/>
                        </a:rPr>
                        <a:t>note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17.8m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078610740"/>
                  </a:ext>
                </a:extLst>
              </a:tr>
              <a:tr h="277330">
                <a:tc>
                  <a:txBody>
                    <a:bodyPr/>
                    <a:lstStyle/>
                    <a:p>
                      <a:pPr algn="l" fontAlgn="b"/>
                      <a:r>
                        <a:rPr lang="en-US" sz="1800" u="none" strike="noStrike">
                          <a:effectLst/>
                        </a:rPr>
                        <a:t>note_nlp</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21</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321k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68072875"/>
                  </a:ext>
                </a:extLst>
              </a:tr>
              <a:tr h="277186">
                <a:tc>
                  <a:txBody>
                    <a:bodyPr/>
                    <a:lstStyle/>
                    <a:p>
                      <a:pPr algn="l" fontAlgn="b"/>
                      <a:r>
                        <a:rPr lang="en-US" sz="1800" u="none" strike="noStrike">
                          <a:effectLst/>
                        </a:rPr>
                        <a:t>measurement_to_macrovisits</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30</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7.6m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86651470"/>
                  </a:ext>
                </a:extLst>
              </a:tr>
              <a:tr h="277330">
                <a:tc>
                  <a:txBody>
                    <a:bodyPr/>
                    <a:lstStyle/>
                    <a:p>
                      <a:pPr algn="l" fontAlgn="b"/>
                      <a:r>
                        <a:rPr lang="en-US" sz="1800" u="none" strike="noStrike" dirty="0" err="1">
                          <a:effectLst/>
                        </a:rPr>
                        <a:t>manifest_safe_harbor</a:t>
                      </a:r>
                      <a:endParaRPr lang="en-US" sz="18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32.6m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23357384"/>
                  </a:ext>
                </a:extLst>
              </a:tr>
              <a:tr h="277330">
                <a:tc>
                  <a:txBody>
                    <a:bodyPr/>
                    <a:lstStyle/>
                    <a:p>
                      <a:pPr algn="l" fontAlgn="b"/>
                      <a:r>
                        <a:rPr lang="en-US" sz="1800" u="none" strike="noStrike">
                          <a:effectLst/>
                        </a:rPr>
                        <a:t>location</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69</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513714448"/>
                  </a:ext>
                </a:extLst>
              </a:tr>
              <a:tr h="277330">
                <a:tc>
                  <a:txBody>
                    <a:bodyPr/>
                    <a:lstStyle/>
                    <a:p>
                      <a:pPr algn="l" fontAlgn="b"/>
                      <a:r>
                        <a:rPr lang="en-US" sz="1800" u="none" strike="noStrike" dirty="0">
                          <a:effectLst/>
                        </a:rPr>
                        <a:t>Long COVID Silver Standard</a:t>
                      </a:r>
                      <a:endParaRPr lang="en-US" sz="1800" b="0" i="0" u="none" strike="noStrike" dirty="0">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25.1k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67420979"/>
                  </a:ext>
                </a:extLst>
              </a:tr>
              <a:tr h="277330">
                <a:tc>
                  <a:txBody>
                    <a:bodyPr/>
                    <a:lstStyle/>
                    <a:p>
                      <a:pPr algn="l" fontAlgn="b"/>
                      <a:r>
                        <a:rPr lang="en-US" sz="1800" u="none" strike="noStrike">
                          <a:effectLst/>
                        </a:rPr>
                        <a:t>drug_exposure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57.7k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87287710"/>
                  </a:ext>
                </a:extLst>
              </a:tr>
              <a:tr h="277330">
                <a:tc>
                  <a:txBody>
                    <a:bodyPr/>
                    <a:lstStyle/>
                    <a:p>
                      <a:pPr algn="l" fontAlgn="b"/>
                      <a:r>
                        <a:rPr lang="en-US" sz="1800" u="none" strike="noStrike">
                          <a:effectLst/>
                        </a:rPr>
                        <a:t>drug_era</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13.6k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473016293"/>
                  </a:ext>
                </a:extLst>
              </a:tr>
              <a:tr h="277330">
                <a:tc>
                  <a:txBody>
                    <a:bodyPr/>
                    <a:lstStyle/>
                    <a:p>
                      <a:pPr algn="l" fontAlgn="b"/>
                      <a:r>
                        <a:rPr lang="en-US" sz="1800" u="none" strike="noStrike">
                          <a:effectLst/>
                        </a:rPr>
                        <a:t>device_exposure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2.1m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19189500"/>
                  </a:ext>
                </a:extLst>
              </a:tr>
              <a:tr h="277330">
                <a:tc>
                  <a:txBody>
                    <a:bodyPr/>
                    <a:lstStyle/>
                    <a:p>
                      <a:pPr algn="l" fontAlgn="b"/>
                      <a:r>
                        <a:rPr lang="en-US" sz="1800" u="none" strike="noStrike">
                          <a:effectLst/>
                        </a:rPr>
                        <a:t>condtion_to_macrovisit</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422k</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08599460"/>
                  </a:ext>
                </a:extLst>
              </a:tr>
              <a:tr h="277330">
                <a:tc>
                  <a:txBody>
                    <a:bodyPr/>
                    <a:lstStyle/>
                    <a:p>
                      <a:pPr algn="l" fontAlgn="b"/>
                      <a:r>
                        <a:rPr lang="en-US" sz="1800" u="none" strike="noStrike">
                          <a:effectLst/>
                        </a:rPr>
                        <a:t>condition_occurrence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21</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1.3m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68392152"/>
                  </a:ext>
                </a:extLst>
              </a:tr>
              <a:tr h="277330">
                <a:tc>
                  <a:txBody>
                    <a:bodyPr/>
                    <a:lstStyle/>
                    <a:p>
                      <a:pPr algn="l" fontAlgn="b"/>
                      <a:r>
                        <a:rPr lang="en-US" sz="1800" u="none" strike="noStrike">
                          <a:effectLst/>
                        </a:rPr>
                        <a:t>condition_era</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2.5m</a:t>
                      </a:r>
                      <a:endParaRPr lang="en-US" sz="18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94926538"/>
                  </a:ext>
                </a:extLst>
              </a:tr>
              <a:tr h="277330">
                <a:tc>
                  <a:txBody>
                    <a:bodyPr/>
                    <a:lstStyle/>
                    <a:p>
                      <a:pPr algn="l" fontAlgn="b"/>
                      <a:r>
                        <a:rPr lang="en-US" sz="1800" u="none" strike="noStrike">
                          <a:effectLst/>
                        </a:rPr>
                        <a:t>care_site</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800" u="none" strike="noStrike" dirty="0">
                          <a:effectLst/>
                        </a:rPr>
                        <a:t>8.4k</a:t>
                      </a:r>
                      <a:endParaRPr lang="en-US" sz="18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970971699"/>
                  </a:ext>
                </a:extLst>
              </a:tr>
            </a:tbl>
          </a:graphicData>
        </a:graphic>
      </p:graphicFrame>
      <p:sp>
        <p:nvSpPr>
          <p:cNvPr id="13" name="TextBox 12">
            <a:extLst>
              <a:ext uri="{FF2B5EF4-FFF2-40B4-BE49-F238E27FC236}">
                <a16:creationId xmlns:a16="http://schemas.microsoft.com/office/drawing/2014/main" id="{BE7797A3-92D6-EE54-E816-9C9E35156CD1}"/>
              </a:ext>
            </a:extLst>
          </p:cNvPr>
          <p:cNvSpPr txBox="1"/>
          <p:nvPr/>
        </p:nvSpPr>
        <p:spPr>
          <a:xfrm>
            <a:off x="18408649" y="16086797"/>
            <a:ext cx="6746285" cy="5293757"/>
          </a:xfrm>
          <a:prstGeom prst="rect">
            <a:avLst/>
          </a:prstGeom>
          <a:noFill/>
        </p:spPr>
        <p:txBody>
          <a:bodyPr wrap="square" anchor="ctr">
            <a:spAutoFit/>
          </a:bodyPr>
          <a:lstStyle/>
          <a:p>
            <a:pPr marL="135890" marR="0" lvl="0" algn="l" rtl="0">
              <a:spcAft>
                <a:spcPts val="0"/>
              </a:spcAft>
              <a:buSzPts val="1460"/>
            </a:pPr>
            <a:r>
              <a:rPr lang="en-US" sz="2600" b="1" dirty="0">
                <a:latin typeface="Arial" panose="020B0604020202020204" pitchFamily="34" charset="0"/>
                <a:cs typeface="Arial" panose="020B0604020202020204" pitchFamily="34" charset="0"/>
              </a:rPr>
              <a:t>Dataset includes:</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Demographics, symptoms, lab test results, procedures, medications, medical conditions, physical measurements and more.</a:t>
            </a:r>
            <a:endParaRPr lang="en-US" sz="2600" b="1" dirty="0">
              <a:latin typeface="Arial" panose="020B0604020202020204" pitchFamily="34" charset="0"/>
              <a:cs typeface="Arial" panose="020B0604020202020204" pitchFamily="34" charset="0"/>
            </a:endParaRPr>
          </a:p>
          <a:p>
            <a:pPr marL="135890" marR="0" lvl="0" algn="l" rtl="0">
              <a:spcAft>
                <a:spcPts val="0"/>
              </a:spcAft>
              <a:buSzPts val="1460"/>
            </a:pPr>
            <a:r>
              <a:rPr lang="en-US" sz="2600" b="1" dirty="0">
                <a:latin typeface="Arial" panose="020B0604020202020204" pitchFamily="34" charset="0"/>
                <a:cs typeface="Arial" panose="020B0604020202020204" pitchFamily="34" charset="0"/>
              </a:rPr>
              <a:t>Findings:</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We have condition information for 38,044 patients and information for 14,476 conditions that lasted from 1-409 days.</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We have observation information for 38,340 patients and have 2,744 total observations including 14, 159 prescribed drugs.</a:t>
            </a:r>
          </a:p>
        </p:txBody>
      </p:sp>
      <p:graphicFrame>
        <p:nvGraphicFramePr>
          <p:cNvPr id="16" name="Diagram 15">
            <a:extLst>
              <a:ext uri="{FF2B5EF4-FFF2-40B4-BE49-F238E27FC236}">
                <a16:creationId xmlns:a16="http://schemas.microsoft.com/office/drawing/2014/main" id="{02ADF899-2495-AE1C-79BE-94446360D5FB}"/>
              </a:ext>
            </a:extLst>
          </p:cNvPr>
          <p:cNvGraphicFramePr/>
          <p:nvPr>
            <p:extLst>
              <p:ext uri="{D42A27DB-BD31-4B8C-83A1-F6EECF244321}">
                <p14:modId xmlns:p14="http://schemas.microsoft.com/office/powerpoint/2010/main" val="2607740222"/>
              </p:ext>
            </p:extLst>
          </p:nvPr>
        </p:nvGraphicFramePr>
        <p:xfrm>
          <a:off x="668019" y="17010508"/>
          <a:ext cx="8679388" cy="42172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0" name="TextBox 19">
            <a:extLst>
              <a:ext uri="{FF2B5EF4-FFF2-40B4-BE49-F238E27FC236}">
                <a16:creationId xmlns:a16="http://schemas.microsoft.com/office/drawing/2014/main" id="{08F68221-5F3F-A13F-76C4-A5280FB623EE}"/>
              </a:ext>
            </a:extLst>
          </p:cNvPr>
          <p:cNvSpPr txBox="1"/>
          <p:nvPr/>
        </p:nvSpPr>
        <p:spPr>
          <a:xfrm>
            <a:off x="10592010" y="16086575"/>
            <a:ext cx="7816639" cy="4893647"/>
          </a:xfrm>
          <a:prstGeom prst="rect">
            <a:avLst/>
          </a:prstGeom>
          <a:noFill/>
        </p:spPr>
        <p:txBody>
          <a:bodyPr wrap="square" anchor="ctr">
            <a:spAutoFit/>
          </a:bodyPr>
          <a:lstStyle/>
          <a:p>
            <a:pPr marL="135890" marR="0" lvl="0" algn="l" rtl="0">
              <a:spcAft>
                <a:spcPts val="0"/>
              </a:spcAft>
              <a:buSzPts val="1460"/>
            </a:pPr>
            <a:r>
              <a:rPr lang="en-US" sz="2600" b="1" dirty="0">
                <a:latin typeface="Arial" panose="020B0604020202020204" pitchFamily="34" charset="0"/>
                <a:cs typeface="Arial" panose="020B0604020202020204" pitchFamily="34" charset="0"/>
              </a:rPr>
              <a:t>The N3C Data Enclave</a:t>
            </a:r>
          </a:p>
          <a:p>
            <a:pPr marL="478790" indent="-342900">
              <a:buSzPts val="1460"/>
              <a:buFont typeface="Wingdings" panose="05000000000000000000" pitchFamily="2" charset="2"/>
              <a:buChar char="Ø"/>
            </a:pPr>
            <a:r>
              <a:rPr lang="en-US" sz="2600" dirty="0">
                <a:latin typeface="Arial"/>
                <a:cs typeface="Arial"/>
              </a:rPr>
              <a:t>The N3C’s data consists of existing patient records at 94 participating institutions. </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The data itself can only be accessed through a secure cloud portal hosted by NCATS known as the Enclave</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With collaborative efforts it consists of:</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20 billion rows, 1,757.1 million clinical observations, 16.4 million patients, and 6,438,192 SARS-CoV-2 cases</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Under the university’s DUR we have access to Level 2 data.</a:t>
            </a:r>
          </a:p>
        </p:txBody>
      </p:sp>
      <p:pic>
        <p:nvPicPr>
          <p:cNvPr id="21" name="Picture 20">
            <a:extLst>
              <a:ext uri="{FF2B5EF4-FFF2-40B4-BE49-F238E27FC236}">
                <a16:creationId xmlns:a16="http://schemas.microsoft.com/office/drawing/2014/main" id="{B636DDB7-CAB1-DDB6-9F27-FC8BBBA8F16D}"/>
              </a:ext>
            </a:extLst>
          </p:cNvPr>
          <p:cNvPicPr>
            <a:picLocks noChangeAspect="1"/>
          </p:cNvPicPr>
          <p:nvPr/>
        </p:nvPicPr>
        <p:blipFill rotWithShape="1">
          <a:blip r:embed="rId13"/>
          <a:srcRect l="4949" t="7784" r="2174" b="7139"/>
          <a:stretch/>
        </p:blipFill>
        <p:spPr>
          <a:xfrm>
            <a:off x="18255260" y="11380674"/>
            <a:ext cx="6922156" cy="2818147"/>
          </a:xfrm>
          <a:prstGeom prst="rect">
            <a:avLst/>
          </a:prstGeom>
        </p:spPr>
      </p:pic>
      <p:pic>
        <p:nvPicPr>
          <p:cNvPr id="27" name="Picture 26">
            <a:extLst>
              <a:ext uri="{FF2B5EF4-FFF2-40B4-BE49-F238E27FC236}">
                <a16:creationId xmlns:a16="http://schemas.microsoft.com/office/drawing/2014/main" id="{4899DCF6-C849-7164-72A0-DDD6B9E65831}"/>
              </a:ext>
            </a:extLst>
          </p:cNvPr>
          <p:cNvPicPr>
            <a:picLocks noChangeAspect="1"/>
          </p:cNvPicPr>
          <p:nvPr/>
        </p:nvPicPr>
        <p:blipFill>
          <a:blip r:embed="rId14"/>
          <a:stretch>
            <a:fillRect/>
          </a:stretch>
        </p:blipFill>
        <p:spPr>
          <a:xfrm>
            <a:off x="15787023" y="7753218"/>
            <a:ext cx="7430144" cy="3124471"/>
          </a:xfrm>
          <a:prstGeom prst="rect">
            <a:avLst/>
          </a:prstGeom>
        </p:spPr>
      </p:pic>
      <p:sp>
        <p:nvSpPr>
          <p:cNvPr id="29" name="TextBox 28">
            <a:extLst>
              <a:ext uri="{FF2B5EF4-FFF2-40B4-BE49-F238E27FC236}">
                <a16:creationId xmlns:a16="http://schemas.microsoft.com/office/drawing/2014/main" id="{59AFF1C4-4350-9A2D-9E54-70818A587BB9}"/>
              </a:ext>
            </a:extLst>
          </p:cNvPr>
          <p:cNvSpPr txBox="1"/>
          <p:nvPr/>
        </p:nvSpPr>
        <p:spPr>
          <a:xfrm>
            <a:off x="23405910" y="7902054"/>
            <a:ext cx="2335835" cy="1241946"/>
          </a:xfrm>
          <a:prstGeom prst="rect">
            <a:avLst/>
          </a:prstGeom>
          <a:noFill/>
        </p:spPr>
        <p:txBody>
          <a:bodyPr wrap="square" rtlCol="0">
            <a:spAutoFit/>
          </a:bodyPr>
          <a:lstStyle/>
          <a:p>
            <a:r>
              <a:rPr lang="en-US" sz="1200" dirty="0"/>
              <a:t>Figures:</a:t>
            </a:r>
          </a:p>
          <a:p>
            <a:r>
              <a:rPr lang="en-US" sz="1200" dirty="0"/>
              <a:t>[1] Patient Age Groups</a:t>
            </a:r>
          </a:p>
          <a:p>
            <a:r>
              <a:rPr lang="en-US" sz="1200" dirty="0"/>
              <a:t>[2] Patient Sex</a:t>
            </a:r>
          </a:p>
          <a:p>
            <a:r>
              <a:rPr lang="en-US" sz="1200" dirty="0"/>
              <a:t>[3] Recurring conditions</a:t>
            </a:r>
          </a:p>
          <a:p>
            <a:r>
              <a:rPr lang="en-US" sz="1200" dirty="0"/>
              <a:t>[4] Number of patients observed in recurring conditions</a:t>
            </a:r>
          </a:p>
        </p:txBody>
      </p:sp>
      <p:sp>
        <p:nvSpPr>
          <p:cNvPr id="30" name="TextBox 29">
            <a:extLst>
              <a:ext uri="{FF2B5EF4-FFF2-40B4-BE49-F238E27FC236}">
                <a16:creationId xmlns:a16="http://schemas.microsoft.com/office/drawing/2014/main" id="{271B9112-CC91-4C5E-7A91-0BA03381002E}"/>
              </a:ext>
            </a:extLst>
          </p:cNvPr>
          <p:cNvSpPr txBox="1"/>
          <p:nvPr/>
        </p:nvSpPr>
        <p:spPr>
          <a:xfrm>
            <a:off x="15732451" y="5063397"/>
            <a:ext cx="459931" cy="276999"/>
          </a:xfrm>
          <a:prstGeom prst="rect">
            <a:avLst/>
          </a:prstGeom>
          <a:noFill/>
        </p:spPr>
        <p:txBody>
          <a:bodyPr wrap="square" rtlCol="0">
            <a:spAutoFit/>
          </a:bodyPr>
          <a:lstStyle/>
          <a:p>
            <a:r>
              <a:rPr lang="en-US" sz="1200" dirty="0"/>
              <a:t>[1]</a:t>
            </a:r>
          </a:p>
        </p:txBody>
      </p:sp>
      <p:sp>
        <p:nvSpPr>
          <p:cNvPr id="32" name="TextBox 31">
            <a:extLst>
              <a:ext uri="{FF2B5EF4-FFF2-40B4-BE49-F238E27FC236}">
                <a16:creationId xmlns:a16="http://schemas.microsoft.com/office/drawing/2014/main" id="{D1A702D7-902F-5E23-0421-483831C08D1A}"/>
              </a:ext>
            </a:extLst>
          </p:cNvPr>
          <p:cNvSpPr txBox="1"/>
          <p:nvPr/>
        </p:nvSpPr>
        <p:spPr>
          <a:xfrm>
            <a:off x="15763979" y="7688098"/>
            <a:ext cx="396240" cy="276999"/>
          </a:xfrm>
          <a:prstGeom prst="rect">
            <a:avLst/>
          </a:prstGeom>
          <a:noFill/>
        </p:spPr>
        <p:txBody>
          <a:bodyPr wrap="square" rtlCol="0">
            <a:spAutoFit/>
          </a:bodyPr>
          <a:lstStyle/>
          <a:p>
            <a:r>
              <a:rPr lang="en-US" sz="1200" dirty="0"/>
              <a:t>[3]</a:t>
            </a:r>
          </a:p>
        </p:txBody>
      </p:sp>
      <p:sp>
        <p:nvSpPr>
          <p:cNvPr id="33" name="TextBox 32">
            <a:extLst>
              <a:ext uri="{FF2B5EF4-FFF2-40B4-BE49-F238E27FC236}">
                <a16:creationId xmlns:a16="http://schemas.microsoft.com/office/drawing/2014/main" id="{2B4A2F50-E8CA-9908-BF9B-AFAF0862CC3E}"/>
              </a:ext>
            </a:extLst>
          </p:cNvPr>
          <p:cNvSpPr txBox="1"/>
          <p:nvPr/>
        </p:nvSpPr>
        <p:spPr>
          <a:xfrm>
            <a:off x="18255260" y="11428831"/>
            <a:ext cx="459931" cy="276999"/>
          </a:xfrm>
          <a:prstGeom prst="rect">
            <a:avLst/>
          </a:prstGeom>
          <a:noFill/>
        </p:spPr>
        <p:txBody>
          <a:bodyPr wrap="square" rtlCol="0">
            <a:spAutoFit/>
          </a:bodyPr>
          <a:lstStyle/>
          <a:p>
            <a:r>
              <a:rPr lang="en-US" sz="1200" dirty="0"/>
              <a:t>[4]</a:t>
            </a:r>
          </a:p>
        </p:txBody>
      </p:sp>
      <p:sp>
        <p:nvSpPr>
          <p:cNvPr id="34" name="TextBox 33">
            <a:extLst>
              <a:ext uri="{FF2B5EF4-FFF2-40B4-BE49-F238E27FC236}">
                <a16:creationId xmlns:a16="http://schemas.microsoft.com/office/drawing/2014/main" id="{0995ECBB-F441-E341-B3F2-6E5B9AEED65F}"/>
              </a:ext>
            </a:extLst>
          </p:cNvPr>
          <p:cNvSpPr txBox="1"/>
          <p:nvPr/>
        </p:nvSpPr>
        <p:spPr>
          <a:xfrm>
            <a:off x="25022928" y="5725452"/>
            <a:ext cx="396200" cy="276999"/>
          </a:xfrm>
          <a:prstGeom prst="rect">
            <a:avLst/>
          </a:prstGeom>
          <a:noFill/>
        </p:spPr>
        <p:txBody>
          <a:bodyPr wrap="square" rtlCol="0">
            <a:spAutoFit/>
          </a:bodyPr>
          <a:lstStyle/>
          <a:p>
            <a:r>
              <a:rPr lang="en-US" sz="1200" dirty="0"/>
              <a:t>[2]</a:t>
            </a:r>
          </a:p>
        </p:txBody>
      </p:sp>
      <p:sp>
        <p:nvSpPr>
          <p:cNvPr id="35" name="Rounded Rectangle 119">
            <a:extLst>
              <a:ext uri="{FF2B5EF4-FFF2-40B4-BE49-F238E27FC236}">
                <a16:creationId xmlns:a16="http://schemas.microsoft.com/office/drawing/2014/main" id="{A3AC5376-D21D-AE9C-BADF-1EC5225812FD}"/>
              </a:ext>
            </a:extLst>
          </p:cNvPr>
          <p:cNvSpPr/>
          <p:nvPr/>
        </p:nvSpPr>
        <p:spPr>
          <a:xfrm>
            <a:off x="25968014" y="10485375"/>
            <a:ext cx="6882435" cy="622780"/>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dirty="0">
                <a:latin typeface="Arial" panose="020B0604020202020204" pitchFamily="34" charset="0"/>
                <a:cs typeface="Arial" panose="020B0604020202020204" pitchFamily="34" charset="0"/>
              </a:rPr>
              <a:t>Conclusion</a:t>
            </a:r>
          </a:p>
        </p:txBody>
      </p:sp>
      <p:sp>
        <p:nvSpPr>
          <p:cNvPr id="8" name="Text Box 14">
            <a:extLst>
              <a:ext uri="{FF2B5EF4-FFF2-40B4-BE49-F238E27FC236}">
                <a16:creationId xmlns:a16="http://schemas.microsoft.com/office/drawing/2014/main" id="{F37949C4-B92C-F7AE-C1F7-E2C66906C6F5}"/>
              </a:ext>
            </a:extLst>
          </p:cNvPr>
          <p:cNvSpPr txBox="1">
            <a:spLocks noChangeArrowheads="1"/>
          </p:cNvSpPr>
          <p:nvPr/>
        </p:nvSpPr>
        <p:spPr bwMode="auto">
          <a:xfrm>
            <a:off x="26104164" y="11793258"/>
            <a:ext cx="6746285" cy="2985433"/>
          </a:xfrm>
          <a:prstGeom prst="rect">
            <a:avLst/>
          </a:prstGeom>
          <a:noFill/>
          <a:ln w="9525">
            <a:noFill/>
            <a:miter lim="800000"/>
            <a:headEnd/>
            <a:tailEnd/>
          </a:ln>
        </p:spPr>
        <p:txBody>
          <a:bodyPr wrap="square" lIns="91440" tIns="91440" rIns="91440" bIns="91440" anchor="t">
            <a:spAutoFit/>
          </a:bodyPr>
          <a:lstStyle/>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Although our data consist of mostly males, female patients shows a statistically significant prognostic factor.</a:t>
            </a:r>
          </a:p>
          <a:p>
            <a:pPr marL="478790" indent="-342900">
              <a:buSzPts val="1460"/>
              <a:buFont typeface="Wingdings" panose="05000000000000000000" pitchFamily="2" charset="2"/>
              <a:buChar char="Ø"/>
            </a:pPr>
            <a:r>
              <a:rPr lang="en-US" sz="2600" dirty="0">
                <a:latin typeface="Arial" panose="020B0604020202020204" pitchFamily="34" charset="0"/>
                <a:cs typeface="Arial" panose="020B0604020202020204" pitchFamily="34" charset="0"/>
              </a:rPr>
              <a:t>Patients who tested positive for Long Covid prior to four weeks from testing positive for Covid-19, showed a lower </a:t>
            </a:r>
            <a:r>
              <a:rPr lang="en-US" sz="2600" dirty="0" err="1">
                <a:latin typeface="Arial" panose="020B0604020202020204" pitchFamily="34" charset="0"/>
                <a:cs typeface="Arial" panose="020B0604020202020204" pitchFamily="34" charset="0"/>
              </a:rPr>
              <a:t>time_to_pasc</a:t>
            </a:r>
            <a:r>
              <a:rPr lang="en-US" sz="2600" dirty="0">
                <a:latin typeface="Arial" panose="020B0604020202020204" pitchFamily="34" charset="0"/>
                <a:cs typeface="Arial" panose="020B0604020202020204" pitchFamily="34" charset="0"/>
              </a:rPr>
              <a:t> average.</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327B9BB600C24D969D4109B7BDF3BC" ma:contentTypeVersion="10" ma:contentTypeDescription="Create a new document." ma:contentTypeScope="" ma:versionID="63050399dfe90cf7587cf945d84ee0d0">
  <xsd:schema xmlns:xsd="http://www.w3.org/2001/XMLSchema" xmlns:xs="http://www.w3.org/2001/XMLSchema" xmlns:p="http://schemas.microsoft.com/office/2006/metadata/properties" xmlns:ns2="dae96268-6b91-42cf-98d9-7287c0f26adf" xmlns:ns3="bbe9b01d-c81c-4833-b8eb-7cf06592a486" targetNamespace="http://schemas.microsoft.com/office/2006/metadata/properties" ma:root="true" ma:fieldsID="ffaa121e828920ce99b45aba99ddfd74" ns2:_="" ns3:_="">
    <xsd:import namespace="dae96268-6b91-42cf-98d9-7287c0f26adf"/>
    <xsd:import namespace="bbe9b01d-c81c-4833-b8eb-7cf06592a4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96268-6b91-42cf-98d9-7287c0f26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e9b01d-c81c-4833-b8eb-7cf06592a4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2EE32B-77C5-49C6-8F60-D665B12ED61C}">
  <ds:schemaRefs>
    <ds:schemaRef ds:uri="http://schemas.microsoft.com/sharepoint/v3/contenttype/forms"/>
  </ds:schemaRefs>
</ds:datastoreItem>
</file>

<file path=customXml/itemProps2.xml><?xml version="1.0" encoding="utf-8"?>
<ds:datastoreItem xmlns:ds="http://schemas.openxmlformats.org/officeDocument/2006/customXml" ds:itemID="{3188A1C6-E9DE-482A-B5D0-EB6400972847}">
  <ds:schemaRefs>
    <ds:schemaRef ds:uri="http://purl.org/dc/terms/"/>
    <ds:schemaRef ds:uri="http://purl.org/dc/elements/1.1/"/>
    <ds:schemaRef ds:uri="bbe9b01d-c81c-4833-b8eb-7cf06592a486"/>
    <ds:schemaRef ds:uri="http://www.w3.org/XML/1998/namespace"/>
    <ds:schemaRef ds:uri="http://schemas.microsoft.com/office/2006/documentManagement/types"/>
    <ds:schemaRef ds:uri="http://schemas.microsoft.com/office/infopath/2007/PartnerControls"/>
    <ds:schemaRef ds:uri="dae96268-6b91-42cf-98d9-7287c0f26adf"/>
    <ds:schemaRef ds:uri="http://schemas.microsoft.com/office/2006/metadata/properti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86AB4AAE-37F7-48BC-9315-4F0B560E4FC3}">
  <ds:schemaRefs>
    <ds:schemaRef ds:uri="bbe9b01d-c81c-4833-b8eb-7cf06592a486"/>
    <ds:schemaRef ds:uri="dae96268-6b91-42cf-98d9-7287c0f26a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3013</TotalTime>
  <Words>910</Words>
  <Application>Microsoft Office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Peterson</dc:creator>
  <cp:lastModifiedBy>Elizondo, Mirna</cp:lastModifiedBy>
  <cp:revision>5</cp:revision>
  <dcterms:created xsi:type="dcterms:W3CDTF">2011-07-28T19:17:36Z</dcterms:created>
  <dcterms:modified xsi:type="dcterms:W3CDTF">2022-11-30T22:11:09Z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0x01010062327B9BB600C24D969D4109B7BDF3BC</vt:lpwstr>
  </property>
</Properties>
</file>