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5" r:id="rId1"/>
  </p:sldMasterIdLst>
  <p:notesMasterIdLst>
    <p:notesMasterId r:id="rId14"/>
  </p:notesMasterIdLst>
  <p:sldIdLst>
    <p:sldId id="266" r:id="rId2"/>
    <p:sldId id="258" r:id="rId3"/>
    <p:sldId id="271" r:id="rId4"/>
    <p:sldId id="270" r:id="rId5"/>
    <p:sldId id="267" r:id="rId6"/>
    <p:sldId id="268" r:id="rId7"/>
    <p:sldId id="259" r:id="rId8"/>
    <p:sldId id="273" r:id="rId9"/>
    <p:sldId id="269" r:id="rId10"/>
    <p:sldId id="272" r:id="rId11"/>
    <p:sldId id="260" r:id="rId12"/>
    <p:sldId id="274"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124" autoAdjust="0"/>
    <p:restoredTop sz="83484" autoAdjust="0"/>
  </p:normalViewPr>
  <p:slideViewPr>
    <p:cSldViewPr snapToGrid="0" snapToObjects="1">
      <p:cViewPr>
        <p:scale>
          <a:sx n="80" d="100"/>
          <a:sy n="80" d="100"/>
        </p:scale>
        <p:origin x="946" y="5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BCB06A-0753-8142-AC4A-D731667376EB}" type="datetimeFigureOut">
              <a:rPr lang="en-US" smtClean="0"/>
              <a:t>11/3/2022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C3F6D4-C46E-5B48-9C82-B3110DDD8D25}" type="slidenum">
              <a:rPr lang="en-US" smtClean="0"/>
              <a:t>‹#›</a:t>
            </a:fld>
            <a:endParaRPr lang="en-US"/>
          </a:p>
        </p:txBody>
      </p:sp>
    </p:spTree>
    <p:extLst>
      <p:ext uri="{BB962C8B-B14F-4D97-AF65-F5344CB8AC3E}">
        <p14:creationId xmlns:p14="http://schemas.microsoft.com/office/powerpoint/2010/main" val="398275153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healthitanalytics.com/news/what-are-the-benefits-of-predictive-analytics-in-healthcar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C3F6D4-C46E-5B48-9C82-B3110DDD8D25}" type="slidenum">
              <a:rPr lang="en-US" smtClean="0"/>
              <a:t>2</a:t>
            </a:fld>
            <a:endParaRPr lang="en-US"/>
          </a:p>
        </p:txBody>
      </p:sp>
    </p:spTree>
    <p:extLst>
      <p:ext uri="{BB962C8B-B14F-4D97-AF65-F5344CB8AC3E}">
        <p14:creationId xmlns:p14="http://schemas.microsoft.com/office/powerpoint/2010/main" val="2985101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C3F6D4-C46E-5B48-9C82-B3110DDD8D25}" type="slidenum">
              <a:rPr lang="en-US" smtClean="0"/>
              <a:t>4</a:t>
            </a:fld>
            <a:endParaRPr lang="en-US"/>
          </a:p>
        </p:txBody>
      </p:sp>
    </p:spTree>
    <p:extLst>
      <p:ext uri="{BB962C8B-B14F-4D97-AF65-F5344CB8AC3E}">
        <p14:creationId xmlns:p14="http://schemas.microsoft.com/office/powerpoint/2010/main" val="3354224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study: develop an algorithm to effectively predict resource utilization for specific populations (how many resources </a:t>
            </a:r>
            <a:r>
              <a:rPr lang="en-US" b="1" dirty="0" err="1"/>
              <a:t>youll</a:t>
            </a:r>
            <a:r>
              <a:rPr lang="en-US" b="1" dirty="0"/>
              <a:t> need) </a:t>
            </a:r>
          </a:p>
          <a:p>
            <a:endParaRPr lang="en-US" b="1" dirty="0"/>
          </a:p>
          <a:p>
            <a:r>
              <a:rPr lang="en-US" dirty="0"/>
              <a:t>The research team utilized clinical data from the Indiana Network for Patient Care (INPC) to train decision models that </a:t>
            </a:r>
            <a:r>
              <a:rPr lang="en-US" dirty="0">
                <a:hlinkClick r:id="rId3"/>
              </a:rPr>
              <a:t>predicted healthcare resource utilization.</a:t>
            </a:r>
            <a:r>
              <a:rPr lang="en-US" dirty="0"/>
              <a:t> They used data from 96,026 patients in all 957 zip codes in Indiana. containing over 14 billion pieces of patient data.</a:t>
            </a:r>
          </a:p>
          <a:p>
            <a:endParaRPr lang="en-US" b="1" dirty="0"/>
          </a:p>
          <a:p>
            <a:r>
              <a:rPr lang="en-US" dirty="0"/>
              <a:t>By examining social determinants of health information and incorporating patient data into algorithms, machine learning can assist in identifying patients who are more likely to need medical resources such as ventilators due to COVID-19 hospitalization, Kasturi said.</a:t>
            </a:r>
            <a:endParaRPr lang="en-US" b="1" dirty="0"/>
          </a:p>
          <a:p>
            <a:endParaRPr lang="en-US" b="1" dirty="0"/>
          </a:p>
          <a:p>
            <a:endParaRPr lang="en-US" b="1" dirty="0"/>
          </a:p>
        </p:txBody>
      </p:sp>
      <p:sp>
        <p:nvSpPr>
          <p:cNvPr id="4" name="Slide Number Placeholder 3"/>
          <p:cNvSpPr>
            <a:spLocks noGrp="1"/>
          </p:cNvSpPr>
          <p:nvPr>
            <p:ph type="sldNum" sz="quarter" idx="10"/>
          </p:nvPr>
        </p:nvSpPr>
        <p:spPr/>
        <p:txBody>
          <a:bodyPr/>
          <a:lstStyle/>
          <a:p>
            <a:fld id="{4DC3F6D4-C46E-5B48-9C82-B3110DDD8D25}" type="slidenum">
              <a:rPr lang="en-US" smtClean="0"/>
              <a:t>5</a:t>
            </a:fld>
            <a:endParaRPr lang="en-US"/>
          </a:p>
        </p:txBody>
      </p:sp>
    </p:spTree>
    <p:extLst>
      <p:ext uri="{BB962C8B-B14F-4D97-AF65-F5344CB8AC3E}">
        <p14:creationId xmlns:p14="http://schemas.microsoft.com/office/powerpoint/2010/main" val="1837361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4DC3F6D4-C46E-5B48-9C82-B3110DDD8D25}" type="slidenum">
              <a:rPr lang="en-US" smtClean="0"/>
              <a:t>6</a:t>
            </a:fld>
            <a:endParaRPr lang="en-US"/>
          </a:p>
        </p:txBody>
      </p:sp>
    </p:spTree>
    <p:extLst>
      <p:ext uri="{BB962C8B-B14F-4D97-AF65-F5344CB8AC3E}">
        <p14:creationId xmlns:p14="http://schemas.microsoft.com/office/powerpoint/2010/main" val="2378656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u="sng" dirty="0"/>
          </a:p>
        </p:txBody>
      </p:sp>
      <p:sp>
        <p:nvSpPr>
          <p:cNvPr id="4" name="Slide Number Placeholder 3"/>
          <p:cNvSpPr>
            <a:spLocks noGrp="1"/>
          </p:cNvSpPr>
          <p:nvPr>
            <p:ph type="sldNum" sz="quarter" idx="10"/>
          </p:nvPr>
        </p:nvSpPr>
        <p:spPr/>
        <p:txBody>
          <a:bodyPr/>
          <a:lstStyle/>
          <a:p>
            <a:fld id="{4DC3F6D4-C46E-5B48-9C82-B3110DDD8D25}" type="slidenum">
              <a:rPr lang="en-US" smtClean="0"/>
              <a:t>7</a:t>
            </a:fld>
            <a:endParaRPr lang="en-US"/>
          </a:p>
        </p:txBody>
      </p:sp>
    </p:spTree>
    <p:extLst>
      <p:ext uri="{BB962C8B-B14F-4D97-AF65-F5344CB8AC3E}">
        <p14:creationId xmlns:p14="http://schemas.microsoft.com/office/powerpoint/2010/main" val="3573146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C3F6D4-C46E-5B48-9C82-B3110DDD8D25}" type="slidenum">
              <a:rPr lang="en-US" smtClean="0"/>
              <a:t>9</a:t>
            </a:fld>
            <a:endParaRPr lang="en-US"/>
          </a:p>
        </p:txBody>
      </p:sp>
    </p:spTree>
    <p:extLst>
      <p:ext uri="{BB962C8B-B14F-4D97-AF65-F5344CB8AC3E}">
        <p14:creationId xmlns:p14="http://schemas.microsoft.com/office/powerpoint/2010/main" val="3684815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4DC3F6D4-C46E-5B48-9C82-B3110DDD8D25}" type="slidenum">
              <a:rPr lang="en-US" smtClean="0"/>
              <a:t>11</a:t>
            </a:fld>
            <a:endParaRPr lang="en-US"/>
          </a:p>
        </p:txBody>
      </p:sp>
    </p:spTree>
    <p:extLst>
      <p:ext uri="{BB962C8B-B14F-4D97-AF65-F5344CB8AC3E}">
        <p14:creationId xmlns:p14="http://schemas.microsoft.com/office/powerpoint/2010/main" val="3075255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5400" spc="-50" baseline="0">
                <a:solidFill>
                  <a:schemeClr val="tx1">
                    <a:lumMod val="85000"/>
                    <a:lumOff val="15000"/>
                  </a:schemeClr>
                </a:solidFill>
                <a:latin typeface="Century Gothic" panose="020B0502020202020204" pitchFamily="34" charset="0"/>
              </a:defRPr>
            </a:lvl1pPr>
          </a:lstStyle>
          <a:p>
            <a:r>
              <a:rPr lang="en-US" dirty="0"/>
              <a:t>Click to edit Master title style</a:t>
            </a:r>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187C5B-99D8-440B-A0B6-22B45DF67DB1}" type="datetime1">
              <a:rPr lang="en-US" smtClean="0"/>
              <a:t>11/3/2022</a:t>
            </a:fld>
            <a:endParaRPr lang="en-US"/>
          </a:p>
        </p:txBody>
      </p:sp>
      <p:sp>
        <p:nvSpPr>
          <p:cNvPr id="5" name="Footer Placeholder 4"/>
          <p:cNvSpPr>
            <a:spLocks noGrp="1"/>
          </p:cNvSpPr>
          <p:nvPr>
            <p:ph type="ftr" sz="quarter" idx="11"/>
          </p:nvPr>
        </p:nvSpPr>
        <p:spPr/>
        <p:txBody>
          <a:bodyPr/>
          <a:lstStyle/>
          <a:p>
            <a:r>
              <a:rPr lang="en-US"/>
              <a:t>Predicting Prognostic Factors of Long COVID/PASC</a:t>
            </a:r>
          </a:p>
        </p:txBody>
      </p:sp>
      <p:sp>
        <p:nvSpPr>
          <p:cNvPr id="6" name="Slide Number Placeholder 5"/>
          <p:cNvSpPr>
            <a:spLocks noGrp="1"/>
          </p:cNvSpPr>
          <p:nvPr>
            <p:ph type="sldNum" sz="quarter" idx="12"/>
          </p:nvPr>
        </p:nvSpPr>
        <p:spPr/>
        <p:txBody>
          <a:bodyPr/>
          <a:lstStyle/>
          <a:p>
            <a:fld id="{4A91D023-4AC1-4F41-92D0-222C0E156FA4}"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50681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30BFC3-C8ED-45FF-A4F2-37DA80F9E852}" type="datetime1">
              <a:rPr lang="en-US" smtClean="0"/>
              <a:t>11/3/2022</a:t>
            </a:fld>
            <a:endParaRPr lang="en-US"/>
          </a:p>
        </p:txBody>
      </p:sp>
      <p:sp>
        <p:nvSpPr>
          <p:cNvPr id="5" name="Footer Placeholder 4"/>
          <p:cNvSpPr>
            <a:spLocks noGrp="1"/>
          </p:cNvSpPr>
          <p:nvPr>
            <p:ph type="ftr" sz="quarter" idx="11"/>
          </p:nvPr>
        </p:nvSpPr>
        <p:spPr/>
        <p:txBody>
          <a:bodyPr/>
          <a:lstStyle/>
          <a:p>
            <a:r>
              <a:rPr lang="en-US"/>
              <a:t>Predicting Prognostic Factors of Long COVID/PASC</a:t>
            </a:r>
          </a:p>
        </p:txBody>
      </p:sp>
      <p:sp>
        <p:nvSpPr>
          <p:cNvPr id="6" name="Slide Number Placeholder 5"/>
          <p:cNvSpPr>
            <a:spLocks noGrp="1"/>
          </p:cNvSpPr>
          <p:nvPr>
            <p:ph type="sldNum" sz="quarter" idx="12"/>
          </p:nvPr>
        </p:nvSpPr>
        <p:spPr/>
        <p:txBody>
          <a:bodyPr/>
          <a:lstStyle/>
          <a:p>
            <a:fld id="{4A91D023-4AC1-4F41-92D0-222C0E156FA4}" type="slidenum">
              <a:rPr lang="en-US" smtClean="0"/>
              <a:t>‹#›</a:t>
            </a:fld>
            <a:endParaRPr lang="en-US"/>
          </a:p>
        </p:txBody>
      </p:sp>
    </p:spTree>
    <p:extLst>
      <p:ext uri="{BB962C8B-B14F-4D97-AF65-F5344CB8AC3E}">
        <p14:creationId xmlns:p14="http://schemas.microsoft.com/office/powerpoint/2010/main" val="3712399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0A05AB-AE18-4F6B-B1BC-7D60EB55CB90}" type="datetime1">
              <a:rPr lang="en-US" smtClean="0"/>
              <a:t>11/3/2022</a:t>
            </a:fld>
            <a:endParaRPr lang="en-US"/>
          </a:p>
        </p:txBody>
      </p:sp>
      <p:sp>
        <p:nvSpPr>
          <p:cNvPr id="6" name="Footer Placeholder 5"/>
          <p:cNvSpPr>
            <a:spLocks noGrp="1"/>
          </p:cNvSpPr>
          <p:nvPr>
            <p:ph type="ftr" sz="quarter" idx="11"/>
          </p:nvPr>
        </p:nvSpPr>
        <p:spPr/>
        <p:txBody>
          <a:bodyPr/>
          <a:lstStyle/>
          <a:p>
            <a:r>
              <a:rPr lang="en-US"/>
              <a:t>Predicting Prognostic Factors of Long COVID/PASC</a:t>
            </a:r>
          </a:p>
        </p:txBody>
      </p:sp>
      <p:sp>
        <p:nvSpPr>
          <p:cNvPr id="7" name="Slide Number Placeholder 6"/>
          <p:cNvSpPr>
            <a:spLocks noGrp="1"/>
          </p:cNvSpPr>
          <p:nvPr>
            <p:ph type="sldNum" sz="quarter" idx="12"/>
          </p:nvPr>
        </p:nvSpPr>
        <p:spPr/>
        <p:txBody>
          <a:bodyPr/>
          <a:lstStyle/>
          <a:p>
            <a:fld id="{4A91D023-4AC1-4F41-92D0-222C0E156FA4}" type="slidenum">
              <a:rPr lang="en-US" smtClean="0"/>
              <a:t>‹#›</a:t>
            </a:fld>
            <a:endParaRPr lang="en-US"/>
          </a:p>
        </p:txBody>
      </p:sp>
    </p:spTree>
    <p:extLst>
      <p:ext uri="{BB962C8B-B14F-4D97-AF65-F5344CB8AC3E}">
        <p14:creationId xmlns:p14="http://schemas.microsoft.com/office/powerpoint/2010/main" val="1800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FCC5E8-6694-42D6-9A5B-57A88E991AD4}" type="datetime1">
              <a:rPr lang="en-US" smtClean="0"/>
              <a:t>11/3/2022</a:t>
            </a:fld>
            <a:endParaRPr lang="en-US"/>
          </a:p>
        </p:txBody>
      </p:sp>
      <p:sp>
        <p:nvSpPr>
          <p:cNvPr id="8" name="Footer Placeholder 7"/>
          <p:cNvSpPr>
            <a:spLocks noGrp="1"/>
          </p:cNvSpPr>
          <p:nvPr>
            <p:ph type="ftr" sz="quarter" idx="11"/>
          </p:nvPr>
        </p:nvSpPr>
        <p:spPr/>
        <p:txBody>
          <a:bodyPr/>
          <a:lstStyle/>
          <a:p>
            <a:r>
              <a:rPr lang="en-US"/>
              <a:t>Predicting Prognostic Factors of Long COVID/PASC</a:t>
            </a:r>
          </a:p>
        </p:txBody>
      </p:sp>
      <p:sp>
        <p:nvSpPr>
          <p:cNvPr id="9" name="Slide Number Placeholder 8"/>
          <p:cNvSpPr>
            <a:spLocks noGrp="1"/>
          </p:cNvSpPr>
          <p:nvPr>
            <p:ph type="sldNum" sz="quarter" idx="12"/>
          </p:nvPr>
        </p:nvSpPr>
        <p:spPr/>
        <p:txBody>
          <a:bodyPr/>
          <a:lstStyle/>
          <a:p>
            <a:fld id="{4A91D023-4AC1-4F41-92D0-222C0E156FA4}" type="slidenum">
              <a:rPr lang="en-US" smtClean="0"/>
              <a:t>‹#›</a:t>
            </a:fld>
            <a:endParaRPr lang="en-US"/>
          </a:p>
        </p:txBody>
      </p:sp>
    </p:spTree>
    <p:extLst>
      <p:ext uri="{BB962C8B-B14F-4D97-AF65-F5344CB8AC3E}">
        <p14:creationId xmlns:p14="http://schemas.microsoft.com/office/powerpoint/2010/main" val="880964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629EB5-F07A-4FB1-AAC8-F5DAC8CB2F85}" type="datetime1">
              <a:rPr lang="en-US" smtClean="0"/>
              <a:t>11/3/2022</a:t>
            </a:fld>
            <a:endParaRPr lang="en-US"/>
          </a:p>
        </p:txBody>
      </p:sp>
      <p:sp>
        <p:nvSpPr>
          <p:cNvPr id="4" name="Footer Placeholder 3"/>
          <p:cNvSpPr>
            <a:spLocks noGrp="1"/>
          </p:cNvSpPr>
          <p:nvPr>
            <p:ph type="ftr" sz="quarter" idx="11"/>
          </p:nvPr>
        </p:nvSpPr>
        <p:spPr/>
        <p:txBody>
          <a:bodyPr/>
          <a:lstStyle/>
          <a:p>
            <a:r>
              <a:rPr lang="en-US"/>
              <a:t>Predicting Prognostic Factors of Long COVID/PASC</a:t>
            </a:r>
          </a:p>
        </p:txBody>
      </p:sp>
      <p:sp>
        <p:nvSpPr>
          <p:cNvPr id="5" name="Slide Number Placeholder 4"/>
          <p:cNvSpPr>
            <a:spLocks noGrp="1"/>
          </p:cNvSpPr>
          <p:nvPr>
            <p:ph type="sldNum" sz="quarter" idx="12"/>
          </p:nvPr>
        </p:nvSpPr>
        <p:spPr/>
        <p:txBody>
          <a:bodyPr/>
          <a:lstStyle/>
          <a:p>
            <a:fld id="{4A91D023-4AC1-4F41-92D0-222C0E156FA4}" type="slidenum">
              <a:rPr lang="en-US" smtClean="0"/>
              <a:t>‹#›</a:t>
            </a:fld>
            <a:endParaRPr lang="en-US"/>
          </a:p>
        </p:txBody>
      </p:sp>
    </p:spTree>
    <p:extLst>
      <p:ext uri="{BB962C8B-B14F-4D97-AF65-F5344CB8AC3E}">
        <p14:creationId xmlns:p14="http://schemas.microsoft.com/office/powerpoint/2010/main" val="2524498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A3138F3-BE8F-411F-8390-6F10B01DAE60}" type="datetime1">
              <a:rPr lang="en-US" smtClean="0"/>
              <a:t>11/3/2022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Predicting Prognostic Factors of Long COVID/PASC</a:t>
            </a:r>
          </a:p>
        </p:txBody>
      </p:sp>
      <p:sp>
        <p:nvSpPr>
          <p:cNvPr id="9" name="Slide Number Placeholder 8"/>
          <p:cNvSpPr>
            <a:spLocks noGrp="1"/>
          </p:cNvSpPr>
          <p:nvPr>
            <p:ph type="sldNum" sz="quarter" idx="12"/>
          </p:nvPr>
        </p:nvSpPr>
        <p:spPr/>
        <p:txBody>
          <a:bodyPr/>
          <a:lstStyle/>
          <a:p>
            <a:fld id="{4A91D023-4AC1-4F41-92D0-222C0E156FA4}" type="slidenum">
              <a:rPr lang="en-US" smtClean="0"/>
              <a:t>‹#›</a:t>
            </a:fld>
            <a:endParaRPr lang="en-US"/>
          </a:p>
        </p:txBody>
      </p:sp>
    </p:spTree>
    <p:extLst>
      <p:ext uri="{BB962C8B-B14F-4D97-AF65-F5344CB8AC3E}">
        <p14:creationId xmlns:p14="http://schemas.microsoft.com/office/powerpoint/2010/main" val="2952779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FC7A3A34-2740-4E5D-8E1C-8FC01F13575C}" type="datetime1">
              <a:rPr lang="en-US" smtClean="0"/>
              <a:t>11/3/2022</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Predicting Prognostic Factors of Long COVID/PASC</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A91D023-4AC1-4F41-92D0-222C0E156FA4}" type="slidenum">
              <a:rPr lang="en-US" smtClean="0"/>
              <a:t>‹#›</a:t>
            </a:fld>
            <a:endParaRPr lang="en-US"/>
          </a:p>
        </p:txBody>
      </p:sp>
    </p:spTree>
    <p:extLst>
      <p:ext uri="{BB962C8B-B14F-4D97-AF65-F5344CB8AC3E}">
        <p14:creationId xmlns:p14="http://schemas.microsoft.com/office/powerpoint/2010/main" val="2676667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80D162-FF08-44D2-BD27-84FC26513C54}" type="datetime1">
              <a:rPr lang="en-US" smtClean="0"/>
              <a:t>11/3/2022</a:t>
            </a:fld>
            <a:endParaRPr lang="en-US"/>
          </a:p>
        </p:txBody>
      </p:sp>
      <p:sp>
        <p:nvSpPr>
          <p:cNvPr id="6" name="Footer Placeholder 5"/>
          <p:cNvSpPr>
            <a:spLocks noGrp="1"/>
          </p:cNvSpPr>
          <p:nvPr>
            <p:ph type="ftr" sz="quarter" idx="11"/>
          </p:nvPr>
        </p:nvSpPr>
        <p:spPr/>
        <p:txBody>
          <a:bodyPr/>
          <a:lstStyle/>
          <a:p>
            <a:r>
              <a:rPr lang="en-US"/>
              <a:t>Predicting Prognostic Factors of Long COVID/PASC</a:t>
            </a:r>
          </a:p>
        </p:txBody>
      </p:sp>
      <p:sp>
        <p:nvSpPr>
          <p:cNvPr id="7" name="Slide Number Placeholder 6"/>
          <p:cNvSpPr>
            <a:spLocks noGrp="1"/>
          </p:cNvSpPr>
          <p:nvPr>
            <p:ph type="sldNum" sz="quarter" idx="12"/>
          </p:nvPr>
        </p:nvSpPr>
        <p:spPr/>
        <p:txBody>
          <a:bodyPr/>
          <a:lstStyle/>
          <a:p>
            <a:fld id="{4A91D023-4AC1-4F41-92D0-222C0E156FA4}" type="slidenum">
              <a:rPr lang="en-US" smtClean="0"/>
              <a:t>‹#›</a:t>
            </a:fld>
            <a:endParaRPr lang="en-US"/>
          </a:p>
        </p:txBody>
      </p:sp>
    </p:spTree>
    <p:extLst>
      <p:ext uri="{BB962C8B-B14F-4D97-AF65-F5344CB8AC3E}">
        <p14:creationId xmlns:p14="http://schemas.microsoft.com/office/powerpoint/2010/main" val="2549813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rot="16200000">
            <a:off x="2377630" y="268992"/>
            <a:ext cx="4352480" cy="7461818"/>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EB77555-986A-43AA-AB0F-826CE2CC6A63}" type="datetime1">
              <a:rPr lang="en-US" smtClean="0"/>
              <a:t>11/3/2022</a:t>
            </a:fld>
            <a:endParaRPr lang="en-US"/>
          </a:p>
        </p:txBody>
      </p:sp>
      <p:sp>
        <p:nvSpPr>
          <p:cNvPr id="5" name="Footer Placeholder 4"/>
          <p:cNvSpPr>
            <a:spLocks noGrp="1"/>
          </p:cNvSpPr>
          <p:nvPr>
            <p:ph type="ftr" sz="quarter" idx="11"/>
          </p:nvPr>
        </p:nvSpPr>
        <p:spPr/>
        <p:txBody>
          <a:bodyPr/>
          <a:lstStyle/>
          <a:p>
            <a:r>
              <a:rPr lang="en-US"/>
              <a:t>Predicting Prognostic Factors of Long COVID/PASC</a:t>
            </a:r>
          </a:p>
        </p:txBody>
      </p:sp>
      <p:sp>
        <p:nvSpPr>
          <p:cNvPr id="6" name="Slide Number Placeholder 5"/>
          <p:cNvSpPr>
            <a:spLocks noGrp="1"/>
          </p:cNvSpPr>
          <p:nvPr>
            <p:ph type="sldNum" sz="quarter" idx="12"/>
          </p:nvPr>
        </p:nvSpPr>
        <p:spPr/>
        <p:txBody>
          <a:bodyPr/>
          <a:lstStyle/>
          <a:p>
            <a:fld id="{4A91D023-4AC1-4F41-92D0-222C0E156FA4}" type="slidenum">
              <a:rPr lang="en-US" smtClean="0"/>
              <a:t>‹#›</a:t>
            </a:fld>
            <a:endParaRPr lang="en-US"/>
          </a:p>
        </p:txBody>
      </p:sp>
    </p:spTree>
    <p:extLst>
      <p:ext uri="{BB962C8B-B14F-4D97-AF65-F5344CB8AC3E}">
        <p14:creationId xmlns:p14="http://schemas.microsoft.com/office/powerpoint/2010/main" val="3532509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E8AE8401-48B6-4246-BFEC-3FC6E9680B7D}" type="datetime1">
              <a:rPr lang="en-US" smtClean="0"/>
              <a:t>11/3/2022</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Predicting Prognostic Factors of Long COVID/PASC</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A91D023-4AC1-4F41-92D0-222C0E156FA4}"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577003"/>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9" r:id="rId3"/>
    <p:sldLayoutId id="2147483810" r:id="rId4"/>
    <p:sldLayoutId id="2147483811" r:id="rId5"/>
    <p:sldLayoutId id="2147483812" r:id="rId6"/>
    <p:sldLayoutId id="2147483813" r:id="rId7"/>
    <p:sldLayoutId id="2147483814" r:id="rId8"/>
    <p:sldLayoutId id="2147483815" r:id="rId9"/>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regenstrief.org/article/developing-first-population-based-surveillance-systems-for-long-covid/"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https://healthitanalytics.com/features/how-machine-learning-can-guide-covid-19-decision-making" TargetMode="Externa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A46B0E-D181-E332-2417-D79E349FAB12}"/>
              </a:ext>
            </a:extLst>
          </p:cNvPr>
          <p:cNvSpPr>
            <a:spLocks noGrp="1"/>
          </p:cNvSpPr>
          <p:nvPr>
            <p:ph type="ctrTitle"/>
          </p:nvPr>
        </p:nvSpPr>
        <p:spPr/>
        <p:txBody>
          <a:bodyPr>
            <a:normAutofit/>
          </a:bodyPr>
          <a:lstStyle/>
          <a:p>
            <a:r>
              <a:rPr lang="en-US" sz="4800" b="1" dirty="0">
                <a:solidFill>
                  <a:schemeClr val="accent2"/>
                </a:solidFill>
                <a:latin typeface="+mj-lt"/>
              </a:rPr>
              <a:t>Predicting PASC/Long COVID in patients from the NIH N3C Clinical Data</a:t>
            </a:r>
          </a:p>
        </p:txBody>
      </p:sp>
      <p:sp>
        <p:nvSpPr>
          <p:cNvPr id="4" name="Subtitle 3">
            <a:extLst>
              <a:ext uri="{FF2B5EF4-FFF2-40B4-BE49-F238E27FC236}">
                <a16:creationId xmlns:a16="http://schemas.microsoft.com/office/drawing/2014/main" id="{018523EF-8B1D-6181-1834-DA049340FDC2}"/>
              </a:ext>
            </a:extLst>
          </p:cNvPr>
          <p:cNvSpPr>
            <a:spLocks noGrp="1"/>
          </p:cNvSpPr>
          <p:nvPr>
            <p:ph type="subTitle" idx="1"/>
          </p:nvPr>
        </p:nvSpPr>
        <p:spPr/>
        <p:txBody>
          <a:bodyPr>
            <a:normAutofit lnSpcReduction="10000"/>
          </a:bodyPr>
          <a:lstStyle/>
          <a:p>
            <a:pPr>
              <a:lnSpc>
                <a:spcPct val="85000"/>
              </a:lnSpc>
              <a:spcBef>
                <a:spcPct val="0"/>
              </a:spcBef>
            </a:pPr>
            <a:r>
              <a:rPr lang="en-US" sz="4000" b="1" cap="none" spc="-50" dirty="0">
                <a:solidFill>
                  <a:schemeClr val="accent2"/>
                </a:solidFill>
                <a:ea typeface="+mj-ea"/>
                <a:cs typeface="+mj-cs"/>
              </a:rPr>
              <a:t>Mirna Elizondo</a:t>
            </a:r>
          </a:p>
          <a:p>
            <a:pPr>
              <a:lnSpc>
                <a:spcPct val="85000"/>
              </a:lnSpc>
              <a:spcBef>
                <a:spcPct val="0"/>
              </a:spcBef>
            </a:pPr>
            <a:r>
              <a:rPr lang="en-US" sz="4000" b="1" cap="none" spc="-50" dirty="0">
                <a:solidFill>
                  <a:schemeClr val="accent2"/>
                </a:solidFill>
                <a:ea typeface="+mj-ea"/>
                <a:cs typeface="+mj-cs"/>
              </a:rPr>
              <a:t>Datalab12</a:t>
            </a:r>
          </a:p>
        </p:txBody>
      </p:sp>
      <p:pic>
        <p:nvPicPr>
          <p:cNvPr id="12" name="Picture 11">
            <a:extLst>
              <a:ext uri="{FF2B5EF4-FFF2-40B4-BE49-F238E27FC236}">
                <a16:creationId xmlns:a16="http://schemas.microsoft.com/office/drawing/2014/main" id="{45488AC7-5995-08F0-7034-6E299A355021}"/>
              </a:ext>
            </a:extLst>
          </p:cNvPr>
          <p:cNvPicPr>
            <a:picLocks noChangeAspect="1"/>
          </p:cNvPicPr>
          <p:nvPr/>
        </p:nvPicPr>
        <p:blipFill>
          <a:blip r:embed="rId2"/>
          <a:stretch>
            <a:fillRect/>
          </a:stretch>
        </p:blipFill>
        <p:spPr>
          <a:xfrm>
            <a:off x="4215055" y="4954314"/>
            <a:ext cx="4928945" cy="1399087"/>
          </a:xfrm>
          <a:prstGeom prst="rect">
            <a:avLst/>
          </a:prstGeom>
        </p:spPr>
      </p:pic>
    </p:spTree>
    <p:extLst>
      <p:ext uri="{BB962C8B-B14F-4D97-AF65-F5344CB8AC3E}">
        <p14:creationId xmlns:p14="http://schemas.microsoft.com/office/powerpoint/2010/main" val="3339817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4469B-21CA-F73C-FB16-F08951AA0BB5}"/>
              </a:ext>
            </a:extLst>
          </p:cNvPr>
          <p:cNvSpPr>
            <a:spLocks noGrp="1"/>
          </p:cNvSpPr>
          <p:nvPr>
            <p:ph type="title"/>
          </p:nvPr>
        </p:nvSpPr>
        <p:spPr>
          <a:xfrm>
            <a:off x="436327" y="517525"/>
            <a:ext cx="5821680" cy="822960"/>
          </a:xfrm>
        </p:spPr>
        <p:txBody>
          <a:bodyPr>
            <a:normAutofit/>
          </a:bodyPr>
          <a:lstStyle/>
          <a:p>
            <a:r>
              <a:rPr lang="en-US" sz="4000" b="1" dirty="0">
                <a:solidFill>
                  <a:schemeClr val="accent2"/>
                </a:solidFill>
              </a:rPr>
              <a:t>Conditions &amp; Observations</a:t>
            </a:r>
          </a:p>
        </p:txBody>
      </p:sp>
      <p:pic>
        <p:nvPicPr>
          <p:cNvPr id="8" name="Content Placeholder 7">
            <a:extLst>
              <a:ext uri="{FF2B5EF4-FFF2-40B4-BE49-F238E27FC236}">
                <a16:creationId xmlns:a16="http://schemas.microsoft.com/office/drawing/2014/main" id="{B3256CED-8920-1C91-562A-649E667C121A}"/>
              </a:ext>
            </a:extLst>
          </p:cNvPr>
          <p:cNvPicPr>
            <a:picLocks noGrp="1" noChangeAspect="1"/>
          </p:cNvPicPr>
          <p:nvPr>
            <p:ph sz="half" idx="1"/>
          </p:nvPr>
        </p:nvPicPr>
        <p:blipFill>
          <a:blip r:embed="rId2"/>
          <a:stretch>
            <a:fillRect/>
          </a:stretch>
        </p:blipFill>
        <p:spPr>
          <a:xfrm>
            <a:off x="634756" y="2015243"/>
            <a:ext cx="3703638" cy="1199473"/>
          </a:xfrm>
        </p:spPr>
      </p:pic>
      <p:pic>
        <p:nvPicPr>
          <p:cNvPr id="10" name="Content Placeholder 9">
            <a:extLst>
              <a:ext uri="{FF2B5EF4-FFF2-40B4-BE49-F238E27FC236}">
                <a16:creationId xmlns:a16="http://schemas.microsoft.com/office/drawing/2014/main" id="{749F3242-6010-C11F-84E8-5916FA9384D4}"/>
              </a:ext>
            </a:extLst>
          </p:cNvPr>
          <p:cNvPicPr>
            <a:picLocks noGrp="1" noChangeAspect="1"/>
          </p:cNvPicPr>
          <p:nvPr>
            <p:ph sz="half" idx="2"/>
          </p:nvPr>
        </p:nvPicPr>
        <p:blipFill>
          <a:blip r:embed="rId3"/>
          <a:stretch>
            <a:fillRect/>
          </a:stretch>
        </p:blipFill>
        <p:spPr>
          <a:xfrm>
            <a:off x="4530717" y="2029020"/>
            <a:ext cx="3702050" cy="1219070"/>
          </a:xfrm>
        </p:spPr>
      </p:pic>
      <p:sp>
        <p:nvSpPr>
          <p:cNvPr id="5" name="Footer Placeholder 4">
            <a:extLst>
              <a:ext uri="{FF2B5EF4-FFF2-40B4-BE49-F238E27FC236}">
                <a16:creationId xmlns:a16="http://schemas.microsoft.com/office/drawing/2014/main" id="{50C7E900-66B3-BABB-EA69-986DFF81980C}"/>
              </a:ext>
            </a:extLst>
          </p:cNvPr>
          <p:cNvSpPr>
            <a:spLocks noGrp="1"/>
          </p:cNvSpPr>
          <p:nvPr>
            <p:ph type="ftr" sz="quarter" idx="11"/>
          </p:nvPr>
        </p:nvSpPr>
        <p:spPr/>
        <p:txBody>
          <a:bodyPr/>
          <a:lstStyle/>
          <a:p>
            <a:r>
              <a:rPr lang="en-US"/>
              <a:t>Predicting Prognostic Factors of Long COVID/PASC</a:t>
            </a:r>
          </a:p>
        </p:txBody>
      </p:sp>
      <p:sp>
        <p:nvSpPr>
          <p:cNvPr id="6" name="Slide Number Placeholder 5">
            <a:extLst>
              <a:ext uri="{FF2B5EF4-FFF2-40B4-BE49-F238E27FC236}">
                <a16:creationId xmlns:a16="http://schemas.microsoft.com/office/drawing/2014/main" id="{659469D7-B255-C3FD-47A8-C01E6EB5FDE0}"/>
              </a:ext>
            </a:extLst>
          </p:cNvPr>
          <p:cNvSpPr>
            <a:spLocks noGrp="1"/>
          </p:cNvSpPr>
          <p:nvPr>
            <p:ph type="sldNum" sz="quarter" idx="12"/>
          </p:nvPr>
        </p:nvSpPr>
        <p:spPr/>
        <p:txBody>
          <a:bodyPr/>
          <a:lstStyle/>
          <a:p>
            <a:fld id="{4A91D023-4AC1-4F41-92D0-222C0E156FA4}" type="slidenum">
              <a:rPr lang="en-US" smtClean="0"/>
              <a:t>10</a:t>
            </a:fld>
            <a:endParaRPr lang="en-US"/>
          </a:p>
        </p:txBody>
      </p:sp>
      <p:pic>
        <p:nvPicPr>
          <p:cNvPr id="12" name="Picture 11">
            <a:extLst>
              <a:ext uri="{FF2B5EF4-FFF2-40B4-BE49-F238E27FC236}">
                <a16:creationId xmlns:a16="http://schemas.microsoft.com/office/drawing/2014/main" id="{0E8A46F1-78B8-8290-07CB-2BAC6D1511AD}"/>
              </a:ext>
            </a:extLst>
          </p:cNvPr>
          <p:cNvPicPr>
            <a:picLocks noChangeAspect="1"/>
          </p:cNvPicPr>
          <p:nvPr/>
        </p:nvPicPr>
        <p:blipFill>
          <a:blip r:embed="rId4"/>
          <a:stretch>
            <a:fillRect/>
          </a:stretch>
        </p:blipFill>
        <p:spPr>
          <a:xfrm>
            <a:off x="5314874" y="3609911"/>
            <a:ext cx="1752752" cy="647756"/>
          </a:xfrm>
          <a:prstGeom prst="rect">
            <a:avLst/>
          </a:prstGeom>
        </p:spPr>
      </p:pic>
      <p:pic>
        <p:nvPicPr>
          <p:cNvPr id="14" name="Picture 13">
            <a:extLst>
              <a:ext uri="{FF2B5EF4-FFF2-40B4-BE49-F238E27FC236}">
                <a16:creationId xmlns:a16="http://schemas.microsoft.com/office/drawing/2014/main" id="{7C84AA59-2F19-4254-2DEB-7279DCE971AF}"/>
              </a:ext>
            </a:extLst>
          </p:cNvPr>
          <p:cNvPicPr>
            <a:picLocks noChangeAspect="1"/>
          </p:cNvPicPr>
          <p:nvPr/>
        </p:nvPicPr>
        <p:blipFill>
          <a:blip r:embed="rId5"/>
          <a:stretch>
            <a:fillRect/>
          </a:stretch>
        </p:blipFill>
        <p:spPr>
          <a:xfrm>
            <a:off x="1453433" y="3609911"/>
            <a:ext cx="1893734" cy="590601"/>
          </a:xfrm>
          <a:prstGeom prst="rect">
            <a:avLst/>
          </a:prstGeom>
        </p:spPr>
      </p:pic>
    </p:spTree>
    <p:extLst>
      <p:ext uri="{BB962C8B-B14F-4D97-AF65-F5344CB8AC3E}">
        <p14:creationId xmlns:p14="http://schemas.microsoft.com/office/powerpoint/2010/main" val="3197047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5BB9C1-BD5D-30ED-8474-270574CECFD0}"/>
              </a:ext>
            </a:extLst>
          </p:cNvPr>
          <p:cNvSpPr>
            <a:spLocks noGrp="1"/>
          </p:cNvSpPr>
          <p:nvPr>
            <p:ph type="ftr" sz="quarter" idx="11"/>
          </p:nvPr>
        </p:nvSpPr>
        <p:spPr/>
        <p:txBody>
          <a:bodyPr/>
          <a:lstStyle/>
          <a:p>
            <a:r>
              <a:rPr lang="en-US"/>
              <a:t>Predicting Prognostic Factors of Long COVID/PASC</a:t>
            </a:r>
          </a:p>
        </p:txBody>
      </p:sp>
      <p:sp>
        <p:nvSpPr>
          <p:cNvPr id="4" name="Slide Number Placeholder 3">
            <a:extLst>
              <a:ext uri="{FF2B5EF4-FFF2-40B4-BE49-F238E27FC236}">
                <a16:creationId xmlns:a16="http://schemas.microsoft.com/office/drawing/2014/main" id="{CB745634-45C0-4A6E-9899-181AE488D1C7}"/>
              </a:ext>
            </a:extLst>
          </p:cNvPr>
          <p:cNvSpPr>
            <a:spLocks noGrp="1"/>
          </p:cNvSpPr>
          <p:nvPr>
            <p:ph type="sldNum" sz="quarter" idx="12"/>
          </p:nvPr>
        </p:nvSpPr>
        <p:spPr/>
        <p:txBody>
          <a:bodyPr/>
          <a:lstStyle/>
          <a:p>
            <a:fld id="{4A91D023-4AC1-4F41-92D0-222C0E156FA4}" type="slidenum">
              <a:rPr lang="en-US" smtClean="0"/>
              <a:t>11</a:t>
            </a:fld>
            <a:endParaRPr lang="en-US"/>
          </a:p>
        </p:txBody>
      </p:sp>
      <p:sp>
        <p:nvSpPr>
          <p:cNvPr id="9" name="Title 8"/>
          <p:cNvSpPr>
            <a:spLocks noGrp="1"/>
          </p:cNvSpPr>
          <p:nvPr>
            <p:ph type="title" idx="4294967295"/>
          </p:nvPr>
        </p:nvSpPr>
        <p:spPr>
          <a:xfrm>
            <a:off x="358140" y="284163"/>
            <a:ext cx="8686800" cy="762000"/>
          </a:xfrm>
        </p:spPr>
        <p:txBody>
          <a:bodyPr>
            <a:noAutofit/>
          </a:bodyPr>
          <a:lstStyle/>
          <a:p>
            <a:pPr>
              <a:lnSpc>
                <a:spcPct val="100000"/>
              </a:lnSpc>
            </a:pPr>
            <a:r>
              <a:rPr lang="en-US" sz="4000" b="1" dirty="0">
                <a:solidFill>
                  <a:schemeClr val="accent2"/>
                </a:solidFill>
              </a:rPr>
              <a:t>Project Plan</a:t>
            </a:r>
          </a:p>
        </p:txBody>
      </p:sp>
      <p:sp>
        <p:nvSpPr>
          <p:cNvPr id="3" name="TextBox 2"/>
          <p:cNvSpPr txBox="1"/>
          <p:nvPr/>
        </p:nvSpPr>
        <p:spPr>
          <a:xfrm>
            <a:off x="5772150" y="2431157"/>
            <a:ext cx="3215641" cy="3693319"/>
          </a:xfrm>
          <a:prstGeom prst="rect">
            <a:avLst/>
          </a:prstGeom>
          <a:noFill/>
        </p:spPr>
        <p:txBody>
          <a:bodyPr wrap="square" rtlCol="0">
            <a:spAutoFit/>
          </a:bodyPr>
          <a:lstStyle/>
          <a:p>
            <a:r>
              <a:rPr lang="en-US" sz="1800" dirty="0">
                <a:solidFill>
                  <a:schemeClr val="tx1">
                    <a:lumMod val="75000"/>
                    <a:lumOff val="25000"/>
                  </a:schemeClr>
                </a:solidFill>
              </a:rPr>
              <a:t>Prediction Aspect:</a:t>
            </a:r>
          </a:p>
          <a:p>
            <a:endParaRPr lang="en-US" dirty="0">
              <a:solidFill>
                <a:schemeClr val="tx1">
                  <a:lumMod val="75000"/>
                  <a:lumOff val="25000"/>
                </a:schemeClr>
              </a:solidFill>
            </a:endParaRPr>
          </a:p>
          <a:p>
            <a:r>
              <a:rPr lang="en-US" dirty="0">
                <a:solidFill>
                  <a:schemeClr val="tx1">
                    <a:lumMod val="75000"/>
                    <a:lumOff val="25000"/>
                  </a:schemeClr>
                </a:solidFill>
              </a:rPr>
              <a:t>Gradient Boosting models</a:t>
            </a:r>
          </a:p>
          <a:p>
            <a:r>
              <a:rPr lang="en-US" dirty="0"/>
              <a:t>- Advanced models:</a:t>
            </a:r>
          </a:p>
          <a:p>
            <a:r>
              <a:rPr lang="en-US" dirty="0"/>
              <a:t>	- </a:t>
            </a:r>
            <a:r>
              <a:rPr lang="en-US" dirty="0" err="1"/>
              <a:t>XGBoost</a:t>
            </a:r>
            <a:endParaRPr lang="en-US" dirty="0"/>
          </a:p>
          <a:p>
            <a:r>
              <a:rPr lang="en-US" dirty="0"/>
              <a:t>	- </a:t>
            </a:r>
            <a:r>
              <a:rPr lang="en-US" dirty="0" err="1"/>
              <a:t>LightGBM</a:t>
            </a:r>
            <a:endParaRPr lang="en-US" dirty="0"/>
          </a:p>
          <a:p>
            <a:r>
              <a:rPr lang="en-US" dirty="0"/>
              <a:t>	- </a:t>
            </a:r>
            <a:r>
              <a:rPr lang="en-US" dirty="0" err="1"/>
              <a:t>CatBoost</a:t>
            </a:r>
            <a:endParaRPr lang="en-US" dirty="0"/>
          </a:p>
          <a:p>
            <a:r>
              <a:rPr lang="en-US" dirty="0"/>
              <a:t>	- </a:t>
            </a:r>
            <a:r>
              <a:rPr lang="en-US" dirty="0" err="1"/>
              <a:t>HistGradientBoost</a:t>
            </a:r>
            <a:endParaRPr lang="en-US" dirty="0"/>
          </a:p>
          <a:p>
            <a:r>
              <a:rPr lang="en-US" dirty="0"/>
              <a:t>- Performance metrics:</a:t>
            </a:r>
          </a:p>
          <a:p>
            <a:r>
              <a:rPr lang="en-US" dirty="0"/>
              <a:t>	- Accuracy</a:t>
            </a:r>
          </a:p>
          <a:p>
            <a:r>
              <a:rPr lang="en-US" dirty="0"/>
              <a:t>	- Matthews Correlation 	Coefficient (MCC)</a:t>
            </a:r>
          </a:p>
          <a:p>
            <a:endParaRPr lang="en-US" dirty="0"/>
          </a:p>
        </p:txBody>
      </p:sp>
      <p:sp>
        <p:nvSpPr>
          <p:cNvPr id="5" name="TextBox 4">
            <a:extLst>
              <a:ext uri="{FF2B5EF4-FFF2-40B4-BE49-F238E27FC236}">
                <a16:creationId xmlns:a16="http://schemas.microsoft.com/office/drawing/2014/main" id="{0A6F972E-7C89-DE54-B625-ABD986AC9B1D}"/>
              </a:ext>
            </a:extLst>
          </p:cNvPr>
          <p:cNvSpPr txBox="1"/>
          <p:nvPr/>
        </p:nvSpPr>
        <p:spPr>
          <a:xfrm>
            <a:off x="219075" y="1046163"/>
            <a:ext cx="5476875" cy="5078313"/>
          </a:xfrm>
          <a:prstGeom prst="rect">
            <a:avLst/>
          </a:prstGeom>
          <a:noFill/>
        </p:spPr>
        <p:txBody>
          <a:bodyPr wrap="square" rtlCol="0">
            <a:spAutoFit/>
          </a:bodyPr>
          <a:lstStyle/>
          <a:p>
            <a:r>
              <a:rPr lang="en-US" dirty="0"/>
              <a:t>Feature Selection:</a:t>
            </a:r>
          </a:p>
          <a:p>
            <a:endParaRPr lang="en-US" dirty="0"/>
          </a:p>
          <a:p>
            <a:r>
              <a:rPr lang="en-US" dirty="0"/>
              <a:t>- Filter Methods</a:t>
            </a:r>
          </a:p>
          <a:p>
            <a:r>
              <a:rPr lang="en-US" dirty="0"/>
              <a:t>	- Variance Threshold</a:t>
            </a:r>
          </a:p>
          <a:p>
            <a:r>
              <a:rPr lang="en-US" dirty="0"/>
              <a:t>- Embedded Methods</a:t>
            </a:r>
          </a:p>
          <a:p>
            <a:r>
              <a:rPr lang="en-US" dirty="0"/>
              <a:t>	- L1 Regularized Logistic Regression (Lasso)</a:t>
            </a:r>
          </a:p>
          <a:p>
            <a:r>
              <a:rPr lang="en-US" dirty="0"/>
              <a:t>	- Random Forest Feature Importance</a:t>
            </a:r>
          </a:p>
          <a:p>
            <a:r>
              <a:rPr lang="en-US" dirty="0"/>
              <a:t>- Wrapper Methods</a:t>
            </a:r>
          </a:p>
          <a:p>
            <a:r>
              <a:rPr lang="en-US" dirty="0"/>
              <a:t>	- Recursive Feature Elimination (RFE) with Random 	Forest	</a:t>
            </a:r>
          </a:p>
          <a:p>
            <a:r>
              <a:rPr lang="en-US" dirty="0"/>
              <a:t>	- Recursive Feature Elimination (RFE) with Ridge 	Regression</a:t>
            </a:r>
          </a:p>
          <a:p>
            <a:r>
              <a:rPr lang="en-US" dirty="0"/>
              <a:t>	- Permutation Importance with Random Forest</a:t>
            </a:r>
          </a:p>
          <a:p>
            <a:r>
              <a:rPr lang="en-US" dirty="0"/>
              <a:t>	- Permutation Importance with Ridge Regression</a:t>
            </a:r>
          </a:p>
          <a:p>
            <a:r>
              <a:rPr lang="en-US" dirty="0"/>
              <a:t>	- Sequential Feature Selection (SFS) with KNN</a:t>
            </a:r>
          </a:p>
          <a:p>
            <a:r>
              <a:rPr lang="en-US" dirty="0"/>
              <a:t>	- Sequential Feature Selection (SFS) with Ridge 	Regression</a:t>
            </a:r>
          </a:p>
          <a:p>
            <a:endParaRPr lang="en-US" dirty="0"/>
          </a:p>
        </p:txBody>
      </p:sp>
    </p:spTree>
    <p:extLst>
      <p:ext uri="{BB962C8B-B14F-4D97-AF65-F5344CB8AC3E}">
        <p14:creationId xmlns:p14="http://schemas.microsoft.com/office/powerpoint/2010/main" val="1860390509"/>
      </p:ext>
    </p:extLst>
  </p:cSld>
  <p:clrMapOvr>
    <a:masterClrMapping/>
  </p:clrMapOvr>
  <mc:AlternateContent xmlns:mc="http://schemas.openxmlformats.org/markup-compatibility/2006" xmlns:p14="http://schemas.microsoft.com/office/powerpoint/2010/main">
    <mc:Choice Requires="p14">
      <p:transition spd="slow" p14:dur="2000" advTm="30000"/>
    </mc:Choice>
    <mc:Fallback xmlns="">
      <p:transition spd="slow" advTm="30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0C185-97B2-8C7B-8811-BA97195C69AF}"/>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C3914B1E-B14A-F9D9-8CFD-5091D672141A}"/>
              </a:ext>
            </a:extLst>
          </p:cNvPr>
          <p:cNvSpPr>
            <a:spLocks noGrp="1"/>
          </p:cNvSpPr>
          <p:nvPr>
            <p:ph idx="1"/>
          </p:nvPr>
        </p:nvSpPr>
        <p:spPr/>
        <p:txBody>
          <a:bodyPr/>
          <a:lstStyle/>
          <a:p>
            <a:r>
              <a:rPr lang="en-US" dirty="0"/>
              <a:t>The described analysis n this presentation was conducted as part of activities associated with the NIH Long COVID Computational Challenge (L3C). The L3C Challenge was supported by the Rapid Acceleration of Diagnostics (</a:t>
            </a:r>
            <a:r>
              <a:rPr lang="en-US" dirty="0" err="1"/>
              <a:t>RADx</a:t>
            </a:r>
            <a:r>
              <a:rPr lang="en-US" dirty="0"/>
              <a:t>®) Initiative and by the efforts of the National COVID Cohort Collaborative (N3C) and NCATS</a:t>
            </a:r>
          </a:p>
          <a:p>
            <a:endParaRPr lang="en-US" dirty="0"/>
          </a:p>
        </p:txBody>
      </p:sp>
      <p:sp>
        <p:nvSpPr>
          <p:cNvPr id="4" name="Footer Placeholder 3">
            <a:extLst>
              <a:ext uri="{FF2B5EF4-FFF2-40B4-BE49-F238E27FC236}">
                <a16:creationId xmlns:a16="http://schemas.microsoft.com/office/drawing/2014/main" id="{68E1525C-6BD7-C97D-BD1A-BFE06081DBDE}"/>
              </a:ext>
            </a:extLst>
          </p:cNvPr>
          <p:cNvSpPr>
            <a:spLocks noGrp="1"/>
          </p:cNvSpPr>
          <p:nvPr>
            <p:ph type="ftr" sz="quarter" idx="11"/>
          </p:nvPr>
        </p:nvSpPr>
        <p:spPr/>
        <p:txBody>
          <a:bodyPr/>
          <a:lstStyle/>
          <a:p>
            <a:r>
              <a:rPr lang="en-US"/>
              <a:t>Predicting Prognostic Factors of Long COVID/PASC</a:t>
            </a:r>
          </a:p>
        </p:txBody>
      </p:sp>
      <p:sp>
        <p:nvSpPr>
          <p:cNvPr id="5" name="Slide Number Placeholder 4">
            <a:extLst>
              <a:ext uri="{FF2B5EF4-FFF2-40B4-BE49-F238E27FC236}">
                <a16:creationId xmlns:a16="http://schemas.microsoft.com/office/drawing/2014/main" id="{003A63B7-855D-70A9-E285-01F803BE49EE}"/>
              </a:ext>
            </a:extLst>
          </p:cNvPr>
          <p:cNvSpPr>
            <a:spLocks noGrp="1"/>
          </p:cNvSpPr>
          <p:nvPr>
            <p:ph type="sldNum" sz="quarter" idx="12"/>
          </p:nvPr>
        </p:nvSpPr>
        <p:spPr/>
        <p:txBody>
          <a:bodyPr/>
          <a:lstStyle/>
          <a:p>
            <a:fld id="{4A91D023-4AC1-4F41-92D0-222C0E156FA4}" type="slidenum">
              <a:rPr lang="en-US" smtClean="0"/>
              <a:t>12</a:t>
            </a:fld>
            <a:endParaRPr lang="en-US"/>
          </a:p>
        </p:txBody>
      </p:sp>
    </p:spTree>
    <p:extLst>
      <p:ext uri="{BB962C8B-B14F-4D97-AF65-F5344CB8AC3E}">
        <p14:creationId xmlns:p14="http://schemas.microsoft.com/office/powerpoint/2010/main" val="3681151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273263A-6694-FC67-F71C-474022BC2D63}"/>
              </a:ext>
            </a:extLst>
          </p:cNvPr>
          <p:cNvSpPr>
            <a:spLocks noGrp="1"/>
          </p:cNvSpPr>
          <p:nvPr>
            <p:ph type="ftr" sz="quarter" idx="11"/>
          </p:nvPr>
        </p:nvSpPr>
        <p:spPr/>
        <p:txBody>
          <a:bodyPr/>
          <a:lstStyle/>
          <a:p>
            <a:r>
              <a:rPr lang="en-US"/>
              <a:t>Predicting Prognostic Factors of Long COVID/PASC</a:t>
            </a:r>
          </a:p>
        </p:txBody>
      </p:sp>
      <p:sp>
        <p:nvSpPr>
          <p:cNvPr id="5" name="Slide Number Placeholder 4">
            <a:extLst>
              <a:ext uri="{FF2B5EF4-FFF2-40B4-BE49-F238E27FC236}">
                <a16:creationId xmlns:a16="http://schemas.microsoft.com/office/drawing/2014/main" id="{EA72EC31-A308-95CD-2460-531CCAC39D6F}"/>
              </a:ext>
            </a:extLst>
          </p:cNvPr>
          <p:cNvSpPr>
            <a:spLocks noGrp="1"/>
          </p:cNvSpPr>
          <p:nvPr>
            <p:ph type="sldNum" sz="quarter" idx="12"/>
          </p:nvPr>
        </p:nvSpPr>
        <p:spPr/>
        <p:txBody>
          <a:bodyPr/>
          <a:lstStyle/>
          <a:p>
            <a:fld id="{4A91D023-4AC1-4F41-92D0-222C0E156FA4}" type="slidenum">
              <a:rPr lang="en-US" smtClean="0"/>
              <a:t>2</a:t>
            </a:fld>
            <a:endParaRPr lang="en-US"/>
          </a:p>
        </p:txBody>
      </p:sp>
      <p:sp>
        <p:nvSpPr>
          <p:cNvPr id="8" name="Title 8"/>
          <p:cNvSpPr>
            <a:spLocks noGrp="1"/>
          </p:cNvSpPr>
          <p:nvPr>
            <p:ph type="title" idx="4294967295"/>
          </p:nvPr>
        </p:nvSpPr>
        <p:spPr>
          <a:xfrm>
            <a:off x="352059" y="256027"/>
            <a:ext cx="8564563" cy="762000"/>
          </a:xfrm>
        </p:spPr>
        <p:txBody>
          <a:bodyPr>
            <a:noAutofit/>
          </a:bodyPr>
          <a:lstStyle/>
          <a:p>
            <a:pPr algn="l">
              <a:lnSpc>
                <a:spcPct val="100000"/>
              </a:lnSpc>
            </a:pPr>
            <a:br>
              <a:rPr lang="en-US" sz="4000" b="1" dirty="0">
                <a:solidFill>
                  <a:schemeClr val="accent2"/>
                </a:solidFill>
                <a:effectLst/>
              </a:rPr>
            </a:br>
            <a:r>
              <a:rPr lang="en-US" sz="4000" b="1" dirty="0">
                <a:solidFill>
                  <a:schemeClr val="accent2"/>
                </a:solidFill>
                <a:effectLst/>
              </a:rPr>
              <a:t>Motivation</a:t>
            </a:r>
          </a:p>
        </p:txBody>
      </p:sp>
      <p:sp>
        <p:nvSpPr>
          <p:cNvPr id="2" name="TextBox 1"/>
          <p:cNvSpPr txBox="1"/>
          <p:nvPr/>
        </p:nvSpPr>
        <p:spPr>
          <a:xfrm>
            <a:off x="546410" y="1326995"/>
            <a:ext cx="8175862" cy="369332"/>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5820C755-BFF1-4710-FB05-CCAC2F27BD9D}"/>
              </a:ext>
            </a:extLst>
          </p:cNvPr>
          <p:cNvSpPr txBox="1"/>
          <p:nvPr/>
        </p:nvSpPr>
        <p:spPr>
          <a:xfrm>
            <a:off x="32456" y="5903684"/>
            <a:ext cx="8792568" cy="923330"/>
          </a:xfrm>
          <a:prstGeom prst="rect">
            <a:avLst/>
          </a:prstGeom>
          <a:noFill/>
        </p:spPr>
        <p:txBody>
          <a:bodyPr wrap="square" rtlCol="0">
            <a:spAutoFit/>
          </a:bodyPr>
          <a:lstStyle/>
          <a:p>
            <a:r>
              <a:rPr lang="en-US" sz="1200" i="1" dirty="0">
                <a:effectLst/>
              </a:rPr>
              <a:t>Katella, K. (2021). Our Pandemic Year - A Covid -19 Timeline. </a:t>
            </a:r>
            <a:r>
              <a:rPr lang="en-US" sz="1200" i="1" dirty="0" err="1">
                <a:effectLst/>
              </a:rPr>
              <a:t>YaleMedicine</a:t>
            </a:r>
            <a:r>
              <a:rPr lang="en-US" sz="1200" i="1" dirty="0">
                <a:effectLst/>
              </a:rPr>
              <a:t>. Yale University. </a:t>
            </a:r>
            <a:r>
              <a:rPr lang="en-US" sz="1200" i="1" dirty="0" err="1">
                <a:effectLst/>
              </a:rPr>
              <a:t>etrieved</a:t>
            </a:r>
            <a:r>
              <a:rPr lang="en-US" sz="1200" i="1" dirty="0">
                <a:effectLst/>
              </a:rPr>
              <a:t> October 29, 2022, from https://www.yalemedicine.org/news/covid-timeline. </a:t>
            </a:r>
          </a:p>
          <a:p>
            <a:endParaRPr lang="en-US" sz="1200" dirty="0">
              <a:effectLst/>
            </a:endParaRPr>
          </a:p>
          <a:p>
            <a:endParaRPr lang="en-US" dirty="0"/>
          </a:p>
        </p:txBody>
      </p:sp>
      <p:pic>
        <p:nvPicPr>
          <p:cNvPr id="9" name="Picture 8" descr="20-21 Timeline">
            <a:extLst>
              <a:ext uri="{FF2B5EF4-FFF2-40B4-BE49-F238E27FC236}">
                <a16:creationId xmlns:a16="http://schemas.microsoft.com/office/drawing/2014/main" id="{B9838C2F-68A6-51D1-A932-76EB390AE683}"/>
              </a:ext>
            </a:extLst>
          </p:cNvPr>
          <p:cNvPicPr>
            <a:picLocks noChangeAspect="1"/>
          </p:cNvPicPr>
          <p:nvPr/>
        </p:nvPicPr>
        <p:blipFill>
          <a:blip r:embed="rId3"/>
          <a:stretch>
            <a:fillRect/>
          </a:stretch>
        </p:blipFill>
        <p:spPr>
          <a:xfrm>
            <a:off x="546409" y="1203586"/>
            <a:ext cx="8175862" cy="4598922"/>
          </a:xfrm>
          <a:prstGeom prst="rect">
            <a:avLst/>
          </a:prstGeom>
        </p:spPr>
      </p:pic>
    </p:spTree>
    <p:extLst>
      <p:ext uri="{BB962C8B-B14F-4D97-AF65-F5344CB8AC3E}">
        <p14:creationId xmlns:p14="http://schemas.microsoft.com/office/powerpoint/2010/main" val="4154429452"/>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xmlns:p14="http://schemas.microsoft.com/office/powerpoint/2010/main" spd="slow" advTm="20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EF4ED-8802-3531-4707-CE460E574DC2}"/>
              </a:ext>
            </a:extLst>
          </p:cNvPr>
          <p:cNvSpPr>
            <a:spLocks noGrp="1"/>
          </p:cNvSpPr>
          <p:nvPr>
            <p:ph type="title"/>
          </p:nvPr>
        </p:nvSpPr>
        <p:spPr>
          <a:xfrm>
            <a:off x="373553" y="212198"/>
            <a:ext cx="7543800" cy="780540"/>
          </a:xfrm>
        </p:spPr>
        <p:txBody>
          <a:bodyPr/>
          <a:lstStyle/>
          <a:p>
            <a:r>
              <a:rPr lang="en-US" sz="4000" b="1" dirty="0">
                <a:solidFill>
                  <a:schemeClr val="accent2"/>
                </a:solidFill>
              </a:rPr>
              <a:t>Purpose of Project</a:t>
            </a:r>
          </a:p>
        </p:txBody>
      </p:sp>
      <p:sp>
        <p:nvSpPr>
          <p:cNvPr id="3" name="Content Placeholder 2">
            <a:extLst>
              <a:ext uri="{FF2B5EF4-FFF2-40B4-BE49-F238E27FC236}">
                <a16:creationId xmlns:a16="http://schemas.microsoft.com/office/drawing/2014/main" id="{14C01C09-ADB2-18D0-BBCB-E4F25F018A03}"/>
              </a:ext>
            </a:extLst>
          </p:cNvPr>
          <p:cNvSpPr>
            <a:spLocks noGrp="1"/>
          </p:cNvSpPr>
          <p:nvPr>
            <p:ph idx="1"/>
          </p:nvPr>
        </p:nvSpPr>
        <p:spPr>
          <a:xfrm>
            <a:off x="411478" y="1214173"/>
            <a:ext cx="8321041" cy="3937846"/>
          </a:xfrm>
        </p:spPr>
        <p:txBody>
          <a:bodyPr/>
          <a:lstStyle/>
          <a:p>
            <a:r>
              <a:rPr lang="en-US" dirty="0"/>
              <a:t>Using N3C Enclave we attempt to identify the strongest factors using attribute selection methods:</a:t>
            </a:r>
          </a:p>
          <a:p>
            <a:r>
              <a:rPr lang="en-US" dirty="0"/>
              <a:t>Predict a label:</a:t>
            </a:r>
          </a:p>
          <a:p>
            <a:r>
              <a:rPr lang="en-US" dirty="0"/>
              <a:t>1 – Patient shows PASC/Long Covid symptoms</a:t>
            </a:r>
          </a:p>
          <a:p>
            <a:r>
              <a:rPr lang="en-US" dirty="0"/>
              <a:t>0 – Patient does not show symptoms</a:t>
            </a:r>
          </a:p>
          <a:p>
            <a:r>
              <a:rPr lang="en-US" dirty="0"/>
              <a:t>“Solutions should provide a percentage likelihood of developing PASC/Long COVID among patients who have tested positive for SARS-CoV-2.”</a:t>
            </a:r>
          </a:p>
          <a:p>
            <a:endParaRPr lang="en-US" dirty="0"/>
          </a:p>
        </p:txBody>
      </p:sp>
      <p:sp>
        <p:nvSpPr>
          <p:cNvPr id="4" name="Footer Placeholder 3">
            <a:extLst>
              <a:ext uri="{FF2B5EF4-FFF2-40B4-BE49-F238E27FC236}">
                <a16:creationId xmlns:a16="http://schemas.microsoft.com/office/drawing/2014/main" id="{14DEB311-A20F-8C3F-3A19-0C0EA983504A}"/>
              </a:ext>
            </a:extLst>
          </p:cNvPr>
          <p:cNvSpPr>
            <a:spLocks noGrp="1"/>
          </p:cNvSpPr>
          <p:nvPr>
            <p:ph type="ftr" sz="quarter" idx="11"/>
          </p:nvPr>
        </p:nvSpPr>
        <p:spPr/>
        <p:txBody>
          <a:bodyPr/>
          <a:lstStyle/>
          <a:p>
            <a:r>
              <a:rPr lang="en-US"/>
              <a:t>Predicting Prognostic Factors of Long COVID/PASC</a:t>
            </a:r>
          </a:p>
        </p:txBody>
      </p:sp>
      <p:sp>
        <p:nvSpPr>
          <p:cNvPr id="5" name="Slide Number Placeholder 4">
            <a:extLst>
              <a:ext uri="{FF2B5EF4-FFF2-40B4-BE49-F238E27FC236}">
                <a16:creationId xmlns:a16="http://schemas.microsoft.com/office/drawing/2014/main" id="{26C71566-1B8C-F0F7-2658-4BE999DCE6DF}"/>
              </a:ext>
            </a:extLst>
          </p:cNvPr>
          <p:cNvSpPr>
            <a:spLocks noGrp="1"/>
          </p:cNvSpPr>
          <p:nvPr>
            <p:ph type="sldNum" sz="quarter" idx="12"/>
          </p:nvPr>
        </p:nvSpPr>
        <p:spPr/>
        <p:txBody>
          <a:bodyPr/>
          <a:lstStyle/>
          <a:p>
            <a:fld id="{4A91D023-4AC1-4F41-92D0-222C0E156FA4}" type="slidenum">
              <a:rPr lang="en-US" smtClean="0"/>
              <a:t>3</a:t>
            </a:fld>
            <a:endParaRPr lang="en-US"/>
          </a:p>
        </p:txBody>
      </p:sp>
      <p:pic>
        <p:nvPicPr>
          <p:cNvPr id="7" name="Picture 6">
            <a:extLst>
              <a:ext uri="{FF2B5EF4-FFF2-40B4-BE49-F238E27FC236}">
                <a16:creationId xmlns:a16="http://schemas.microsoft.com/office/drawing/2014/main" id="{89B6BF0F-3E2F-5898-E0F6-79EEAD8F016F}"/>
              </a:ext>
            </a:extLst>
          </p:cNvPr>
          <p:cNvPicPr>
            <a:picLocks noChangeAspect="1"/>
          </p:cNvPicPr>
          <p:nvPr/>
        </p:nvPicPr>
        <p:blipFill>
          <a:blip r:embed="rId2"/>
          <a:stretch>
            <a:fillRect/>
          </a:stretch>
        </p:blipFill>
        <p:spPr>
          <a:xfrm>
            <a:off x="888709" y="4049881"/>
            <a:ext cx="7225179" cy="1957418"/>
          </a:xfrm>
          <a:prstGeom prst="rect">
            <a:avLst/>
          </a:prstGeom>
        </p:spPr>
      </p:pic>
    </p:spTree>
    <p:extLst>
      <p:ext uri="{BB962C8B-B14F-4D97-AF65-F5344CB8AC3E}">
        <p14:creationId xmlns:p14="http://schemas.microsoft.com/office/powerpoint/2010/main" val="1191057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B8779-B7E0-C104-115B-C7E8DD8CCB40}"/>
              </a:ext>
            </a:extLst>
          </p:cNvPr>
          <p:cNvSpPr>
            <a:spLocks noGrp="1"/>
          </p:cNvSpPr>
          <p:nvPr>
            <p:ph type="title"/>
          </p:nvPr>
        </p:nvSpPr>
        <p:spPr/>
        <p:txBody>
          <a:bodyPr/>
          <a:lstStyle/>
          <a:p>
            <a:r>
              <a:rPr lang="en-US" sz="4000" b="1" dirty="0">
                <a:solidFill>
                  <a:schemeClr val="accent2"/>
                </a:solidFill>
              </a:rPr>
              <a:t>Prior Work:</a:t>
            </a:r>
          </a:p>
        </p:txBody>
      </p:sp>
      <p:sp>
        <p:nvSpPr>
          <p:cNvPr id="4" name="Text Placeholder 3">
            <a:extLst>
              <a:ext uri="{FF2B5EF4-FFF2-40B4-BE49-F238E27FC236}">
                <a16:creationId xmlns:a16="http://schemas.microsoft.com/office/drawing/2014/main" id="{E1E1C1CD-D508-B41F-DA30-911037F84E74}"/>
              </a:ext>
            </a:extLst>
          </p:cNvPr>
          <p:cNvSpPr>
            <a:spLocks noGrp="1"/>
          </p:cNvSpPr>
          <p:nvPr>
            <p:ph type="body" sz="half" idx="2"/>
          </p:nvPr>
        </p:nvSpPr>
        <p:spPr/>
        <p:txBody>
          <a:bodyPr/>
          <a:lstStyle/>
          <a:p>
            <a:r>
              <a:rPr lang="en-US" b="1" dirty="0"/>
              <a:t>Gradient Boosting Modeling Improvement for Policy Planning and</a:t>
            </a:r>
            <a:br>
              <a:rPr lang="en-US" b="1" dirty="0"/>
            </a:br>
            <a:r>
              <a:rPr lang="en-US" b="1" dirty="0"/>
              <a:t>identifying weakest links in </a:t>
            </a:r>
            <a:br>
              <a:rPr lang="en-US" b="1" dirty="0"/>
            </a:br>
            <a:r>
              <a:rPr lang="en-US" b="1" dirty="0"/>
              <a:t>Texas Public School System</a:t>
            </a:r>
          </a:p>
          <a:p>
            <a:r>
              <a:rPr lang="en-US" sz="1600" dirty="0">
                <a:latin typeface="Nunito Sans"/>
              </a:rPr>
              <a:t>June Yu, Daniel </a:t>
            </a:r>
            <a:r>
              <a:rPr lang="en-US" sz="1600" dirty="0" err="1">
                <a:latin typeface="Nunito Sans"/>
              </a:rPr>
              <a:t>Payan</a:t>
            </a:r>
            <a:r>
              <a:rPr lang="en-US" sz="1600" dirty="0">
                <a:latin typeface="Nunito Sans"/>
              </a:rPr>
              <a:t>, Jelena </a:t>
            </a:r>
            <a:r>
              <a:rPr lang="en-US" sz="1600" dirty="0" err="1">
                <a:latin typeface="Nunito Sans"/>
              </a:rPr>
              <a:t>Te</a:t>
            </a:r>
            <a:r>
              <a:rPr lang="sr-Latn-RS" sz="1600" dirty="0">
                <a:latin typeface="Nunito Sans"/>
              </a:rPr>
              <a:t>šić </a:t>
            </a:r>
            <a:r>
              <a:rPr lang="en-US" sz="1600" dirty="0">
                <a:latin typeface="Nunito Sans"/>
              </a:rPr>
              <a:t>-Computer Science Department</a:t>
            </a:r>
          </a:p>
          <a:p>
            <a:r>
              <a:rPr lang="en-US" sz="1600" dirty="0">
                <a:latin typeface="Nunito Sans"/>
              </a:rPr>
              <a:t>Li Feng                             Economics Department</a:t>
            </a:r>
            <a:endParaRPr lang="en-US" sz="1600" dirty="0"/>
          </a:p>
          <a:p>
            <a:endParaRPr lang="en-US" b="1" dirty="0"/>
          </a:p>
          <a:p>
            <a:r>
              <a:rPr lang="en-US" dirty="0"/>
              <a:t>Texas State University</a:t>
            </a:r>
          </a:p>
        </p:txBody>
      </p:sp>
      <p:sp>
        <p:nvSpPr>
          <p:cNvPr id="5" name="Footer Placeholder 4">
            <a:extLst>
              <a:ext uri="{FF2B5EF4-FFF2-40B4-BE49-F238E27FC236}">
                <a16:creationId xmlns:a16="http://schemas.microsoft.com/office/drawing/2014/main" id="{44AB6DFD-F4A0-5F16-989C-FF74D50C6D32}"/>
              </a:ext>
            </a:extLst>
          </p:cNvPr>
          <p:cNvSpPr>
            <a:spLocks noGrp="1"/>
          </p:cNvSpPr>
          <p:nvPr>
            <p:ph type="ftr" sz="quarter" idx="11"/>
          </p:nvPr>
        </p:nvSpPr>
        <p:spPr/>
        <p:txBody>
          <a:bodyPr/>
          <a:lstStyle/>
          <a:p>
            <a:r>
              <a:rPr lang="en-US"/>
              <a:t>Predicting Prognostic Factors of Long COVID/PASC</a:t>
            </a:r>
          </a:p>
        </p:txBody>
      </p:sp>
      <p:sp>
        <p:nvSpPr>
          <p:cNvPr id="6" name="Slide Number Placeholder 5">
            <a:extLst>
              <a:ext uri="{FF2B5EF4-FFF2-40B4-BE49-F238E27FC236}">
                <a16:creationId xmlns:a16="http://schemas.microsoft.com/office/drawing/2014/main" id="{E60E25F9-78E2-A79A-7C81-A6B871C7F8C2}"/>
              </a:ext>
            </a:extLst>
          </p:cNvPr>
          <p:cNvSpPr>
            <a:spLocks noGrp="1"/>
          </p:cNvSpPr>
          <p:nvPr>
            <p:ph type="sldNum" sz="quarter" idx="12"/>
          </p:nvPr>
        </p:nvSpPr>
        <p:spPr/>
        <p:txBody>
          <a:bodyPr/>
          <a:lstStyle/>
          <a:p>
            <a:fld id="{4A91D023-4AC1-4F41-92D0-222C0E156FA4}" type="slidenum">
              <a:rPr lang="en-US" smtClean="0"/>
              <a:t>4</a:t>
            </a:fld>
            <a:endParaRPr lang="en-US"/>
          </a:p>
        </p:txBody>
      </p:sp>
      <p:pic>
        <p:nvPicPr>
          <p:cNvPr id="7" name="table">
            <a:extLst>
              <a:ext uri="{FF2B5EF4-FFF2-40B4-BE49-F238E27FC236}">
                <a16:creationId xmlns:a16="http://schemas.microsoft.com/office/drawing/2014/main" id="{9BF9CEF5-13B5-5338-4AFA-997647AA265C}"/>
              </a:ext>
            </a:extLst>
          </p:cNvPr>
          <p:cNvPicPr>
            <a:picLocks noGrp="1" noChangeAspect="1"/>
          </p:cNvPicPr>
          <p:nvPr>
            <p:ph idx="1"/>
          </p:nvPr>
        </p:nvPicPr>
        <p:blipFill>
          <a:blip r:embed="rId3"/>
          <a:stretch>
            <a:fillRect/>
          </a:stretch>
        </p:blipFill>
        <p:spPr>
          <a:xfrm>
            <a:off x="3280410" y="288426"/>
            <a:ext cx="5697220" cy="2286000"/>
          </a:xfrm>
          <a:prstGeom prst="rect">
            <a:avLst/>
          </a:prstGeom>
        </p:spPr>
      </p:pic>
      <p:sp>
        <p:nvSpPr>
          <p:cNvPr id="8" name="TextBox 7">
            <a:extLst>
              <a:ext uri="{FF2B5EF4-FFF2-40B4-BE49-F238E27FC236}">
                <a16:creationId xmlns:a16="http://schemas.microsoft.com/office/drawing/2014/main" id="{53CACCBF-77FD-6CA8-604F-9EAA36CC44E2}"/>
              </a:ext>
            </a:extLst>
          </p:cNvPr>
          <p:cNvSpPr txBox="1"/>
          <p:nvPr/>
        </p:nvSpPr>
        <p:spPr>
          <a:xfrm>
            <a:off x="3116580" y="2926080"/>
            <a:ext cx="5861050" cy="3693319"/>
          </a:xfrm>
          <a:prstGeom prst="rect">
            <a:avLst/>
          </a:prstGeom>
          <a:noFill/>
        </p:spPr>
        <p:txBody>
          <a:bodyPr wrap="square" rtlCol="0">
            <a:spAutoFit/>
          </a:bodyPr>
          <a:lstStyle/>
          <a:p>
            <a:pPr marL="857250" indent="-857250">
              <a:buFont typeface="+mj-lt"/>
              <a:buAutoNum type="romanUcPeriod"/>
            </a:pPr>
            <a:r>
              <a:rPr lang="en-US" dirty="0">
                <a:latin typeface="Nunito Sans" pitchFamily="2" charset="77"/>
              </a:rPr>
              <a:t>Are students from </a:t>
            </a:r>
            <a:r>
              <a:rPr lang="en-US" dirty="0">
                <a:solidFill>
                  <a:schemeClr val="tx2"/>
                </a:solidFill>
                <a:latin typeface="Nunito Sans" pitchFamily="2" charset="77"/>
              </a:rPr>
              <a:t>low-income backgrounds </a:t>
            </a:r>
            <a:r>
              <a:rPr lang="en-US" dirty="0">
                <a:latin typeface="Nunito Sans" pitchFamily="2" charset="77"/>
              </a:rPr>
              <a:t>and </a:t>
            </a:r>
            <a:r>
              <a:rPr lang="en-US" dirty="0">
                <a:solidFill>
                  <a:schemeClr val="tx2"/>
                </a:solidFill>
                <a:latin typeface="Nunito Sans" pitchFamily="2" charset="77"/>
              </a:rPr>
              <a:t>minority</a:t>
            </a:r>
            <a:r>
              <a:rPr lang="en-US" dirty="0">
                <a:latin typeface="Nunito Sans" pitchFamily="2" charset="77"/>
              </a:rPr>
              <a:t> students experiencing more learning loss? </a:t>
            </a:r>
          </a:p>
          <a:p>
            <a:pPr marL="857250" indent="-857250">
              <a:buFont typeface="+mj-lt"/>
              <a:buAutoNum type="romanUcPeriod"/>
            </a:pPr>
            <a:r>
              <a:rPr lang="en-US" dirty="0">
                <a:latin typeface="Nunito Sans" pitchFamily="2" charset="77"/>
              </a:rPr>
              <a:t>Do students of different </a:t>
            </a:r>
            <a:r>
              <a:rPr lang="en-US" dirty="0">
                <a:solidFill>
                  <a:schemeClr val="tx2"/>
                </a:solidFill>
                <a:latin typeface="Nunito Sans" pitchFamily="2" charset="77"/>
              </a:rPr>
              <a:t>grade levels </a:t>
            </a:r>
            <a:r>
              <a:rPr lang="en-US" dirty="0">
                <a:latin typeface="Nunito Sans" pitchFamily="2" charset="77"/>
              </a:rPr>
              <a:t>experience learning loss differently? </a:t>
            </a:r>
          </a:p>
          <a:p>
            <a:pPr marL="857250" indent="-857250">
              <a:buFont typeface="+mj-lt"/>
              <a:buAutoNum type="romanUcPeriod"/>
            </a:pPr>
            <a:r>
              <a:rPr lang="en-US" dirty="0">
                <a:latin typeface="Nunito Sans" pitchFamily="2" charset="77"/>
              </a:rPr>
              <a:t>Is the </a:t>
            </a:r>
            <a:r>
              <a:rPr lang="en-US" dirty="0">
                <a:solidFill>
                  <a:schemeClr val="tx2"/>
                </a:solidFill>
                <a:latin typeface="Nunito Sans" pitchFamily="2" charset="77"/>
              </a:rPr>
              <a:t>mode of instruction </a:t>
            </a:r>
            <a:r>
              <a:rPr lang="en-US" dirty="0">
                <a:latin typeface="Nunito Sans" pitchFamily="2" charset="77"/>
              </a:rPr>
              <a:t>(hybrid, remote, in person) related to learning loss? </a:t>
            </a:r>
          </a:p>
          <a:p>
            <a:pPr marL="857250" indent="-857250">
              <a:buFont typeface="+mj-lt"/>
              <a:buAutoNum type="romanUcPeriod"/>
            </a:pPr>
            <a:r>
              <a:rPr lang="en-US" dirty="0">
                <a:latin typeface="Nunito Sans" pitchFamily="2" charset="77"/>
              </a:rPr>
              <a:t>Is school or district </a:t>
            </a:r>
            <a:r>
              <a:rPr lang="en-US" dirty="0">
                <a:solidFill>
                  <a:schemeClr val="tx2"/>
                </a:solidFill>
                <a:latin typeface="Nunito Sans" pitchFamily="2" charset="77"/>
              </a:rPr>
              <a:t>attendance</a:t>
            </a:r>
            <a:r>
              <a:rPr lang="en-US" dirty="0">
                <a:latin typeface="Nunito Sans" pitchFamily="2" charset="77"/>
              </a:rPr>
              <a:t> negatively correlated with learning loss? </a:t>
            </a:r>
          </a:p>
          <a:p>
            <a:pPr marL="857250" indent="-857250">
              <a:buFont typeface="+mj-lt"/>
              <a:buAutoNum type="romanUcPeriod"/>
            </a:pPr>
            <a:r>
              <a:rPr lang="en-US" dirty="0">
                <a:latin typeface="Nunito Sans" pitchFamily="2" charset="77"/>
              </a:rPr>
              <a:t>Does the local or regional </a:t>
            </a:r>
            <a:r>
              <a:rPr lang="en-US" dirty="0">
                <a:solidFill>
                  <a:schemeClr val="tx2"/>
                </a:solidFill>
                <a:latin typeface="Nunito Sans" pitchFamily="2" charset="77"/>
              </a:rPr>
              <a:t>infection rate </a:t>
            </a:r>
            <a:r>
              <a:rPr lang="en-US" dirty="0">
                <a:latin typeface="Nunito Sans" pitchFamily="2" charset="77"/>
              </a:rPr>
              <a:t>lead to more learning loss? </a:t>
            </a:r>
          </a:p>
          <a:p>
            <a:pPr marL="857250" indent="-857250">
              <a:buFont typeface="+mj-lt"/>
              <a:buAutoNum type="romanUcPeriod"/>
            </a:pPr>
            <a:r>
              <a:rPr lang="en-US" dirty="0">
                <a:latin typeface="Nunito Sans" pitchFamily="2" charset="77"/>
              </a:rPr>
              <a:t>Does the local </a:t>
            </a:r>
            <a:r>
              <a:rPr lang="en-US" dirty="0">
                <a:solidFill>
                  <a:schemeClr val="tx2"/>
                </a:solidFill>
                <a:latin typeface="Nunito Sans" pitchFamily="2" charset="77"/>
              </a:rPr>
              <a:t>unemployment rate</a:t>
            </a:r>
            <a:r>
              <a:rPr lang="en-US" dirty="0">
                <a:latin typeface="Nunito Sans" pitchFamily="2" charset="77"/>
              </a:rPr>
              <a:t> negatively affect learning losses?</a:t>
            </a:r>
          </a:p>
        </p:txBody>
      </p:sp>
      <p:sp>
        <p:nvSpPr>
          <p:cNvPr id="9" name="Rectangle 8">
            <a:extLst>
              <a:ext uri="{FF2B5EF4-FFF2-40B4-BE49-F238E27FC236}">
                <a16:creationId xmlns:a16="http://schemas.microsoft.com/office/drawing/2014/main" id="{4C6CBB79-FBBB-8073-9CF8-419E0DCE5331}"/>
              </a:ext>
            </a:extLst>
          </p:cNvPr>
          <p:cNvSpPr/>
          <p:nvPr/>
        </p:nvSpPr>
        <p:spPr>
          <a:xfrm>
            <a:off x="2886779" y="2574426"/>
            <a:ext cx="3050399"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latin typeface="Nunito Sans" pitchFamily="2" charset="77"/>
              </a:rPr>
              <a:t>Resilience Factors</a:t>
            </a: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74307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02DB6D-F9C0-82B4-D372-458805A87F33}"/>
              </a:ext>
            </a:extLst>
          </p:cNvPr>
          <p:cNvSpPr>
            <a:spLocks noGrp="1"/>
          </p:cNvSpPr>
          <p:nvPr>
            <p:ph type="ftr" sz="quarter" idx="11"/>
          </p:nvPr>
        </p:nvSpPr>
        <p:spPr/>
        <p:txBody>
          <a:bodyPr/>
          <a:lstStyle/>
          <a:p>
            <a:r>
              <a:rPr lang="en-US"/>
              <a:t>Predicting Prognostic Factors of Long COVID/PASC</a:t>
            </a:r>
          </a:p>
        </p:txBody>
      </p:sp>
      <p:sp>
        <p:nvSpPr>
          <p:cNvPr id="4" name="Slide Number Placeholder 3">
            <a:extLst>
              <a:ext uri="{FF2B5EF4-FFF2-40B4-BE49-F238E27FC236}">
                <a16:creationId xmlns:a16="http://schemas.microsoft.com/office/drawing/2014/main" id="{72C095DF-99D9-2415-428A-DD5CFBB27E15}"/>
              </a:ext>
            </a:extLst>
          </p:cNvPr>
          <p:cNvSpPr>
            <a:spLocks noGrp="1"/>
          </p:cNvSpPr>
          <p:nvPr>
            <p:ph type="sldNum" sz="quarter" idx="12"/>
          </p:nvPr>
        </p:nvSpPr>
        <p:spPr/>
        <p:txBody>
          <a:bodyPr/>
          <a:lstStyle/>
          <a:p>
            <a:fld id="{4A91D023-4AC1-4F41-92D0-222C0E156FA4}" type="slidenum">
              <a:rPr lang="en-US" smtClean="0"/>
              <a:t>5</a:t>
            </a:fld>
            <a:endParaRPr lang="en-US"/>
          </a:p>
        </p:txBody>
      </p:sp>
      <p:sp>
        <p:nvSpPr>
          <p:cNvPr id="8" name="Title 8"/>
          <p:cNvSpPr>
            <a:spLocks noGrp="1"/>
          </p:cNvSpPr>
          <p:nvPr>
            <p:ph type="title" idx="4294967295"/>
          </p:nvPr>
        </p:nvSpPr>
        <p:spPr>
          <a:xfrm>
            <a:off x="399269" y="252095"/>
            <a:ext cx="8579452" cy="762000"/>
          </a:xfrm>
        </p:spPr>
        <p:txBody>
          <a:bodyPr>
            <a:noAutofit/>
          </a:bodyPr>
          <a:lstStyle/>
          <a:p>
            <a:pPr algn="l">
              <a:lnSpc>
                <a:spcPct val="100000"/>
              </a:lnSpc>
            </a:pPr>
            <a:r>
              <a:rPr lang="en-US" sz="4000" b="1" dirty="0">
                <a:solidFill>
                  <a:schemeClr val="accent2"/>
                </a:solidFill>
              </a:rPr>
              <a:t>Background</a:t>
            </a:r>
            <a:endParaRPr lang="en-US" sz="4000" b="1" dirty="0">
              <a:solidFill>
                <a:schemeClr val="accent2"/>
              </a:solidFill>
              <a:effectLst/>
            </a:endParaRPr>
          </a:p>
        </p:txBody>
      </p:sp>
      <p:sp>
        <p:nvSpPr>
          <p:cNvPr id="2" name="TextBox 1"/>
          <p:cNvSpPr txBox="1"/>
          <p:nvPr/>
        </p:nvSpPr>
        <p:spPr>
          <a:xfrm>
            <a:off x="546410" y="1326995"/>
            <a:ext cx="8285170" cy="4247317"/>
          </a:xfrm>
          <a:prstGeom prst="rect">
            <a:avLst/>
          </a:prstGeom>
          <a:noFill/>
        </p:spPr>
        <p:txBody>
          <a:bodyPr wrap="square" rtlCol="0">
            <a:spAutoFit/>
          </a:bodyPr>
          <a:lstStyle/>
          <a:p>
            <a:r>
              <a:rPr lang="en-US" dirty="0"/>
              <a:t>“Anecdotal information about long COVID abounds, but what we need is accurate, comprehensive scientific evidence. Our study will provide critical information for public health, patients and the clinicians who care for people with long COVID.”</a:t>
            </a:r>
          </a:p>
          <a:p>
            <a:r>
              <a:rPr lang="en-US" dirty="0"/>
              <a:t>-  Dr. Grannis also is a professor of family medicine at Indiana University School of Medicine.</a:t>
            </a:r>
          </a:p>
          <a:p>
            <a:endParaRPr lang="en-US" dirty="0"/>
          </a:p>
          <a:p>
            <a:endParaRPr lang="en-US" dirty="0"/>
          </a:p>
          <a:p>
            <a:r>
              <a:rPr lang="en-US" b="1" dirty="0" err="1"/>
              <a:t>Regenstrief</a:t>
            </a:r>
            <a:r>
              <a:rPr lang="en-US" b="1" dirty="0"/>
              <a:t> and IU developing one of first population-based surveillance systems for long COVID to determine prevalence, trends and outcomes</a:t>
            </a:r>
          </a:p>
          <a:p>
            <a:r>
              <a:rPr lang="en-US" b="1" dirty="0"/>
              <a:t>September 7, 2022</a:t>
            </a:r>
          </a:p>
          <a:p>
            <a:endParaRPr lang="en-US" b="1" dirty="0"/>
          </a:p>
          <a:p>
            <a:endParaRPr lang="en-US" b="1" dirty="0"/>
          </a:p>
          <a:p>
            <a:r>
              <a:rPr lang="en-US" sz="1200" i="1" dirty="0">
                <a:hlinkClick r:id="rId3"/>
              </a:rPr>
              <a:t>https://www.regenstrief.org/article/developing-first-population-based-surveillance-systems-for-long-covid/</a:t>
            </a:r>
            <a:endParaRPr lang="en-US" sz="1200" i="1" dirty="0"/>
          </a:p>
          <a:p>
            <a:r>
              <a:rPr lang="en-US" sz="1200" i="1" dirty="0">
                <a:hlinkClick r:id="rId4"/>
              </a:rPr>
              <a:t>https://healthitanalytics.com/features/how-machine-learning-can-guide-covid-19-decision-making</a:t>
            </a:r>
            <a:endParaRPr lang="en-US" sz="1200" i="1" dirty="0"/>
          </a:p>
          <a:p>
            <a:endParaRPr lang="en-US" sz="1200" i="1" dirty="0"/>
          </a:p>
          <a:p>
            <a:endParaRPr lang="en-US" dirty="0"/>
          </a:p>
        </p:txBody>
      </p:sp>
    </p:spTree>
    <p:extLst>
      <p:ext uri="{BB962C8B-B14F-4D97-AF65-F5344CB8AC3E}">
        <p14:creationId xmlns:p14="http://schemas.microsoft.com/office/powerpoint/2010/main" val="2774610568"/>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xmlns:p14="http://schemas.microsoft.com/office/powerpoint/2010/main" spd="slow" advTm="2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5D20D70-C758-6734-5F5E-897107ECB2C3}"/>
              </a:ext>
            </a:extLst>
          </p:cNvPr>
          <p:cNvSpPr>
            <a:spLocks noGrp="1"/>
          </p:cNvSpPr>
          <p:nvPr>
            <p:ph type="ftr" sz="quarter" idx="11"/>
          </p:nvPr>
        </p:nvSpPr>
        <p:spPr/>
        <p:txBody>
          <a:bodyPr/>
          <a:lstStyle/>
          <a:p>
            <a:r>
              <a:rPr lang="en-US" dirty="0"/>
              <a:t>Predicting Prognostic Factors of Long COVID/PASC</a:t>
            </a:r>
          </a:p>
        </p:txBody>
      </p:sp>
      <p:sp>
        <p:nvSpPr>
          <p:cNvPr id="4" name="Slide Number Placeholder 3">
            <a:extLst>
              <a:ext uri="{FF2B5EF4-FFF2-40B4-BE49-F238E27FC236}">
                <a16:creationId xmlns:a16="http://schemas.microsoft.com/office/drawing/2014/main" id="{E566059C-3662-D0EC-30C5-FE4AF54D352B}"/>
              </a:ext>
            </a:extLst>
          </p:cNvPr>
          <p:cNvSpPr>
            <a:spLocks noGrp="1"/>
          </p:cNvSpPr>
          <p:nvPr>
            <p:ph type="sldNum" sz="quarter" idx="12"/>
          </p:nvPr>
        </p:nvSpPr>
        <p:spPr/>
        <p:txBody>
          <a:bodyPr/>
          <a:lstStyle/>
          <a:p>
            <a:fld id="{4A91D023-4AC1-4F41-92D0-222C0E156FA4}" type="slidenum">
              <a:rPr lang="en-US" smtClean="0"/>
              <a:t>6</a:t>
            </a:fld>
            <a:endParaRPr lang="en-US"/>
          </a:p>
        </p:txBody>
      </p:sp>
      <p:sp>
        <p:nvSpPr>
          <p:cNvPr id="8" name="Title 8"/>
          <p:cNvSpPr>
            <a:spLocks noGrp="1"/>
          </p:cNvSpPr>
          <p:nvPr>
            <p:ph type="title" idx="4294967295"/>
          </p:nvPr>
        </p:nvSpPr>
        <p:spPr>
          <a:xfrm>
            <a:off x="459898" y="358775"/>
            <a:ext cx="9351963" cy="762000"/>
          </a:xfrm>
        </p:spPr>
        <p:txBody>
          <a:bodyPr>
            <a:noAutofit/>
          </a:bodyPr>
          <a:lstStyle/>
          <a:p>
            <a:pPr algn="l">
              <a:lnSpc>
                <a:spcPct val="100000"/>
              </a:lnSpc>
            </a:pPr>
            <a:r>
              <a:rPr lang="en-US" sz="4000" b="1" dirty="0">
                <a:solidFill>
                  <a:schemeClr val="accent2"/>
                </a:solidFill>
              </a:rPr>
              <a:t>Methodology</a:t>
            </a:r>
            <a:endParaRPr lang="en-US" sz="4000" b="1" dirty="0">
              <a:solidFill>
                <a:schemeClr val="accent2"/>
              </a:solidFill>
              <a:effectLst/>
            </a:endParaRPr>
          </a:p>
        </p:txBody>
      </p:sp>
      <p:sp>
        <p:nvSpPr>
          <p:cNvPr id="2" name="TextBox 1"/>
          <p:cNvSpPr txBox="1"/>
          <p:nvPr/>
        </p:nvSpPr>
        <p:spPr>
          <a:xfrm>
            <a:off x="546410" y="1326995"/>
            <a:ext cx="4589470" cy="3693319"/>
          </a:xfrm>
          <a:prstGeom prst="rect">
            <a:avLst/>
          </a:prstGeom>
          <a:noFill/>
        </p:spPr>
        <p:txBody>
          <a:bodyPr wrap="square" rtlCol="0">
            <a:spAutoFit/>
          </a:bodyPr>
          <a:lstStyle/>
          <a:p>
            <a:pPr>
              <a:buFont typeface="Arial" panose="020B0604020202020204" pitchFamily="34" charset="0"/>
              <a:buChar char="•"/>
            </a:pPr>
            <a:r>
              <a:rPr lang="en-US" dirty="0"/>
              <a:t>Data Collection</a:t>
            </a:r>
          </a:p>
          <a:p>
            <a:pPr lvl="1">
              <a:buFont typeface="Arial" panose="020B0604020202020204" pitchFamily="34" charset="0"/>
              <a:buChar char="•"/>
            </a:pPr>
            <a:r>
              <a:rPr lang="en-US" dirty="0"/>
              <a:t>N3C Enclave</a:t>
            </a:r>
          </a:p>
          <a:p>
            <a:pPr>
              <a:buFont typeface="Arial" panose="020B0604020202020204" pitchFamily="34" charset="0"/>
              <a:buChar char="•"/>
            </a:pPr>
            <a:r>
              <a:rPr lang="en-US" dirty="0"/>
              <a:t>Data Validation</a:t>
            </a:r>
          </a:p>
          <a:p>
            <a:pPr lvl="1">
              <a:buFont typeface="Arial" panose="020B0604020202020204" pitchFamily="34" charset="0"/>
              <a:buChar char="•"/>
            </a:pPr>
            <a:r>
              <a:rPr lang="en-US" dirty="0"/>
              <a:t>Current</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Next two weeks</a:t>
            </a:r>
          </a:p>
          <a:p>
            <a:pPr lvl="1">
              <a:buFont typeface="Arial" panose="020B0604020202020204" pitchFamily="34" charset="0"/>
              <a:buChar char="•"/>
            </a:pPr>
            <a:r>
              <a:rPr lang="en-US" dirty="0"/>
              <a:t>Feature Selection</a:t>
            </a:r>
          </a:p>
          <a:p>
            <a:pPr lvl="1">
              <a:buFont typeface="Arial" panose="020B0604020202020204" pitchFamily="34" charset="0"/>
              <a:buChar char="•"/>
            </a:pPr>
            <a:r>
              <a:rPr lang="en-US" dirty="0"/>
              <a:t>Evaluation and Validation of the model</a:t>
            </a:r>
          </a:p>
          <a:p>
            <a:pPr>
              <a:buFont typeface="Arial" panose="020B0604020202020204" pitchFamily="34" charset="0"/>
              <a:buChar char="•"/>
            </a:pPr>
            <a:endParaRPr lang="en-US" dirty="0"/>
          </a:p>
          <a:p>
            <a:pPr>
              <a:buFont typeface="Arial" panose="020B0604020202020204" pitchFamily="34" charset="0"/>
              <a:buChar char="•"/>
            </a:pPr>
            <a:r>
              <a:rPr lang="en-US" dirty="0"/>
              <a:t>Optimization and retraining</a:t>
            </a:r>
          </a:p>
          <a:p>
            <a:pPr lvl="1">
              <a:buFont typeface="Arial" panose="020B0604020202020204" pitchFamily="34" charset="0"/>
              <a:buChar char="•"/>
            </a:pPr>
            <a:r>
              <a:rPr lang="en-US" dirty="0"/>
              <a:t>Spring2023</a:t>
            </a:r>
          </a:p>
          <a:p>
            <a:r>
              <a:rPr lang="en-US" dirty="0"/>
              <a:t> </a:t>
            </a:r>
          </a:p>
        </p:txBody>
      </p:sp>
      <p:graphicFrame>
        <p:nvGraphicFramePr>
          <p:cNvPr id="10" name="Object 9">
            <a:extLst>
              <a:ext uri="{FF2B5EF4-FFF2-40B4-BE49-F238E27FC236}">
                <a16:creationId xmlns:a16="http://schemas.microsoft.com/office/drawing/2014/main" id="{77154299-8E2E-9BEF-558D-C3293E7622A6}"/>
              </a:ext>
            </a:extLst>
          </p:cNvPr>
          <p:cNvGraphicFramePr>
            <a:graphicFrameLocks noChangeAspect="1"/>
          </p:cNvGraphicFramePr>
          <p:nvPr>
            <p:extLst>
              <p:ext uri="{D42A27DB-BD31-4B8C-83A1-F6EECF244321}">
                <p14:modId xmlns:p14="http://schemas.microsoft.com/office/powerpoint/2010/main" val="3168732145"/>
              </p:ext>
            </p:extLst>
          </p:nvPr>
        </p:nvGraphicFramePr>
        <p:xfrm>
          <a:off x="4892380" y="582075"/>
          <a:ext cx="3417887" cy="4392612"/>
        </p:xfrm>
        <a:graphic>
          <a:graphicData uri="http://schemas.openxmlformats.org/presentationml/2006/ole">
            <mc:AlternateContent xmlns:mc="http://schemas.openxmlformats.org/markup-compatibility/2006">
              <mc:Choice xmlns:v="urn:schemas-microsoft-com:vml" Requires="v">
                <p:oleObj name="Worksheet" r:id="rId3" imgW="3417729" imgH="4392948" progId="Excel.Sheet.12">
                  <p:embed/>
                </p:oleObj>
              </mc:Choice>
              <mc:Fallback>
                <p:oleObj name="Worksheet" r:id="rId3" imgW="3417729" imgH="4392948" progId="Excel.Sheet.12">
                  <p:embed/>
                  <p:pic>
                    <p:nvPicPr>
                      <p:cNvPr id="0" name=""/>
                      <p:cNvPicPr/>
                      <p:nvPr/>
                    </p:nvPicPr>
                    <p:blipFill>
                      <a:blip r:embed="rId4"/>
                      <a:stretch>
                        <a:fillRect/>
                      </a:stretch>
                    </p:blipFill>
                    <p:spPr>
                      <a:xfrm>
                        <a:off x="4892380" y="582075"/>
                        <a:ext cx="3417887" cy="4392612"/>
                      </a:xfrm>
                      <a:prstGeom prst="rect">
                        <a:avLst/>
                      </a:prstGeom>
                    </p:spPr>
                  </p:pic>
                </p:oleObj>
              </mc:Fallback>
            </mc:AlternateContent>
          </a:graphicData>
        </a:graphic>
      </p:graphicFrame>
    </p:spTree>
    <p:extLst>
      <p:ext uri="{BB962C8B-B14F-4D97-AF65-F5344CB8AC3E}">
        <p14:creationId xmlns:p14="http://schemas.microsoft.com/office/powerpoint/2010/main" val="5109919"/>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xmlns:p14="http://schemas.microsoft.com/office/powerpoint/2010/main" spd="slow" advTm="20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0375946-5C7D-3167-3C90-1AB08D65FC04}"/>
              </a:ext>
            </a:extLst>
          </p:cNvPr>
          <p:cNvSpPr>
            <a:spLocks noGrp="1"/>
          </p:cNvSpPr>
          <p:nvPr>
            <p:ph type="ftr" sz="quarter" idx="11"/>
          </p:nvPr>
        </p:nvSpPr>
        <p:spPr/>
        <p:txBody>
          <a:bodyPr/>
          <a:lstStyle/>
          <a:p>
            <a:r>
              <a:rPr lang="en-US"/>
              <a:t>Predicting Prognostic Factors of Long COVID/PASC</a:t>
            </a:r>
          </a:p>
        </p:txBody>
      </p:sp>
      <p:sp>
        <p:nvSpPr>
          <p:cNvPr id="4" name="Slide Number Placeholder 3">
            <a:extLst>
              <a:ext uri="{FF2B5EF4-FFF2-40B4-BE49-F238E27FC236}">
                <a16:creationId xmlns:a16="http://schemas.microsoft.com/office/drawing/2014/main" id="{39B183C9-3AA7-4CF8-98FB-726433D33F29}"/>
              </a:ext>
            </a:extLst>
          </p:cNvPr>
          <p:cNvSpPr>
            <a:spLocks noGrp="1"/>
          </p:cNvSpPr>
          <p:nvPr>
            <p:ph type="sldNum" sz="quarter" idx="12"/>
          </p:nvPr>
        </p:nvSpPr>
        <p:spPr/>
        <p:txBody>
          <a:bodyPr/>
          <a:lstStyle/>
          <a:p>
            <a:fld id="{4A91D023-4AC1-4F41-92D0-222C0E156FA4}" type="slidenum">
              <a:rPr lang="en-US" smtClean="0"/>
              <a:t>7</a:t>
            </a:fld>
            <a:endParaRPr lang="en-US"/>
          </a:p>
        </p:txBody>
      </p:sp>
      <p:sp>
        <p:nvSpPr>
          <p:cNvPr id="10" name="Title 8"/>
          <p:cNvSpPr>
            <a:spLocks noGrp="1"/>
          </p:cNvSpPr>
          <p:nvPr>
            <p:ph type="title" idx="4294967295"/>
          </p:nvPr>
        </p:nvSpPr>
        <p:spPr>
          <a:xfrm>
            <a:off x="350520" y="409914"/>
            <a:ext cx="4938713" cy="762000"/>
          </a:xfrm>
        </p:spPr>
        <p:txBody>
          <a:bodyPr>
            <a:noAutofit/>
          </a:bodyPr>
          <a:lstStyle/>
          <a:p>
            <a:pPr>
              <a:lnSpc>
                <a:spcPct val="100000"/>
              </a:lnSpc>
            </a:pPr>
            <a:r>
              <a:rPr lang="en-US" sz="4000" b="1" dirty="0">
                <a:solidFill>
                  <a:schemeClr val="accent2"/>
                </a:solidFill>
              </a:rPr>
              <a:t>Initial Delay</a:t>
            </a:r>
          </a:p>
        </p:txBody>
      </p:sp>
      <p:pic>
        <p:nvPicPr>
          <p:cNvPr id="6" name="Picture 5">
            <a:extLst>
              <a:ext uri="{FF2B5EF4-FFF2-40B4-BE49-F238E27FC236}">
                <a16:creationId xmlns:a16="http://schemas.microsoft.com/office/drawing/2014/main" id="{4B0F63B2-B4B5-F47C-A584-8899039E6979}"/>
              </a:ext>
            </a:extLst>
          </p:cNvPr>
          <p:cNvPicPr>
            <a:picLocks noChangeAspect="1"/>
          </p:cNvPicPr>
          <p:nvPr/>
        </p:nvPicPr>
        <p:blipFill>
          <a:blip r:embed="rId3"/>
          <a:stretch>
            <a:fillRect/>
          </a:stretch>
        </p:blipFill>
        <p:spPr>
          <a:xfrm>
            <a:off x="510092" y="1718580"/>
            <a:ext cx="6980525" cy="3970364"/>
          </a:xfrm>
          <a:prstGeom prst="rect">
            <a:avLst/>
          </a:prstGeom>
        </p:spPr>
      </p:pic>
    </p:spTree>
    <p:extLst>
      <p:ext uri="{BB962C8B-B14F-4D97-AF65-F5344CB8AC3E}">
        <p14:creationId xmlns:p14="http://schemas.microsoft.com/office/powerpoint/2010/main" val="2804450392"/>
      </p:ext>
    </p:extLst>
  </p:cSld>
  <p:clrMapOvr>
    <a:masterClrMapping/>
  </p:clrMapOvr>
  <mc:AlternateContent xmlns:mc="http://schemas.openxmlformats.org/markup-compatibility/2006" xmlns:p14="http://schemas.microsoft.com/office/powerpoint/2010/main">
    <mc:Choice Requires="p14">
      <p:transition spd="slow" p14:dur="2000" advTm="30000"/>
    </mc:Choice>
    <mc:Fallback xmlns="">
      <p:transition xmlns:p14="http://schemas.microsoft.com/office/powerpoint/2010/main" spd="slow" advTm="30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7120E-FD7A-9551-9C0C-4E02F0CD6D2D}"/>
              </a:ext>
            </a:extLst>
          </p:cNvPr>
          <p:cNvSpPr>
            <a:spLocks noGrp="1"/>
          </p:cNvSpPr>
          <p:nvPr>
            <p:ph type="title"/>
          </p:nvPr>
        </p:nvSpPr>
        <p:spPr>
          <a:xfrm>
            <a:off x="182316" y="464819"/>
            <a:ext cx="2560884" cy="2286000"/>
          </a:xfrm>
        </p:spPr>
        <p:txBody>
          <a:bodyPr/>
          <a:lstStyle/>
          <a:p>
            <a:r>
              <a:rPr lang="en-US" sz="4000" b="1" dirty="0">
                <a:solidFill>
                  <a:schemeClr val="accent2"/>
                </a:solidFill>
              </a:rPr>
              <a:t>Training</a:t>
            </a:r>
            <a:r>
              <a:rPr lang="en-US" dirty="0"/>
              <a:t> </a:t>
            </a:r>
            <a:r>
              <a:rPr lang="en-US" sz="4000" b="1" dirty="0">
                <a:solidFill>
                  <a:schemeClr val="accent2"/>
                </a:solidFill>
              </a:rPr>
              <a:t>Set</a:t>
            </a:r>
          </a:p>
        </p:txBody>
      </p:sp>
      <p:pic>
        <p:nvPicPr>
          <p:cNvPr id="8" name="Content Placeholder 7">
            <a:extLst>
              <a:ext uri="{FF2B5EF4-FFF2-40B4-BE49-F238E27FC236}">
                <a16:creationId xmlns:a16="http://schemas.microsoft.com/office/drawing/2014/main" id="{ED25A4E2-863A-E0D4-E10E-A9C7097ECD52}"/>
              </a:ext>
            </a:extLst>
          </p:cNvPr>
          <p:cNvPicPr>
            <a:picLocks noGrp="1" noChangeAspect="1"/>
          </p:cNvPicPr>
          <p:nvPr>
            <p:ph idx="1"/>
          </p:nvPr>
        </p:nvPicPr>
        <p:blipFill>
          <a:blip r:embed="rId2"/>
          <a:stretch>
            <a:fillRect/>
          </a:stretch>
        </p:blipFill>
        <p:spPr>
          <a:xfrm>
            <a:off x="3456256" y="1467094"/>
            <a:ext cx="5505428" cy="3311769"/>
          </a:xfrm>
        </p:spPr>
      </p:pic>
      <p:sp>
        <p:nvSpPr>
          <p:cNvPr id="4" name="Text Placeholder 3">
            <a:extLst>
              <a:ext uri="{FF2B5EF4-FFF2-40B4-BE49-F238E27FC236}">
                <a16:creationId xmlns:a16="http://schemas.microsoft.com/office/drawing/2014/main" id="{AC50B17E-43BE-2026-E86D-160A0306E198}"/>
              </a:ext>
            </a:extLst>
          </p:cNvPr>
          <p:cNvSpPr>
            <a:spLocks noGrp="1"/>
          </p:cNvSpPr>
          <p:nvPr>
            <p:ph type="body" sz="half" idx="2"/>
          </p:nvPr>
        </p:nvSpPr>
        <p:spPr/>
        <p:txBody>
          <a:bodyPr/>
          <a:lstStyle/>
          <a:p>
            <a:r>
              <a:rPr lang="en-US" dirty="0"/>
              <a:t>Uncensored – 22</a:t>
            </a:r>
          </a:p>
          <a:p>
            <a:r>
              <a:rPr lang="en-US" dirty="0"/>
              <a:t>“deaths”</a:t>
            </a:r>
          </a:p>
          <a:p>
            <a:r>
              <a:rPr lang="en-US" dirty="0"/>
              <a:t>Censored – 20</a:t>
            </a:r>
          </a:p>
          <a:p>
            <a:r>
              <a:rPr lang="en-US" dirty="0"/>
              <a:t>“Long COVID Silver Standard”</a:t>
            </a:r>
          </a:p>
          <a:p>
            <a:endParaRPr lang="en-US" dirty="0"/>
          </a:p>
        </p:txBody>
      </p:sp>
      <p:sp>
        <p:nvSpPr>
          <p:cNvPr id="5" name="Footer Placeholder 4">
            <a:extLst>
              <a:ext uri="{FF2B5EF4-FFF2-40B4-BE49-F238E27FC236}">
                <a16:creationId xmlns:a16="http://schemas.microsoft.com/office/drawing/2014/main" id="{85377072-FCD6-8CCB-1F48-C9601F98F74E}"/>
              </a:ext>
            </a:extLst>
          </p:cNvPr>
          <p:cNvSpPr>
            <a:spLocks noGrp="1"/>
          </p:cNvSpPr>
          <p:nvPr>
            <p:ph type="ftr" sz="quarter" idx="11"/>
          </p:nvPr>
        </p:nvSpPr>
        <p:spPr/>
        <p:txBody>
          <a:bodyPr/>
          <a:lstStyle/>
          <a:p>
            <a:r>
              <a:rPr lang="en-US"/>
              <a:t>Predicting Prognostic Factors of Long COVID/PASC</a:t>
            </a:r>
          </a:p>
        </p:txBody>
      </p:sp>
      <p:sp>
        <p:nvSpPr>
          <p:cNvPr id="6" name="Slide Number Placeholder 5">
            <a:extLst>
              <a:ext uri="{FF2B5EF4-FFF2-40B4-BE49-F238E27FC236}">
                <a16:creationId xmlns:a16="http://schemas.microsoft.com/office/drawing/2014/main" id="{3BA42ACA-2537-9919-A1B8-206FB8F6E075}"/>
              </a:ext>
            </a:extLst>
          </p:cNvPr>
          <p:cNvSpPr>
            <a:spLocks noGrp="1"/>
          </p:cNvSpPr>
          <p:nvPr>
            <p:ph type="sldNum" sz="quarter" idx="12"/>
          </p:nvPr>
        </p:nvSpPr>
        <p:spPr/>
        <p:txBody>
          <a:bodyPr/>
          <a:lstStyle/>
          <a:p>
            <a:fld id="{4A91D023-4AC1-4F41-92D0-222C0E156FA4}" type="slidenum">
              <a:rPr lang="en-US" smtClean="0"/>
              <a:t>8</a:t>
            </a:fld>
            <a:endParaRPr lang="en-US"/>
          </a:p>
        </p:txBody>
      </p:sp>
    </p:spTree>
    <p:extLst>
      <p:ext uri="{BB962C8B-B14F-4D97-AF65-F5344CB8AC3E}">
        <p14:creationId xmlns:p14="http://schemas.microsoft.com/office/powerpoint/2010/main" val="2539054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12609F4-A7E9-030A-CD19-10862D00FD3D}"/>
              </a:ext>
            </a:extLst>
          </p:cNvPr>
          <p:cNvSpPr>
            <a:spLocks noGrp="1"/>
          </p:cNvSpPr>
          <p:nvPr>
            <p:ph type="ftr" sz="quarter" idx="11"/>
          </p:nvPr>
        </p:nvSpPr>
        <p:spPr/>
        <p:txBody>
          <a:bodyPr/>
          <a:lstStyle/>
          <a:p>
            <a:r>
              <a:rPr lang="en-US"/>
              <a:t>Predicting Prognostic Factors of Long COVID/PASC</a:t>
            </a:r>
          </a:p>
        </p:txBody>
      </p:sp>
      <p:sp>
        <p:nvSpPr>
          <p:cNvPr id="6" name="Slide Number Placeholder 5">
            <a:extLst>
              <a:ext uri="{FF2B5EF4-FFF2-40B4-BE49-F238E27FC236}">
                <a16:creationId xmlns:a16="http://schemas.microsoft.com/office/drawing/2014/main" id="{6C30B102-0FAF-1009-1866-850FEF721A25}"/>
              </a:ext>
            </a:extLst>
          </p:cNvPr>
          <p:cNvSpPr>
            <a:spLocks noGrp="1"/>
          </p:cNvSpPr>
          <p:nvPr>
            <p:ph type="sldNum" sz="quarter" idx="12"/>
          </p:nvPr>
        </p:nvSpPr>
        <p:spPr/>
        <p:txBody>
          <a:bodyPr/>
          <a:lstStyle/>
          <a:p>
            <a:fld id="{4A91D023-4AC1-4F41-92D0-222C0E156FA4}" type="slidenum">
              <a:rPr lang="en-US" smtClean="0"/>
              <a:t>9</a:t>
            </a:fld>
            <a:endParaRPr lang="en-US"/>
          </a:p>
        </p:txBody>
      </p:sp>
      <p:sp>
        <p:nvSpPr>
          <p:cNvPr id="15" name="TextBox 14">
            <a:extLst>
              <a:ext uri="{FF2B5EF4-FFF2-40B4-BE49-F238E27FC236}">
                <a16:creationId xmlns:a16="http://schemas.microsoft.com/office/drawing/2014/main" id="{16EA8BA0-BC52-2918-4828-7645FF5443FC}"/>
              </a:ext>
            </a:extLst>
          </p:cNvPr>
          <p:cNvSpPr txBox="1"/>
          <p:nvPr/>
        </p:nvSpPr>
        <p:spPr>
          <a:xfrm>
            <a:off x="449187" y="319607"/>
            <a:ext cx="3652367" cy="707886"/>
          </a:xfrm>
          <a:prstGeom prst="rect">
            <a:avLst/>
          </a:prstGeom>
          <a:noFill/>
        </p:spPr>
        <p:txBody>
          <a:bodyPr wrap="square" rtlCol="0">
            <a:spAutoFit/>
          </a:bodyPr>
          <a:lstStyle/>
          <a:p>
            <a:r>
              <a:rPr lang="en-US" sz="4000" b="1" spc="-50" dirty="0">
                <a:solidFill>
                  <a:schemeClr val="accent2"/>
                </a:solidFill>
                <a:latin typeface="+mj-lt"/>
                <a:ea typeface="+mj-ea"/>
                <a:cs typeface="+mj-cs"/>
              </a:rPr>
              <a:t>Challenge</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4000" b="1" spc="-50" dirty="0">
                <a:solidFill>
                  <a:schemeClr val="accent2"/>
                </a:solidFill>
                <a:latin typeface="+mj-lt"/>
                <a:ea typeface="+mj-ea"/>
                <a:cs typeface="+mj-cs"/>
              </a:rPr>
              <a:t>Data</a:t>
            </a:r>
          </a:p>
        </p:txBody>
      </p:sp>
      <p:pic>
        <p:nvPicPr>
          <p:cNvPr id="7" name="Picture 6">
            <a:extLst>
              <a:ext uri="{FF2B5EF4-FFF2-40B4-BE49-F238E27FC236}">
                <a16:creationId xmlns:a16="http://schemas.microsoft.com/office/drawing/2014/main" id="{99AD4FBF-8057-C697-F918-DE5B17E65811}"/>
              </a:ext>
            </a:extLst>
          </p:cNvPr>
          <p:cNvPicPr>
            <a:picLocks noChangeAspect="1"/>
          </p:cNvPicPr>
          <p:nvPr/>
        </p:nvPicPr>
        <p:blipFill>
          <a:blip r:embed="rId3"/>
          <a:stretch>
            <a:fillRect/>
          </a:stretch>
        </p:blipFill>
        <p:spPr>
          <a:xfrm>
            <a:off x="235827" y="1327462"/>
            <a:ext cx="4438319" cy="2539912"/>
          </a:xfrm>
          <a:prstGeom prst="rect">
            <a:avLst/>
          </a:prstGeom>
        </p:spPr>
      </p:pic>
      <p:pic>
        <p:nvPicPr>
          <p:cNvPr id="9" name="Picture 8">
            <a:extLst>
              <a:ext uri="{FF2B5EF4-FFF2-40B4-BE49-F238E27FC236}">
                <a16:creationId xmlns:a16="http://schemas.microsoft.com/office/drawing/2014/main" id="{D74C8DCC-C481-BD73-312D-739C10DF9586}"/>
              </a:ext>
            </a:extLst>
          </p:cNvPr>
          <p:cNvPicPr>
            <a:picLocks noChangeAspect="1"/>
          </p:cNvPicPr>
          <p:nvPr/>
        </p:nvPicPr>
        <p:blipFill>
          <a:blip r:embed="rId4"/>
          <a:stretch>
            <a:fillRect/>
          </a:stretch>
        </p:blipFill>
        <p:spPr>
          <a:xfrm>
            <a:off x="4746480" y="1327462"/>
            <a:ext cx="4161693" cy="2539912"/>
          </a:xfrm>
          <a:prstGeom prst="rect">
            <a:avLst/>
          </a:prstGeom>
        </p:spPr>
      </p:pic>
      <p:pic>
        <p:nvPicPr>
          <p:cNvPr id="12" name="Picture 11">
            <a:extLst>
              <a:ext uri="{FF2B5EF4-FFF2-40B4-BE49-F238E27FC236}">
                <a16:creationId xmlns:a16="http://schemas.microsoft.com/office/drawing/2014/main" id="{1F265F2C-D311-2ECF-6474-1F7B63D12F73}"/>
              </a:ext>
            </a:extLst>
          </p:cNvPr>
          <p:cNvPicPr>
            <a:picLocks noChangeAspect="1"/>
          </p:cNvPicPr>
          <p:nvPr/>
        </p:nvPicPr>
        <p:blipFill>
          <a:blip r:embed="rId5"/>
          <a:stretch>
            <a:fillRect/>
          </a:stretch>
        </p:blipFill>
        <p:spPr>
          <a:xfrm>
            <a:off x="1361797" y="4319845"/>
            <a:ext cx="6420406" cy="1486029"/>
          </a:xfrm>
          <a:prstGeom prst="rect">
            <a:avLst/>
          </a:prstGeom>
        </p:spPr>
      </p:pic>
    </p:spTree>
    <p:extLst>
      <p:ext uri="{BB962C8B-B14F-4D97-AF65-F5344CB8AC3E}">
        <p14:creationId xmlns:p14="http://schemas.microsoft.com/office/powerpoint/2010/main" val="1740179088"/>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1142</TotalTime>
  <Words>795</Words>
  <Application>Microsoft Office PowerPoint</Application>
  <PresentationFormat>On-screen Show (4:3)</PresentationFormat>
  <Paragraphs>119</Paragraphs>
  <Slides>12</Slides>
  <Notes>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9" baseType="lpstr">
      <vt:lpstr>Arial</vt:lpstr>
      <vt:lpstr>Calibri</vt:lpstr>
      <vt:lpstr>Calibri Light</vt:lpstr>
      <vt:lpstr>Century Gothic</vt:lpstr>
      <vt:lpstr>Nunito Sans</vt:lpstr>
      <vt:lpstr>Retrospect</vt:lpstr>
      <vt:lpstr>Microsoft Excel Worksheet</vt:lpstr>
      <vt:lpstr>Predicting PASC/Long COVID in patients from the NIH N3C Clinical Data</vt:lpstr>
      <vt:lpstr> Motivation</vt:lpstr>
      <vt:lpstr>Purpose of Project</vt:lpstr>
      <vt:lpstr>Prior Work:</vt:lpstr>
      <vt:lpstr>Background</vt:lpstr>
      <vt:lpstr>Methodology</vt:lpstr>
      <vt:lpstr>Initial Delay</vt:lpstr>
      <vt:lpstr>Training Set</vt:lpstr>
      <vt:lpstr>PowerPoint Presentation</vt:lpstr>
      <vt:lpstr>Conditions &amp; Observations</vt:lpstr>
      <vt:lpstr>Project Plan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Nilsen, Wendy</dc:creator>
  <cp:lastModifiedBy>Elizondo, Mirna</cp:lastModifiedBy>
  <cp:revision>12</cp:revision>
  <dcterms:created xsi:type="dcterms:W3CDTF">2019-12-05T19:34:17Z</dcterms:created>
  <dcterms:modified xsi:type="dcterms:W3CDTF">2022-11-04T15:00:36Z</dcterms:modified>
</cp:coreProperties>
</file>