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8D7790-E983-4F7E-810A-2C7C7DBECDF2}">
  <a:tblStyle styleId="{0F8D7790-E983-4F7E-810A-2C7C7DBECDF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968db56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968db56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900">
                <a:solidFill>
                  <a:srgbClr val="595959"/>
                </a:solidFill>
              </a:rPr>
              <a:t>Alex</a:t>
            </a:r>
            <a:endParaRPr sz="200">
              <a:solidFill>
                <a:schemeClr val="dk1"/>
              </a:solidFill>
            </a:endParaRPr>
          </a:p>
          <a:p>
            <a:pPr indent="0" lvl="0" marL="0" rtl="0" algn="l">
              <a:lnSpc>
                <a:spcPct val="115000"/>
              </a:lnSpc>
              <a:spcBef>
                <a:spcPts val="1200"/>
              </a:spcBef>
              <a:spcAft>
                <a:spcPts val="0"/>
              </a:spcAft>
              <a:buNone/>
            </a:pPr>
            <a:r>
              <a:t/>
            </a:r>
            <a:endParaRPr sz="900">
              <a:solidFill>
                <a:srgbClr val="595959"/>
              </a:solidFill>
            </a:endParaRPr>
          </a:p>
          <a:p>
            <a:pPr indent="0" lvl="0" marL="0" rtl="0" algn="l">
              <a:lnSpc>
                <a:spcPct val="115000"/>
              </a:lnSpc>
              <a:spcBef>
                <a:spcPts val="1200"/>
              </a:spcBef>
              <a:spcAft>
                <a:spcPts val="1200"/>
              </a:spcAft>
              <a:buNone/>
            </a:pPr>
            <a:r>
              <a:rPr lang="en" sz="900">
                <a:solidFill>
                  <a:srgbClr val="595959"/>
                </a:solidFill>
              </a:rPr>
              <a:t>0.5</a:t>
            </a:r>
            <a:endParaRPr sz="900">
              <a:solidFill>
                <a:srgbClr val="595959"/>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968db56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3968db56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rgbClr val="595959"/>
                </a:solidFill>
              </a:rPr>
              <a:t>Alex</a:t>
            </a:r>
            <a:endParaRPr sz="900">
              <a:solidFill>
                <a:srgbClr val="595959"/>
              </a:solidFill>
            </a:endParaRPr>
          </a:p>
          <a:p>
            <a:pPr indent="0" lvl="0" marL="0" rtl="0" algn="l">
              <a:lnSpc>
                <a:spcPct val="115000"/>
              </a:lnSpc>
              <a:spcBef>
                <a:spcPts val="1200"/>
              </a:spcBef>
              <a:spcAft>
                <a:spcPts val="1200"/>
              </a:spcAft>
              <a:buNone/>
            </a:pPr>
            <a:r>
              <a:rPr lang="en" sz="900">
                <a:solidFill>
                  <a:srgbClr val="595959"/>
                </a:solidFill>
              </a:rPr>
              <a:t>0,5</a:t>
            </a:r>
            <a:endParaRPr sz="900">
              <a:solidFill>
                <a:srgbClr val="595959"/>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2e2932bd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2e2932bd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rPr lang="en"/>
              <a:t>0.3</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8b9cc0f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8b9cc0f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a:t>
            </a:r>
            <a:endParaRPr/>
          </a:p>
          <a:p>
            <a:pPr indent="0" lvl="0" marL="0" rtl="0" algn="l">
              <a:spcBef>
                <a:spcPts val="0"/>
              </a:spcBef>
              <a:spcAft>
                <a:spcPts val="0"/>
              </a:spcAft>
              <a:buNone/>
            </a:pPr>
            <a:r>
              <a:rPr lang="en"/>
              <a:t>0.5-1</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8b9cc0fb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8b9cc0fb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b9cc0f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b9cc0f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8b9cc0f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8b9cc0f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9faad5f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9faad5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a:t>
            </a:r>
            <a:endParaRPr/>
          </a:p>
          <a:p>
            <a:pPr indent="0" lvl="0" marL="0" rtl="0" algn="l">
              <a:spcBef>
                <a:spcPts val="0"/>
              </a:spcBef>
              <a:spcAft>
                <a:spcPts val="0"/>
              </a:spcAft>
              <a:buNone/>
            </a:pPr>
            <a:r>
              <a:rPr lang="en"/>
              <a: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2e2932b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2e2932b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Mohamed</a:t>
            </a:r>
            <a:endParaRPr/>
          </a:p>
          <a:p>
            <a:pPr indent="0" lvl="0" marL="0" rtl="0" algn="l">
              <a:spcBef>
                <a:spcPts val="0"/>
              </a:spcBef>
              <a:spcAft>
                <a:spcPts val="0"/>
              </a:spcAft>
              <a:buNone/>
            </a:pPr>
            <a:r>
              <a:rPr lang="en"/>
              <a:t>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72df1bb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72df1bb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Mohamed</a:t>
            </a:r>
            <a:endParaRPr/>
          </a:p>
          <a:p>
            <a:pPr indent="0" lvl="0" marL="0" rtl="0" algn="l">
              <a:spcBef>
                <a:spcPts val="0"/>
              </a:spcBef>
              <a:spcAft>
                <a:spcPts val="0"/>
              </a:spcAft>
              <a:buNone/>
            </a:pPr>
            <a:r>
              <a:rPr lang="en"/>
              <a:t>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8b9cc0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8b9cc0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Mohamed</a:t>
            </a:r>
            <a:endParaRPr/>
          </a:p>
          <a:p>
            <a:pPr indent="0" lvl="0" marL="0" rtl="0" algn="l">
              <a:spcBef>
                <a:spcPts val="0"/>
              </a:spcBef>
              <a:spcAft>
                <a:spcPts val="0"/>
              </a:spcAft>
              <a:buNone/>
            </a:pPr>
            <a:r>
              <a:rPr lang="en"/>
              <a:t>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2e2932b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2e2932b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Nora</a:t>
            </a:r>
            <a:endParaRPr/>
          </a:p>
          <a:p>
            <a:pPr indent="0" lvl="0" marL="0" rtl="0" algn="l">
              <a:spcBef>
                <a:spcPts val="0"/>
              </a:spcBef>
              <a:spcAft>
                <a:spcPts val="0"/>
              </a:spcAft>
              <a:buNone/>
            </a:pPr>
            <a:r>
              <a:rPr lang="en"/>
              <a:t>1.5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2e2932bd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2e2932bd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Karl</a:t>
            </a:r>
            <a:endParaRPr/>
          </a:p>
          <a:p>
            <a:pPr indent="0" lvl="0" marL="0" rtl="0" algn="l">
              <a:spcBef>
                <a:spcPts val="0"/>
              </a:spcBef>
              <a:spcAft>
                <a:spcPts val="0"/>
              </a:spcAft>
              <a:buNone/>
            </a:pPr>
            <a:r>
              <a:rPr lang="en"/>
              <a:t>2.0</a:t>
            </a:r>
            <a:endParaRPr/>
          </a:p>
          <a:p>
            <a:pPr indent="-298450" lvl="0" marL="457200" rtl="0" algn="l">
              <a:spcBef>
                <a:spcPts val="0"/>
              </a:spcBef>
              <a:spcAft>
                <a:spcPts val="0"/>
              </a:spcAft>
              <a:buSzPts val="1100"/>
              <a:buChar char="●"/>
            </a:pPr>
            <a:r>
              <a:rPr lang="en"/>
              <a:t>Drill down into the components of our approach.</a:t>
            </a:r>
            <a:endParaRPr/>
          </a:p>
          <a:p>
            <a:pPr indent="-298450" lvl="0" marL="457200" rtl="0" algn="l">
              <a:spcBef>
                <a:spcPts val="0"/>
              </a:spcBef>
              <a:spcAft>
                <a:spcPts val="0"/>
              </a:spcAft>
              <a:buSzPts val="1100"/>
              <a:buChar char="●"/>
            </a:pPr>
            <a:r>
              <a:rPr lang="en"/>
              <a:t>Ingest the data and preprocess the text, handled hashtags by removing # and splitting by capitalization (imperfect)</a:t>
            </a:r>
            <a:endParaRPr/>
          </a:p>
          <a:p>
            <a:pPr indent="-298450" lvl="1" marL="914400" rtl="0" algn="l">
              <a:spcBef>
                <a:spcPts val="0"/>
              </a:spcBef>
              <a:spcAft>
                <a:spcPts val="0"/>
              </a:spcAft>
              <a:buSzPts val="1100"/>
              <a:buChar char="○"/>
            </a:pPr>
            <a:r>
              <a:rPr lang="en"/>
              <a:t>Rm URLs</a:t>
            </a:r>
            <a:endParaRPr/>
          </a:p>
          <a:p>
            <a:pPr indent="-298450" lvl="1" marL="914400" rtl="0" algn="l">
              <a:spcBef>
                <a:spcPts val="0"/>
              </a:spcBef>
              <a:spcAft>
                <a:spcPts val="0"/>
              </a:spcAft>
              <a:buSzPts val="1100"/>
              <a:buChar char="○"/>
            </a:pPr>
            <a:r>
              <a:rPr lang="en"/>
              <a:t>Tokenize using the nltk tweet tokenizer, which specially handles emoji, @mentions, and URLS (and it splits contractions)</a:t>
            </a:r>
            <a:endParaRPr/>
          </a:p>
          <a:p>
            <a:pPr indent="-298450" lvl="1" marL="914400" rtl="0" algn="l">
              <a:spcBef>
                <a:spcPts val="0"/>
              </a:spcBef>
              <a:spcAft>
                <a:spcPts val="0"/>
              </a:spcAft>
              <a:buSzPts val="1100"/>
              <a:buChar char="○"/>
            </a:pPr>
            <a:r>
              <a:rPr lang="en"/>
              <a:t>Lemmatize and rm stopwords</a:t>
            </a:r>
            <a:endParaRPr/>
          </a:p>
          <a:p>
            <a:pPr indent="-298450" lvl="1" marL="914400" rtl="0" algn="l">
              <a:spcBef>
                <a:spcPts val="0"/>
              </a:spcBef>
              <a:spcAft>
                <a:spcPts val="0"/>
              </a:spcAft>
              <a:buSzPts val="1100"/>
              <a:buChar char="○"/>
            </a:pPr>
            <a:r>
              <a:rPr lang="en"/>
              <a:t>Output array of tweets and array of labels</a:t>
            </a:r>
            <a:endParaRPr/>
          </a:p>
          <a:p>
            <a:pPr indent="-298450" lvl="0" marL="457200" rtl="0" algn="l">
              <a:spcBef>
                <a:spcPts val="0"/>
              </a:spcBef>
              <a:spcAft>
                <a:spcPts val="0"/>
              </a:spcAft>
              <a:buSzPts val="1100"/>
              <a:buChar char="●"/>
            </a:pPr>
            <a:r>
              <a:rPr lang="en"/>
              <a:t>Feature Extraction / FEature engineering Three strategies: </a:t>
            </a:r>
            <a:endParaRPr/>
          </a:p>
          <a:p>
            <a:pPr indent="-298450" lvl="1" marL="914400" rtl="0" algn="l">
              <a:spcBef>
                <a:spcPts val="0"/>
              </a:spcBef>
              <a:spcAft>
                <a:spcPts val="0"/>
              </a:spcAft>
              <a:buSzPts val="1100"/>
              <a:buChar char="○"/>
            </a:pPr>
            <a:r>
              <a:rPr lang="en"/>
              <a:t>BOW using the CountVectorizer for baseline</a:t>
            </a:r>
            <a:endParaRPr/>
          </a:p>
          <a:p>
            <a:pPr indent="-298450" lvl="1" marL="914400" rtl="0" algn="l">
              <a:spcBef>
                <a:spcPts val="0"/>
              </a:spcBef>
              <a:spcAft>
                <a:spcPts val="0"/>
              </a:spcAft>
              <a:buSzPts val="1100"/>
              <a:buChar char="○"/>
            </a:pPr>
            <a:r>
              <a:rPr lang="en"/>
              <a:t>Word2vec</a:t>
            </a:r>
            <a:endParaRPr/>
          </a:p>
          <a:p>
            <a:pPr indent="-298450" lvl="1" marL="914400" rtl="0" algn="l">
              <a:spcBef>
                <a:spcPts val="0"/>
              </a:spcBef>
              <a:spcAft>
                <a:spcPts val="0"/>
              </a:spcAft>
              <a:buSzPts val="1100"/>
              <a:buChar char="○"/>
            </a:pPr>
            <a:r>
              <a:rPr lang="en"/>
              <a:t>Word2vec + lexical scores from the empath library</a:t>
            </a:r>
            <a:endParaRPr/>
          </a:p>
          <a:p>
            <a:pPr indent="-298450" lvl="1" marL="914400" rtl="0" algn="l">
              <a:spcBef>
                <a:spcPts val="0"/>
              </a:spcBef>
              <a:spcAft>
                <a:spcPts val="0"/>
              </a:spcAft>
              <a:buSzPts val="1100"/>
              <a:buChar char="○"/>
            </a:pPr>
            <a:r>
              <a:rPr lang="en"/>
              <a:t>Output train adn dev vectors</a:t>
            </a:r>
            <a:endParaRPr/>
          </a:p>
          <a:p>
            <a:pPr indent="-298450" lvl="0" marL="457200" rtl="0" algn="l">
              <a:spcBef>
                <a:spcPts val="0"/>
              </a:spcBef>
              <a:spcAft>
                <a:spcPts val="0"/>
              </a:spcAft>
              <a:buSzPts val="1100"/>
              <a:buChar char="●"/>
            </a:pPr>
            <a:r>
              <a:rPr lang="en"/>
              <a:t>Training</a:t>
            </a:r>
            <a:endParaRPr/>
          </a:p>
          <a:p>
            <a:pPr indent="-298450" lvl="1" marL="914400" rtl="0" algn="l">
              <a:spcBef>
                <a:spcPts val="0"/>
              </a:spcBef>
              <a:spcAft>
                <a:spcPts val="0"/>
              </a:spcAft>
              <a:buSzPts val="1100"/>
              <a:buChar char="○"/>
            </a:pPr>
            <a:r>
              <a:rPr lang="en"/>
              <a:t>SVC. + 5-fold GridSearchCV model (all on training data)</a:t>
            </a:r>
            <a:endParaRPr/>
          </a:p>
          <a:p>
            <a:pPr indent="-298450" lvl="1" marL="914400" rtl="0" algn="l">
              <a:spcBef>
                <a:spcPts val="0"/>
              </a:spcBef>
              <a:spcAft>
                <a:spcPts val="0"/>
              </a:spcAft>
              <a:buSzPts val="1100"/>
              <a:buChar char="○"/>
            </a:pPr>
            <a:r>
              <a:rPr lang="en"/>
              <a:t>Note no fine-tuning on dev set.</a:t>
            </a:r>
            <a:endParaRPr/>
          </a:p>
          <a:p>
            <a:pPr indent="-298450" lvl="1" marL="914400" rtl="0" algn="l">
              <a:spcBef>
                <a:spcPts val="0"/>
              </a:spcBef>
              <a:spcAft>
                <a:spcPts val="0"/>
              </a:spcAft>
              <a:buSzPts val="1100"/>
              <a:buChar char="○"/>
            </a:pPr>
            <a:r>
              <a:rPr lang="en"/>
              <a:t>Best f1-macro (unweighted average of f1 across all classes)</a:t>
            </a:r>
            <a:endParaRPr/>
          </a:p>
          <a:p>
            <a:pPr indent="-298450" lvl="1" marL="914400" rtl="0" algn="l">
              <a:spcBef>
                <a:spcPts val="0"/>
              </a:spcBef>
              <a:spcAft>
                <a:spcPts val="0"/>
              </a:spcAft>
              <a:buSzPts val="1100"/>
              <a:buChar char="○"/>
            </a:pPr>
            <a:r>
              <a:rPr lang="en"/>
              <a:t>Output model object and file</a:t>
            </a:r>
            <a:endParaRPr/>
          </a:p>
          <a:p>
            <a:pPr indent="-298450" lvl="0" marL="457200" rtl="0" algn="l">
              <a:spcBef>
                <a:spcPts val="0"/>
              </a:spcBef>
              <a:spcAft>
                <a:spcPts val="0"/>
              </a:spcAft>
              <a:buSzPts val="1100"/>
              <a:buChar char="●"/>
            </a:pPr>
            <a:r>
              <a:rPr lang="en"/>
              <a:t>Inference</a:t>
            </a:r>
            <a:endParaRPr/>
          </a:p>
          <a:p>
            <a:pPr indent="-298450" lvl="1" marL="914400" rtl="0" algn="l">
              <a:spcBef>
                <a:spcPts val="0"/>
              </a:spcBef>
              <a:spcAft>
                <a:spcPts val="0"/>
              </a:spcAft>
              <a:buSzPts val="1100"/>
              <a:buChar char="○"/>
            </a:pPr>
            <a:r>
              <a:rPr lang="en"/>
              <a:t>System built to either train and test or just test</a:t>
            </a:r>
            <a:endParaRPr/>
          </a:p>
          <a:p>
            <a:pPr indent="-298450" lvl="1" marL="914400" rtl="0" algn="l">
              <a:spcBef>
                <a:spcPts val="0"/>
              </a:spcBef>
              <a:spcAft>
                <a:spcPts val="0"/>
              </a:spcAft>
              <a:buSzPts val="1100"/>
              <a:buChar char="○"/>
            </a:pPr>
            <a:r>
              <a:rPr lang="en"/>
              <a:t>m</a:t>
            </a:r>
            <a:r>
              <a:rPr lang="en"/>
              <a:t>odel.predict() and save preds to output</a:t>
            </a:r>
            <a:endParaRPr/>
          </a:p>
          <a:p>
            <a:pPr indent="-298450" lvl="0" marL="457200" rtl="0" algn="l">
              <a:spcBef>
                <a:spcPts val="0"/>
              </a:spcBef>
              <a:spcAft>
                <a:spcPts val="0"/>
              </a:spcAft>
              <a:buSzPts val="1100"/>
              <a:buChar char="●"/>
            </a:pPr>
            <a:r>
              <a:rPr lang="en"/>
              <a:t>Calculate macro-averaged precision, recall, and f1 (and acc)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8b9cc0f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8b9cc0f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Mohamed</a:t>
            </a:r>
            <a:endParaRPr/>
          </a:p>
          <a:p>
            <a:pPr indent="0" lvl="0" marL="0" rtl="0" algn="l">
              <a:spcBef>
                <a:spcPts val="0"/>
              </a:spcBef>
              <a:spcAft>
                <a:spcPts val="0"/>
              </a:spcAft>
              <a:buNone/>
            </a:pPr>
            <a:r>
              <a:rPr lang="en"/>
              <a:t>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968db56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968db56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rgbClr val="595959"/>
                </a:solidFill>
              </a:rPr>
              <a:t>Alex</a:t>
            </a:r>
            <a:endParaRPr sz="900">
              <a:solidFill>
                <a:srgbClr val="595959"/>
              </a:solidFill>
            </a:endParaRPr>
          </a:p>
          <a:p>
            <a:pPr indent="0" lvl="0" marL="0" rtl="0" algn="l">
              <a:lnSpc>
                <a:spcPct val="115000"/>
              </a:lnSpc>
              <a:spcBef>
                <a:spcPts val="1200"/>
              </a:spcBef>
              <a:spcAft>
                <a:spcPts val="1200"/>
              </a:spcAft>
              <a:buNone/>
            </a:pPr>
            <a:r>
              <a:rPr lang="en" sz="900">
                <a:solidFill>
                  <a:srgbClr val="595959"/>
                </a:solidFill>
              </a:rPr>
              <a:t>0.5</a:t>
            </a:r>
            <a:endParaRPr sz="900">
              <a:solidFill>
                <a:srgbClr val="595959"/>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 name="Google Shape;52;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aclanthology.org/S19-2007" TargetMode="External"/><Relationship Id="rId4" Type="http://schemas.openxmlformats.org/officeDocument/2006/relationships/hyperlink" Target="https://aclanthology.org/S19-200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hatespeech.di.unito.it/hateval.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Detecting Hate Speech in Tweets</a:t>
            </a:r>
            <a:endParaRPr/>
          </a:p>
        </p:txBody>
      </p:sp>
      <p:sp>
        <p:nvSpPr>
          <p:cNvPr id="59" name="Google Shape;59;p14"/>
          <p:cNvSpPr txBox="1"/>
          <p:nvPr>
            <p:ph idx="1" type="subTitle"/>
          </p:nvPr>
        </p:nvSpPr>
        <p:spPr>
          <a:xfrm>
            <a:off x="311700" y="2838750"/>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LING 573 Deliverable 2</a:t>
            </a:r>
            <a:endParaRPr/>
          </a:p>
          <a:p>
            <a:pPr indent="0" lvl="0" marL="0" rtl="0" algn="ctr">
              <a:lnSpc>
                <a:spcPct val="115000"/>
              </a:lnSpc>
              <a:spcBef>
                <a:spcPts val="0"/>
              </a:spcBef>
              <a:spcAft>
                <a:spcPts val="0"/>
              </a:spcAft>
              <a:buNone/>
            </a:pPr>
            <a:r>
              <a:rPr lang="en"/>
              <a:t>Team: PlaceboAffect </a:t>
            </a:r>
            <a:endParaRPr/>
          </a:p>
          <a:p>
            <a:pPr indent="0" lvl="0" marL="0" rtl="0" algn="ctr">
              <a:lnSpc>
                <a:spcPct val="115000"/>
              </a:lnSpc>
              <a:spcBef>
                <a:spcPts val="0"/>
              </a:spcBef>
              <a:spcAft>
                <a:spcPts val="0"/>
              </a:spcAft>
              <a:buNone/>
            </a:pPr>
            <a:r>
              <a:rPr lang="en"/>
              <a:t>(Mohamed Elkamhawy, Karl Haraldsson, </a:t>
            </a:r>
            <a:r>
              <a:rPr lang="en" sz="1100"/>
              <a:t> </a:t>
            </a:r>
            <a:r>
              <a:rPr lang="en"/>
              <a:t>Alex Maris, Nora Miao)</a:t>
            </a:r>
            <a:endParaRPr/>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Issues</a:t>
            </a:r>
            <a:r>
              <a:rPr lang="en"/>
              <a:t> and successes</a:t>
            </a:r>
            <a:endParaRPr/>
          </a:p>
        </p:txBody>
      </p:sp>
      <p:sp>
        <p:nvSpPr>
          <p:cNvPr id="138" name="Google Shape;138;p23"/>
          <p:cNvSpPr txBox="1"/>
          <p:nvPr>
            <p:ph idx="1" type="body"/>
          </p:nvPr>
        </p:nvSpPr>
        <p:spPr>
          <a:xfrm>
            <a:off x="260900" y="946050"/>
            <a:ext cx="8520600" cy="3860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Char char="●"/>
            </a:pPr>
            <a:r>
              <a:rPr lang="en" sz="1500"/>
              <a:t>Scores of words containing ‘stupid’ </a:t>
            </a:r>
            <a:br>
              <a:rPr lang="en" sz="1500"/>
            </a:br>
            <a:r>
              <a:rPr lang="en" sz="1500"/>
              <a:t>for the BOW approach</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Scores</a:t>
            </a:r>
            <a:r>
              <a:rPr lang="en" sz="1500"/>
              <a:t> of words containing ‘stupid’ </a:t>
            </a:r>
            <a:br>
              <a:rPr lang="en" sz="1500"/>
            </a:br>
            <a:r>
              <a:rPr lang="en" sz="1500"/>
              <a:t>for the W2V-SVM approach</a:t>
            </a:r>
            <a:endParaRPr sz="1500"/>
          </a:p>
          <a:p>
            <a:pPr indent="0" lvl="0" marL="914400" rtl="0" algn="l">
              <a:spcBef>
                <a:spcPts val="1200"/>
              </a:spcBef>
              <a:spcAft>
                <a:spcPts val="0"/>
              </a:spcAft>
              <a:buNone/>
            </a:pPr>
            <a:r>
              <a:t/>
            </a:r>
            <a:endParaRPr sz="1500"/>
          </a:p>
          <a:p>
            <a:pPr indent="0" lvl="0" marL="9144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Scores of words </a:t>
            </a:r>
            <a:r>
              <a:rPr lang="en" sz="1500"/>
              <a:t>containing</a:t>
            </a:r>
            <a:r>
              <a:rPr lang="en" sz="1500"/>
              <a:t> ‘stupid’ </a:t>
            </a:r>
            <a:br>
              <a:rPr lang="en" sz="1500"/>
            </a:br>
            <a:r>
              <a:rPr lang="en" sz="1500"/>
              <a:t>for the W2V-EMP-SVM approach</a:t>
            </a:r>
            <a:endParaRPr sz="1500"/>
          </a:p>
        </p:txBody>
      </p:sp>
      <p:sp>
        <p:nvSpPr>
          <p:cNvPr id="139" name="Google Shape;13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0" name="Google Shape;140;p23"/>
          <p:cNvGraphicFramePr/>
          <p:nvPr/>
        </p:nvGraphicFramePr>
        <p:xfrm>
          <a:off x="4346225" y="946050"/>
          <a:ext cx="3000000" cy="3000000"/>
        </p:xfrm>
        <a:graphic>
          <a:graphicData uri="http://schemas.openxmlformats.org/drawingml/2006/table">
            <a:tbl>
              <a:tblPr>
                <a:noFill/>
                <a:tableStyleId>{0F8D7790-E983-4F7E-810A-2C7C7DBECDF2}</a:tableStyleId>
              </a:tblPr>
              <a:tblGrid>
                <a:gridCol w="1700725"/>
                <a:gridCol w="1026550"/>
                <a:gridCol w="1135275"/>
              </a:tblGrid>
              <a:tr h="3291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Negative</a:t>
                      </a:r>
                      <a:endParaRPr sz="1200"/>
                    </a:p>
                  </a:txBody>
                  <a:tcPr marT="91425" marB="91425" marR="91425" marL="91425"/>
                </a:tc>
                <a:tc>
                  <a:txBody>
                    <a:bodyPr/>
                    <a:lstStyle/>
                    <a:p>
                      <a:pPr indent="0" lvl="0" marL="0" rtl="0" algn="l">
                        <a:spcBef>
                          <a:spcPts val="0"/>
                        </a:spcBef>
                        <a:spcAft>
                          <a:spcPts val="0"/>
                        </a:spcAft>
                        <a:buNone/>
                      </a:pPr>
                      <a:r>
                        <a:rPr lang="en" sz="1200"/>
                        <a:t>Positive</a:t>
                      </a:r>
                      <a:endParaRPr sz="1200"/>
                    </a:p>
                  </a:txBody>
                  <a:tcPr marT="91425" marB="91425" marR="91425" marL="91425"/>
                </a:tc>
              </a:tr>
              <a:tr h="329150">
                <a:tc>
                  <a:txBody>
                    <a:bodyPr/>
                    <a:lstStyle/>
                    <a:p>
                      <a:pPr indent="0" lvl="0" marL="0" rtl="0" algn="l">
                        <a:spcBef>
                          <a:spcPts val="0"/>
                        </a:spcBef>
                        <a:spcAft>
                          <a:spcPts val="0"/>
                        </a:spcAft>
                        <a:buNone/>
                      </a:pPr>
                      <a:r>
                        <a:rPr lang="en" sz="1200"/>
                        <a:t>Model predictions</a:t>
                      </a:r>
                      <a:endParaRPr sz="1200"/>
                    </a:p>
                  </a:txBody>
                  <a:tcPr marT="91425" marB="91425" marR="91425" marL="91425"/>
                </a:tc>
                <a:tc>
                  <a:txBody>
                    <a:bodyPr/>
                    <a:lstStyle/>
                    <a:p>
                      <a:pPr indent="0" lvl="0" marL="0" rtl="0" algn="l">
                        <a:spcBef>
                          <a:spcPts val="0"/>
                        </a:spcBef>
                        <a:spcAft>
                          <a:spcPts val="0"/>
                        </a:spcAft>
                        <a:buNone/>
                      </a:pPr>
                      <a:r>
                        <a:rPr b="1" lang="en" sz="1200"/>
                        <a:t>5</a:t>
                      </a:r>
                      <a:endParaRPr b="1" sz="1200"/>
                    </a:p>
                  </a:txBody>
                  <a:tcPr marT="91425" marB="91425" marR="91425" marL="91425"/>
                </a:tc>
                <a:tc>
                  <a:txBody>
                    <a:bodyPr/>
                    <a:lstStyle/>
                    <a:p>
                      <a:pPr indent="0" lvl="0" marL="0" rtl="0" algn="l">
                        <a:spcBef>
                          <a:spcPts val="0"/>
                        </a:spcBef>
                        <a:spcAft>
                          <a:spcPts val="0"/>
                        </a:spcAft>
                        <a:buNone/>
                      </a:pPr>
                      <a:r>
                        <a:rPr b="1" lang="en" sz="1200"/>
                        <a:t>12</a:t>
                      </a:r>
                      <a:endParaRPr b="1" sz="1200"/>
                    </a:p>
                  </a:txBody>
                  <a:tcPr marT="91425" marB="91425" marR="91425" marL="91425"/>
                </a:tc>
              </a:tr>
              <a:tr h="329150">
                <a:tc>
                  <a:txBody>
                    <a:bodyPr/>
                    <a:lstStyle/>
                    <a:p>
                      <a:pPr indent="0" lvl="0" marL="0" rtl="0" algn="l">
                        <a:spcBef>
                          <a:spcPts val="0"/>
                        </a:spcBef>
                        <a:spcAft>
                          <a:spcPts val="0"/>
                        </a:spcAft>
                        <a:buNone/>
                      </a:pPr>
                      <a:r>
                        <a:rPr lang="en" sz="1200"/>
                        <a:t>True labels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14</a:t>
                      </a:r>
                      <a:endParaRPr sz="1200"/>
                    </a:p>
                  </a:txBody>
                  <a:tcPr marT="91425" marB="91425" marR="91425" marL="91425"/>
                </a:tc>
              </a:tr>
            </a:tbl>
          </a:graphicData>
        </a:graphic>
      </p:graphicFrame>
      <p:graphicFrame>
        <p:nvGraphicFramePr>
          <p:cNvPr id="141" name="Google Shape;141;p23"/>
          <p:cNvGraphicFramePr/>
          <p:nvPr/>
        </p:nvGraphicFramePr>
        <p:xfrm>
          <a:off x="4346225" y="2452838"/>
          <a:ext cx="3000000" cy="3000000"/>
        </p:xfrm>
        <a:graphic>
          <a:graphicData uri="http://schemas.openxmlformats.org/drawingml/2006/table">
            <a:tbl>
              <a:tblPr>
                <a:noFill/>
                <a:tableStyleId>{0F8D7790-E983-4F7E-810A-2C7C7DBECDF2}</a:tableStyleId>
              </a:tblPr>
              <a:tblGrid>
                <a:gridCol w="1700725"/>
                <a:gridCol w="1026550"/>
                <a:gridCol w="1135275"/>
              </a:tblGrid>
              <a:tr h="3291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Negative</a:t>
                      </a:r>
                      <a:endParaRPr sz="1200"/>
                    </a:p>
                  </a:txBody>
                  <a:tcPr marT="91425" marB="91425" marR="91425" marL="91425"/>
                </a:tc>
                <a:tc>
                  <a:txBody>
                    <a:bodyPr/>
                    <a:lstStyle/>
                    <a:p>
                      <a:pPr indent="0" lvl="0" marL="0" rtl="0" algn="l">
                        <a:spcBef>
                          <a:spcPts val="0"/>
                        </a:spcBef>
                        <a:spcAft>
                          <a:spcPts val="0"/>
                        </a:spcAft>
                        <a:buNone/>
                      </a:pPr>
                      <a:r>
                        <a:rPr lang="en" sz="1200"/>
                        <a:t>Positive</a:t>
                      </a:r>
                      <a:endParaRPr sz="1200"/>
                    </a:p>
                  </a:txBody>
                  <a:tcPr marT="91425" marB="91425" marR="91425" marL="91425"/>
                </a:tc>
              </a:tr>
              <a:tr h="329150">
                <a:tc>
                  <a:txBody>
                    <a:bodyPr/>
                    <a:lstStyle/>
                    <a:p>
                      <a:pPr indent="0" lvl="0" marL="0" rtl="0" algn="l">
                        <a:spcBef>
                          <a:spcPts val="0"/>
                        </a:spcBef>
                        <a:spcAft>
                          <a:spcPts val="0"/>
                        </a:spcAft>
                        <a:buNone/>
                      </a:pPr>
                      <a:r>
                        <a:rPr lang="en" sz="1200"/>
                        <a:t>Model predictions</a:t>
                      </a:r>
                      <a:endParaRPr sz="1200"/>
                    </a:p>
                  </a:txBody>
                  <a:tcPr marT="91425" marB="91425" marR="91425" marL="91425"/>
                </a:tc>
                <a:tc>
                  <a:txBody>
                    <a:bodyPr/>
                    <a:lstStyle/>
                    <a:p>
                      <a:pPr indent="0" lvl="0" marL="0" rtl="0" algn="l">
                        <a:spcBef>
                          <a:spcPts val="0"/>
                        </a:spcBef>
                        <a:spcAft>
                          <a:spcPts val="0"/>
                        </a:spcAft>
                        <a:buNone/>
                      </a:pPr>
                      <a:r>
                        <a:rPr b="1" lang="en" sz="1200"/>
                        <a:t>8</a:t>
                      </a:r>
                      <a:endParaRPr b="1" sz="1200"/>
                    </a:p>
                  </a:txBody>
                  <a:tcPr marT="91425" marB="91425" marR="91425" marL="91425"/>
                </a:tc>
                <a:tc>
                  <a:txBody>
                    <a:bodyPr/>
                    <a:lstStyle/>
                    <a:p>
                      <a:pPr indent="0" lvl="0" marL="0" rtl="0" algn="l">
                        <a:spcBef>
                          <a:spcPts val="0"/>
                        </a:spcBef>
                        <a:spcAft>
                          <a:spcPts val="0"/>
                        </a:spcAft>
                        <a:buNone/>
                      </a:pPr>
                      <a:r>
                        <a:rPr b="1" lang="en" sz="1200"/>
                        <a:t>9</a:t>
                      </a:r>
                      <a:endParaRPr b="1" sz="1200"/>
                    </a:p>
                  </a:txBody>
                  <a:tcPr marT="91425" marB="91425" marR="91425" marL="91425"/>
                </a:tc>
              </a:tr>
              <a:tr h="329150">
                <a:tc>
                  <a:txBody>
                    <a:bodyPr/>
                    <a:lstStyle/>
                    <a:p>
                      <a:pPr indent="0" lvl="0" marL="0" rtl="0" algn="l">
                        <a:spcBef>
                          <a:spcPts val="0"/>
                        </a:spcBef>
                        <a:spcAft>
                          <a:spcPts val="0"/>
                        </a:spcAft>
                        <a:buNone/>
                      </a:pPr>
                      <a:r>
                        <a:rPr lang="en" sz="1200"/>
                        <a:t>True labels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14</a:t>
                      </a:r>
                      <a:endParaRPr sz="1200"/>
                    </a:p>
                  </a:txBody>
                  <a:tcPr marT="91425" marB="91425" marR="91425" marL="91425"/>
                </a:tc>
              </a:tr>
            </a:tbl>
          </a:graphicData>
        </a:graphic>
      </p:graphicFrame>
      <p:graphicFrame>
        <p:nvGraphicFramePr>
          <p:cNvPr id="142" name="Google Shape;142;p23"/>
          <p:cNvGraphicFramePr/>
          <p:nvPr/>
        </p:nvGraphicFramePr>
        <p:xfrm>
          <a:off x="4346225" y="3959625"/>
          <a:ext cx="3000000" cy="3000000"/>
        </p:xfrm>
        <a:graphic>
          <a:graphicData uri="http://schemas.openxmlformats.org/drawingml/2006/table">
            <a:tbl>
              <a:tblPr>
                <a:noFill/>
                <a:tableStyleId>{0F8D7790-E983-4F7E-810A-2C7C7DBECDF2}</a:tableStyleId>
              </a:tblPr>
              <a:tblGrid>
                <a:gridCol w="1700725"/>
                <a:gridCol w="1026550"/>
                <a:gridCol w="1135275"/>
              </a:tblGrid>
              <a:tr h="3291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Negative</a:t>
                      </a:r>
                      <a:endParaRPr sz="1200"/>
                    </a:p>
                  </a:txBody>
                  <a:tcPr marT="91425" marB="91425" marR="91425" marL="91425"/>
                </a:tc>
                <a:tc>
                  <a:txBody>
                    <a:bodyPr/>
                    <a:lstStyle/>
                    <a:p>
                      <a:pPr indent="0" lvl="0" marL="0" rtl="0" algn="l">
                        <a:spcBef>
                          <a:spcPts val="0"/>
                        </a:spcBef>
                        <a:spcAft>
                          <a:spcPts val="0"/>
                        </a:spcAft>
                        <a:buNone/>
                      </a:pPr>
                      <a:r>
                        <a:rPr lang="en" sz="1200"/>
                        <a:t>Positive</a:t>
                      </a:r>
                      <a:endParaRPr sz="1200"/>
                    </a:p>
                  </a:txBody>
                  <a:tcPr marT="91425" marB="91425" marR="91425" marL="91425"/>
                </a:tc>
              </a:tr>
              <a:tr h="329150">
                <a:tc>
                  <a:txBody>
                    <a:bodyPr/>
                    <a:lstStyle/>
                    <a:p>
                      <a:pPr indent="0" lvl="0" marL="0" rtl="0" algn="l">
                        <a:spcBef>
                          <a:spcPts val="0"/>
                        </a:spcBef>
                        <a:spcAft>
                          <a:spcPts val="0"/>
                        </a:spcAft>
                        <a:buNone/>
                      </a:pPr>
                      <a:r>
                        <a:rPr lang="en" sz="1200"/>
                        <a:t>Model predictions</a:t>
                      </a:r>
                      <a:endParaRPr sz="1200"/>
                    </a:p>
                  </a:txBody>
                  <a:tcPr marT="91425" marB="91425" marR="91425" marL="91425"/>
                </a:tc>
                <a:tc>
                  <a:txBody>
                    <a:bodyPr/>
                    <a:lstStyle/>
                    <a:p>
                      <a:pPr indent="0" lvl="0" marL="0" rtl="0" algn="l">
                        <a:spcBef>
                          <a:spcPts val="0"/>
                        </a:spcBef>
                        <a:spcAft>
                          <a:spcPts val="0"/>
                        </a:spcAft>
                        <a:buNone/>
                      </a:pPr>
                      <a:r>
                        <a:rPr b="1" lang="en" sz="1200"/>
                        <a:t>10</a:t>
                      </a:r>
                      <a:endParaRPr b="1" sz="1200"/>
                    </a:p>
                  </a:txBody>
                  <a:tcPr marT="91425" marB="91425" marR="91425" marL="91425"/>
                </a:tc>
                <a:tc>
                  <a:txBody>
                    <a:bodyPr/>
                    <a:lstStyle/>
                    <a:p>
                      <a:pPr indent="0" lvl="0" marL="0" rtl="0" algn="l">
                        <a:spcBef>
                          <a:spcPts val="0"/>
                        </a:spcBef>
                        <a:spcAft>
                          <a:spcPts val="0"/>
                        </a:spcAft>
                        <a:buNone/>
                      </a:pPr>
                      <a:r>
                        <a:rPr b="1" lang="en" sz="1200"/>
                        <a:t>7</a:t>
                      </a:r>
                      <a:endParaRPr b="1" sz="1200"/>
                    </a:p>
                  </a:txBody>
                  <a:tcPr marT="91425" marB="91425" marR="91425" marL="91425"/>
                </a:tc>
              </a:tr>
              <a:tr h="329150">
                <a:tc>
                  <a:txBody>
                    <a:bodyPr/>
                    <a:lstStyle/>
                    <a:p>
                      <a:pPr indent="0" lvl="0" marL="0" rtl="0" algn="l">
                        <a:spcBef>
                          <a:spcPts val="0"/>
                        </a:spcBef>
                        <a:spcAft>
                          <a:spcPts val="0"/>
                        </a:spcAft>
                        <a:buNone/>
                      </a:pPr>
                      <a:r>
                        <a:rPr lang="en" sz="1200"/>
                        <a:t>True labels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14</a:t>
                      </a:r>
                      <a:endParaRPr sz="12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and </a:t>
            </a:r>
            <a:r>
              <a:rPr b="1" lang="en"/>
              <a:t>successes</a:t>
            </a:r>
            <a:endParaRPr b="1"/>
          </a:p>
        </p:txBody>
      </p:sp>
      <p:sp>
        <p:nvSpPr>
          <p:cNvPr id="148" name="Google Shape;148;p24"/>
          <p:cNvSpPr txBox="1"/>
          <p:nvPr>
            <p:ph idx="1" type="body"/>
          </p:nvPr>
        </p:nvSpPr>
        <p:spPr>
          <a:xfrm>
            <a:off x="260900" y="946050"/>
            <a:ext cx="8760300" cy="3860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Char char="●"/>
            </a:pPr>
            <a:r>
              <a:rPr lang="en" sz="1500"/>
              <a:t>TP tweets had the highest average empath ‘hate’ score, then FP and FN, and last TN</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‘swearing_terms’ scores had the largest difference between true labeled hate speech (0.01975) and non hate speech (0.0060)</a:t>
            </a:r>
            <a:br>
              <a:rPr lang="en" sz="1500"/>
            </a:br>
            <a:endParaRPr sz="1500"/>
          </a:p>
          <a:p>
            <a:pPr indent="-323850" lvl="0" marL="457200" rtl="0" algn="l">
              <a:spcBef>
                <a:spcPts val="0"/>
              </a:spcBef>
              <a:spcAft>
                <a:spcPts val="0"/>
              </a:spcAft>
              <a:buSzPts val="1500"/>
              <a:buChar char="●"/>
            </a:pPr>
            <a:r>
              <a:rPr lang="en" sz="1500"/>
              <a:t>However, the model classified high scoring ‘swearing_terms’ tweets as positive for hate speech</a:t>
            </a:r>
            <a:endParaRPr sz="1500"/>
          </a:p>
        </p:txBody>
      </p:sp>
      <p:sp>
        <p:nvSpPr>
          <p:cNvPr id="149" name="Google Shape;14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0" name="Google Shape;150;p24"/>
          <p:cNvGraphicFramePr/>
          <p:nvPr/>
        </p:nvGraphicFramePr>
        <p:xfrm>
          <a:off x="610825" y="1468025"/>
          <a:ext cx="3000000" cy="3000000"/>
        </p:xfrm>
        <a:graphic>
          <a:graphicData uri="http://schemas.openxmlformats.org/drawingml/2006/table">
            <a:tbl>
              <a:tblPr>
                <a:noFill/>
                <a:tableStyleId>{0F8D7790-E983-4F7E-810A-2C7C7DBECDF2}</a:tableStyleId>
              </a:tblPr>
              <a:tblGrid>
                <a:gridCol w="1773275"/>
                <a:gridCol w="1070400"/>
                <a:gridCol w="1070400"/>
                <a:gridCol w="1070400"/>
                <a:gridCol w="1070400"/>
              </a:tblGrid>
              <a:tr h="365725">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TP</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FP</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FN</a:t>
                      </a:r>
                      <a:endParaRPr sz="1200">
                        <a:solidFill>
                          <a:schemeClr val="dk1"/>
                        </a:solidFill>
                      </a:endParaRPr>
                    </a:p>
                  </a:txBody>
                  <a:tcPr marT="91425" marB="91425" marR="91425" marL="91425"/>
                </a:tc>
              </a:tr>
              <a:tr h="391200">
                <a:tc>
                  <a:txBody>
                    <a:bodyPr/>
                    <a:lstStyle/>
                    <a:p>
                      <a:pPr indent="0" lvl="0" marL="0" rtl="0" algn="l">
                        <a:spcBef>
                          <a:spcPts val="0"/>
                        </a:spcBef>
                        <a:spcAft>
                          <a:spcPts val="0"/>
                        </a:spcAft>
                        <a:buNone/>
                      </a:pPr>
                      <a:r>
                        <a:rPr lang="en" sz="1200">
                          <a:solidFill>
                            <a:schemeClr val="dk1"/>
                          </a:solidFill>
                        </a:rPr>
                        <a:t>Average score of ‘hate’</a:t>
                      </a:r>
                      <a:endParaRPr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b="1" lang="en" sz="1200">
                          <a:solidFill>
                            <a:schemeClr val="dk1"/>
                          </a:solidFill>
                        </a:rPr>
                        <a:t>0.00365</a:t>
                      </a:r>
                      <a:endParaRPr b="1"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0.00185</a:t>
                      </a:r>
                      <a:endParaRPr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0.00262</a:t>
                      </a:r>
                      <a:endParaRPr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rPr>
                        <a:t>0.00234</a:t>
                      </a:r>
                      <a:endParaRPr b="1" sz="1200">
                        <a:solidFill>
                          <a:schemeClr val="dk1"/>
                        </a:solidFill>
                      </a:endParaRPr>
                    </a:p>
                  </a:txBody>
                  <a:tcPr marT="91425" marB="91425" marR="91425" marL="91425"/>
                </a:tc>
              </a:tr>
            </a:tbl>
          </a:graphicData>
        </a:graphic>
      </p:graphicFrame>
      <p:graphicFrame>
        <p:nvGraphicFramePr>
          <p:cNvPr id="151" name="Google Shape;151;p24"/>
          <p:cNvGraphicFramePr/>
          <p:nvPr/>
        </p:nvGraphicFramePr>
        <p:xfrm>
          <a:off x="610825" y="3914900"/>
          <a:ext cx="3000000" cy="3000000"/>
        </p:xfrm>
        <a:graphic>
          <a:graphicData uri="http://schemas.openxmlformats.org/drawingml/2006/table">
            <a:tbl>
              <a:tblPr>
                <a:noFill/>
                <a:tableStyleId>{0F8D7790-E983-4F7E-810A-2C7C7DBECDF2}</a:tableStyleId>
              </a:tblPr>
              <a:tblGrid>
                <a:gridCol w="1773275"/>
                <a:gridCol w="1070400"/>
                <a:gridCol w="1070400"/>
                <a:gridCol w="1070400"/>
                <a:gridCol w="1070400"/>
              </a:tblGrid>
              <a:tr h="365725">
                <a:tc>
                  <a:txBody>
                    <a:bodyPr/>
                    <a:lstStyle/>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TP</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FP</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FN</a:t>
                      </a:r>
                      <a:endParaRPr sz="1200">
                        <a:solidFill>
                          <a:schemeClr val="dk1"/>
                        </a:solidFill>
                      </a:endParaRPr>
                    </a:p>
                  </a:txBody>
                  <a:tcPr marT="91425" marB="91425" marR="91425" marL="91425"/>
                </a:tc>
              </a:tr>
              <a:tr h="391200">
                <a:tc>
                  <a:txBody>
                    <a:bodyPr/>
                    <a:lstStyle/>
                    <a:p>
                      <a:pPr indent="0" lvl="0" marL="0" rtl="0" algn="l">
                        <a:spcBef>
                          <a:spcPts val="0"/>
                        </a:spcBef>
                        <a:spcAft>
                          <a:spcPts val="0"/>
                        </a:spcAft>
                        <a:buNone/>
                      </a:pPr>
                      <a:r>
                        <a:rPr lang="en" sz="1200">
                          <a:solidFill>
                            <a:schemeClr val="dk1"/>
                          </a:solidFill>
                        </a:rPr>
                        <a:t>Average score of ‘swearing_terms’</a:t>
                      </a:r>
                      <a:endParaRPr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 sz="1200">
                          <a:solidFill>
                            <a:schemeClr val="dk1"/>
                          </a:solidFill>
                        </a:rPr>
                        <a:t>0.04274</a:t>
                      </a:r>
                      <a:endParaRPr b="1"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rPr>
                        <a:t>0.00206</a:t>
                      </a:r>
                      <a:endParaRPr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 sz="1200">
                          <a:solidFill>
                            <a:schemeClr val="dk1"/>
                          </a:solidFill>
                        </a:rPr>
                        <a:t>0.04576</a:t>
                      </a:r>
                      <a:endParaRPr b="1" sz="1200">
                        <a:solidFill>
                          <a:schemeClr val="dk1"/>
                        </a:solidFill>
                      </a:endParaRPr>
                    </a:p>
                    <a:p>
                      <a:pPr indent="0" lvl="0" marL="0" rtl="0" algn="l">
                        <a:spcBef>
                          <a:spcPts val="0"/>
                        </a:spcBef>
                        <a:spcAft>
                          <a:spcPts val="0"/>
                        </a:spcAft>
                        <a:buNone/>
                      </a:pPr>
                      <a:r>
                        <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1"/>
                          </a:solidFill>
                        </a:rPr>
                        <a:t>0.00393</a:t>
                      </a:r>
                      <a:endParaRPr sz="1200">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Readings</a:t>
            </a:r>
            <a:endParaRPr/>
          </a:p>
        </p:txBody>
      </p:sp>
      <p:sp>
        <p:nvSpPr>
          <p:cNvPr id="157" name="Google Shape;15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Doris Chinedu Asogwa, Chiamaka Ijeoma Chukwuneke, CC Ngene, and GN Anigbogu. 2022. Hate speech classification using SVM and Naive BAYES. arXiv preprint arXiv:2204.07057.</a:t>
            </a:r>
            <a:endParaRPr sz="1200"/>
          </a:p>
          <a:p>
            <a:pPr indent="-304800" lvl="0" marL="457200" rtl="0" algn="l">
              <a:spcBef>
                <a:spcPts val="0"/>
              </a:spcBef>
              <a:spcAft>
                <a:spcPts val="0"/>
              </a:spcAft>
              <a:buSzPts val="1200"/>
              <a:buChar char="●"/>
            </a:pPr>
            <a:r>
              <a:rPr lang="en" sz="1200"/>
              <a:t>Valerio Basile, Cristina Bosco, Elisabetta Fersini, Debora Nozza, Viviana Patti, Francisco Manuel Rangel Pardo, Paolo Rosso, and Manuela Sanguinetti. 2019.</a:t>
            </a:r>
            <a:r>
              <a:rPr lang="en" sz="1200">
                <a:uFill>
                  <a:noFill/>
                </a:uFill>
                <a:hlinkClick r:id="rId3"/>
              </a:rPr>
              <a:t> </a:t>
            </a:r>
            <a:r>
              <a:rPr lang="en" sz="1200" u="sng">
                <a:hlinkClick r:id="rId4"/>
              </a:rPr>
              <a:t>SemEval-2019 Task 5: Multilingual Detection of Hate Speech Against Immigrants and Women in Twitter</a:t>
            </a:r>
            <a:r>
              <a:rPr lang="en" sz="1200"/>
              <a:t>. In </a:t>
            </a:r>
            <a:r>
              <a:rPr i="1" lang="en" sz="1200"/>
              <a:t>Proceedings of the 13th International Workshop on Semantic Evaluation</a:t>
            </a:r>
            <a:r>
              <a:rPr lang="en" sz="1200"/>
              <a:t>, pages 54–63, Minneapolis, Minnesota, USA. Association for Computational Linguistics.</a:t>
            </a:r>
            <a:endParaRPr sz="1200"/>
          </a:p>
          <a:p>
            <a:pPr indent="-304800" lvl="0" marL="457200" rtl="0" algn="l">
              <a:spcBef>
                <a:spcPts val="0"/>
              </a:spcBef>
              <a:spcAft>
                <a:spcPts val="0"/>
              </a:spcAft>
              <a:buSzPts val="1200"/>
              <a:buChar char="●"/>
            </a:pPr>
            <a:r>
              <a:rPr lang="en" sz="1200"/>
              <a:t>Steven Bird, Ewan Klein, and Edward Loper. 2009.</a:t>
            </a:r>
            <a:r>
              <a:rPr i="1" lang="en" sz="1200"/>
              <a:t> Natural language processing with Python: analyzing text with the natural language toolkit. </a:t>
            </a:r>
            <a:r>
              <a:rPr lang="en" sz="1200"/>
              <a:t>O’Reilly Media, Inc.</a:t>
            </a:r>
            <a:endParaRPr sz="1200"/>
          </a:p>
          <a:p>
            <a:pPr indent="-304800" lvl="0" marL="457200" rtl="0" algn="l">
              <a:spcBef>
                <a:spcPts val="0"/>
              </a:spcBef>
              <a:spcAft>
                <a:spcPts val="0"/>
              </a:spcAft>
              <a:buSzPts val="1200"/>
              <a:buChar char="●"/>
            </a:pPr>
            <a:r>
              <a:rPr lang="en" sz="1200"/>
              <a:t>Elisabetta Fersini, Paolo Rosso, and Maria Anzovino. 2018. Overview of the task on automatic misogyny identification at ibereval 2018. In </a:t>
            </a:r>
            <a:r>
              <a:rPr i="1" lang="en" sz="1200"/>
              <a:t>Proceedings of the 3rd Workshop on Evaluation of Human Language Technologies for Iberian Languages (IberEval 2018)</a:t>
            </a:r>
            <a:r>
              <a:rPr lang="en" sz="1200"/>
              <a:t>, volume 2150, pages 214–228.</a:t>
            </a:r>
            <a:endParaRPr sz="1200"/>
          </a:p>
          <a:p>
            <a:pPr indent="-304800" lvl="0" marL="457200" rtl="0" algn="l">
              <a:spcBef>
                <a:spcPts val="0"/>
              </a:spcBef>
              <a:spcAft>
                <a:spcPts val="0"/>
              </a:spcAft>
              <a:buSzPts val="1200"/>
              <a:buChar char="●"/>
            </a:pPr>
            <a:r>
              <a:rPr lang="en" sz="1200"/>
              <a:t>Ethan Fast, Binbin Chen, and Michael S Bernstein. 2016. Empath: Understanding topic signals in large-scale text. In </a:t>
            </a:r>
            <a:r>
              <a:rPr i="1" lang="en" sz="1200"/>
              <a:t>Proceedings of the 2016 CHI conference on human factors in computing systems</a:t>
            </a:r>
            <a:r>
              <a:rPr lang="en" sz="1200"/>
              <a:t>, pages 4647–4657.</a:t>
            </a:r>
            <a:endParaRPr sz="1200"/>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Next</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Adjustments to preprocessing to curtail information loss?</a:t>
            </a:r>
            <a:endParaRPr/>
          </a:p>
          <a:p>
            <a:pPr indent="-317500" lvl="1" marL="914400" rtl="0" algn="l">
              <a:spcBef>
                <a:spcPts val="0"/>
              </a:spcBef>
              <a:spcAft>
                <a:spcPts val="0"/>
              </a:spcAft>
              <a:buSzPts val="1400"/>
              <a:buChar char="○"/>
            </a:pPr>
            <a:r>
              <a:rPr lang="en"/>
              <a:t>Further adjustments to handling emoji, hashtags, accounts, and misspellings?</a:t>
            </a:r>
            <a:endParaRPr/>
          </a:p>
          <a:p>
            <a:pPr indent="-342900" lvl="0" marL="457200" rtl="0" algn="l">
              <a:spcBef>
                <a:spcPts val="0"/>
              </a:spcBef>
              <a:spcAft>
                <a:spcPts val="0"/>
              </a:spcAft>
              <a:buSzPts val="1800"/>
              <a:buChar char="●"/>
            </a:pPr>
            <a:r>
              <a:rPr lang="en"/>
              <a:t>Expanding the predictor features?</a:t>
            </a:r>
            <a:endParaRPr/>
          </a:p>
          <a:p>
            <a:pPr indent="-317500" lvl="1" marL="914400" rtl="0" algn="l">
              <a:spcBef>
                <a:spcPts val="0"/>
              </a:spcBef>
              <a:spcAft>
                <a:spcPts val="0"/>
              </a:spcAft>
              <a:buSzPts val="1400"/>
              <a:buChar char="○"/>
            </a:pPr>
            <a:r>
              <a:rPr lang="en"/>
              <a:t>Concatenating embedding vectors with BOW vector?</a:t>
            </a:r>
            <a:endParaRPr/>
          </a:p>
          <a:p>
            <a:pPr indent="-342900" lvl="0" marL="457200" rtl="0" algn="l">
              <a:spcBef>
                <a:spcPts val="0"/>
              </a:spcBef>
              <a:spcAft>
                <a:spcPts val="0"/>
              </a:spcAft>
              <a:buSzPts val="1800"/>
              <a:buChar char="●"/>
            </a:pPr>
            <a:r>
              <a:rPr lang="en"/>
              <a:t>New architectures altogether?</a:t>
            </a:r>
            <a:endParaRPr/>
          </a:p>
          <a:p>
            <a:pPr indent="-317500" lvl="1" marL="914400" rtl="0" algn="l">
              <a:spcBef>
                <a:spcPts val="0"/>
              </a:spcBef>
              <a:spcAft>
                <a:spcPts val="0"/>
              </a:spcAft>
              <a:buSzPts val="1400"/>
              <a:buChar char="○"/>
            </a:pPr>
            <a:r>
              <a:rPr lang="en"/>
              <a:t>Fine-tuning LLM text classifier w/HuggingFace</a:t>
            </a:r>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Appendices</a:t>
            </a: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A: Annotation Guidelines</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en" sz="1250"/>
              <a:t>HS against immigrants may include:</a:t>
            </a:r>
            <a:endParaRPr sz="1250"/>
          </a:p>
          <a:p>
            <a:pPr indent="-307975" lvl="0" marL="457200" rtl="0" algn="l">
              <a:lnSpc>
                <a:spcPct val="105000"/>
              </a:lnSpc>
              <a:spcBef>
                <a:spcPts val="1200"/>
              </a:spcBef>
              <a:spcAft>
                <a:spcPts val="0"/>
              </a:spcAft>
              <a:buSzPts val="1250"/>
              <a:buChar char="●"/>
            </a:pPr>
            <a:r>
              <a:rPr lang="en" sz="1250"/>
              <a:t>insults, threats, denigrating or hateful expressions</a:t>
            </a:r>
            <a:endParaRPr sz="1250"/>
          </a:p>
          <a:p>
            <a:pPr indent="-307975" lvl="0" marL="457200" rtl="0" algn="l">
              <a:lnSpc>
                <a:spcPct val="105000"/>
              </a:lnSpc>
              <a:spcBef>
                <a:spcPts val="0"/>
              </a:spcBef>
              <a:spcAft>
                <a:spcPts val="0"/>
              </a:spcAft>
              <a:buSzPts val="1250"/>
              <a:buChar char="●"/>
            </a:pPr>
            <a:r>
              <a:rPr lang="en" sz="1250"/>
              <a:t>incitement to hatred, violence or violation of rights to individuals or groups perceived as different for somatic traits (e.g. skin color), origin, cultural traits, language, etc.</a:t>
            </a:r>
            <a:endParaRPr sz="1250"/>
          </a:p>
          <a:p>
            <a:pPr indent="-307975" lvl="0" marL="457200" rtl="0" algn="l">
              <a:lnSpc>
                <a:spcPct val="105000"/>
              </a:lnSpc>
              <a:spcBef>
                <a:spcPts val="0"/>
              </a:spcBef>
              <a:spcAft>
                <a:spcPts val="0"/>
              </a:spcAft>
              <a:buSzPts val="1250"/>
              <a:buChar char="●"/>
            </a:pPr>
            <a:r>
              <a:rPr lang="en" sz="1250"/>
              <a:t>presumed association of origin/ethnicity with cognitive abilities, propensity to crime, laziness or other vices</a:t>
            </a:r>
            <a:endParaRPr sz="1250"/>
          </a:p>
          <a:p>
            <a:pPr indent="-307975" lvl="0" marL="457200" rtl="0" algn="l">
              <a:lnSpc>
                <a:spcPct val="105000"/>
              </a:lnSpc>
              <a:spcBef>
                <a:spcPts val="0"/>
              </a:spcBef>
              <a:spcAft>
                <a:spcPts val="0"/>
              </a:spcAft>
              <a:buSzPts val="1250"/>
              <a:buChar char="●"/>
            </a:pPr>
            <a:r>
              <a:rPr lang="en" sz="1250"/>
              <a:t>references to the alleged inferiority (or superiority) of some ethnic groups with respect to others</a:t>
            </a:r>
            <a:endParaRPr sz="1250"/>
          </a:p>
          <a:p>
            <a:pPr indent="-307975" lvl="0" marL="457200" rtl="0" algn="l">
              <a:lnSpc>
                <a:spcPct val="105000"/>
              </a:lnSpc>
              <a:spcBef>
                <a:spcPts val="0"/>
              </a:spcBef>
              <a:spcAft>
                <a:spcPts val="0"/>
              </a:spcAft>
              <a:buSzPts val="1250"/>
              <a:buChar char="●"/>
            </a:pPr>
            <a:r>
              <a:rPr lang="en" sz="1250"/>
              <a:t>delegitimation of social position or credibility based on origin/ethnicity </a:t>
            </a:r>
            <a:endParaRPr sz="1250"/>
          </a:p>
          <a:p>
            <a:pPr indent="-307975" lvl="0" marL="457200" rtl="0" algn="l">
              <a:lnSpc>
                <a:spcPct val="105000"/>
              </a:lnSpc>
              <a:spcBef>
                <a:spcPts val="0"/>
              </a:spcBef>
              <a:spcAft>
                <a:spcPts val="0"/>
              </a:spcAft>
              <a:buSzPts val="1250"/>
              <a:buChar char="●"/>
            </a:pPr>
            <a:r>
              <a:rPr lang="en" sz="1250"/>
              <a:t>references to certain backgrounds/ethnicities as a threat to the national security or welfare or as competitors in the distribution of government resources</a:t>
            </a:r>
            <a:endParaRPr sz="1250"/>
          </a:p>
          <a:p>
            <a:pPr indent="-307975" lvl="0" marL="457200" rtl="0" algn="l">
              <a:lnSpc>
                <a:spcPct val="105000"/>
              </a:lnSpc>
              <a:spcBef>
                <a:spcPts val="0"/>
              </a:spcBef>
              <a:spcAft>
                <a:spcPts val="0"/>
              </a:spcAft>
              <a:buSzPts val="1250"/>
              <a:buChar char="●"/>
            </a:pPr>
            <a:r>
              <a:rPr lang="en" sz="1250"/>
              <a:t>dehumanization or association with animals or entities considered inferior</a:t>
            </a:r>
            <a:endParaRPr sz="1250"/>
          </a:p>
          <a:p>
            <a:pPr indent="0" lvl="0" marL="0" marR="0" rtl="0" algn="l">
              <a:lnSpc>
                <a:spcPct val="105000"/>
              </a:lnSpc>
              <a:spcBef>
                <a:spcPts val="1200"/>
              </a:spcBef>
              <a:spcAft>
                <a:spcPts val="0"/>
              </a:spcAft>
              <a:buNone/>
            </a:pPr>
            <a:r>
              <a:rPr lang="en" sz="1250"/>
              <a:t>Tweets had to meet BOTH of the following criteria:</a:t>
            </a:r>
            <a:endParaRPr sz="1250"/>
          </a:p>
          <a:p>
            <a:pPr indent="-307975" lvl="0" marL="457200" marR="0" rtl="0" algn="l">
              <a:lnSpc>
                <a:spcPct val="105000"/>
              </a:lnSpc>
              <a:spcBef>
                <a:spcPts val="1200"/>
              </a:spcBef>
              <a:spcAft>
                <a:spcPts val="0"/>
              </a:spcAft>
              <a:buSzPts val="1250"/>
              <a:buAutoNum type="arabicPeriod"/>
            </a:pPr>
            <a:r>
              <a:rPr lang="en" sz="1250"/>
              <a:t> the tweet content MUST have I</a:t>
            </a:r>
            <a:r>
              <a:rPr b="1" lang="en" sz="1250"/>
              <a:t>MMIGRANTS/REFUGEES as main TARGET, </a:t>
            </a:r>
            <a:r>
              <a:rPr lang="en" sz="1250"/>
              <a:t>or even a single individual, but considered for his/her membership in that category (and NOT for the individual characteristics) </a:t>
            </a:r>
            <a:endParaRPr sz="1250"/>
          </a:p>
          <a:p>
            <a:pPr indent="-307975" lvl="0" marL="457200" marR="0" rtl="0" algn="l">
              <a:lnSpc>
                <a:spcPct val="105000"/>
              </a:lnSpc>
              <a:spcBef>
                <a:spcPts val="0"/>
              </a:spcBef>
              <a:spcAft>
                <a:spcPts val="0"/>
              </a:spcAft>
              <a:buSzPts val="1250"/>
              <a:buAutoNum type="arabicPeriod"/>
            </a:pPr>
            <a:r>
              <a:rPr lang="en" sz="1250"/>
              <a:t>we must deal with a message that spreads, incites, promotes or justifies </a:t>
            </a:r>
            <a:r>
              <a:rPr b="1" lang="en" sz="1250"/>
              <a:t>HATRED OR VIOLENCE TOWARDS THE TARGET, or a message that aims at dehumanizing, hurting or intimidating the target</a:t>
            </a:r>
            <a:endParaRPr b="1" sz="1250"/>
          </a:p>
          <a:p>
            <a:pPr indent="0" lvl="0" marL="0" marR="0" rtl="0" algn="l">
              <a:lnSpc>
                <a:spcPct val="105000"/>
              </a:lnSpc>
              <a:spcBef>
                <a:spcPts val="1200"/>
              </a:spcBef>
              <a:spcAft>
                <a:spcPts val="1200"/>
              </a:spcAft>
              <a:buNone/>
            </a:pPr>
            <a:r>
              <a:rPr lang="en" sz="1250"/>
              <a:t>See https://github.com/msang/hateval/blob/master/annotation_guidelines.md</a:t>
            </a:r>
            <a:endParaRPr sz="1250"/>
          </a:p>
        </p:txBody>
      </p:sp>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Team: </a:t>
            </a:r>
            <a:r>
              <a:rPr b="1" lang="en"/>
              <a:t>PlaceboAffect</a:t>
            </a:r>
            <a:endParaRPr b="1"/>
          </a:p>
        </p:txBody>
      </p:sp>
      <p:pic>
        <p:nvPicPr>
          <p:cNvPr id="66" name="Google Shape;66;p15"/>
          <p:cNvPicPr preferRelativeResize="0"/>
          <p:nvPr/>
        </p:nvPicPr>
        <p:blipFill rotWithShape="1">
          <a:blip r:embed="rId3">
            <a:alphaModFix/>
          </a:blip>
          <a:srcRect b="0" l="622" r="631" t="0"/>
          <a:stretch/>
        </p:blipFill>
        <p:spPr>
          <a:xfrm>
            <a:off x="537850" y="1602750"/>
            <a:ext cx="1421700" cy="1439700"/>
          </a:xfrm>
          <a:prstGeom prst="ellipse">
            <a:avLst/>
          </a:prstGeom>
          <a:noFill/>
          <a:ln>
            <a:noFill/>
          </a:ln>
        </p:spPr>
      </p:pic>
      <p:pic>
        <p:nvPicPr>
          <p:cNvPr id="67" name="Google Shape;67;p15"/>
          <p:cNvPicPr preferRelativeResize="0"/>
          <p:nvPr/>
        </p:nvPicPr>
        <p:blipFill rotWithShape="1">
          <a:blip r:embed="rId4">
            <a:alphaModFix/>
          </a:blip>
          <a:srcRect b="12030" l="0" r="0" t="12022"/>
          <a:stretch/>
        </p:blipFill>
        <p:spPr>
          <a:xfrm>
            <a:off x="2678867" y="1602750"/>
            <a:ext cx="1421700" cy="1439700"/>
          </a:xfrm>
          <a:prstGeom prst="ellipse">
            <a:avLst/>
          </a:prstGeom>
          <a:noFill/>
          <a:ln>
            <a:noFill/>
          </a:ln>
        </p:spPr>
      </p:pic>
      <p:pic>
        <p:nvPicPr>
          <p:cNvPr id="68" name="Google Shape;68;p15"/>
          <p:cNvPicPr preferRelativeResize="0"/>
          <p:nvPr/>
        </p:nvPicPr>
        <p:blipFill rotWithShape="1">
          <a:blip r:embed="rId5">
            <a:alphaModFix/>
          </a:blip>
          <a:srcRect b="0" l="9329" r="9329" t="0"/>
          <a:stretch/>
        </p:blipFill>
        <p:spPr>
          <a:xfrm>
            <a:off x="4819883" y="1602750"/>
            <a:ext cx="1421700" cy="1439700"/>
          </a:xfrm>
          <a:prstGeom prst="ellipse">
            <a:avLst/>
          </a:prstGeom>
          <a:noFill/>
          <a:ln>
            <a:noFill/>
          </a:ln>
        </p:spPr>
      </p:pic>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5"/>
          <p:cNvSpPr txBox="1"/>
          <p:nvPr/>
        </p:nvSpPr>
        <p:spPr>
          <a:xfrm>
            <a:off x="178150" y="3276400"/>
            <a:ext cx="2141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0B5394"/>
                </a:solidFill>
              </a:rPr>
              <a:t>Mohamed</a:t>
            </a:r>
            <a:r>
              <a:rPr lang="en">
                <a:solidFill>
                  <a:srgbClr val="0B5394"/>
                </a:solidFill>
              </a:rPr>
              <a:t> Elkamhawy</a:t>
            </a:r>
            <a:endParaRPr>
              <a:solidFill>
                <a:srgbClr val="0B5394"/>
              </a:solidFill>
            </a:endParaRPr>
          </a:p>
          <a:p>
            <a:pPr indent="0" lvl="0" marL="0" rtl="0" algn="ctr">
              <a:spcBef>
                <a:spcPts val="0"/>
              </a:spcBef>
              <a:spcAft>
                <a:spcPts val="0"/>
              </a:spcAft>
              <a:buNone/>
            </a:pPr>
            <a:r>
              <a:rPr lang="en" sz="1200">
                <a:solidFill>
                  <a:schemeClr val="dk2"/>
                </a:solidFill>
              </a:rPr>
              <a:t>mohame@uw.edu</a:t>
            </a:r>
            <a:endParaRPr sz="1200">
              <a:solidFill>
                <a:schemeClr val="dk2"/>
              </a:solidFill>
            </a:endParaRPr>
          </a:p>
        </p:txBody>
      </p:sp>
      <p:sp>
        <p:nvSpPr>
          <p:cNvPr id="71" name="Google Shape;71;p15"/>
          <p:cNvSpPr txBox="1"/>
          <p:nvPr/>
        </p:nvSpPr>
        <p:spPr>
          <a:xfrm>
            <a:off x="4684875" y="3276400"/>
            <a:ext cx="1691700" cy="585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a:solidFill>
                  <a:srgbClr val="1155CC"/>
                </a:solidFill>
              </a:rPr>
              <a:t>Alex</a:t>
            </a:r>
            <a:r>
              <a:rPr lang="en">
                <a:solidFill>
                  <a:srgbClr val="1155CC"/>
                </a:solidFill>
              </a:rPr>
              <a:t> Maris</a:t>
            </a:r>
            <a:endParaRPr>
              <a:solidFill>
                <a:srgbClr val="1155CC"/>
              </a:solidFill>
            </a:endParaRPr>
          </a:p>
          <a:p>
            <a:pPr indent="0" lvl="0" marL="0" rtl="0" algn="ctr">
              <a:spcBef>
                <a:spcPts val="0"/>
              </a:spcBef>
              <a:spcAft>
                <a:spcPts val="0"/>
              </a:spcAft>
              <a:buNone/>
            </a:pPr>
            <a:r>
              <a:rPr lang="en" sz="1200">
                <a:solidFill>
                  <a:schemeClr val="dk2"/>
                </a:solidFill>
              </a:rPr>
              <a:t>alexmar</a:t>
            </a:r>
            <a:r>
              <a:rPr lang="en" sz="1200">
                <a:solidFill>
                  <a:schemeClr val="dk2"/>
                </a:solidFill>
              </a:rPr>
              <a:t>@uw.edu</a:t>
            </a:r>
            <a:endParaRPr/>
          </a:p>
        </p:txBody>
      </p:sp>
      <p:sp>
        <p:nvSpPr>
          <p:cNvPr id="72" name="Google Shape;72;p15"/>
          <p:cNvSpPr txBox="1"/>
          <p:nvPr/>
        </p:nvSpPr>
        <p:spPr>
          <a:xfrm>
            <a:off x="2543838" y="3276400"/>
            <a:ext cx="1691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1155CC"/>
                </a:solidFill>
              </a:rPr>
              <a:t>Karl</a:t>
            </a:r>
            <a:r>
              <a:rPr lang="en">
                <a:solidFill>
                  <a:srgbClr val="1155CC"/>
                </a:solidFill>
              </a:rPr>
              <a:t> Haraldsson</a:t>
            </a:r>
            <a:endParaRPr>
              <a:solidFill>
                <a:srgbClr val="1155CC"/>
              </a:solidFill>
            </a:endParaRPr>
          </a:p>
          <a:p>
            <a:pPr indent="0" lvl="0" marL="0" rtl="0" algn="ctr">
              <a:spcBef>
                <a:spcPts val="0"/>
              </a:spcBef>
              <a:spcAft>
                <a:spcPts val="0"/>
              </a:spcAft>
              <a:buClr>
                <a:schemeClr val="dk1"/>
              </a:buClr>
              <a:buSzPts val="1100"/>
              <a:buFont typeface="Arial"/>
              <a:buNone/>
            </a:pPr>
            <a:r>
              <a:rPr lang="en" sz="1200">
                <a:solidFill>
                  <a:schemeClr val="dk2"/>
                </a:solidFill>
              </a:rPr>
              <a:t>kharalds</a:t>
            </a:r>
            <a:r>
              <a:rPr lang="en" sz="1200">
                <a:solidFill>
                  <a:schemeClr val="dk2"/>
                </a:solidFill>
              </a:rPr>
              <a:t>@uw.edu</a:t>
            </a:r>
            <a:endParaRPr sz="1200">
              <a:solidFill>
                <a:schemeClr val="dk2"/>
              </a:solidFill>
            </a:endParaRPr>
          </a:p>
          <a:p>
            <a:pPr indent="0" lvl="0" marL="0" rtl="0" algn="l">
              <a:spcBef>
                <a:spcPts val="0"/>
              </a:spcBef>
              <a:spcAft>
                <a:spcPts val="0"/>
              </a:spcAft>
              <a:buNone/>
            </a:pPr>
            <a:r>
              <a:t/>
            </a:r>
            <a:endParaRPr/>
          </a:p>
        </p:txBody>
      </p:sp>
      <p:sp>
        <p:nvSpPr>
          <p:cNvPr id="73" name="Google Shape;73;p15"/>
          <p:cNvSpPr txBox="1"/>
          <p:nvPr/>
        </p:nvSpPr>
        <p:spPr>
          <a:xfrm>
            <a:off x="6825900" y="3276400"/>
            <a:ext cx="1691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1155CC"/>
                </a:solidFill>
              </a:rPr>
              <a:t>Nora</a:t>
            </a:r>
            <a:r>
              <a:rPr lang="en">
                <a:solidFill>
                  <a:srgbClr val="1155CC"/>
                </a:solidFill>
              </a:rPr>
              <a:t> Miao</a:t>
            </a:r>
            <a:endParaRPr/>
          </a:p>
          <a:p>
            <a:pPr indent="0" lvl="0" marL="0" rtl="0" algn="ctr">
              <a:spcBef>
                <a:spcPts val="0"/>
              </a:spcBef>
              <a:spcAft>
                <a:spcPts val="0"/>
              </a:spcAft>
              <a:buNone/>
            </a:pPr>
            <a:r>
              <a:rPr lang="en" sz="1200">
                <a:solidFill>
                  <a:schemeClr val="dk2"/>
                </a:solidFill>
              </a:rPr>
              <a:t>norah98</a:t>
            </a:r>
            <a:r>
              <a:rPr lang="en" sz="1200">
                <a:solidFill>
                  <a:schemeClr val="dk2"/>
                </a:solidFill>
              </a:rPr>
              <a:t>@uw.edu</a:t>
            </a:r>
            <a:endParaRPr/>
          </a:p>
        </p:txBody>
      </p:sp>
      <p:pic>
        <p:nvPicPr>
          <p:cNvPr id="74" name="Google Shape;74;p15"/>
          <p:cNvPicPr preferRelativeResize="0"/>
          <p:nvPr/>
        </p:nvPicPr>
        <p:blipFill rotWithShape="1">
          <a:blip r:embed="rId6">
            <a:alphaModFix/>
          </a:blip>
          <a:srcRect b="0" l="3603" r="1321" t="2629"/>
          <a:stretch/>
        </p:blipFill>
        <p:spPr>
          <a:xfrm>
            <a:off x="6990375" y="1631475"/>
            <a:ext cx="1421700" cy="14397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79375" y="44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Shared Task: Detecting Hate Speech</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b="1" lang="en" sz="1900"/>
              <a:t>SemEval 2019 Task 5</a:t>
            </a:r>
            <a:r>
              <a:rPr lang="en" sz="1900"/>
              <a:t>:</a:t>
            </a:r>
            <a:r>
              <a:rPr b="1" lang="en" sz="1900"/>
              <a:t> </a:t>
            </a:r>
            <a:r>
              <a:rPr lang="en" sz="1900"/>
              <a:t>Multilingual detection of hate speech against immigrants and women in Twitter (HatEval) </a:t>
            </a:r>
            <a:endParaRPr sz="1900"/>
          </a:p>
          <a:p>
            <a:pPr indent="-304800" lvl="0" marL="457200" rtl="0" algn="l">
              <a:spcBef>
                <a:spcPts val="0"/>
              </a:spcBef>
              <a:spcAft>
                <a:spcPts val="0"/>
              </a:spcAft>
              <a:buClr>
                <a:schemeClr val="dk1"/>
              </a:buClr>
              <a:buSzPts val="1200"/>
              <a:buChar char="●"/>
            </a:pPr>
            <a:r>
              <a:rPr b="1" lang="en" sz="1900"/>
              <a:t>Recognition type</a:t>
            </a:r>
            <a:r>
              <a:rPr lang="en" sz="1900"/>
              <a:t>: binary classification </a:t>
            </a:r>
            <a:r>
              <a:rPr lang="en" sz="1900"/>
              <a:t>(hate speech or non-hate speech)</a:t>
            </a:r>
            <a:endParaRPr sz="1900"/>
          </a:p>
          <a:p>
            <a:pPr indent="-304800" lvl="0" marL="457200" rtl="0" algn="l">
              <a:spcBef>
                <a:spcPts val="0"/>
              </a:spcBef>
              <a:spcAft>
                <a:spcPts val="0"/>
              </a:spcAft>
              <a:buClr>
                <a:schemeClr val="dk1"/>
              </a:buClr>
              <a:buSzPts val="1200"/>
              <a:buChar char="●"/>
            </a:pPr>
            <a:r>
              <a:rPr b="1" lang="en" sz="1900"/>
              <a:t>Affect type</a:t>
            </a:r>
            <a:r>
              <a:rPr lang="en" sz="1900"/>
              <a:t>: attitude</a:t>
            </a:r>
            <a:endParaRPr sz="1900"/>
          </a:p>
          <a:p>
            <a:pPr indent="-304800" lvl="0" marL="457200" rtl="0" algn="l">
              <a:spcBef>
                <a:spcPts val="0"/>
              </a:spcBef>
              <a:spcAft>
                <a:spcPts val="0"/>
              </a:spcAft>
              <a:buClr>
                <a:schemeClr val="dk1"/>
              </a:buClr>
              <a:buSzPts val="1200"/>
              <a:buChar char="●"/>
            </a:pPr>
            <a:r>
              <a:rPr b="1" lang="en" sz="1900"/>
              <a:t>Target: </a:t>
            </a:r>
            <a:r>
              <a:rPr lang="en" sz="1900"/>
              <a:t>aspect-specific</a:t>
            </a:r>
            <a:endParaRPr sz="1900"/>
          </a:p>
          <a:p>
            <a:pPr indent="-304800" lvl="0" marL="457200" rtl="0" algn="l">
              <a:spcBef>
                <a:spcPts val="0"/>
              </a:spcBef>
              <a:spcAft>
                <a:spcPts val="0"/>
              </a:spcAft>
              <a:buClr>
                <a:schemeClr val="dk1"/>
              </a:buClr>
              <a:buSzPts val="1200"/>
              <a:buChar char="●"/>
            </a:pPr>
            <a:r>
              <a:rPr b="1" lang="en" sz="1900"/>
              <a:t>Genre</a:t>
            </a:r>
            <a:r>
              <a:rPr lang="en" sz="1900"/>
              <a:t>: tweets</a:t>
            </a:r>
            <a:endParaRPr sz="1900"/>
          </a:p>
          <a:p>
            <a:pPr indent="-304800" lvl="0" marL="457200" rtl="0" algn="l">
              <a:spcBef>
                <a:spcPts val="0"/>
              </a:spcBef>
              <a:spcAft>
                <a:spcPts val="0"/>
              </a:spcAft>
              <a:buClr>
                <a:schemeClr val="dk1"/>
              </a:buClr>
              <a:buSzPts val="1200"/>
              <a:buChar char="●"/>
            </a:pPr>
            <a:r>
              <a:rPr b="1" lang="en" sz="1900"/>
              <a:t>Modality</a:t>
            </a:r>
            <a:r>
              <a:rPr lang="en" sz="1900"/>
              <a:t>: text</a:t>
            </a:r>
            <a:endParaRPr sz="1900"/>
          </a:p>
          <a:p>
            <a:pPr indent="-304800" lvl="0" marL="457200" rtl="0" algn="l">
              <a:spcBef>
                <a:spcPts val="0"/>
              </a:spcBef>
              <a:spcAft>
                <a:spcPts val="0"/>
              </a:spcAft>
              <a:buClr>
                <a:schemeClr val="dk1"/>
              </a:buClr>
              <a:buSzPts val="1200"/>
              <a:buChar char="●"/>
            </a:pPr>
            <a:r>
              <a:rPr b="1" lang="en" sz="1900"/>
              <a:t>Language</a:t>
            </a:r>
            <a:r>
              <a:rPr lang="en" sz="1900"/>
              <a:t>: English (primary) and Spanish (</a:t>
            </a:r>
            <a:r>
              <a:rPr lang="en" sz="1900"/>
              <a:t>adaptation</a:t>
            </a:r>
            <a:r>
              <a:rPr lang="en" sz="1900"/>
              <a:t>)</a:t>
            </a:r>
            <a:endParaRPr sz="1900"/>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Dataset </a:t>
            </a:r>
            <a:r>
              <a:rPr lang="en"/>
              <a:t>requested</a:t>
            </a:r>
            <a:r>
              <a:rPr lang="en"/>
              <a:t> via </a:t>
            </a:r>
            <a:r>
              <a:rPr lang="en" u="sng">
                <a:solidFill>
                  <a:schemeClr val="hlink"/>
                </a:solidFill>
                <a:hlinkClick r:id="rId3"/>
              </a:rPr>
              <a:t>http://hatespeech.di.unito.it/hateval.html</a:t>
            </a:r>
            <a:endParaRPr/>
          </a:p>
          <a:p>
            <a:pPr indent="-298450" lvl="0" marL="457200" rtl="0" algn="l">
              <a:spcBef>
                <a:spcPts val="0"/>
              </a:spcBef>
              <a:spcAft>
                <a:spcPts val="0"/>
              </a:spcAft>
              <a:buClr>
                <a:schemeClr val="dk1"/>
              </a:buClr>
              <a:buSzPts val="1100"/>
              <a:buChar char="●"/>
            </a:pPr>
            <a:r>
              <a:rPr lang="en"/>
              <a:t>Collected from July to November 2017 for </a:t>
            </a:r>
            <a:r>
              <a:rPr b="1" lang="en"/>
              <a:t>women-targeted tweets</a:t>
            </a:r>
            <a:r>
              <a:rPr lang="en"/>
              <a:t> and July to September 2018 for </a:t>
            </a:r>
            <a:r>
              <a:rPr b="1" lang="en"/>
              <a:t>immigrant-targeted tweets</a:t>
            </a:r>
            <a:endParaRPr b="1"/>
          </a:p>
          <a:p>
            <a:pPr indent="-298450" lvl="0" marL="457200" rtl="0" algn="l">
              <a:spcBef>
                <a:spcPts val="0"/>
              </a:spcBef>
              <a:spcAft>
                <a:spcPts val="0"/>
              </a:spcAft>
              <a:buClr>
                <a:schemeClr val="dk1"/>
              </a:buClr>
              <a:buSzPts val="1100"/>
              <a:buChar char="●"/>
            </a:pPr>
            <a:r>
              <a:rPr b="1" lang="en"/>
              <a:t>English</a:t>
            </a:r>
            <a:r>
              <a:rPr lang="en"/>
              <a:t> language dataset: </a:t>
            </a:r>
            <a:r>
              <a:rPr b="1" lang="en"/>
              <a:t>13,000 tweets</a:t>
            </a:r>
            <a:r>
              <a:rPr lang="en"/>
              <a:t> (9,000 training, 1,000 development, and 3,000 testing)</a:t>
            </a:r>
            <a:endParaRPr/>
          </a:p>
          <a:p>
            <a:pPr indent="-298450" lvl="0" marL="457200" rtl="0" algn="l">
              <a:spcBef>
                <a:spcPts val="0"/>
              </a:spcBef>
              <a:spcAft>
                <a:spcPts val="0"/>
              </a:spcAft>
              <a:buClr>
                <a:schemeClr val="dk1"/>
              </a:buClr>
              <a:buSzPts val="1100"/>
              <a:buChar char="●"/>
            </a:pPr>
            <a:r>
              <a:rPr b="1" lang="en"/>
              <a:t>Spanish</a:t>
            </a:r>
            <a:r>
              <a:rPr lang="en"/>
              <a:t> language dataset:</a:t>
            </a:r>
            <a:r>
              <a:rPr b="1" lang="en"/>
              <a:t> 6,600 tweets</a:t>
            </a:r>
            <a:r>
              <a:rPr lang="en"/>
              <a:t> (4,500 training, 500 development, and 1,600 testing)</a:t>
            </a:r>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nvSpPr>
        <p:spPr>
          <a:xfrm>
            <a:off x="311700" y="4663225"/>
            <a:ext cx="732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999999"/>
                </a:solidFill>
              </a:rPr>
              <a:t>See Appendix A for more details regarding annotation guidelines for distinguishing hate speech</a:t>
            </a:r>
            <a:endParaRPr i="1" sz="8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95" name="Google Shape;95;p18"/>
          <p:cNvSpPr txBox="1"/>
          <p:nvPr>
            <p:ph idx="1" type="body"/>
          </p:nvPr>
        </p:nvSpPr>
        <p:spPr>
          <a:xfrm>
            <a:off x="773725" y="1152475"/>
            <a:ext cx="6932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t>
            </a:r>
            <a:r>
              <a:rPr lang="en">
                <a:solidFill>
                  <a:srgbClr val="A9B7C6"/>
                </a:solidFill>
                <a:highlight>
                  <a:srgbClr val="A9B7C6"/>
                </a:highlight>
              </a:rPr>
              <a:t>REDACTED</a:t>
            </a:r>
            <a:r>
              <a:rPr lang="en"/>
              <a:t> </a:t>
            </a:r>
            <a:r>
              <a:rPr lang="en"/>
              <a:t>Hurray, saving us $$$ in so many ways @potus @realDonaldTrump #LockThemUp #BuildTheWall #EndDACA #BoycottNFL #BoycottNike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t>
            </a:r>
            <a:r>
              <a:rPr lang="en">
                <a:solidFill>
                  <a:srgbClr val="A9B7C6"/>
                </a:solidFill>
                <a:highlight>
                  <a:srgbClr val="A9B7C6"/>
                </a:highlight>
              </a:rPr>
              <a:t>REDACTED</a:t>
            </a:r>
            <a:r>
              <a:rPr lang="en"/>
              <a:t> </a:t>
            </a:r>
            <a:r>
              <a:rPr lang="en"/>
              <a:t>Orban in Brussels: European leaders are ignoring the will of the people, they do not want migrants https://t.co/NeYFyqvYlX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422025" y="1236375"/>
            <a:ext cx="393600" cy="393600"/>
          </a:xfrm>
          <a:prstGeom prst="rect">
            <a:avLst/>
          </a:prstGeom>
          <a:noFill/>
          <a:ln>
            <a:noFill/>
          </a:ln>
        </p:spPr>
      </p:pic>
      <p:pic>
        <p:nvPicPr>
          <p:cNvPr id="98" name="Google Shape;98;p18"/>
          <p:cNvPicPr preferRelativeResize="0"/>
          <p:nvPr/>
        </p:nvPicPr>
        <p:blipFill>
          <a:blip r:embed="rId3">
            <a:alphaModFix/>
          </a:blip>
          <a:stretch>
            <a:fillRect/>
          </a:stretch>
        </p:blipFill>
        <p:spPr>
          <a:xfrm>
            <a:off x="422025" y="2772100"/>
            <a:ext cx="393600" cy="393600"/>
          </a:xfrm>
          <a:prstGeom prst="rect">
            <a:avLst/>
          </a:prstGeom>
          <a:noFill/>
          <a:ln>
            <a:noFill/>
          </a:ln>
        </p:spPr>
      </p:pic>
      <p:sp>
        <p:nvSpPr>
          <p:cNvPr id="99" name="Google Shape;99;p18"/>
          <p:cNvSpPr txBox="1"/>
          <p:nvPr/>
        </p:nvSpPr>
        <p:spPr>
          <a:xfrm>
            <a:off x="7487125" y="1233075"/>
            <a:ext cx="129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[HATEFUL]</a:t>
            </a:r>
            <a:endParaRPr b="1">
              <a:solidFill>
                <a:srgbClr val="FF0000"/>
              </a:solidFill>
              <a:latin typeface="Courier New"/>
              <a:ea typeface="Courier New"/>
              <a:cs typeface="Courier New"/>
              <a:sym typeface="Courier New"/>
            </a:endParaRPr>
          </a:p>
        </p:txBody>
      </p:sp>
      <p:sp>
        <p:nvSpPr>
          <p:cNvPr id="100" name="Google Shape;100;p18"/>
          <p:cNvSpPr txBox="1"/>
          <p:nvPr/>
        </p:nvSpPr>
        <p:spPr>
          <a:xfrm>
            <a:off x="7268425" y="2948150"/>
            <a:ext cx="173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B7B7B7"/>
                </a:solidFill>
                <a:latin typeface="Courier New"/>
                <a:ea typeface="Courier New"/>
                <a:cs typeface="Courier New"/>
                <a:sym typeface="Courier New"/>
              </a:rPr>
              <a:t>[NOT HATEFUL]</a:t>
            </a:r>
            <a:endParaRPr b="1">
              <a:solidFill>
                <a:srgbClr val="B7B7B7"/>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42913"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a:t>
            </a:r>
            <a:r>
              <a:rPr lang="en"/>
              <a:t>hree models are </a:t>
            </a:r>
            <a:r>
              <a:rPr lang="en"/>
              <a:t>evaluated:</a:t>
            </a:r>
            <a:endParaRPr/>
          </a:p>
          <a:p>
            <a:pPr indent="-336550" lvl="1" marL="914400" rtl="0" algn="l">
              <a:spcBef>
                <a:spcPts val="0"/>
              </a:spcBef>
              <a:spcAft>
                <a:spcPts val="0"/>
              </a:spcAft>
              <a:buSzPts val="1700"/>
              <a:buChar char="○"/>
            </a:pPr>
            <a:r>
              <a:rPr lang="en" sz="1700"/>
              <a:t>The baseline model, BOW-SVM, uses a Bag-of-Words representation for the features and a binary SVM classifier</a:t>
            </a:r>
            <a:endParaRPr sz="1700"/>
          </a:p>
          <a:p>
            <a:pPr indent="-336550" lvl="1" marL="914400" rtl="0" algn="l">
              <a:spcBef>
                <a:spcPts val="0"/>
              </a:spcBef>
              <a:spcAft>
                <a:spcPts val="0"/>
              </a:spcAft>
              <a:buSzPts val="1700"/>
              <a:buChar char="○"/>
            </a:pPr>
            <a:r>
              <a:rPr lang="en" sz="1700"/>
              <a:t>Our first proposed model, W2V-SVM, also uses a binary SVM classifier but relies on embeddings derived using Word2Vec</a:t>
            </a:r>
            <a:endParaRPr sz="1700"/>
          </a:p>
          <a:p>
            <a:pPr indent="-336550" lvl="1" marL="914400" rtl="0" algn="l">
              <a:spcBef>
                <a:spcPts val="0"/>
              </a:spcBef>
              <a:spcAft>
                <a:spcPts val="0"/>
              </a:spcAft>
              <a:buSzPts val="1700"/>
              <a:buChar char="○"/>
            </a:pPr>
            <a:r>
              <a:rPr lang="en" sz="1700"/>
              <a:t>Our second proposed model, W2V-EMP-SVM, uses additional lexical features derived using the empath package</a:t>
            </a:r>
            <a:endParaRPr sz="17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19"/>
          <p:cNvPicPr preferRelativeResize="0"/>
          <p:nvPr/>
        </p:nvPicPr>
        <p:blipFill>
          <a:blip r:embed="rId3">
            <a:alphaModFix/>
          </a:blip>
          <a:stretch>
            <a:fillRect/>
          </a:stretch>
        </p:blipFill>
        <p:spPr>
          <a:xfrm>
            <a:off x="311701" y="3121950"/>
            <a:ext cx="8752676" cy="17607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t>
            </a:r>
            <a:endParaRPr/>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5" name="Google Shape;115;p20"/>
          <p:cNvGraphicFramePr/>
          <p:nvPr/>
        </p:nvGraphicFramePr>
        <p:xfrm>
          <a:off x="196950" y="1017725"/>
          <a:ext cx="3000000" cy="3000000"/>
        </p:xfrm>
        <a:graphic>
          <a:graphicData uri="http://schemas.openxmlformats.org/drawingml/2006/table">
            <a:tbl>
              <a:tblPr>
                <a:noFill/>
                <a:tableStyleId>{0F8D7790-E983-4F7E-810A-2C7C7DBECDF2}</a:tableStyleId>
              </a:tblPr>
              <a:tblGrid>
                <a:gridCol w="907275"/>
                <a:gridCol w="1762800"/>
                <a:gridCol w="1819725"/>
                <a:gridCol w="1343600"/>
                <a:gridCol w="1528700"/>
                <a:gridCol w="1388000"/>
              </a:tblGrid>
              <a:tr h="363225">
                <a:tc>
                  <a:txBody>
                    <a:bodyPr/>
                    <a:lstStyle/>
                    <a:p>
                      <a:pPr indent="0" lvl="0" marL="0" rtl="0" algn="l">
                        <a:spcBef>
                          <a:spcPts val="0"/>
                        </a:spcBef>
                        <a:spcAft>
                          <a:spcPts val="0"/>
                        </a:spcAft>
                        <a:buNone/>
                      </a:pPr>
                      <a:r>
                        <a:t/>
                      </a:r>
                      <a:endParaRPr/>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a:t>Preprocessing</a:t>
                      </a:r>
                      <a:endParaRPr b="1"/>
                    </a:p>
                  </a:txBody>
                  <a:tcPr marT="45700" marB="45700" marR="45700" marL="45700" anchor="b">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a:t>Feature Extraction</a:t>
                      </a:r>
                      <a:endParaRPr b="1"/>
                    </a:p>
                  </a:txBody>
                  <a:tcPr marT="45700" marB="45700" marR="45700" marL="45700" anchor="b">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a:t>Training</a:t>
                      </a:r>
                      <a:endParaRPr b="1"/>
                    </a:p>
                  </a:txBody>
                  <a:tcPr marT="45700" marB="45700" marR="45700" marL="45700" anchor="b">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a:t>Inference</a:t>
                      </a:r>
                      <a:endParaRPr b="1"/>
                    </a:p>
                  </a:txBody>
                  <a:tcPr marT="45700" marB="45700" marR="45700" marL="45700" anchor="b">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en"/>
                        <a:t>Evaluation</a:t>
                      </a:r>
                      <a:endParaRPr b="1"/>
                    </a:p>
                  </a:txBody>
                  <a:tcPr marT="45700" marB="45700" marR="45700" marL="45700" anchor="b">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2037850">
                <a:tc>
                  <a:txBody>
                    <a:bodyPr/>
                    <a:lstStyle/>
                    <a:p>
                      <a:pPr indent="0" lvl="0" marL="0" rtl="0" algn="r">
                        <a:spcBef>
                          <a:spcPts val="0"/>
                        </a:spcBef>
                        <a:spcAft>
                          <a:spcPts val="0"/>
                        </a:spcAft>
                        <a:buNone/>
                      </a:pPr>
                      <a:r>
                        <a:rPr i="1" lang="en" sz="1100"/>
                        <a:t>Description</a:t>
                      </a:r>
                      <a:endParaRPr i="1" sz="1100"/>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77800" lvl="0" marL="228600" rtl="0" algn="l">
                        <a:spcBef>
                          <a:spcPts val="0"/>
                        </a:spcBef>
                        <a:spcAft>
                          <a:spcPts val="0"/>
                        </a:spcAft>
                        <a:buSzPts val="1000"/>
                        <a:buChar char="●"/>
                      </a:pPr>
                      <a:r>
                        <a:rPr lang="en" sz="1000"/>
                        <a:t>Tokenize (</a:t>
                      </a:r>
                      <a:r>
                        <a:rPr lang="en" sz="1000">
                          <a:latin typeface="Courier New"/>
                          <a:ea typeface="Courier New"/>
                          <a:cs typeface="Courier New"/>
                          <a:sym typeface="Courier New"/>
                        </a:rPr>
                        <a:t>nltk</a:t>
                      </a:r>
                      <a:r>
                        <a:rPr lang="en" sz="1000"/>
                        <a:t> tweet tokenizer)</a:t>
                      </a:r>
                      <a:endParaRPr sz="1000"/>
                    </a:p>
                    <a:p>
                      <a:pPr indent="-177800" lvl="0" marL="228600" rtl="0" algn="l">
                        <a:spcBef>
                          <a:spcPts val="1000"/>
                        </a:spcBef>
                        <a:spcAft>
                          <a:spcPts val="0"/>
                        </a:spcAft>
                        <a:buSzPts val="1000"/>
                        <a:buChar char="●"/>
                      </a:pPr>
                      <a:r>
                        <a:rPr lang="en" sz="1000"/>
                        <a:t>Lemmatize tokens w/</a:t>
                      </a:r>
                      <a:r>
                        <a:rPr lang="en" sz="1000">
                          <a:latin typeface="Courier New"/>
                          <a:ea typeface="Courier New"/>
                          <a:cs typeface="Courier New"/>
                          <a:sym typeface="Courier New"/>
                        </a:rPr>
                        <a:t>WordNet</a:t>
                      </a:r>
                      <a:r>
                        <a:rPr lang="en" sz="1000"/>
                        <a:t> lemmatizer</a:t>
                      </a:r>
                      <a:endParaRPr sz="1000"/>
                    </a:p>
                    <a:p>
                      <a:pPr indent="-177800" lvl="0" marL="228600" rtl="0" algn="l">
                        <a:spcBef>
                          <a:spcPts val="1000"/>
                        </a:spcBef>
                        <a:spcAft>
                          <a:spcPts val="1000"/>
                        </a:spcAft>
                        <a:buSzPts val="1000"/>
                        <a:buChar char="●"/>
                      </a:pPr>
                      <a:r>
                        <a:rPr lang="en" sz="1000"/>
                        <a:t>Remove English stopwords (</a:t>
                      </a:r>
                      <a:r>
                        <a:rPr lang="en" sz="1000">
                          <a:latin typeface="Courier New"/>
                          <a:ea typeface="Courier New"/>
                          <a:cs typeface="Courier New"/>
                          <a:sym typeface="Courier New"/>
                        </a:rPr>
                        <a:t>nltk</a:t>
                      </a:r>
                      <a:r>
                        <a:rPr lang="en" sz="1000"/>
                        <a:t> list)</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77800" lvl="0" marL="228600" marR="0" rtl="0" algn="l">
                        <a:lnSpc>
                          <a:spcPct val="100000"/>
                        </a:lnSpc>
                        <a:spcBef>
                          <a:spcPts val="0"/>
                        </a:spcBef>
                        <a:spcAft>
                          <a:spcPts val="0"/>
                        </a:spcAft>
                        <a:buSzPts val="1000"/>
                        <a:buChar char="●"/>
                      </a:pPr>
                      <a:r>
                        <a:rPr lang="en" sz="1000"/>
                        <a:t>Apply CBOW </a:t>
                      </a:r>
                      <a:r>
                        <a:rPr lang="en" sz="1000">
                          <a:latin typeface="Courier New"/>
                          <a:ea typeface="Courier New"/>
                          <a:cs typeface="Courier New"/>
                          <a:sym typeface="Courier New"/>
                        </a:rPr>
                        <a:t>word2vec</a:t>
                      </a:r>
                      <a:r>
                        <a:rPr lang="en" sz="1000"/>
                        <a:t> to produce average tweet embeddings</a:t>
                      </a:r>
                      <a:endParaRPr sz="1000"/>
                    </a:p>
                    <a:p>
                      <a:pPr indent="-177800" lvl="0" marL="228600" marR="0" rtl="0" algn="l">
                        <a:lnSpc>
                          <a:spcPct val="100000"/>
                        </a:lnSpc>
                        <a:spcBef>
                          <a:spcPts val="1000"/>
                        </a:spcBef>
                        <a:spcAft>
                          <a:spcPts val="1000"/>
                        </a:spcAft>
                        <a:buSzPts val="1000"/>
                        <a:buChar char="●"/>
                      </a:pPr>
                      <a:r>
                        <a:rPr lang="en" sz="1000"/>
                        <a:t>[SVM-EMP-W2V Only] Concatenate lexical information from </a:t>
                      </a:r>
                      <a:r>
                        <a:rPr lang="en" sz="1000">
                          <a:latin typeface="Courier New"/>
                          <a:ea typeface="Courier New"/>
                          <a:cs typeface="Courier New"/>
                          <a:sym typeface="Courier New"/>
                        </a:rPr>
                        <a:t>empath</a:t>
                      </a:r>
                      <a:r>
                        <a:rPr lang="en" sz="1000"/>
                        <a:t> library</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77800" lvl="0" marL="228600" marR="0" rtl="0" algn="l">
                        <a:lnSpc>
                          <a:spcPct val="100000"/>
                        </a:lnSpc>
                        <a:spcBef>
                          <a:spcPts val="0"/>
                        </a:spcBef>
                        <a:spcAft>
                          <a:spcPts val="0"/>
                        </a:spcAft>
                        <a:buSzPts val="1000"/>
                        <a:buChar char="●"/>
                      </a:pPr>
                      <a:r>
                        <a:rPr lang="en" sz="1000">
                          <a:latin typeface="Courier New"/>
                          <a:ea typeface="Courier New"/>
                          <a:cs typeface="Courier New"/>
                          <a:sym typeface="Courier New"/>
                        </a:rPr>
                        <a:t>SVC</a:t>
                      </a:r>
                      <a:r>
                        <a:rPr lang="en" sz="1000"/>
                        <a:t> from sklearn</a:t>
                      </a:r>
                      <a:endParaRPr sz="1000"/>
                    </a:p>
                    <a:p>
                      <a:pPr indent="-177800" lvl="0" marL="228600" marR="0" rtl="0" algn="l">
                        <a:lnSpc>
                          <a:spcPct val="100000"/>
                        </a:lnSpc>
                        <a:spcBef>
                          <a:spcPts val="1000"/>
                        </a:spcBef>
                        <a:spcAft>
                          <a:spcPts val="0"/>
                        </a:spcAft>
                        <a:buSzPts val="1000"/>
                        <a:buChar char="●"/>
                      </a:pPr>
                      <a:r>
                        <a:rPr lang="en" sz="1000"/>
                        <a:t>Grid search for best hyperparameters using  5-fold cross-validation on the </a:t>
                      </a:r>
                      <a:r>
                        <a:rPr i="1" lang="en" sz="1000"/>
                        <a:t>training</a:t>
                      </a:r>
                      <a:r>
                        <a:rPr lang="en" sz="1000"/>
                        <a:t> set only (</a:t>
                      </a:r>
                      <a:r>
                        <a:rPr lang="en" sz="1000">
                          <a:latin typeface="Courier New"/>
                          <a:ea typeface="Courier New"/>
                          <a:cs typeface="Courier New"/>
                          <a:sym typeface="Courier New"/>
                        </a:rPr>
                        <a:t>GridSearchCV</a:t>
                      </a:r>
                      <a:r>
                        <a:rPr lang="en" sz="1000"/>
                        <a:t>)</a:t>
                      </a:r>
                      <a:endParaRPr sz="1000"/>
                    </a:p>
                    <a:p>
                      <a:pPr indent="-177800" lvl="0" marL="228600" marR="0" rtl="0" algn="l">
                        <a:lnSpc>
                          <a:spcPct val="100000"/>
                        </a:lnSpc>
                        <a:spcBef>
                          <a:spcPts val="1000"/>
                        </a:spcBef>
                        <a:spcAft>
                          <a:spcPts val="1000"/>
                        </a:spcAft>
                        <a:buSzPts val="1000"/>
                        <a:buChar char="●"/>
                      </a:pPr>
                      <a:r>
                        <a:rPr lang="en" sz="1000"/>
                        <a:t>Select and save model with best </a:t>
                      </a:r>
                      <a:r>
                        <a:rPr lang="en" sz="1000">
                          <a:latin typeface="Courier New"/>
                          <a:ea typeface="Courier New"/>
                          <a:cs typeface="Courier New"/>
                          <a:sym typeface="Courier New"/>
                        </a:rPr>
                        <a:t>f1_macro</a:t>
                      </a:r>
                      <a:r>
                        <a:rPr lang="en" sz="1000"/>
                        <a:t> score</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77800" lvl="0" marL="228600" marR="0" rtl="0" algn="l">
                        <a:lnSpc>
                          <a:spcPct val="100000"/>
                        </a:lnSpc>
                        <a:spcBef>
                          <a:spcPts val="0"/>
                        </a:spcBef>
                        <a:spcAft>
                          <a:spcPts val="0"/>
                        </a:spcAft>
                        <a:buSzPts val="1000"/>
                        <a:buChar char="●"/>
                      </a:pPr>
                      <a:r>
                        <a:rPr lang="en" sz="1000"/>
                        <a:t>Use best model from training step (or load model if only performing inference)</a:t>
                      </a:r>
                      <a:endParaRPr sz="1000"/>
                    </a:p>
                    <a:p>
                      <a:pPr indent="-177800" lvl="0" marL="228600" marR="0" rtl="0" algn="l">
                        <a:lnSpc>
                          <a:spcPct val="100000"/>
                        </a:lnSpc>
                        <a:spcBef>
                          <a:spcPts val="1000"/>
                        </a:spcBef>
                        <a:spcAft>
                          <a:spcPts val="0"/>
                        </a:spcAft>
                        <a:buSzPts val="1000"/>
                        <a:buChar char="●"/>
                      </a:pPr>
                      <a:r>
                        <a:rPr lang="en" sz="1000"/>
                        <a:t>Feed dev instances into </a:t>
                      </a:r>
                      <a:r>
                        <a:rPr lang="en" sz="1000">
                          <a:latin typeface="Courier New"/>
                          <a:ea typeface="Courier New"/>
                          <a:cs typeface="Courier New"/>
                          <a:sym typeface="Courier New"/>
                        </a:rPr>
                        <a:t>model.predict()</a:t>
                      </a:r>
                      <a:endParaRPr sz="1000">
                        <a:latin typeface="Courier New"/>
                        <a:ea typeface="Courier New"/>
                        <a:cs typeface="Courier New"/>
                        <a:sym typeface="Courier New"/>
                      </a:endParaRPr>
                    </a:p>
                    <a:p>
                      <a:pPr indent="-177800" lvl="0" marL="228600" marR="0" rtl="0" algn="l">
                        <a:lnSpc>
                          <a:spcPct val="100000"/>
                        </a:lnSpc>
                        <a:spcBef>
                          <a:spcPts val="1000"/>
                        </a:spcBef>
                        <a:spcAft>
                          <a:spcPts val="1000"/>
                        </a:spcAft>
                        <a:buSzPts val="1000"/>
                        <a:buChar char="●"/>
                      </a:pPr>
                      <a:r>
                        <a:rPr lang="en" sz="1000"/>
                        <a:t>Save predictions to output/</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77800" lvl="0" marL="228600" marR="0" rtl="0" algn="l">
                        <a:lnSpc>
                          <a:spcPct val="100000"/>
                        </a:lnSpc>
                        <a:spcBef>
                          <a:spcPts val="0"/>
                        </a:spcBef>
                        <a:spcAft>
                          <a:spcPts val="0"/>
                        </a:spcAft>
                        <a:buSzPts val="1000"/>
                        <a:buChar char="●"/>
                      </a:pPr>
                      <a:r>
                        <a:rPr lang="en" sz="1000"/>
                        <a:t>Compare predictions to golden labels, applying sklearn’s accuracy measure as well as macro-averaged versions of precision, recall and f1.</a:t>
                      </a:r>
                      <a:endParaRPr sz="1000"/>
                    </a:p>
                    <a:p>
                      <a:pPr indent="-177800" lvl="0" marL="228600" marR="0" rtl="0" algn="l">
                        <a:lnSpc>
                          <a:spcPct val="100000"/>
                        </a:lnSpc>
                        <a:spcBef>
                          <a:spcPts val="1000"/>
                        </a:spcBef>
                        <a:spcAft>
                          <a:spcPts val="1000"/>
                        </a:spcAft>
                        <a:buSzPts val="1000"/>
                        <a:buChar char="●"/>
                      </a:pPr>
                      <a:r>
                        <a:rPr lang="en" sz="1000"/>
                        <a:t>Output results to txt file.</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759375">
                <a:tc>
                  <a:txBody>
                    <a:bodyPr/>
                    <a:lstStyle/>
                    <a:p>
                      <a:pPr indent="0" lvl="0" marL="0" rtl="0" algn="r">
                        <a:spcBef>
                          <a:spcPts val="0"/>
                        </a:spcBef>
                        <a:spcAft>
                          <a:spcPts val="0"/>
                        </a:spcAft>
                        <a:buNone/>
                      </a:pPr>
                      <a:r>
                        <a:rPr i="1" lang="en" sz="1100"/>
                        <a:t>Inputs &amp; Outputs</a:t>
                      </a:r>
                      <a:endParaRPr i="1" sz="1100"/>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14300" lvl="0" marL="228600" rtl="0" algn="l">
                        <a:spcBef>
                          <a:spcPts val="0"/>
                        </a:spcBef>
                        <a:spcAft>
                          <a:spcPts val="0"/>
                        </a:spcAft>
                        <a:buNone/>
                      </a:pPr>
                      <a:r>
                        <a:rPr lang="en" sz="1000"/>
                        <a:t>I: .csv file with tweets</a:t>
                      </a:r>
                      <a:endParaRPr sz="1000"/>
                    </a:p>
                    <a:p>
                      <a:pPr indent="-114300" lvl="0" marL="228600" rtl="0" algn="l">
                        <a:spcBef>
                          <a:spcPts val="1000"/>
                        </a:spcBef>
                        <a:spcAft>
                          <a:spcPts val="1000"/>
                        </a:spcAft>
                        <a:buNone/>
                      </a:pPr>
                      <a:r>
                        <a:rPr lang="en" sz="1000"/>
                        <a:t>O: arrays of tweets &amp; labels </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14300" lvl="0" marL="228600" marR="0" rtl="0" algn="l">
                        <a:lnSpc>
                          <a:spcPct val="100000"/>
                        </a:lnSpc>
                        <a:spcBef>
                          <a:spcPts val="0"/>
                        </a:spcBef>
                        <a:spcAft>
                          <a:spcPts val="0"/>
                        </a:spcAft>
                        <a:buNone/>
                      </a:pPr>
                      <a:r>
                        <a:rPr lang="en" sz="1000"/>
                        <a:t>I: array of tweets &amp; labels </a:t>
                      </a:r>
                      <a:endParaRPr sz="1000"/>
                    </a:p>
                    <a:p>
                      <a:pPr indent="-114300" lvl="0" marL="228600" marR="0" rtl="0" algn="l">
                        <a:lnSpc>
                          <a:spcPct val="100000"/>
                        </a:lnSpc>
                        <a:spcBef>
                          <a:spcPts val="1000"/>
                        </a:spcBef>
                        <a:spcAft>
                          <a:spcPts val="1000"/>
                        </a:spcAft>
                        <a:buNone/>
                      </a:pPr>
                      <a:r>
                        <a:rPr lang="en" sz="1000"/>
                        <a:t>O: train and dev vectors</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14300" lvl="0" marL="228600" marR="0" rtl="0" algn="l">
                        <a:lnSpc>
                          <a:spcPct val="100000"/>
                        </a:lnSpc>
                        <a:spcBef>
                          <a:spcPts val="0"/>
                        </a:spcBef>
                        <a:spcAft>
                          <a:spcPts val="0"/>
                        </a:spcAft>
                        <a:buNone/>
                      </a:pPr>
                      <a:r>
                        <a:rPr lang="en" sz="1000"/>
                        <a:t>I: training vectors</a:t>
                      </a:r>
                      <a:endParaRPr sz="1000"/>
                    </a:p>
                    <a:p>
                      <a:pPr indent="-114300" lvl="0" marL="228600" marR="0" rtl="0" algn="l">
                        <a:lnSpc>
                          <a:spcPct val="100000"/>
                        </a:lnSpc>
                        <a:spcBef>
                          <a:spcPts val="1000"/>
                        </a:spcBef>
                        <a:spcAft>
                          <a:spcPts val="1000"/>
                        </a:spcAft>
                        <a:buNone/>
                      </a:pPr>
                      <a:r>
                        <a:rPr lang="en" sz="1000"/>
                        <a:t>O: model object, model file</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14300" lvl="0" marL="228600" marR="0" rtl="0" algn="l">
                        <a:lnSpc>
                          <a:spcPct val="100000"/>
                        </a:lnSpc>
                        <a:spcBef>
                          <a:spcPts val="0"/>
                        </a:spcBef>
                        <a:spcAft>
                          <a:spcPts val="0"/>
                        </a:spcAft>
                        <a:buNone/>
                      </a:pPr>
                      <a:r>
                        <a:rPr lang="en" sz="1000"/>
                        <a:t>I: model object, unlabeled instances</a:t>
                      </a:r>
                      <a:endParaRPr sz="1000"/>
                    </a:p>
                    <a:p>
                      <a:pPr indent="-114300" lvl="0" marL="228600" marR="0" rtl="0" algn="l">
                        <a:lnSpc>
                          <a:spcPct val="100000"/>
                        </a:lnSpc>
                        <a:spcBef>
                          <a:spcPts val="1000"/>
                        </a:spcBef>
                        <a:spcAft>
                          <a:spcPts val="1000"/>
                        </a:spcAft>
                        <a:buNone/>
                      </a:pPr>
                      <a:r>
                        <a:rPr lang="en" sz="1000"/>
                        <a:t>O: predictions</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114300" lvl="0" marL="228600" marR="0" rtl="0" algn="l">
                        <a:lnSpc>
                          <a:spcPct val="100000"/>
                        </a:lnSpc>
                        <a:spcBef>
                          <a:spcPts val="0"/>
                        </a:spcBef>
                        <a:spcAft>
                          <a:spcPts val="0"/>
                        </a:spcAft>
                        <a:buNone/>
                      </a:pPr>
                      <a:r>
                        <a:rPr lang="en" sz="1000"/>
                        <a:t>I: predictions</a:t>
                      </a:r>
                      <a:endParaRPr sz="1000"/>
                    </a:p>
                    <a:p>
                      <a:pPr indent="-114300" lvl="0" marL="228600" marR="0" rtl="0" algn="l">
                        <a:lnSpc>
                          <a:spcPct val="100000"/>
                        </a:lnSpc>
                        <a:spcBef>
                          <a:spcPts val="1000"/>
                        </a:spcBef>
                        <a:spcAft>
                          <a:spcPts val="1000"/>
                        </a:spcAft>
                        <a:buNone/>
                      </a:pPr>
                      <a:r>
                        <a:rPr lang="en" sz="1000"/>
                        <a:t>O: results file</a:t>
                      </a:r>
                      <a:endParaRPr sz="1000"/>
                    </a:p>
                  </a:txBody>
                  <a:tcPr marT="45700" marB="45700" marR="45700" marL="45700">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02000">
                <a:tc>
                  <a:txBody>
                    <a:bodyPr/>
                    <a:lstStyle/>
                    <a:p>
                      <a:pPr indent="0" lvl="0" marL="0" rtl="0" algn="r">
                        <a:spcBef>
                          <a:spcPts val="0"/>
                        </a:spcBef>
                        <a:spcAft>
                          <a:spcPts val="0"/>
                        </a:spcAft>
                        <a:buNone/>
                      </a:pPr>
                      <a:r>
                        <a:rPr i="1" lang="en" sz="1100"/>
                        <a:t>Module(s)</a:t>
                      </a:r>
                      <a:endParaRPr i="1" sz="1100"/>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lang="en" sz="800">
                          <a:latin typeface="Courier New"/>
                          <a:ea typeface="Courier New"/>
                          <a:cs typeface="Courier New"/>
                          <a:sym typeface="Courier New"/>
                        </a:rPr>
                        <a:t>features.preprocess</a:t>
                      </a:r>
                      <a:endParaRPr sz="800">
                        <a:latin typeface="Courier New"/>
                        <a:ea typeface="Courier New"/>
                        <a:cs typeface="Courier New"/>
                        <a:sym typeface="Courier New"/>
                      </a:endParaRPr>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lang="en" sz="800">
                          <a:latin typeface="Courier New"/>
                          <a:ea typeface="Courier New"/>
                          <a:cs typeface="Courier New"/>
                          <a:sym typeface="Courier New"/>
                        </a:rPr>
                        <a:t>features.extract_features</a:t>
                      </a:r>
                      <a:endParaRPr sz="800">
                        <a:latin typeface="Courier New"/>
                        <a:ea typeface="Courier New"/>
                        <a:cs typeface="Courier New"/>
                        <a:sym typeface="Courier New"/>
                      </a:endParaRPr>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lang="en" sz="800">
                          <a:latin typeface="Courier New"/>
                          <a:ea typeface="Courier New"/>
                          <a:cs typeface="Courier New"/>
                          <a:sym typeface="Courier New"/>
                        </a:rPr>
                        <a:t>modeling.classifier</a:t>
                      </a:r>
                      <a:endParaRPr sz="800">
                        <a:latin typeface="Courier New"/>
                        <a:ea typeface="Courier New"/>
                        <a:cs typeface="Courier New"/>
                        <a:sym typeface="Courier New"/>
                      </a:endParaRPr>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lang="en" sz="800">
                          <a:latin typeface="Courier New"/>
                          <a:ea typeface="Courier New"/>
                          <a:cs typeface="Courier New"/>
                          <a:sym typeface="Courier New"/>
                        </a:rPr>
                        <a:t>modeling.classifier</a:t>
                      </a:r>
                      <a:endParaRPr sz="800">
                        <a:latin typeface="Courier New"/>
                        <a:ea typeface="Courier New"/>
                        <a:cs typeface="Courier New"/>
                        <a:sym typeface="Courier New"/>
                      </a:endParaRPr>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l">
                        <a:spcBef>
                          <a:spcPts val="0"/>
                        </a:spcBef>
                        <a:spcAft>
                          <a:spcPts val="0"/>
                        </a:spcAft>
                        <a:buNone/>
                      </a:pPr>
                      <a:r>
                        <a:rPr lang="en" sz="800">
                          <a:latin typeface="Courier New"/>
                          <a:ea typeface="Courier New"/>
                          <a:cs typeface="Courier New"/>
                          <a:sym typeface="Courier New"/>
                        </a:rPr>
                        <a:t>main.evaluate</a:t>
                      </a:r>
                      <a:endParaRPr sz="800">
                        <a:latin typeface="Courier New"/>
                        <a:ea typeface="Courier New"/>
                        <a:cs typeface="Courier New"/>
                        <a:sym typeface="Courier New"/>
                      </a:endParaRPr>
                    </a:p>
                  </a:txBody>
                  <a:tcPr marT="45700" marB="45700" marR="45700" marL="45700" anchor="ctr">
                    <a:lnL cap="flat" cmpd="sng" w="9525">
                      <a:solidFill>
                        <a:srgbClr val="9E9E9E"/>
                      </a:solidFill>
                      <a:prstDash val="dot"/>
                      <a:round/>
                      <a:headEnd len="sm" w="sm" type="none"/>
                      <a:tailEnd len="sm" w="sm" type="none"/>
                    </a:lnL>
                    <a:lnR cap="flat" cmpd="sng" w="9525">
                      <a:solidFill>
                        <a:srgbClr val="9E9E9E"/>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2" name="Google Shape;122;p21"/>
          <p:cNvGraphicFramePr/>
          <p:nvPr/>
        </p:nvGraphicFramePr>
        <p:xfrm>
          <a:off x="530475" y="2148775"/>
          <a:ext cx="3000000" cy="3000000"/>
        </p:xfrm>
        <a:graphic>
          <a:graphicData uri="http://schemas.openxmlformats.org/drawingml/2006/table">
            <a:tbl>
              <a:tblPr>
                <a:noFill/>
                <a:tableStyleId>{0F8D7790-E983-4F7E-810A-2C7C7DBECDF2}</a:tableStyleId>
              </a:tblPr>
              <a:tblGrid>
                <a:gridCol w="2307475"/>
                <a:gridCol w="1330575"/>
                <a:gridCol w="1330575"/>
                <a:gridCol w="1330575"/>
                <a:gridCol w="1330575"/>
              </a:tblGrid>
              <a:tr h="381000">
                <a:tc>
                  <a:txBody>
                    <a:bodyPr/>
                    <a:lstStyle/>
                    <a:p>
                      <a:pPr indent="0" lvl="0" marL="0" rtl="0" algn="l">
                        <a:spcBef>
                          <a:spcPts val="0"/>
                        </a:spcBef>
                        <a:spcAft>
                          <a:spcPts val="0"/>
                        </a:spcAft>
                        <a:buNone/>
                      </a:pPr>
                      <a:r>
                        <a:rPr i="1" lang="en"/>
                        <a:t>Model</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Acc</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Prec</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Rec</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F1-Macro</a:t>
                      </a:r>
                      <a:endParaRPr i="1"/>
                    </a:p>
                  </a:txBody>
                  <a:tcPr marT="91425" marB="91425" marR="91425" marL="91425">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W2V-SVM</a:t>
                      </a:r>
                      <a:endParaRPr/>
                    </a:p>
                  </a:txBody>
                  <a:tcPr marT="91425" marB="91425" marR="91425" marL="91425">
                    <a:lnT cap="flat" cmpd="sng" w="19050">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a:t>0.67</a:t>
                      </a:r>
                      <a:endParaRPr/>
                    </a:p>
                  </a:txBody>
                  <a:tcPr marT="91425" marB="91425" marR="91425" marL="91425" anchor="ctr">
                    <a:lnT cap="flat" cmpd="sng" w="19050">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a:t>0.62</a:t>
                      </a:r>
                      <a:endParaRPr/>
                    </a:p>
                  </a:txBody>
                  <a:tcPr marT="91425" marB="91425" marR="91425" marL="91425" anchor="ctr">
                    <a:lnT cap="flat" cmpd="sng" w="19050">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a:t>0.71</a:t>
                      </a:r>
                      <a:endParaRPr/>
                    </a:p>
                  </a:txBody>
                  <a:tcPr marT="91425" marB="91425" marR="91425" marL="91425" anchor="ctr">
                    <a:lnT cap="flat" cmpd="sng" w="19050">
                      <a:solidFill>
                        <a:schemeClr val="dk1"/>
                      </a:solidFill>
                      <a:prstDash val="solid"/>
                      <a:round/>
                      <a:headEnd len="sm" w="sm" type="none"/>
                      <a:tailEnd len="sm" w="sm" type="none"/>
                    </a:lnT>
                  </a:tcPr>
                </a:tc>
                <a:tc>
                  <a:txBody>
                    <a:bodyPr/>
                    <a:lstStyle/>
                    <a:p>
                      <a:pPr indent="0" lvl="0" marL="0" rtl="0" algn="r">
                        <a:spcBef>
                          <a:spcPts val="0"/>
                        </a:spcBef>
                        <a:spcAft>
                          <a:spcPts val="0"/>
                        </a:spcAft>
                        <a:buNone/>
                      </a:pPr>
                      <a:r>
                        <a:rPr lang="en"/>
                        <a:t>0.60</a:t>
                      </a:r>
                      <a:endParaRPr/>
                    </a:p>
                  </a:txBody>
                  <a:tcPr marT="91425" marB="91425" marR="91425" marL="91425" anchor="ctr">
                    <a:lnT cap="flat" cmpd="sng" w="19050">
                      <a:solidFill>
                        <a:schemeClr val="dk1"/>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W2V-EMP-SVM</a:t>
                      </a:r>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0.70</a:t>
                      </a:r>
                      <a:endParaRPr/>
                    </a:p>
                  </a:txBody>
                  <a:tcPr marT="91425" marB="91425" marR="91425" marL="91425" anchor="ctr">
                    <a:lnB cap="flat" cmpd="sng" w="381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0.66</a:t>
                      </a:r>
                      <a:endParaRPr/>
                    </a:p>
                  </a:txBody>
                  <a:tcPr marT="91425" marB="91425" marR="91425" marL="91425" anchor="ctr">
                    <a:lnB cap="flat" cmpd="sng" w="381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0.72</a:t>
                      </a:r>
                      <a:endParaRPr/>
                    </a:p>
                  </a:txBody>
                  <a:tcPr marT="91425" marB="91425" marR="91425" marL="91425" anchor="ctr">
                    <a:lnB cap="flat" cmpd="sng" w="3810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0.65</a:t>
                      </a:r>
                      <a:endParaRPr/>
                    </a:p>
                  </a:txBody>
                  <a:tcPr marT="91425" marB="91425" marR="91425" marL="91425" anchor="ctr">
                    <a:lnB cap="flat" cmpd="sng" w="3810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BOW-SVM</a:t>
                      </a:r>
                      <a:endParaRPr/>
                    </a:p>
                    <a:p>
                      <a:pPr indent="0" lvl="0" marL="0" rtl="0" algn="l">
                        <a:spcBef>
                          <a:spcPts val="0"/>
                        </a:spcBef>
                        <a:spcAft>
                          <a:spcPts val="0"/>
                        </a:spcAft>
                        <a:buNone/>
                      </a:pPr>
                      <a:r>
                        <a:rPr lang="en"/>
                        <a:t>(Our Baseline)</a:t>
                      </a:r>
                      <a:endParaRPr/>
                    </a:p>
                  </a:txBody>
                  <a:tcPr marT="91425" marB="91425" marR="91425" marL="91425">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b="1" lang="en">
                          <a:solidFill>
                            <a:schemeClr val="dk1"/>
                          </a:solidFill>
                        </a:rPr>
                        <a:t>0.73</a:t>
                      </a:r>
                      <a:endParaRPr b="1"/>
                    </a:p>
                  </a:txBody>
                  <a:tcPr marT="91425" marB="91425" marR="91425" marL="91425" anchor="ct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b="1" lang="en"/>
                        <a:t>0.72</a:t>
                      </a:r>
                      <a:endParaRPr b="1"/>
                    </a:p>
                  </a:txBody>
                  <a:tcPr marT="91425" marB="91425" marR="91425" marL="91425" anchor="ct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b="1" lang="en"/>
                        <a:t>0.73</a:t>
                      </a:r>
                      <a:endParaRPr b="1"/>
                    </a:p>
                  </a:txBody>
                  <a:tcPr marT="91425" marB="91425" marR="91425" marL="91425" anchor="ct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b="1" lang="en"/>
                        <a:t>0.72</a:t>
                      </a:r>
                      <a:endParaRPr b="1"/>
                    </a:p>
                  </a:txBody>
                  <a:tcPr marT="91425" marB="91425" marR="91425" marL="91425" anchor="ctr">
                    <a:lnT cap="flat" cmpd="sng" w="3810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a:t>
                      </a:r>
                      <a:r>
                        <a:rPr lang="en"/>
                        <a:t>f-idf SVC*</a:t>
                      </a:r>
                      <a:endParaRPr/>
                    </a:p>
                    <a:p>
                      <a:pPr indent="0" lvl="0" marL="0" rtl="0" algn="l">
                        <a:spcBef>
                          <a:spcPts val="0"/>
                        </a:spcBef>
                        <a:spcAft>
                          <a:spcPts val="0"/>
                        </a:spcAft>
                        <a:buNone/>
                      </a:pPr>
                      <a:r>
                        <a:rPr lang="en"/>
                        <a:t>(Shared Task </a:t>
                      </a:r>
                      <a:r>
                        <a:rPr i="1" lang="en"/>
                        <a:t>Baseline</a:t>
                      </a:r>
                      <a:r>
                        <a:rPr lang="en"/>
                        <a:t>)</a:t>
                      </a:r>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b="1" lang="en">
                          <a:solidFill>
                            <a:schemeClr val="dk1"/>
                          </a:solidFill>
                        </a:rPr>
                        <a:t>-</a:t>
                      </a:r>
                      <a:endParaRPr b="1">
                        <a:solidFill>
                          <a:schemeClr val="dk1"/>
                        </a:solidFill>
                      </a:endParaRPr>
                    </a:p>
                  </a:txBody>
                  <a:tcPr marT="91425" marB="91425" marR="91425" marL="91425" anchor="ctr">
                    <a:lnT cap="flat" cmpd="sng" w="19050">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b="1" lang="en"/>
                        <a:t>-</a:t>
                      </a:r>
                      <a:endParaRPr b="1"/>
                    </a:p>
                  </a:txBody>
                  <a:tcPr marT="91425" marB="91425" marR="91425" marL="91425" anchor="ctr">
                    <a:lnT cap="flat" cmpd="sng" w="19050">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b="1" lang="en"/>
                        <a:t>-</a:t>
                      </a:r>
                      <a:endParaRPr b="1"/>
                    </a:p>
                  </a:txBody>
                  <a:tcPr marT="91425" marB="91425" marR="91425" marL="91425" anchor="ctr">
                    <a:lnT cap="flat" cmpd="sng" w="19050">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b="1" lang="en"/>
                        <a:t>0.45</a:t>
                      </a:r>
                      <a:endParaRPr b="1"/>
                    </a:p>
                  </a:txBody>
                  <a:tcPr marT="91425" marB="91425" marR="91425" marL="91425" anchor="ctr">
                    <a:lnT cap="flat" cmpd="sng" w="19050">
                      <a:solidFill>
                        <a:srgbClr val="9E9E9E"/>
                      </a:solidFill>
                      <a:prstDash val="solid"/>
                      <a:round/>
                      <a:headEnd len="sm" w="sm" type="none"/>
                      <a:tailEnd len="sm" w="sm" type="none"/>
                    </a:lnT>
                  </a:tcPr>
                </a:tc>
              </a:tr>
            </a:tbl>
          </a:graphicData>
        </a:graphic>
      </p:graphicFrame>
      <p:sp>
        <p:nvSpPr>
          <p:cNvPr id="123" name="Google Shape;123;p21"/>
          <p:cNvSpPr txBox="1"/>
          <p:nvPr>
            <p:ph type="title"/>
          </p:nvPr>
        </p:nvSpPr>
        <p:spPr>
          <a:xfrm>
            <a:off x="311700" y="1017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562"/>
              <a:buNone/>
            </a:pPr>
            <a:r>
              <a:rPr lang="en" sz="1920"/>
              <a:t>Our model substantially outperformed the SemEval 2019 Task 5 Baseline for the Subtask, but it underperformed our own bag of words baseline model F1-macro (BOW-SVM) by 0.06.</a:t>
            </a:r>
            <a:endParaRPr sz="1920"/>
          </a:p>
        </p:txBody>
      </p:sp>
      <p:sp>
        <p:nvSpPr>
          <p:cNvPr id="124" name="Google Shape;124;p21"/>
          <p:cNvSpPr txBox="1"/>
          <p:nvPr/>
        </p:nvSpPr>
        <p:spPr>
          <a:xfrm>
            <a:off x="311700" y="4663225"/>
            <a:ext cx="732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rgbClr val="999999"/>
                </a:solidFill>
              </a:rPr>
              <a:t>*Note that the Basile et al 2019 baseline was calculated on the test set, not the development set. Thus, this baseline is included for reference only and cannot be used in formal evaluation until D4.</a:t>
            </a:r>
            <a:endParaRPr i="1" sz="8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and successes</a:t>
            </a:r>
            <a:endParaRPr/>
          </a:p>
        </p:txBody>
      </p:sp>
      <p:sp>
        <p:nvSpPr>
          <p:cNvPr id="130" name="Google Shape;130;p22"/>
          <p:cNvSpPr txBox="1"/>
          <p:nvPr>
            <p:ph idx="1" type="body"/>
          </p:nvPr>
        </p:nvSpPr>
        <p:spPr>
          <a:xfrm>
            <a:off x="260900" y="1129400"/>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High amount of false negatives for the W2V approaches</a:t>
            </a:r>
            <a:endParaRPr/>
          </a:p>
          <a:p>
            <a:pPr indent="-342900" lvl="0" marL="457200" rtl="0" algn="l">
              <a:spcBef>
                <a:spcPts val="0"/>
              </a:spcBef>
              <a:spcAft>
                <a:spcPts val="0"/>
              </a:spcAft>
              <a:buSzPts val="1800"/>
              <a:buChar char="●"/>
            </a:pPr>
            <a:r>
              <a:rPr lang="en"/>
              <a:t>Slight improvement in recall when using EMP</a:t>
            </a:r>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2" name="Google Shape;132;p22"/>
          <p:cNvGraphicFramePr/>
          <p:nvPr/>
        </p:nvGraphicFramePr>
        <p:xfrm>
          <a:off x="757111" y="2214300"/>
          <a:ext cx="3000000" cy="3000000"/>
        </p:xfrm>
        <a:graphic>
          <a:graphicData uri="http://schemas.openxmlformats.org/drawingml/2006/table">
            <a:tbl>
              <a:tblPr>
                <a:noFill/>
                <a:tableStyleId>{0F8D7790-E983-4F7E-810A-2C7C7DBECDF2}</a:tableStyleId>
              </a:tblPr>
              <a:tblGrid>
                <a:gridCol w="2307475"/>
                <a:gridCol w="1330575"/>
                <a:gridCol w="1330575"/>
                <a:gridCol w="1330575"/>
                <a:gridCol w="1330575"/>
              </a:tblGrid>
              <a:tr h="381000">
                <a:tc>
                  <a:txBody>
                    <a:bodyPr/>
                    <a:lstStyle/>
                    <a:p>
                      <a:pPr indent="0" lvl="0" marL="0" rtl="0" algn="l">
                        <a:spcBef>
                          <a:spcPts val="0"/>
                        </a:spcBef>
                        <a:spcAft>
                          <a:spcPts val="0"/>
                        </a:spcAft>
                        <a:buNone/>
                      </a:pPr>
                      <a:r>
                        <a:rPr i="1" lang="en"/>
                        <a:t>Model</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TP</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TN</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FP</a:t>
                      </a:r>
                      <a:endParaRPr i="1"/>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i="1" lang="en"/>
                        <a:t>FN</a:t>
                      </a:r>
                      <a:endParaRPr i="1"/>
                    </a:p>
                  </a:txBody>
                  <a:tcPr marT="91425" marB="91425" marR="91425" marL="91425">
                    <a:lnB cap="flat" cmpd="sng" w="1905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BOW-SVM</a:t>
                      </a:r>
                      <a:endParaRPr/>
                    </a:p>
                  </a:txBody>
                  <a:tcPr marT="91425" marB="91425" marR="91425" marL="91425">
                    <a:lnT cap="flat" cmpd="sng" w="19050">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281</a:t>
                      </a:r>
                      <a:endParaRPr/>
                    </a:p>
                  </a:txBody>
                  <a:tcPr marT="91425" marB="91425" marR="91425" marL="91425">
                    <a:lnT cap="flat" cmpd="sng" w="19050">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452</a:t>
                      </a:r>
                      <a:endParaRPr/>
                    </a:p>
                  </a:txBody>
                  <a:tcPr marT="91425" marB="91425" marR="91425" marL="91425">
                    <a:lnT cap="flat" cmpd="sng" w="19050">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121</a:t>
                      </a:r>
                      <a:endParaRPr/>
                    </a:p>
                  </a:txBody>
                  <a:tcPr marT="91425" marB="91425" marR="91425" marL="91425">
                    <a:lnT cap="flat" cmpd="sng" w="19050">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en"/>
                        <a:t>146</a:t>
                      </a:r>
                      <a:endParaRPr/>
                    </a:p>
                  </a:txBody>
                  <a:tcPr marT="91425" marB="91425" marR="91425" marL="91425">
                    <a:lnT cap="flat" cmpd="sng" w="19050">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W2V-SVM</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lang="en"/>
                        <a:t>131</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lang="en"/>
                        <a:t>537</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lang="en"/>
                        <a:t>36</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r">
                        <a:spcBef>
                          <a:spcPts val="0"/>
                        </a:spcBef>
                        <a:spcAft>
                          <a:spcPts val="0"/>
                        </a:spcAft>
                        <a:buNone/>
                      </a:pPr>
                      <a:r>
                        <a:rPr lang="en"/>
                        <a:t>296</a:t>
                      </a:r>
                      <a:endParaRPr/>
                    </a:p>
                  </a:txBody>
                  <a:tcPr marT="91425" marB="91425" marR="91425" marL="91425" anchor="ctr">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W2V-EMP-SVM</a:t>
                      </a:r>
                      <a:endParaRPr/>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174</a:t>
                      </a:r>
                      <a:endParaRPr/>
                    </a:p>
                  </a:txBody>
                  <a:tcPr marT="91425" marB="91425" marR="91425" marL="91425" anchor="ctr">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522</a:t>
                      </a:r>
                      <a:endParaRPr/>
                    </a:p>
                  </a:txBody>
                  <a:tcPr marT="91425" marB="91425" marR="91425" marL="91425" anchor="ctr">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51</a:t>
                      </a:r>
                      <a:endParaRPr/>
                    </a:p>
                  </a:txBody>
                  <a:tcPr marT="91425" marB="91425" marR="91425" marL="91425" anchor="ctr">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
                        <a:t>253</a:t>
                      </a:r>
                      <a:endParaRPr/>
                    </a:p>
                  </a:txBody>
                  <a:tcPr marT="91425" marB="91425" marR="91425" marL="91425" anchor="ctr">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