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5CAFFF-439C-4CBA-A3F1-1EFD2171BF27}">
  <a:tblStyle styleId="{C65CAFFF-439C-4CBA-A3F1-1EFD2171B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48fa56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48fa56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48fa56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b48fa56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2e2932b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2e2932b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b9cc0f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b9cc0f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9cc0f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8b9cc0f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b9cc0f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b9cc0f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b4a969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b4a969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68db56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68db56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Alex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0.5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968db5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968db5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95959"/>
                </a:solidFill>
              </a:rPr>
              <a:t>Alex</a:t>
            </a:r>
            <a:endParaRPr sz="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0.5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48fa56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48fa56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faad5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9faad5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4a9696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4a9696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b48fa56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b48fa56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Alex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0,5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968db56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968db56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Alex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0,5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e2932bd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e2932bd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2df1bb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2df1bb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8b9cc0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8b9cc0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2e2932bd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2e2932bd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2e2932bd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2e2932bd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Drill down into the components of our approach.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Ingest the data and preprocess the text, handled hashtags by removing # and splitting by capitalization (imperfect)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Tokenize using the nltk tweet tokenizer, which specially handles emoji, @mentions, and URLS (and it splits contractions)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Lemmatize and rm stopwords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array of tweets and array of labels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Feature Extraction / FEature engineering Three strategies: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BOW using the CountVectorizer for 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Word2vec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Word2vec + lexical scores from the empath library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train adn dev vectors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SVC. + 5-fold GridSearchCV model (all on training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 no fine-tuning on dev set.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f1-macro (unweighted average of f1 across all classes)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model object and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built to either train and test or just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odel.predict() and save preds to output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Calculate macro-averaged precision, recall, and f1 (and acc)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b9cc0f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b9cc0f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4a9696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b4a9696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lanthology.org/S19-2007" TargetMode="External"/><Relationship Id="rId4" Type="http://schemas.openxmlformats.org/officeDocument/2006/relationships/hyperlink" Target="https://aclanthology.org/S19-200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atespeech.di.unito.it/hateva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Hate Speech in Tweets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573 Deliverable 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PlaceboAffect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(Mohamed Elkamhawy, Karl Haraldsson, </a:t>
            </a:r>
            <a:r>
              <a:rPr lang="en" sz="1100"/>
              <a:t> </a:t>
            </a:r>
            <a:r>
              <a:rPr lang="en"/>
              <a:t>Alex Maris, Nora Miao)</a:t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successes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Adaptation task methodology: translating Spanish to English</a:t>
            </a:r>
            <a:br>
              <a:rPr lang="en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(+) Reuse English lexical features from primary task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(+) Ability to concatenate primary (English) and adaptation (Spanish) training data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(-) Performance depends on quality of translation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(-) Lose cultural context with translation, and hate speech is often correlated with language-specific slang</a:t>
            </a:r>
            <a:endParaRPr sz="1600"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successes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performance on dev set compared to test set. Overfit to dev set?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Inefficiencies in training, e.g. speed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 established early, well-defined task breakdowns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223925" y="18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562025"/>
                <a:gridCol w="1815200"/>
                <a:gridCol w="96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Dataset </a:t>
                      </a:r>
                      <a:br>
                        <a:rPr i="1" lang="en"/>
                      </a:br>
                      <a:r>
                        <a:rPr i="1" lang="en"/>
                        <a:t>(</a:t>
                      </a:r>
                      <a:r>
                        <a:rPr b="1" i="1" lang="en"/>
                        <a:t>Primary</a:t>
                      </a:r>
                      <a:r>
                        <a:rPr i="1" lang="en"/>
                        <a:t> task)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Model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F1-Macro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W2V-SVM (alpha)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W2V-SVM (alpha)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4681075" y="18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605525"/>
                <a:gridCol w="1771700"/>
                <a:gridCol w="96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Dataset (</a:t>
                      </a:r>
                      <a:r>
                        <a:rPr b="1" i="1" lang="en"/>
                        <a:t>Adaptation</a:t>
                      </a:r>
                      <a:r>
                        <a:rPr i="1" lang="en"/>
                        <a:t> task)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Model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F1-Macro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KITCHNSNK-SVM (delta)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KITCHNSNK-SVM (delta)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Readings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Doris Chinedu Asogwa, Chiamaka Ijeoma Chukwuneke, CC Ngene, and GN Anigbogu. 2022. Hate speech classification using SVM and Naive BAYES. arXiv preprint arXiv:2204.07057.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Valerio Basile, Cristina Bosco, Elisabetta Fersini, Debora Nozza, Viviana Patti, Francisco Manuel Rangel Pardo, Paolo Rosso, and Manuela Sanguinetti. 2019.</a:t>
            </a:r>
            <a:r>
              <a:rPr lang="en" sz="1200">
                <a:uFill>
                  <a:noFill/>
                </a:uFill>
                <a:hlinkClick r:id="rId3"/>
              </a:rPr>
              <a:t> </a:t>
            </a:r>
            <a:r>
              <a:rPr lang="en" sz="1200" u="sng">
                <a:hlinkClick r:id="rId4"/>
              </a:rPr>
              <a:t>SemEval-2019 Task 5: Multilingual Detection of Hate Speech Against Immigrants and Women in Twitter</a:t>
            </a:r>
            <a:r>
              <a:rPr lang="en" sz="1200"/>
              <a:t>. In </a:t>
            </a:r>
            <a:r>
              <a:rPr i="1" lang="en" sz="1200"/>
              <a:t>Proceedings of the 13th International Workshop on Semantic Evaluation</a:t>
            </a:r>
            <a:r>
              <a:rPr lang="en" sz="1200"/>
              <a:t>, pages 54–63, Minneapolis, Minnesota, USA. Association for Computational Linguistics.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Steven Bird, Ewan Klein, and Edward Loper. 2009.</a:t>
            </a:r>
            <a:r>
              <a:rPr i="1" lang="en" sz="1200"/>
              <a:t> Natural language processing with Python: analyzing text with the natural language toolkit. </a:t>
            </a:r>
            <a:r>
              <a:rPr lang="en" sz="1200"/>
              <a:t>O’Reilly Media, Inc.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Elisabetta Fersini, Paolo Rosso, and Maria Anzovino. 2018. Overview of the task on automatic misogyny identification at ibereval 2018. In </a:t>
            </a:r>
            <a:r>
              <a:rPr i="1" lang="en" sz="1200"/>
              <a:t>Proceedings of the 3rd Workshop on Evaluation of Human Language Technologies for Iberian Languages (IberEval 2018)</a:t>
            </a:r>
            <a:r>
              <a:rPr lang="en" sz="1200"/>
              <a:t>, volume 2150, pages 214–228.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Ethan Fast, Binbin Chen, and Michael S Bernstein. 2016. Empath: Understanding topic signals in large-scale text. In </a:t>
            </a:r>
            <a:r>
              <a:rPr i="1" lang="en" sz="1200"/>
              <a:t>Proceedings of the 2016 CHI conference on human factors in computing systems</a:t>
            </a:r>
            <a:r>
              <a:rPr lang="en" sz="1200"/>
              <a:t>, pages 4647–4657.</a:t>
            </a:r>
            <a:endParaRPr sz="12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Annotation Guidelines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HS against immigrants may include: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insults, threats, denigrating or hateful expressions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incitement to hatred, violence or violation of rights to individuals or groups perceived as different for somatic traits (e.g. skin color), origin, cultural traits, language, etc.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presumed association of origin/ethnicity with cognitive abilities, propensity to crime, laziness or other vices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references to the alleged inferiority (or superiority) of some ethnic groups with respect to others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delegitimation of social position or credibility based on origin/ethnicity 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references to certain backgrounds/ethnicities as a threat to the national security or welfare or as competitors in the distribution of government resources</a:t>
            </a:r>
            <a:endParaRPr sz="1250"/>
          </a:p>
          <a:p>
            <a:pPr indent="-3079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dehumanization or association with animals or entities considered inferior</a:t>
            </a:r>
            <a:endParaRPr sz="125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Tweets had to meet BOTH of the following criteria:</a:t>
            </a:r>
            <a:endParaRPr sz="1250"/>
          </a:p>
          <a:p>
            <a:pPr indent="-307975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 the tweet content MUST have I</a:t>
            </a:r>
            <a:r>
              <a:rPr b="1" lang="en" sz="1250"/>
              <a:t>MMIGRANTS/REFUGEES as main TARGET, </a:t>
            </a:r>
            <a:r>
              <a:rPr lang="en" sz="1250"/>
              <a:t>or even a single individual, but considered for his/her membership in that category (and NOT for the individual characteristics) </a:t>
            </a:r>
            <a:endParaRPr sz="1250"/>
          </a:p>
          <a:p>
            <a:pPr indent="-307975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we must deal with a message that spreads, incites, promotes or justifies </a:t>
            </a:r>
            <a:r>
              <a:rPr b="1" lang="en" sz="1250"/>
              <a:t>HATRED OR VIOLENCE TOWARDS THE TARGET, or a message that aims at dehumanizing, hurting or intimidating the target</a:t>
            </a:r>
            <a:endParaRPr b="1" sz="125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See https://github.com/msang/hateval/blob/master/annotation_guidelines.md</a:t>
            </a:r>
            <a:endParaRPr sz="1250"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39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Appendix B: Model Selection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00" y="963800"/>
            <a:ext cx="5005548" cy="41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</a:t>
            </a:r>
            <a:r>
              <a:rPr lang="en"/>
              <a:t>Issues and successes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60900" y="97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amount of false negatives for the W2V approaches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Improvement in recall when using more lexical features (for English evaltest)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English </a:t>
            </a:r>
            <a:r>
              <a:rPr lang="en" sz="1600"/>
              <a:t>Evaltest							Spanish Evaltest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181236" y="23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548975"/>
                <a:gridCol w="720950"/>
                <a:gridCol w="677475"/>
                <a:gridCol w="688325"/>
                <a:gridCol w="623075"/>
              </a:tblGrid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Model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TP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TN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FP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FN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BOW-SVM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1134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277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1463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126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W2V-SVM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713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415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W2V-EMP-SVM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281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W2V-EMP-NG-SVM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1090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1280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KITCHNSNK-SVM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1120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361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1379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140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30"/>
          <p:cNvGraphicFramePr/>
          <p:nvPr/>
        </p:nvGraphicFramePr>
        <p:xfrm>
          <a:off x="4762361" y="23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559875"/>
                <a:gridCol w="688325"/>
                <a:gridCol w="710050"/>
                <a:gridCol w="677475"/>
                <a:gridCol w="623075"/>
              </a:tblGrid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Model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TP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TN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FP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FN</a:t>
                      </a:r>
                      <a:endParaRPr i="1" sz="12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BOW-SVM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423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727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213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237</a:t>
                      </a:r>
                      <a:endParaRPr sz="12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W2V-SVM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329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331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W2V-EMP-SVM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W2V-EMP-NG-SVM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383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KITCHNSNK-SVM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349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821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119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311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</a:t>
            </a:r>
            <a:r>
              <a:rPr lang="en"/>
              <a:t>Issues</a:t>
            </a:r>
            <a:r>
              <a:rPr lang="en"/>
              <a:t> and successes (</a:t>
            </a:r>
            <a:r>
              <a:rPr b="1" lang="en"/>
              <a:t>evaltest primary</a:t>
            </a:r>
            <a:r>
              <a:rPr lang="en"/>
              <a:t>)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60900" y="946050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Scores of words containing ‘stupid’ </a:t>
            </a:r>
            <a:br>
              <a:rPr lang="en" sz="1500"/>
            </a:br>
            <a:r>
              <a:rPr lang="en" sz="1500"/>
              <a:t>for the BOW approach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Scores</a:t>
            </a:r>
            <a:r>
              <a:rPr lang="en" sz="1500"/>
              <a:t> of words containing ‘stupid’ </a:t>
            </a:r>
            <a:br>
              <a:rPr lang="en" sz="1500"/>
            </a:br>
            <a:r>
              <a:rPr lang="en" sz="1500"/>
              <a:t>for the W2V-SVM approach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Scores of words </a:t>
            </a:r>
            <a:r>
              <a:rPr lang="en" sz="1500"/>
              <a:t>containing</a:t>
            </a:r>
            <a:r>
              <a:rPr lang="en" sz="1500"/>
              <a:t> ‘stupid’ </a:t>
            </a:r>
            <a:br>
              <a:rPr lang="en" sz="1500"/>
            </a:br>
            <a:r>
              <a:rPr lang="en" sz="1500"/>
              <a:t>for the W2V-EMP-SVM approach</a:t>
            </a:r>
            <a:endParaRPr sz="15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" name="Google Shape;196;p31"/>
          <p:cNvGraphicFramePr/>
          <p:nvPr/>
        </p:nvGraphicFramePr>
        <p:xfrm>
          <a:off x="4346225" y="9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00725"/>
                <a:gridCol w="1026550"/>
                <a:gridCol w="1135275"/>
              </a:tblGrid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 labels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31"/>
          <p:cNvGraphicFramePr/>
          <p:nvPr/>
        </p:nvGraphicFramePr>
        <p:xfrm>
          <a:off x="4346225" y="245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00725"/>
                <a:gridCol w="1026550"/>
                <a:gridCol w="1135275"/>
              </a:tblGrid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 labels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31"/>
          <p:cNvGraphicFramePr/>
          <p:nvPr/>
        </p:nvGraphicFramePr>
        <p:xfrm>
          <a:off x="4346225" y="395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00725"/>
                <a:gridCol w="1026550"/>
                <a:gridCol w="1135275"/>
              </a:tblGrid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 labels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Issues and successes (</a:t>
            </a:r>
            <a:r>
              <a:rPr b="1" lang="en"/>
              <a:t>evaltest adaptation</a:t>
            </a:r>
            <a:r>
              <a:rPr lang="en"/>
              <a:t>)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913425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containing “deportation”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Spanish evaltest: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456925" y="21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623000"/>
                <a:gridCol w="1522100"/>
                <a:gridCol w="1108950"/>
              </a:tblGrid>
              <a:tr h="19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 (non-HS)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 (HS)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BOW</a:t>
                      </a:r>
                      <a:r>
                        <a:rPr lang="en" sz="1200"/>
                        <a:t>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W2V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EMP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NG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KS predictions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True labels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Team: </a:t>
            </a:r>
            <a:r>
              <a:rPr b="1" lang="en"/>
              <a:t>PlaceboAffect</a:t>
            </a:r>
            <a:endParaRPr b="1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622" r="631" t="0"/>
          <a:stretch/>
        </p:blipFill>
        <p:spPr>
          <a:xfrm>
            <a:off x="537850" y="1602750"/>
            <a:ext cx="1421700" cy="143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12030" l="0" r="0" t="12022"/>
          <a:stretch/>
        </p:blipFill>
        <p:spPr>
          <a:xfrm>
            <a:off x="2678867" y="1602750"/>
            <a:ext cx="1421700" cy="143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 b="0" l="9329" r="9329" t="0"/>
          <a:stretch/>
        </p:blipFill>
        <p:spPr>
          <a:xfrm>
            <a:off x="4819883" y="1602750"/>
            <a:ext cx="1421700" cy="143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8150" y="3276400"/>
            <a:ext cx="214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Mohamed</a:t>
            </a:r>
            <a:r>
              <a:rPr lang="en">
                <a:solidFill>
                  <a:srgbClr val="0B5394"/>
                </a:solidFill>
              </a:rPr>
              <a:t> Elkamhawy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mohame@uw.edu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84875" y="3276400"/>
            <a:ext cx="169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Alex</a:t>
            </a:r>
            <a:r>
              <a:rPr lang="en">
                <a:solidFill>
                  <a:srgbClr val="1155CC"/>
                </a:solidFill>
              </a:rPr>
              <a:t> Maris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alexmar</a:t>
            </a:r>
            <a:r>
              <a:rPr lang="en" sz="1200">
                <a:solidFill>
                  <a:schemeClr val="dk2"/>
                </a:solidFill>
              </a:rPr>
              <a:t>@uw.edu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543838" y="3276400"/>
            <a:ext cx="169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Karl</a:t>
            </a:r>
            <a:r>
              <a:rPr lang="en">
                <a:solidFill>
                  <a:srgbClr val="1155CC"/>
                </a:solidFill>
              </a:rPr>
              <a:t> Haraldsson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kharalds</a:t>
            </a:r>
            <a:r>
              <a:rPr lang="en" sz="1200">
                <a:solidFill>
                  <a:schemeClr val="dk2"/>
                </a:solidFill>
              </a:rPr>
              <a:t>@uw.edu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825900" y="3276400"/>
            <a:ext cx="169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Nora</a:t>
            </a:r>
            <a:r>
              <a:rPr lang="en">
                <a:solidFill>
                  <a:srgbClr val="1155CC"/>
                </a:solidFill>
              </a:rPr>
              <a:t> Miao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norah98</a:t>
            </a:r>
            <a:r>
              <a:rPr lang="en" sz="1200">
                <a:solidFill>
                  <a:schemeClr val="dk2"/>
                </a:solidFill>
              </a:rPr>
              <a:t>@uw.edu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3603" r="1321" t="2629"/>
          <a:stretch/>
        </p:blipFill>
        <p:spPr>
          <a:xfrm>
            <a:off x="6990375" y="1631475"/>
            <a:ext cx="1421700" cy="143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</a:t>
            </a:r>
            <a:r>
              <a:rPr lang="en"/>
              <a:t>Issues and successes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60900" y="112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vs. dev vs. test set distributions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311700" y="18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361850"/>
                <a:gridCol w="1253100"/>
                <a:gridCol w="148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Dataset (</a:t>
                      </a:r>
                      <a:r>
                        <a:rPr b="1" i="1" lang="en"/>
                        <a:t>Primary</a:t>
                      </a:r>
                      <a:r>
                        <a:rPr i="1" lang="en"/>
                        <a:t> task)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# documents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% hate speech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33"/>
          <p:cNvGraphicFramePr/>
          <p:nvPr/>
        </p:nvGraphicFramePr>
        <p:xfrm>
          <a:off x="4671675" y="18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615550"/>
                <a:gridCol w="1202350"/>
                <a:gridCol w="140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Dataset (</a:t>
                      </a:r>
                      <a:r>
                        <a:rPr b="1" i="1" lang="en"/>
                        <a:t>Adaptation</a:t>
                      </a:r>
                      <a:r>
                        <a:rPr i="1" lang="en"/>
                        <a:t> task)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# documents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% hate speech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4686450" y="3662275"/>
            <a:ext cx="41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*adaptation training set consisted of the original adaptation training data and the primary training data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Issues and </a:t>
            </a:r>
            <a:r>
              <a:rPr lang="en"/>
              <a:t>successes</a:t>
            </a:r>
            <a:r>
              <a:rPr b="1" lang="en"/>
              <a:t> </a:t>
            </a:r>
            <a:r>
              <a:rPr lang="en"/>
              <a:t>(</a:t>
            </a:r>
            <a:r>
              <a:rPr b="1" lang="en"/>
              <a:t>evaltest</a:t>
            </a:r>
            <a:r>
              <a:rPr lang="en"/>
              <a:t> </a:t>
            </a:r>
            <a:r>
              <a:rPr b="1" lang="en"/>
              <a:t>primary</a:t>
            </a:r>
            <a:r>
              <a:rPr lang="en"/>
              <a:t>)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260900" y="946050"/>
            <a:ext cx="87603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TP tweets had the highest average empath ‘hate’ score, then TN and FP, and last FN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‘swearing_terms’ scores had the largest difference between true labeled hate speech (TP, 0.0601) and non hate speech (FP, 0.0187)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However, the model classified high scoring ‘swearing_terms’ tweets as positive for hate speech</a:t>
            </a:r>
            <a:endParaRPr sz="1500"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610825" y="14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73275"/>
                <a:gridCol w="1070400"/>
                <a:gridCol w="1070400"/>
                <a:gridCol w="1070400"/>
                <a:gridCol w="1070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Average score of ‘hate’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0.00462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0.00341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0.00324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0.00318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5" name="Google Shape;225;p34"/>
          <p:cNvGraphicFramePr/>
          <p:nvPr/>
        </p:nvGraphicFramePr>
        <p:xfrm>
          <a:off x="610825" y="39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73275"/>
                <a:gridCol w="1070400"/>
                <a:gridCol w="1070400"/>
                <a:gridCol w="1070400"/>
                <a:gridCol w="1070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Average score of ‘swearing_terms’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0.0601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0.0346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0.0152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C: </a:t>
            </a:r>
            <a:r>
              <a:rPr lang="en"/>
              <a:t>Issues and </a:t>
            </a:r>
            <a:r>
              <a:rPr lang="en"/>
              <a:t>successes</a:t>
            </a:r>
            <a:r>
              <a:rPr b="1" lang="en"/>
              <a:t> </a:t>
            </a:r>
            <a:r>
              <a:rPr lang="en"/>
              <a:t>(</a:t>
            </a:r>
            <a:r>
              <a:rPr b="1" lang="en"/>
              <a:t>evaltest</a:t>
            </a:r>
            <a:r>
              <a:rPr lang="en"/>
              <a:t> </a:t>
            </a:r>
            <a:r>
              <a:rPr b="1" lang="en"/>
              <a:t>adaptation</a:t>
            </a:r>
            <a:r>
              <a:rPr lang="en"/>
              <a:t>)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60900" y="946050"/>
            <a:ext cx="87603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FP tweets had the highest average empath ‘hate’ score, then FN and TP, and last TN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‘swearing_terms’ scores had the largest difference between true labeled hate speech (TP, 0.1078) and non hate speech (FP, 0.0701)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However, the model classified high scoring ‘swearing_terms’ tweets as positive for hate speech</a:t>
            </a:r>
            <a:endParaRPr sz="1500"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10825" y="14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73275"/>
                <a:gridCol w="1070400"/>
                <a:gridCol w="1070400"/>
                <a:gridCol w="1070400"/>
                <a:gridCol w="1070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Average score of ‘hate’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0.00275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0.00253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0.00486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0.00441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35"/>
          <p:cNvGraphicFramePr/>
          <p:nvPr/>
        </p:nvGraphicFramePr>
        <p:xfrm>
          <a:off x="610825" y="39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1773275"/>
                <a:gridCol w="1070400"/>
                <a:gridCol w="1070400"/>
                <a:gridCol w="1070400"/>
                <a:gridCol w="1070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Average score of ‘swearing_terms’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0.1078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0.0090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0.0701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72550" y="4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Shared Task: Detecting Hate Speech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4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SemEval 2019 Task 5</a:t>
            </a:r>
            <a:r>
              <a:rPr lang="en" sz="1900"/>
              <a:t>:</a:t>
            </a:r>
            <a:r>
              <a:rPr b="1" lang="en" sz="1900"/>
              <a:t> </a:t>
            </a:r>
            <a:r>
              <a:rPr lang="en" sz="1900"/>
              <a:t>Multilingual detection of hate speech against immigrants and women in Twitter (HatEval) 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Language</a:t>
            </a:r>
            <a:r>
              <a:rPr lang="en" sz="1900"/>
              <a:t>: English (primary) and Spanish (adaptation)</a:t>
            </a:r>
            <a:endParaRPr b="1"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Recognition type</a:t>
            </a:r>
            <a:r>
              <a:rPr lang="en" sz="1900"/>
              <a:t>: binary classification </a:t>
            </a:r>
            <a:r>
              <a:rPr lang="en" sz="1900"/>
              <a:t>(hate speech or non-hate speech)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Affect type</a:t>
            </a:r>
            <a:r>
              <a:rPr lang="en" sz="1900"/>
              <a:t>: attitude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Target: </a:t>
            </a:r>
            <a:r>
              <a:rPr lang="en" sz="1900"/>
              <a:t>aspect-specific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Genre</a:t>
            </a:r>
            <a:r>
              <a:rPr lang="en" sz="1900"/>
              <a:t>: tweets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900"/>
              <a:t>Modality</a:t>
            </a:r>
            <a:r>
              <a:rPr lang="en" sz="1900"/>
              <a:t>: text</a:t>
            </a:r>
            <a:endParaRPr sz="19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Dataset </a:t>
            </a:r>
            <a:r>
              <a:rPr lang="en"/>
              <a:t>requested</a:t>
            </a:r>
            <a:r>
              <a:rPr lang="en"/>
              <a:t> 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http://hatespeech.di.unito.it/hateval.html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Collected from July to November 2017 for </a:t>
            </a:r>
            <a:r>
              <a:rPr b="1" lang="en"/>
              <a:t>women-targeted tweets</a:t>
            </a:r>
            <a:r>
              <a:rPr lang="en"/>
              <a:t> and July to September 2018 for </a:t>
            </a:r>
            <a:r>
              <a:rPr b="1" lang="en"/>
              <a:t>immigrant-targeted tweets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English</a:t>
            </a:r>
            <a:r>
              <a:rPr lang="en"/>
              <a:t> language dataset: </a:t>
            </a:r>
            <a:r>
              <a:rPr b="1" lang="en"/>
              <a:t>13,000 tweets</a:t>
            </a:r>
            <a:r>
              <a:rPr lang="en"/>
              <a:t> (9,000 training, 1,000 development, and 3,000 testing)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Spanish</a:t>
            </a:r>
            <a:r>
              <a:rPr lang="en"/>
              <a:t> language dataset:</a:t>
            </a:r>
            <a:r>
              <a:rPr b="1" lang="en"/>
              <a:t> 6,600 tweets</a:t>
            </a:r>
            <a:r>
              <a:rPr lang="en"/>
              <a:t> (4,500 training, 500 development, and 1,600 testing)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4663225"/>
            <a:ext cx="732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999999"/>
                </a:solidFill>
              </a:rPr>
              <a:t>See Appendix A for more details regarding annotation guidelines for distinguishing hate speech</a:t>
            </a:r>
            <a:endParaRPr i="1" sz="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73725" y="1152475"/>
            <a:ext cx="69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</a:t>
            </a:r>
            <a:r>
              <a:rPr lang="en">
                <a:solidFill>
                  <a:srgbClr val="A9B7C6"/>
                </a:solidFill>
                <a:highlight>
                  <a:srgbClr val="A9B7C6"/>
                </a:highlight>
              </a:rPr>
              <a:t>REDACTED</a:t>
            </a:r>
            <a:r>
              <a:rPr lang="en"/>
              <a:t> </a:t>
            </a:r>
            <a:r>
              <a:rPr lang="en"/>
              <a:t>Hurray, saving us $$$ in so many ways @potus @realDonaldTrump #LockThemUp #BuildTheWall #EndDACA #BoycottNFL #BoycottNike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</a:t>
            </a:r>
            <a:r>
              <a:rPr lang="en">
                <a:solidFill>
                  <a:srgbClr val="A9B7C6"/>
                </a:solidFill>
                <a:highlight>
                  <a:srgbClr val="A9B7C6"/>
                </a:highlight>
              </a:rPr>
              <a:t>REDACTED</a:t>
            </a:r>
            <a:r>
              <a:rPr lang="en"/>
              <a:t> </a:t>
            </a:r>
            <a:r>
              <a:rPr lang="en"/>
              <a:t>Orban in Brussels: European leaders are ignoring the will of the people, they do not want migrants https://t.co/NeYFyqvYlX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12363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2772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487125" y="1233075"/>
            <a:ext cx="12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[HATEFUL]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268425" y="294815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[NOT HATEFUL]</a:t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42938" y="33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25" y="996800"/>
            <a:ext cx="7194348" cy="3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0" y="63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796300"/>
                <a:gridCol w="1875025"/>
                <a:gridCol w="1810625"/>
                <a:gridCol w="1803000"/>
                <a:gridCol w="1506625"/>
                <a:gridCol w="1290575"/>
              </a:tblGrid>
              <a:tr h="29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Preprocessing</a:t>
                      </a:r>
                      <a:endParaRPr b="1"/>
                    </a:p>
                  </a:txBody>
                  <a:tcPr marT="45700" marB="45700" marR="45700" marL="45700" anchor="b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Extraction</a:t>
                      </a:r>
                      <a:endParaRPr b="1"/>
                    </a:p>
                  </a:txBody>
                  <a:tcPr marT="45700" marB="45700" marR="45700" marL="45700" anchor="b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</a:t>
                      </a:r>
                      <a:endParaRPr b="1"/>
                    </a:p>
                  </a:txBody>
                  <a:tcPr marT="45700" marB="45700" marR="45700" marL="45700" anchor="b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Inference</a:t>
                      </a:r>
                      <a:endParaRPr b="1"/>
                    </a:p>
                  </a:txBody>
                  <a:tcPr marT="45700" marB="45700" marR="45700" marL="45700" anchor="b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Evaluation</a:t>
                      </a:r>
                      <a:endParaRPr b="1"/>
                    </a:p>
                  </a:txBody>
                  <a:tcPr marT="45700" marB="45700" marR="45700" marL="45700" anchor="b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8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Initial System</a:t>
                      </a:r>
                      <a:endParaRPr i="1" sz="11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Tokenize (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nltk</a:t>
                      </a:r>
                      <a:r>
                        <a:rPr lang="en" sz="1000"/>
                        <a:t> tweet tokenizer)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Lemmatize tokens w/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WordNet</a:t>
                      </a:r>
                      <a:r>
                        <a:rPr lang="en" sz="1000"/>
                        <a:t> lemmatizer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Apply CBOW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word2vec</a:t>
                      </a:r>
                      <a:r>
                        <a:rPr lang="en" sz="1000"/>
                        <a:t> to produce average tweet embeddings</a:t>
                      </a:r>
                      <a:endParaRPr sz="1000"/>
                    </a:p>
                    <a:p>
                      <a:pPr indent="-1778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00"/>
                        <a:t>Concatenate lexical information from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empath</a:t>
                      </a:r>
                      <a:r>
                        <a:rPr lang="en" sz="1000"/>
                        <a:t> library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SVC</a:t>
                      </a:r>
                      <a:r>
                        <a:rPr lang="en" sz="1000"/>
                        <a:t> from sklearn</a:t>
                      </a:r>
                      <a:endParaRPr sz="1000"/>
                    </a:p>
                    <a:p>
                      <a:pPr indent="-1778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Grid search for best hyperparameters using dev set</a:t>
                      </a:r>
                      <a:endParaRPr sz="1000"/>
                    </a:p>
                    <a:p>
                      <a:pPr indent="-1778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00"/>
                        <a:t>Select and save model with best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f1_macro</a:t>
                      </a:r>
                      <a:r>
                        <a:rPr lang="en" sz="1000"/>
                        <a:t> score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 best model from training step (or load model if only performing inference)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Feed dev instances into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model.predict()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177800" lvl="0" marL="2286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00"/>
                        <a:t>Save predictions to output/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Compare predictions to golden labels, applying sklearn’s accuracy measure as well as macro-averaged versions of precision, recall and f1.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00"/>
                        <a:t>Output results to txt file.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Enhanced System</a:t>
                      </a:r>
                      <a:endParaRPr i="1" sz="11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Convert emojis to text 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emoji.demojize()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177800" lvl="0" marL="2286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Handle negation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Concatenate sentiment score from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vaderSentiment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/>
                        <a:t>Tested alternative classification algorithms, e.g., XGBoost, Naive Bayes, Random Forest,etc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588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Adaptation</a:t>
                      </a:r>
                      <a:endParaRPr i="1" sz="11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deep-translator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 translate Spanish tweets into English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concatenate english and spanish (translated) training sets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65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Inputs &amp; Outputs</a:t>
                      </a:r>
                      <a:endParaRPr i="1" sz="11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I: .csv file with tweets</a:t>
                      </a:r>
                      <a:endParaRPr sz="1000"/>
                    </a:p>
                    <a:p>
                      <a:pPr indent="-114300" lvl="0" marL="2286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/>
                        <a:t>O: arrays of tweets &amp; labels 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I: array of tweets &amp; labels </a:t>
                      </a:r>
                      <a:endParaRPr sz="1000"/>
                    </a:p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/>
                        <a:t>O: train and dev vectors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I: training vectors</a:t>
                      </a:r>
                      <a:endParaRPr sz="1000"/>
                    </a:p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/>
                        <a:t>O: model object, model file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I: model object, unlabeled instances</a:t>
                      </a:r>
                      <a:endParaRPr sz="1000"/>
                    </a:p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/>
                        <a:t>O: predictions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I: predictions</a:t>
                      </a:r>
                      <a:endParaRPr sz="1000"/>
                    </a:p>
                    <a:p>
                      <a:pPr indent="-114300" lvl="0" marL="2286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/>
                        <a:t>O: results file</a:t>
                      </a:r>
                      <a:endParaRPr sz="10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Module(s)</a:t>
                      </a:r>
                      <a:endParaRPr i="1" sz="11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features.preprocess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features.extract_features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modeling.classifier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modeling.classifier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main.evaluate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73525" y="22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(Primary)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674850" y="179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3364800"/>
                <a:gridCol w="723400"/>
                <a:gridCol w="937800"/>
                <a:gridCol w="1345975"/>
                <a:gridCol w="1345975"/>
              </a:tblGrid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Model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Acc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F1-Macro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W2V-SVM (alpha)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W2V-EMP-SVM (beta)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W2V-EMP-NG-SVM (gamma)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0.56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KITCHNSNK-SVM (delta)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KITCHNSNK-XGBoost (delta)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0.56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BOW-SVM (D4 baseline)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0.47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f-idf SVC (Shared Task </a:t>
                      </a:r>
                      <a:r>
                        <a:rPr i="1" lang="en"/>
                        <a:t>Baseline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>
            <p:ph type="title"/>
          </p:nvPr>
        </p:nvSpPr>
        <p:spPr>
          <a:xfrm>
            <a:off x="375325" y="79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en" sz="1920"/>
              <a:t>Our model substantially outperformed the SemEval 2019 Task 5 Baseline for the Subtask. Also it outperformed our own bag of words baseline model F1-macro (BOW-SVM) by 0.10.</a:t>
            </a:r>
            <a:endParaRPr sz="19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(Adaptation)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590050" y="174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{C65CAFFF-439C-4CBA-A3F1-1EFD2171BF27}</a:tableStyleId>
              </a:tblPr>
              <a:tblGrid>
                <a:gridCol w="3364800"/>
                <a:gridCol w="723400"/>
                <a:gridCol w="937800"/>
                <a:gridCol w="1345975"/>
                <a:gridCol w="1345975"/>
              </a:tblGrid>
              <a:tr h="1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Model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Acc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F1-Macro</a:t>
                      </a:r>
                      <a:endParaRPr i="1"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W2V-SVM (alpha)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W2V-EMP-SVM (beta)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0.77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W2V-EMP-NG-SVM (gamma)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KITCHNSNK-SVM (delta)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KITCHNSNK-XGBoost (delta)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BOW-SVM (D4 baseline)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0.72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 SVC (Shared Task </a:t>
                      </a:r>
                      <a:r>
                        <a:rPr i="1" lang="en"/>
                        <a:t>Baseline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>
            <p:ph type="title"/>
          </p:nvPr>
        </p:nvSpPr>
        <p:spPr>
          <a:xfrm>
            <a:off x="354100" y="90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en" sz="1920"/>
              <a:t>Our model substantially outperformed the SemEval 2019 Task 5 Baseline for the Subtask. </a:t>
            </a:r>
            <a:endParaRPr sz="19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