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7" r:id="rId3"/>
    <p:sldId id="258" r:id="rId4"/>
    <p:sldId id="261" r:id="rId5"/>
    <p:sldId id="262" r:id="rId6"/>
    <p:sldId id="259" r:id="rId7"/>
    <p:sldId id="260" r:id="rId8"/>
    <p:sldId id="271" r:id="rId9"/>
    <p:sldId id="275" r:id="rId10"/>
    <p:sldId id="273" r:id="rId11"/>
    <p:sldId id="264" r:id="rId12"/>
    <p:sldId id="265" r:id="rId13"/>
    <p:sldId id="266" r:id="rId14"/>
    <p:sldId id="278" r:id="rId15"/>
    <p:sldId id="268" r:id="rId16"/>
    <p:sldId id="281" r:id="rId17"/>
    <p:sldId id="282" r:id="rId18"/>
    <p:sldId id="279" r:id="rId19"/>
    <p:sldId id="269"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ed Eslam Mohamed Mosa 18P5061" initials="MEMM1" lastIdx="1" clrIdx="0">
    <p:extLst>
      <p:ext uri="{19B8F6BF-5375-455C-9EA6-DF929625EA0E}">
        <p15:presenceInfo xmlns:p15="http://schemas.microsoft.com/office/powerpoint/2012/main" userId="Mohamed Eslam Mohamed Mosa 18P506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4" d="100"/>
          <a:sy n="44" d="100"/>
        </p:scale>
        <p:origin x="34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C92AD-6941-41C2-A426-10B9CF829B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522BAF-5DB7-40C8-B31C-A53F923FAB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7AFC9B-AD5B-4BE9-A3EC-AF3240BB5817}"/>
              </a:ext>
            </a:extLst>
          </p:cNvPr>
          <p:cNvSpPr>
            <a:spLocks noGrp="1"/>
          </p:cNvSpPr>
          <p:nvPr>
            <p:ph type="dt" sz="half" idx="10"/>
          </p:nvPr>
        </p:nvSpPr>
        <p:spPr/>
        <p:txBody>
          <a:bodyPr/>
          <a:lstStyle/>
          <a:p>
            <a:fld id="{DEFECD54-B22A-4F9B-AF3F-44512EB66359}" type="datetimeFigureOut">
              <a:rPr lang="en-US" smtClean="0"/>
              <a:t>9/26/2021</a:t>
            </a:fld>
            <a:endParaRPr lang="en-US"/>
          </a:p>
        </p:txBody>
      </p:sp>
      <p:sp>
        <p:nvSpPr>
          <p:cNvPr id="5" name="Footer Placeholder 4">
            <a:extLst>
              <a:ext uri="{FF2B5EF4-FFF2-40B4-BE49-F238E27FC236}">
                <a16:creationId xmlns:a16="http://schemas.microsoft.com/office/drawing/2014/main" id="{77F47EAC-B1CB-46E2-98C4-BBF2715F8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9D8BF5-FA57-498F-A48B-338EC1720924}"/>
              </a:ext>
            </a:extLst>
          </p:cNvPr>
          <p:cNvSpPr>
            <a:spLocks noGrp="1"/>
          </p:cNvSpPr>
          <p:nvPr>
            <p:ph type="sldNum" sz="quarter" idx="12"/>
          </p:nvPr>
        </p:nvSpPr>
        <p:spPr/>
        <p:txBody>
          <a:bodyPr/>
          <a:lstStyle/>
          <a:p>
            <a:fld id="{6A3605CD-8EA6-4BF5-85E7-8BEA9B7E5D81}" type="slidenum">
              <a:rPr lang="en-US" smtClean="0"/>
              <a:t>‹#›</a:t>
            </a:fld>
            <a:endParaRPr lang="en-US"/>
          </a:p>
        </p:txBody>
      </p:sp>
    </p:spTree>
    <p:extLst>
      <p:ext uri="{BB962C8B-B14F-4D97-AF65-F5344CB8AC3E}">
        <p14:creationId xmlns:p14="http://schemas.microsoft.com/office/powerpoint/2010/main" val="23082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0BE9-D668-45F9-BCB4-3248DD7712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0DA89B-4868-4934-AE43-8717300B7D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FC86A8-31C6-42CF-BB46-92084C74C893}"/>
              </a:ext>
            </a:extLst>
          </p:cNvPr>
          <p:cNvSpPr>
            <a:spLocks noGrp="1"/>
          </p:cNvSpPr>
          <p:nvPr>
            <p:ph type="dt" sz="half" idx="10"/>
          </p:nvPr>
        </p:nvSpPr>
        <p:spPr/>
        <p:txBody>
          <a:bodyPr/>
          <a:lstStyle/>
          <a:p>
            <a:fld id="{DEFECD54-B22A-4F9B-AF3F-44512EB66359}" type="datetimeFigureOut">
              <a:rPr lang="en-US" smtClean="0"/>
              <a:t>9/26/2021</a:t>
            </a:fld>
            <a:endParaRPr lang="en-US"/>
          </a:p>
        </p:txBody>
      </p:sp>
      <p:sp>
        <p:nvSpPr>
          <p:cNvPr id="5" name="Footer Placeholder 4">
            <a:extLst>
              <a:ext uri="{FF2B5EF4-FFF2-40B4-BE49-F238E27FC236}">
                <a16:creationId xmlns:a16="http://schemas.microsoft.com/office/drawing/2014/main" id="{21385ADA-E0F9-448D-8121-FF8470C206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1B916-DFB7-451C-91AE-0A6FF56846A6}"/>
              </a:ext>
            </a:extLst>
          </p:cNvPr>
          <p:cNvSpPr>
            <a:spLocks noGrp="1"/>
          </p:cNvSpPr>
          <p:nvPr>
            <p:ph type="sldNum" sz="quarter" idx="12"/>
          </p:nvPr>
        </p:nvSpPr>
        <p:spPr/>
        <p:txBody>
          <a:bodyPr/>
          <a:lstStyle/>
          <a:p>
            <a:fld id="{6A3605CD-8EA6-4BF5-85E7-8BEA9B7E5D81}" type="slidenum">
              <a:rPr lang="en-US" smtClean="0"/>
              <a:t>‹#›</a:t>
            </a:fld>
            <a:endParaRPr lang="en-US"/>
          </a:p>
        </p:txBody>
      </p:sp>
    </p:spTree>
    <p:extLst>
      <p:ext uri="{BB962C8B-B14F-4D97-AF65-F5344CB8AC3E}">
        <p14:creationId xmlns:p14="http://schemas.microsoft.com/office/powerpoint/2010/main" val="4185781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E0EB8C-FE6C-476D-88AD-5DE994D482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6D2974-B6AE-4925-ACDC-82E13A8543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2C9B39-C3E3-4E85-833C-B98E39F1AA68}"/>
              </a:ext>
            </a:extLst>
          </p:cNvPr>
          <p:cNvSpPr>
            <a:spLocks noGrp="1"/>
          </p:cNvSpPr>
          <p:nvPr>
            <p:ph type="dt" sz="half" idx="10"/>
          </p:nvPr>
        </p:nvSpPr>
        <p:spPr/>
        <p:txBody>
          <a:bodyPr/>
          <a:lstStyle/>
          <a:p>
            <a:fld id="{DEFECD54-B22A-4F9B-AF3F-44512EB66359}" type="datetimeFigureOut">
              <a:rPr lang="en-US" smtClean="0"/>
              <a:t>9/26/2021</a:t>
            </a:fld>
            <a:endParaRPr lang="en-US"/>
          </a:p>
        </p:txBody>
      </p:sp>
      <p:sp>
        <p:nvSpPr>
          <p:cNvPr id="5" name="Footer Placeholder 4">
            <a:extLst>
              <a:ext uri="{FF2B5EF4-FFF2-40B4-BE49-F238E27FC236}">
                <a16:creationId xmlns:a16="http://schemas.microsoft.com/office/drawing/2014/main" id="{910D39DC-C894-40EF-8F12-F274DCD00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07D5A-04B2-4369-9939-277865B32A95}"/>
              </a:ext>
            </a:extLst>
          </p:cNvPr>
          <p:cNvSpPr>
            <a:spLocks noGrp="1"/>
          </p:cNvSpPr>
          <p:nvPr>
            <p:ph type="sldNum" sz="quarter" idx="12"/>
          </p:nvPr>
        </p:nvSpPr>
        <p:spPr/>
        <p:txBody>
          <a:bodyPr/>
          <a:lstStyle/>
          <a:p>
            <a:fld id="{6A3605CD-8EA6-4BF5-85E7-8BEA9B7E5D81}" type="slidenum">
              <a:rPr lang="en-US" smtClean="0"/>
              <a:t>‹#›</a:t>
            </a:fld>
            <a:endParaRPr lang="en-US"/>
          </a:p>
        </p:txBody>
      </p:sp>
    </p:spTree>
    <p:extLst>
      <p:ext uri="{BB962C8B-B14F-4D97-AF65-F5344CB8AC3E}">
        <p14:creationId xmlns:p14="http://schemas.microsoft.com/office/powerpoint/2010/main" val="1894107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A4407-2D63-41F5-83F8-1C7C70C08D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924653-339E-4209-94B2-C83D361119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BE8CBE-CC7A-43AE-91EC-7D4CFCF30BB0}"/>
              </a:ext>
            </a:extLst>
          </p:cNvPr>
          <p:cNvSpPr>
            <a:spLocks noGrp="1"/>
          </p:cNvSpPr>
          <p:nvPr>
            <p:ph type="dt" sz="half" idx="10"/>
          </p:nvPr>
        </p:nvSpPr>
        <p:spPr/>
        <p:txBody>
          <a:bodyPr/>
          <a:lstStyle/>
          <a:p>
            <a:fld id="{DEFECD54-B22A-4F9B-AF3F-44512EB66359}" type="datetimeFigureOut">
              <a:rPr lang="en-US" smtClean="0"/>
              <a:t>9/26/2021</a:t>
            </a:fld>
            <a:endParaRPr lang="en-US"/>
          </a:p>
        </p:txBody>
      </p:sp>
      <p:sp>
        <p:nvSpPr>
          <p:cNvPr id="5" name="Footer Placeholder 4">
            <a:extLst>
              <a:ext uri="{FF2B5EF4-FFF2-40B4-BE49-F238E27FC236}">
                <a16:creationId xmlns:a16="http://schemas.microsoft.com/office/drawing/2014/main" id="{42510791-38CE-4C42-8527-7039462614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32351A-3BCB-41B5-A163-3F82E079FF3C}"/>
              </a:ext>
            </a:extLst>
          </p:cNvPr>
          <p:cNvSpPr>
            <a:spLocks noGrp="1"/>
          </p:cNvSpPr>
          <p:nvPr>
            <p:ph type="sldNum" sz="quarter" idx="12"/>
          </p:nvPr>
        </p:nvSpPr>
        <p:spPr/>
        <p:txBody>
          <a:bodyPr/>
          <a:lstStyle/>
          <a:p>
            <a:fld id="{6A3605CD-8EA6-4BF5-85E7-8BEA9B7E5D81}" type="slidenum">
              <a:rPr lang="en-US" smtClean="0"/>
              <a:t>‹#›</a:t>
            </a:fld>
            <a:endParaRPr lang="en-US"/>
          </a:p>
        </p:txBody>
      </p:sp>
    </p:spTree>
    <p:extLst>
      <p:ext uri="{BB962C8B-B14F-4D97-AF65-F5344CB8AC3E}">
        <p14:creationId xmlns:p14="http://schemas.microsoft.com/office/powerpoint/2010/main" val="464611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A869-A3B4-42C1-BA18-F36D8F046C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33EE20-D11E-4731-AD1D-BA693AC993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7B1D3E-311B-4A9C-9757-3EF1861DFBF4}"/>
              </a:ext>
            </a:extLst>
          </p:cNvPr>
          <p:cNvSpPr>
            <a:spLocks noGrp="1"/>
          </p:cNvSpPr>
          <p:nvPr>
            <p:ph type="dt" sz="half" idx="10"/>
          </p:nvPr>
        </p:nvSpPr>
        <p:spPr/>
        <p:txBody>
          <a:bodyPr/>
          <a:lstStyle/>
          <a:p>
            <a:fld id="{DEFECD54-B22A-4F9B-AF3F-44512EB66359}" type="datetimeFigureOut">
              <a:rPr lang="en-US" smtClean="0"/>
              <a:t>9/26/2021</a:t>
            </a:fld>
            <a:endParaRPr lang="en-US"/>
          </a:p>
        </p:txBody>
      </p:sp>
      <p:sp>
        <p:nvSpPr>
          <p:cNvPr id="5" name="Footer Placeholder 4">
            <a:extLst>
              <a:ext uri="{FF2B5EF4-FFF2-40B4-BE49-F238E27FC236}">
                <a16:creationId xmlns:a16="http://schemas.microsoft.com/office/drawing/2014/main" id="{6C3129F8-9FCD-4A1B-B7EA-5D1CF299A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19041-0356-4249-89F2-A676E6C9A9EA}"/>
              </a:ext>
            </a:extLst>
          </p:cNvPr>
          <p:cNvSpPr>
            <a:spLocks noGrp="1"/>
          </p:cNvSpPr>
          <p:nvPr>
            <p:ph type="sldNum" sz="quarter" idx="12"/>
          </p:nvPr>
        </p:nvSpPr>
        <p:spPr/>
        <p:txBody>
          <a:bodyPr/>
          <a:lstStyle/>
          <a:p>
            <a:fld id="{6A3605CD-8EA6-4BF5-85E7-8BEA9B7E5D81}" type="slidenum">
              <a:rPr lang="en-US" smtClean="0"/>
              <a:t>‹#›</a:t>
            </a:fld>
            <a:endParaRPr lang="en-US"/>
          </a:p>
        </p:txBody>
      </p:sp>
    </p:spTree>
    <p:extLst>
      <p:ext uri="{BB962C8B-B14F-4D97-AF65-F5344CB8AC3E}">
        <p14:creationId xmlns:p14="http://schemas.microsoft.com/office/powerpoint/2010/main" val="2535598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22D25-8D95-42C3-8150-0FFCE29AF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CD5172-E980-4625-908D-1B6BB200A1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152F32-0E6C-4969-8A57-C3E00B710A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4068BC-8A66-4719-873E-D211C71B4DD8}"/>
              </a:ext>
            </a:extLst>
          </p:cNvPr>
          <p:cNvSpPr>
            <a:spLocks noGrp="1"/>
          </p:cNvSpPr>
          <p:nvPr>
            <p:ph type="dt" sz="half" idx="10"/>
          </p:nvPr>
        </p:nvSpPr>
        <p:spPr/>
        <p:txBody>
          <a:bodyPr/>
          <a:lstStyle/>
          <a:p>
            <a:fld id="{DEFECD54-B22A-4F9B-AF3F-44512EB66359}" type="datetimeFigureOut">
              <a:rPr lang="en-US" smtClean="0"/>
              <a:t>9/26/2021</a:t>
            </a:fld>
            <a:endParaRPr lang="en-US"/>
          </a:p>
        </p:txBody>
      </p:sp>
      <p:sp>
        <p:nvSpPr>
          <p:cNvPr id="6" name="Footer Placeholder 5">
            <a:extLst>
              <a:ext uri="{FF2B5EF4-FFF2-40B4-BE49-F238E27FC236}">
                <a16:creationId xmlns:a16="http://schemas.microsoft.com/office/drawing/2014/main" id="{B3077E92-435A-45B7-A70D-192E94A57B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0FB27D-FCF6-431B-9B58-43EE64D45BA6}"/>
              </a:ext>
            </a:extLst>
          </p:cNvPr>
          <p:cNvSpPr>
            <a:spLocks noGrp="1"/>
          </p:cNvSpPr>
          <p:nvPr>
            <p:ph type="sldNum" sz="quarter" idx="12"/>
          </p:nvPr>
        </p:nvSpPr>
        <p:spPr/>
        <p:txBody>
          <a:bodyPr/>
          <a:lstStyle/>
          <a:p>
            <a:fld id="{6A3605CD-8EA6-4BF5-85E7-8BEA9B7E5D81}" type="slidenum">
              <a:rPr lang="en-US" smtClean="0"/>
              <a:t>‹#›</a:t>
            </a:fld>
            <a:endParaRPr lang="en-US"/>
          </a:p>
        </p:txBody>
      </p:sp>
    </p:spTree>
    <p:extLst>
      <p:ext uri="{BB962C8B-B14F-4D97-AF65-F5344CB8AC3E}">
        <p14:creationId xmlns:p14="http://schemas.microsoft.com/office/powerpoint/2010/main" val="2956670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10F2C-194C-409E-9BAC-C4D55DC9E9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36F4E0-1A6A-411A-A8EC-F61633662B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18C0F1-5B2A-4583-98C7-97B5B0520F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BA5FA1-7C92-40FF-9BA3-216F7E9071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3A448D-0BBD-484B-B636-4399DC7D21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55000E-A7F5-45EB-9B8E-CB6A7F7D9249}"/>
              </a:ext>
            </a:extLst>
          </p:cNvPr>
          <p:cNvSpPr>
            <a:spLocks noGrp="1"/>
          </p:cNvSpPr>
          <p:nvPr>
            <p:ph type="dt" sz="half" idx="10"/>
          </p:nvPr>
        </p:nvSpPr>
        <p:spPr/>
        <p:txBody>
          <a:bodyPr/>
          <a:lstStyle/>
          <a:p>
            <a:fld id="{DEFECD54-B22A-4F9B-AF3F-44512EB66359}" type="datetimeFigureOut">
              <a:rPr lang="en-US" smtClean="0"/>
              <a:t>9/26/2021</a:t>
            </a:fld>
            <a:endParaRPr lang="en-US"/>
          </a:p>
        </p:txBody>
      </p:sp>
      <p:sp>
        <p:nvSpPr>
          <p:cNvPr id="8" name="Footer Placeholder 7">
            <a:extLst>
              <a:ext uri="{FF2B5EF4-FFF2-40B4-BE49-F238E27FC236}">
                <a16:creationId xmlns:a16="http://schemas.microsoft.com/office/drawing/2014/main" id="{7DD4F622-339D-4ADD-B5DE-0F483E734A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200381-1700-442A-BBFE-AD583ED831C0}"/>
              </a:ext>
            </a:extLst>
          </p:cNvPr>
          <p:cNvSpPr>
            <a:spLocks noGrp="1"/>
          </p:cNvSpPr>
          <p:nvPr>
            <p:ph type="sldNum" sz="quarter" idx="12"/>
          </p:nvPr>
        </p:nvSpPr>
        <p:spPr/>
        <p:txBody>
          <a:bodyPr/>
          <a:lstStyle/>
          <a:p>
            <a:fld id="{6A3605CD-8EA6-4BF5-85E7-8BEA9B7E5D81}" type="slidenum">
              <a:rPr lang="en-US" smtClean="0"/>
              <a:t>‹#›</a:t>
            </a:fld>
            <a:endParaRPr lang="en-US"/>
          </a:p>
        </p:txBody>
      </p:sp>
    </p:spTree>
    <p:extLst>
      <p:ext uri="{BB962C8B-B14F-4D97-AF65-F5344CB8AC3E}">
        <p14:creationId xmlns:p14="http://schemas.microsoft.com/office/powerpoint/2010/main" val="157554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660BF-BEA1-4172-A3CA-0085E8338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39E574-2466-4836-94C6-617DE751E475}"/>
              </a:ext>
            </a:extLst>
          </p:cNvPr>
          <p:cNvSpPr>
            <a:spLocks noGrp="1"/>
          </p:cNvSpPr>
          <p:nvPr>
            <p:ph type="dt" sz="half" idx="10"/>
          </p:nvPr>
        </p:nvSpPr>
        <p:spPr/>
        <p:txBody>
          <a:bodyPr/>
          <a:lstStyle/>
          <a:p>
            <a:fld id="{DEFECD54-B22A-4F9B-AF3F-44512EB66359}" type="datetimeFigureOut">
              <a:rPr lang="en-US" smtClean="0"/>
              <a:t>9/26/2021</a:t>
            </a:fld>
            <a:endParaRPr lang="en-US"/>
          </a:p>
        </p:txBody>
      </p:sp>
      <p:sp>
        <p:nvSpPr>
          <p:cNvPr id="4" name="Footer Placeholder 3">
            <a:extLst>
              <a:ext uri="{FF2B5EF4-FFF2-40B4-BE49-F238E27FC236}">
                <a16:creationId xmlns:a16="http://schemas.microsoft.com/office/drawing/2014/main" id="{034515FE-07C4-4C78-8AF0-7CB1E93713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37509B-C192-4240-AE84-2F41E568F4B4}"/>
              </a:ext>
            </a:extLst>
          </p:cNvPr>
          <p:cNvSpPr>
            <a:spLocks noGrp="1"/>
          </p:cNvSpPr>
          <p:nvPr>
            <p:ph type="sldNum" sz="quarter" idx="12"/>
          </p:nvPr>
        </p:nvSpPr>
        <p:spPr/>
        <p:txBody>
          <a:bodyPr/>
          <a:lstStyle/>
          <a:p>
            <a:fld id="{6A3605CD-8EA6-4BF5-85E7-8BEA9B7E5D81}" type="slidenum">
              <a:rPr lang="en-US" smtClean="0"/>
              <a:t>‹#›</a:t>
            </a:fld>
            <a:endParaRPr lang="en-US"/>
          </a:p>
        </p:txBody>
      </p:sp>
    </p:spTree>
    <p:extLst>
      <p:ext uri="{BB962C8B-B14F-4D97-AF65-F5344CB8AC3E}">
        <p14:creationId xmlns:p14="http://schemas.microsoft.com/office/powerpoint/2010/main" val="2686797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11476E-71BA-43BB-8654-D8698F36C64C}"/>
              </a:ext>
            </a:extLst>
          </p:cNvPr>
          <p:cNvSpPr>
            <a:spLocks noGrp="1"/>
          </p:cNvSpPr>
          <p:nvPr>
            <p:ph type="dt" sz="half" idx="10"/>
          </p:nvPr>
        </p:nvSpPr>
        <p:spPr/>
        <p:txBody>
          <a:bodyPr/>
          <a:lstStyle/>
          <a:p>
            <a:fld id="{DEFECD54-B22A-4F9B-AF3F-44512EB66359}" type="datetimeFigureOut">
              <a:rPr lang="en-US" smtClean="0"/>
              <a:t>9/26/2021</a:t>
            </a:fld>
            <a:endParaRPr lang="en-US"/>
          </a:p>
        </p:txBody>
      </p:sp>
      <p:sp>
        <p:nvSpPr>
          <p:cNvPr id="3" name="Footer Placeholder 2">
            <a:extLst>
              <a:ext uri="{FF2B5EF4-FFF2-40B4-BE49-F238E27FC236}">
                <a16:creationId xmlns:a16="http://schemas.microsoft.com/office/drawing/2014/main" id="{BF622B24-FB3C-451F-A788-A2751B62F5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B5FDA9-F518-4532-8952-D9C3640ECFE0}"/>
              </a:ext>
            </a:extLst>
          </p:cNvPr>
          <p:cNvSpPr>
            <a:spLocks noGrp="1"/>
          </p:cNvSpPr>
          <p:nvPr>
            <p:ph type="sldNum" sz="quarter" idx="12"/>
          </p:nvPr>
        </p:nvSpPr>
        <p:spPr/>
        <p:txBody>
          <a:bodyPr/>
          <a:lstStyle/>
          <a:p>
            <a:fld id="{6A3605CD-8EA6-4BF5-85E7-8BEA9B7E5D81}" type="slidenum">
              <a:rPr lang="en-US" smtClean="0"/>
              <a:t>‹#›</a:t>
            </a:fld>
            <a:endParaRPr lang="en-US"/>
          </a:p>
        </p:txBody>
      </p:sp>
    </p:spTree>
    <p:extLst>
      <p:ext uri="{BB962C8B-B14F-4D97-AF65-F5344CB8AC3E}">
        <p14:creationId xmlns:p14="http://schemas.microsoft.com/office/powerpoint/2010/main" val="3978134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6782B-394F-4569-B4BE-92C11976BA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A33786-AFCD-4BC1-B09B-8878AA3E76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8BA7BF-CDFD-47E4-B263-0959B0873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C24D2-E969-4711-B176-D82E7EE1C381}"/>
              </a:ext>
            </a:extLst>
          </p:cNvPr>
          <p:cNvSpPr>
            <a:spLocks noGrp="1"/>
          </p:cNvSpPr>
          <p:nvPr>
            <p:ph type="dt" sz="half" idx="10"/>
          </p:nvPr>
        </p:nvSpPr>
        <p:spPr/>
        <p:txBody>
          <a:bodyPr/>
          <a:lstStyle/>
          <a:p>
            <a:fld id="{DEFECD54-B22A-4F9B-AF3F-44512EB66359}" type="datetimeFigureOut">
              <a:rPr lang="en-US" smtClean="0"/>
              <a:t>9/26/2021</a:t>
            </a:fld>
            <a:endParaRPr lang="en-US"/>
          </a:p>
        </p:txBody>
      </p:sp>
      <p:sp>
        <p:nvSpPr>
          <p:cNvPr id="6" name="Footer Placeholder 5">
            <a:extLst>
              <a:ext uri="{FF2B5EF4-FFF2-40B4-BE49-F238E27FC236}">
                <a16:creationId xmlns:a16="http://schemas.microsoft.com/office/drawing/2014/main" id="{CDD5F7F1-6DF6-4AB8-83B8-5024582029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FE8474-7098-42D4-883D-AF100F744B94}"/>
              </a:ext>
            </a:extLst>
          </p:cNvPr>
          <p:cNvSpPr>
            <a:spLocks noGrp="1"/>
          </p:cNvSpPr>
          <p:nvPr>
            <p:ph type="sldNum" sz="quarter" idx="12"/>
          </p:nvPr>
        </p:nvSpPr>
        <p:spPr/>
        <p:txBody>
          <a:bodyPr/>
          <a:lstStyle/>
          <a:p>
            <a:fld id="{6A3605CD-8EA6-4BF5-85E7-8BEA9B7E5D81}" type="slidenum">
              <a:rPr lang="en-US" smtClean="0"/>
              <a:t>‹#›</a:t>
            </a:fld>
            <a:endParaRPr lang="en-US"/>
          </a:p>
        </p:txBody>
      </p:sp>
    </p:spTree>
    <p:extLst>
      <p:ext uri="{BB962C8B-B14F-4D97-AF65-F5344CB8AC3E}">
        <p14:creationId xmlns:p14="http://schemas.microsoft.com/office/powerpoint/2010/main" val="524401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7B9A-4C75-41AE-BFF0-F07D23B47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38AED9-6F38-4547-9B88-A506E61704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97B846-42FB-4B28-86A8-EF89BA549D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C8420D-4800-4869-809F-326079B45A8C}"/>
              </a:ext>
            </a:extLst>
          </p:cNvPr>
          <p:cNvSpPr>
            <a:spLocks noGrp="1"/>
          </p:cNvSpPr>
          <p:nvPr>
            <p:ph type="dt" sz="half" idx="10"/>
          </p:nvPr>
        </p:nvSpPr>
        <p:spPr/>
        <p:txBody>
          <a:bodyPr/>
          <a:lstStyle/>
          <a:p>
            <a:fld id="{DEFECD54-B22A-4F9B-AF3F-44512EB66359}" type="datetimeFigureOut">
              <a:rPr lang="en-US" smtClean="0"/>
              <a:t>9/26/2021</a:t>
            </a:fld>
            <a:endParaRPr lang="en-US"/>
          </a:p>
        </p:txBody>
      </p:sp>
      <p:sp>
        <p:nvSpPr>
          <p:cNvPr id="6" name="Footer Placeholder 5">
            <a:extLst>
              <a:ext uri="{FF2B5EF4-FFF2-40B4-BE49-F238E27FC236}">
                <a16:creationId xmlns:a16="http://schemas.microsoft.com/office/drawing/2014/main" id="{AB103177-A705-4D85-A650-C1FA071258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FAAA98-480F-4119-9A1C-E26993065A57}"/>
              </a:ext>
            </a:extLst>
          </p:cNvPr>
          <p:cNvSpPr>
            <a:spLocks noGrp="1"/>
          </p:cNvSpPr>
          <p:nvPr>
            <p:ph type="sldNum" sz="quarter" idx="12"/>
          </p:nvPr>
        </p:nvSpPr>
        <p:spPr/>
        <p:txBody>
          <a:bodyPr/>
          <a:lstStyle/>
          <a:p>
            <a:fld id="{6A3605CD-8EA6-4BF5-85E7-8BEA9B7E5D81}" type="slidenum">
              <a:rPr lang="en-US" smtClean="0"/>
              <a:t>‹#›</a:t>
            </a:fld>
            <a:endParaRPr lang="en-US"/>
          </a:p>
        </p:txBody>
      </p:sp>
    </p:spTree>
    <p:extLst>
      <p:ext uri="{BB962C8B-B14F-4D97-AF65-F5344CB8AC3E}">
        <p14:creationId xmlns:p14="http://schemas.microsoft.com/office/powerpoint/2010/main" val="605876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6AED0C-DAC9-4AB2-A9BD-3876B25F65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C4D850-74C7-4AF4-AF12-B955660E3D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10A7F-F22E-4211-8DF7-3B4FB79BB6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FECD54-B22A-4F9B-AF3F-44512EB66359}" type="datetimeFigureOut">
              <a:rPr lang="en-US" smtClean="0"/>
              <a:t>9/26/2021</a:t>
            </a:fld>
            <a:endParaRPr lang="en-US"/>
          </a:p>
        </p:txBody>
      </p:sp>
      <p:sp>
        <p:nvSpPr>
          <p:cNvPr id="5" name="Footer Placeholder 4">
            <a:extLst>
              <a:ext uri="{FF2B5EF4-FFF2-40B4-BE49-F238E27FC236}">
                <a16:creationId xmlns:a16="http://schemas.microsoft.com/office/drawing/2014/main" id="{B5D2FC09-DEE9-45AC-8F21-628DDD1E25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EDA9DC-29E9-4E4B-98DA-8886F77B90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605CD-8EA6-4BF5-85E7-8BEA9B7E5D81}" type="slidenum">
              <a:rPr lang="en-US" smtClean="0"/>
              <a:t>‹#›</a:t>
            </a:fld>
            <a:endParaRPr lang="en-US"/>
          </a:p>
        </p:txBody>
      </p:sp>
    </p:spTree>
    <p:extLst>
      <p:ext uri="{BB962C8B-B14F-4D97-AF65-F5344CB8AC3E}">
        <p14:creationId xmlns:p14="http://schemas.microsoft.com/office/powerpoint/2010/main" val="218103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github.com/ee-repo/mips-cpu-2/blob/master/docs/cycle.jp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D564D-3CF0-4277-A45A-B8BB8F5B7000}"/>
              </a:ext>
            </a:extLst>
          </p:cNvPr>
          <p:cNvSpPr>
            <a:spLocks noGrp="1"/>
          </p:cNvSpPr>
          <p:nvPr>
            <p:ph type="ctrTitle"/>
          </p:nvPr>
        </p:nvSpPr>
        <p:spPr>
          <a:xfrm>
            <a:off x="1524000" y="639192"/>
            <a:ext cx="9144000" cy="5177408"/>
          </a:xfrm>
        </p:spPr>
        <p:txBody>
          <a:bodyPr>
            <a:noAutofit/>
          </a:bodyPr>
          <a:lstStyle/>
          <a:p>
            <a:pPr marL="0" marR="0">
              <a:lnSpc>
                <a:spcPct val="150000"/>
              </a:lnSpc>
              <a:spcBef>
                <a:spcPts val="0"/>
              </a:spcBef>
              <a:spcAft>
                <a:spcPts val="1000"/>
              </a:spcAft>
            </a:pPr>
            <a:r>
              <a:rPr lang="en-US" sz="4400" b="1" dirty="0"/>
              <a:t>MIPS PROCESSOR PROJECT</a:t>
            </a:r>
            <a:br>
              <a:rPr lang="en-US" sz="2400" b="1" dirty="0">
                <a:ea typeface="Calibri" panose="020F0502020204030204" pitchFamily="34" charset="0"/>
                <a:cs typeface="Arial" panose="020B0604020202020204" pitchFamily="34" charset="0"/>
              </a:rPr>
            </a:br>
            <a:r>
              <a:rPr lang="en-US" sz="2400" b="1" dirty="0">
                <a:ea typeface="Calibri" panose="020F0502020204030204" pitchFamily="34" charset="0"/>
                <a:cs typeface="Arial" panose="020B0604020202020204" pitchFamily="34" charset="0"/>
              </a:rPr>
              <a:t>Presented by: </a:t>
            </a:r>
            <a:br>
              <a:rPr lang="en-US" sz="2400" dirty="0">
                <a:effectLst/>
                <a:ea typeface="Calibri" panose="020F0502020204030204" pitchFamily="34" charset="0"/>
                <a:cs typeface="Arial" panose="020B0604020202020204" pitchFamily="34" charset="0"/>
              </a:rPr>
            </a:br>
            <a:r>
              <a:rPr lang="en-US" sz="2400" dirty="0">
                <a:effectLst/>
                <a:ea typeface="Calibri" panose="020F0502020204030204" pitchFamily="34" charset="0"/>
                <a:cs typeface="Arial" panose="020B0604020202020204" pitchFamily="34" charset="0"/>
              </a:rPr>
              <a:t> Mohamed </a:t>
            </a:r>
            <a:r>
              <a:rPr lang="en-US" sz="2400" dirty="0">
                <a:ea typeface="Calibri" panose="020F0502020204030204" pitchFamily="34" charset="0"/>
                <a:cs typeface="Arial" panose="020B0604020202020204" pitchFamily="34" charset="0"/>
              </a:rPr>
              <a:t>E</a:t>
            </a:r>
            <a:r>
              <a:rPr lang="en-US" sz="2400" dirty="0">
                <a:effectLst/>
                <a:ea typeface="Calibri" panose="020F0502020204030204" pitchFamily="34" charset="0"/>
                <a:cs typeface="Arial" panose="020B0604020202020204" pitchFamily="34" charset="0"/>
              </a:rPr>
              <a:t>slam Mohamed</a:t>
            </a:r>
            <a:br>
              <a:rPr lang="en-US" sz="2400" dirty="0">
                <a:effectLst/>
                <a:ea typeface="Calibri" panose="020F0502020204030204" pitchFamily="34" charset="0"/>
                <a:cs typeface="Arial" panose="020B0604020202020204" pitchFamily="34" charset="0"/>
              </a:rPr>
            </a:br>
            <a:br>
              <a:rPr lang="en-US" sz="2400" dirty="0">
                <a:effectLst/>
                <a:ea typeface="Calibri" panose="020F0502020204030204" pitchFamily="34" charset="0"/>
                <a:cs typeface="Arial" panose="020B0604020202020204" pitchFamily="34" charset="0"/>
              </a:rPr>
            </a:br>
            <a:br>
              <a:rPr lang="en-US" sz="2400" dirty="0">
                <a:effectLst/>
                <a:ea typeface="Calibri" panose="020F0502020204030204" pitchFamily="34" charset="0"/>
                <a:cs typeface="Arial" panose="020B0604020202020204" pitchFamily="34" charset="0"/>
              </a:rPr>
            </a:br>
            <a:br>
              <a:rPr lang="en-US" sz="2400" dirty="0">
                <a:effectLst/>
                <a:ea typeface="Calibri" panose="020F0502020204030204" pitchFamily="34" charset="0"/>
                <a:cs typeface="Arial" panose="020B0604020202020204" pitchFamily="34" charset="0"/>
              </a:rPr>
            </a:br>
            <a:endParaRPr lang="en-US" sz="2400" dirty="0">
              <a:cs typeface="Arial" panose="020B0604020202020204" pitchFamily="34" charset="0"/>
            </a:endParaRPr>
          </a:p>
        </p:txBody>
      </p:sp>
    </p:spTree>
    <p:extLst>
      <p:ext uri="{BB962C8B-B14F-4D97-AF65-F5344CB8AC3E}">
        <p14:creationId xmlns:p14="http://schemas.microsoft.com/office/powerpoint/2010/main" val="2118776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4A531B-489C-4CC3-8DF3-783BE385A321}"/>
              </a:ext>
            </a:extLst>
          </p:cNvPr>
          <p:cNvSpPr>
            <a:spLocks noGrp="1"/>
          </p:cNvSpPr>
          <p:nvPr>
            <p:ph idx="1"/>
          </p:nvPr>
        </p:nvSpPr>
        <p:spPr>
          <a:xfrm>
            <a:off x="0" y="0"/>
            <a:ext cx="11558726" cy="6858000"/>
          </a:xfrm>
        </p:spPr>
        <p:txBody>
          <a:bodyPr>
            <a:normAutofit fontScale="92500" lnSpcReduction="10000"/>
          </a:bodyPr>
          <a:lstStyle/>
          <a:p>
            <a:pPr marL="0" marR="0" indent="0">
              <a:lnSpc>
                <a:spcPct val="150000"/>
              </a:lnSpc>
              <a:spcBef>
                <a:spcPts val="0"/>
              </a:spcBef>
              <a:spcAft>
                <a:spcPts val="0"/>
              </a:spcAft>
              <a:buNone/>
            </a:pPr>
            <a:r>
              <a:rPr lang="en-US" sz="2400" b="1" dirty="0">
                <a:effectLst/>
                <a:latin typeface="Arial" panose="020B0604020202020204" pitchFamily="34" charset="0"/>
                <a:ea typeface="Calibri" panose="020F0502020204030204" pitchFamily="34" charset="0"/>
                <a:cs typeface="Arial" panose="020B0604020202020204" pitchFamily="34" charset="0"/>
              </a:rPr>
              <a:t>EX1: different R,I type instructions</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50000"/>
              </a:lnSpc>
              <a:spcBef>
                <a:spcPts val="0"/>
              </a:spcBef>
              <a:spcAft>
                <a:spcPts val="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addi</a:t>
            </a:r>
            <a:r>
              <a:rPr lang="en-US" sz="2000" dirty="0">
                <a:effectLst/>
                <a:latin typeface="Arial" panose="020B0604020202020204" pitchFamily="34" charset="0"/>
                <a:ea typeface="Calibri" panose="020F0502020204030204" pitchFamily="34" charset="0"/>
                <a:cs typeface="Arial" panose="020B0604020202020204" pitchFamily="34" charset="0"/>
              </a:rPr>
              <a:t> $4,$0,27		//4 has 27   1bhex</a:t>
            </a:r>
          </a:p>
          <a:p>
            <a:pPr marL="0" marR="0" indent="0">
              <a:lnSpc>
                <a:spcPct val="150000"/>
              </a:lnSpc>
              <a:spcBef>
                <a:spcPts val="0"/>
              </a:spcBef>
              <a:spcAft>
                <a:spcPts val="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xori</a:t>
            </a:r>
            <a:r>
              <a:rPr lang="en-US" sz="2000" dirty="0">
                <a:effectLst/>
                <a:latin typeface="Arial" panose="020B0604020202020204" pitchFamily="34" charset="0"/>
                <a:ea typeface="Calibri" panose="020F0502020204030204" pitchFamily="34" charset="0"/>
                <a:cs typeface="Arial" panose="020B0604020202020204" pitchFamily="34" charset="0"/>
              </a:rPr>
              <a:t> $5,$4,5		//5 has 30   1ehex	</a:t>
            </a:r>
          </a:p>
          <a:p>
            <a:pPr marL="0" marR="0" indent="0">
              <a:lnSpc>
                <a:spcPct val="150000"/>
              </a:lnSpc>
              <a:spcBef>
                <a:spcPts val="0"/>
              </a:spcBef>
              <a:spcAft>
                <a:spcPts val="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	add $6,$4,$5		//6 has 57   39hex</a:t>
            </a:r>
          </a:p>
          <a:p>
            <a:pPr marL="0" marR="0" indent="0">
              <a:lnSpc>
                <a:spcPct val="150000"/>
              </a:lnSpc>
              <a:spcBef>
                <a:spcPts val="0"/>
              </a:spcBef>
              <a:spcAft>
                <a:spcPts val="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	sub $7,$5,$4		//7 has 3   3hex</a:t>
            </a:r>
          </a:p>
          <a:p>
            <a:pPr marL="0" marR="0" indent="0">
              <a:lnSpc>
                <a:spcPct val="150000"/>
              </a:lnSpc>
              <a:spcBef>
                <a:spcPts val="0"/>
              </a:spcBef>
              <a:spcAft>
                <a:spcPts val="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slt</a:t>
            </a:r>
            <a:r>
              <a:rPr lang="en-US" sz="2000" dirty="0">
                <a:effectLst/>
                <a:latin typeface="Arial" panose="020B0604020202020204" pitchFamily="34" charset="0"/>
                <a:ea typeface="Calibri" panose="020F0502020204030204" pitchFamily="34" charset="0"/>
                <a:cs typeface="Arial" panose="020B0604020202020204" pitchFamily="34" charset="0"/>
              </a:rPr>
              <a:t> $8,$7,$6		//8 has 1   1hex</a:t>
            </a:r>
            <a:endParaRPr lang="en-US" sz="2000" dirty="0">
              <a:latin typeface="Arial" panose="020B0604020202020204" pitchFamily="34" charset="0"/>
              <a:ea typeface="Calibri" panose="020F0502020204030204" pitchFamily="34" charset="0"/>
              <a:cs typeface="Arial" panose="020B0604020202020204" pitchFamily="34" charset="0"/>
            </a:endParaRPr>
          </a:p>
          <a:p>
            <a:pPr marL="0" marR="0" indent="0">
              <a:lnSpc>
                <a:spcPct val="150000"/>
              </a:lnSpc>
              <a:spcBef>
                <a:spcPts val="0"/>
              </a:spcBef>
              <a:spcAft>
                <a:spcPts val="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	or $9,$7,$0		//9 has 3   3hex</a:t>
            </a:r>
          </a:p>
          <a:p>
            <a:pPr marL="0" marR="0" indent="0">
              <a:lnSpc>
                <a:spcPct val="150000"/>
              </a:lnSpc>
              <a:spcBef>
                <a:spcPts val="0"/>
              </a:spcBef>
              <a:spcAft>
                <a:spcPts val="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	and $10,$7,$0		//10 has 0  0hex</a:t>
            </a:r>
          </a:p>
          <a:p>
            <a:pPr marL="0" marR="0" indent="0">
              <a:lnSpc>
                <a:spcPct val="150000"/>
              </a:lnSpc>
              <a:spcBef>
                <a:spcPts val="0"/>
              </a:spcBef>
              <a:spcAft>
                <a:spcPts val="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sll</a:t>
            </a:r>
            <a:r>
              <a:rPr lang="en-US" sz="2000" dirty="0">
                <a:effectLst/>
                <a:latin typeface="Arial" panose="020B0604020202020204" pitchFamily="34" charset="0"/>
                <a:ea typeface="Calibri" panose="020F0502020204030204" pitchFamily="34" charset="0"/>
                <a:cs typeface="Arial" panose="020B0604020202020204" pitchFamily="34" charset="0"/>
              </a:rPr>
              <a:t> $11,$7,1		//11 has 6   6hex</a:t>
            </a:r>
          </a:p>
          <a:p>
            <a:pPr marL="0" marR="0" indent="0">
              <a:lnSpc>
                <a:spcPct val="150000"/>
              </a:lnSpc>
              <a:spcBef>
                <a:spcPts val="0"/>
              </a:spcBef>
              <a:spcAft>
                <a:spcPts val="0"/>
              </a:spcAft>
              <a:buNone/>
            </a:pP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srl</a:t>
            </a:r>
            <a:r>
              <a:rPr lang="en-US" sz="2000" dirty="0">
                <a:effectLst/>
                <a:latin typeface="Arial" panose="020B0604020202020204" pitchFamily="34" charset="0"/>
                <a:ea typeface="Calibri" panose="020F0502020204030204" pitchFamily="34" charset="0"/>
                <a:cs typeface="Arial" panose="020B0604020202020204" pitchFamily="34" charset="0"/>
              </a:rPr>
              <a:t> $12,$7,1		//12 has 1   1hex</a:t>
            </a:r>
          </a:p>
          <a:p>
            <a:pPr marL="0" indent="0" algn="ctr">
              <a:buNone/>
            </a:pP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0" indent="0" algn="ctr">
              <a:buNone/>
            </a:pP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0" indent="0" algn="ctr">
              <a:buNone/>
            </a:pPr>
            <a:endParaRPr lang="en-US" sz="2400" dirty="0">
              <a:latin typeface="Arial" panose="020B0604020202020204" pitchFamily="34" charset="0"/>
              <a:ea typeface="Calibri" panose="020F0502020204030204" pitchFamily="34" charset="0"/>
              <a:cs typeface="Arial" panose="020B0604020202020204" pitchFamily="34" charset="0"/>
            </a:endParaRPr>
          </a:p>
          <a:p>
            <a:pPr marL="0" indent="0">
              <a:buNone/>
            </a:pPr>
            <a:endParaRPr lang="en-US" sz="2000" dirty="0">
              <a:latin typeface="Arial" panose="020B0604020202020204" pitchFamily="34" charset="0"/>
              <a:ea typeface="Calibri" panose="020F0502020204030204" pitchFamily="34" charset="0"/>
              <a:cs typeface="Arial" panose="020B0604020202020204" pitchFamily="34" charset="0"/>
            </a:endParaRPr>
          </a:p>
          <a:p>
            <a:pPr marL="0" indent="0">
              <a:buNone/>
            </a:pPr>
            <a:r>
              <a:rPr lang="en-US" sz="2000" dirty="0" err="1">
                <a:effectLst/>
                <a:latin typeface="Arial" panose="020B0604020202020204" pitchFamily="34" charset="0"/>
                <a:ea typeface="Calibri" panose="020F0502020204030204" pitchFamily="34" charset="0"/>
                <a:cs typeface="Arial" panose="020B0604020202020204" pitchFamily="34" charset="0"/>
              </a:rPr>
              <a:t>wr</a:t>
            </a:r>
            <a:r>
              <a:rPr lang="en-US" sz="2000" dirty="0">
                <a:effectLst/>
                <a:latin typeface="Arial" panose="020B0604020202020204" pitchFamily="34" charset="0"/>
                <a:ea typeface="Calibri" panose="020F0502020204030204" pitchFamily="34" charset="0"/>
                <a:cs typeface="Arial" panose="020B0604020202020204" pitchFamily="34" charset="0"/>
              </a:rPr>
              <a:t>: write register</a:t>
            </a:r>
          </a:p>
          <a:p>
            <a:pPr marL="0" indent="0">
              <a:buNone/>
            </a:pPr>
            <a:r>
              <a:rPr lang="en-US" sz="2000" dirty="0">
                <a:effectLst/>
                <a:latin typeface="Arial" panose="020B0604020202020204" pitchFamily="34" charset="0"/>
                <a:ea typeface="Calibri" panose="020F0502020204030204" pitchFamily="34" charset="0"/>
                <a:cs typeface="Arial" panose="020B0604020202020204" pitchFamily="34" charset="0"/>
              </a:rPr>
              <a:t>wd: write destinations</a:t>
            </a:r>
          </a:p>
          <a:p>
            <a:pPr marL="0" indent="0">
              <a:buNone/>
            </a:pPr>
            <a:endParaRPr lang="en-US" dirty="0"/>
          </a:p>
        </p:txBody>
      </p:sp>
      <p:pic>
        <p:nvPicPr>
          <p:cNvPr id="4" name="Picture 3">
            <a:extLst>
              <a:ext uri="{FF2B5EF4-FFF2-40B4-BE49-F238E27FC236}">
                <a16:creationId xmlns:a16="http://schemas.microsoft.com/office/drawing/2014/main" id="{2888CE49-6217-4D5A-AEB4-5D22E787306A}"/>
              </a:ext>
            </a:extLst>
          </p:cNvPr>
          <p:cNvPicPr/>
          <p:nvPr/>
        </p:nvPicPr>
        <p:blipFill>
          <a:blip r:embed="rId2">
            <a:extLst>
              <a:ext uri="{28A0092B-C50C-407E-A947-70E740481C1C}">
                <a14:useLocalDpi xmlns:a14="http://schemas.microsoft.com/office/drawing/2010/main" val="0"/>
              </a:ext>
            </a:extLst>
          </a:blip>
          <a:stretch>
            <a:fillRect/>
          </a:stretch>
        </p:blipFill>
        <p:spPr>
          <a:xfrm>
            <a:off x="633274" y="4488771"/>
            <a:ext cx="9845047" cy="934375"/>
          </a:xfrm>
          <a:prstGeom prst="rect">
            <a:avLst/>
          </a:prstGeom>
        </p:spPr>
      </p:pic>
    </p:spTree>
    <p:extLst>
      <p:ext uri="{BB962C8B-B14F-4D97-AF65-F5344CB8AC3E}">
        <p14:creationId xmlns:p14="http://schemas.microsoft.com/office/powerpoint/2010/main" val="1985178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B699BC-F88E-4AD6-BC79-65CB4D68364E}"/>
              </a:ext>
            </a:extLst>
          </p:cNvPr>
          <p:cNvSpPr>
            <a:spLocks noGrp="1"/>
          </p:cNvSpPr>
          <p:nvPr>
            <p:ph idx="1"/>
          </p:nvPr>
        </p:nvSpPr>
        <p:spPr>
          <a:xfrm>
            <a:off x="0" y="1"/>
            <a:ext cx="11353800" cy="6924582"/>
          </a:xfrm>
        </p:spPr>
        <p:txBody>
          <a:bodyPr>
            <a:normAutofit/>
          </a:bodyPr>
          <a:lstStyle/>
          <a:p>
            <a:pPr marL="0" marR="0" indent="0">
              <a:lnSpc>
                <a:spcPct val="115000"/>
              </a:lnSpc>
              <a:spcBef>
                <a:spcPts val="0"/>
              </a:spcBef>
              <a:spcAft>
                <a:spcPts val="600"/>
              </a:spcAft>
              <a:buNone/>
            </a:pPr>
            <a:r>
              <a:rPr lang="en-US" sz="2200" b="1" dirty="0">
                <a:effectLst/>
                <a:latin typeface="Arial" panose="020B0604020202020204" pitchFamily="34" charset="0"/>
                <a:ea typeface="Calibri" panose="020F0502020204030204" pitchFamily="34" charset="0"/>
                <a:cs typeface="Arial" panose="020B0604020202020204" pitchFamily="34" charset="0"/>
              </a:rPr>
              <a:t>EX2: looping , </a:t>
            </a:r>
            <a:r>
              <a:rPr lang="en-US" sz="2200" b="1" dirty="0" err="1">
                <a:effectLst/>
                <a:latin typeface="Arial" panose="020B0604020202020204" pitchFamily="34" charset="0"/>
                <a:ea typeface="Calibri" panose="020F0502020204030204" pitchFamily="34" charset="0"/>
                <a:cs typeface="Arial" panose="020B0604020202020204" pitchFamily="34" charset="0"/>
              </a:rPr>
              <a:t>bne</a:t>
            </a:r>
            <a:r>
              <a:rPr lang="en-US" sz="2200" b="1" dirty="0">
                <a:effectLst/>
                <a:latin typeface="Arial" panose="020B0604020202020204" pitchFamily="34" charset="0"/>
                <a:ea typeface="Calibri" panose="020F0502020204030204" pitchFamily="34" charset="0"/>
                <a:cs typeface="Arial" panose="020B0604020202020204" pitchFamily="34" charset="0"/>
              </a:rPr>
              <a:t> , j</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1900" dirty="0" err="1">
                <a:effectLst/>
                <a:latin typeface="Arial" panose="020B0604020202020204" pitchFamily="34" charset="0"/>
                <a:ea typeface="Calibri" panose="020F0502020204030204" pitchFamily="34" charset="0"/>
                <a:cs typeface="Arial" panose="020B0604020202020204" pitchFamily="34" charset="0"/>
              </a:rPr>
              <a:t>addi</a:t>
            </a:r>
            <a:r>
              <a:rPr lang="en-US" sz="1900" dirty="0">
                <a:effectLst/>
                <a:latin typeface="Arial" panose="020B0604020202020204" pitchFamily="34" charset="0"/>
                <a:ea typeface="Calibri" panose="020F0502020204030204" pitchFamily="34" charset="0"/>
                <a:cs typeface="Arial" panose="020B0604020202020204" pitchFamily="34" charset="0"/>
              </a:rPr>
              <a:t> $5,$0,3</a:t>
            </a:r>
          </a:p>
          <a:p>
            <a:pPr marL="0" marR="0" indent="0">
              <a:lnSpc>
                <a:spcPct val="115000"/>
              </a:lnSpc>
              <a:spcBef>
                <a:spcPts val="0"/>
              </a:spcBef>
              <a:spcAft>
                <a:spcPts val="0"/>
              </a:spcAft>
              <a:buNone/>
            </a:pPr>
            <a:r>
              <a:rPr lang="en-US" sz="1900" dirty="0">
                <a:effectLst/>
                <a:latin typeface="Arial" panose="020B0604020202020204" pitchFamily="34" charset="0"/>
                <a:ea typeface="Calibri" panose="020F0502020204030204" pitchFamily="34" charset="0"/>
                <a:cs typeface="Arial" panose="020B0604020202020204" pitchFamily="34" charset="0"/>
              </a:rPr>
              <a:t>       start: </a:t>
            </a:r>
            <a:r>
              <a:rPr lang="en-US" sz="1900" dirty="0" err="1">
                <a:effectLst/>
                <a:latin typeface="Arial" panose="020B0604020202020204" pitchFamily="34" charset="0"/>
                <a:ea typeface="Calibri" panose="020F0502020204030204" pitchFamily="34" charset="0"/>
                <a:cs typeface="Arial" panose="020B0604020202020204" pitchFamily="34" charset="0"/>
              </a:rPr>
              <a:t>addi</a:t>
            </a:r>
            <a:r>
              <a:rPr lang="en-US" sz="1900" dirty="0">
                <a:effectLst/>
                <a:latin typeface="Arial" panose="020B0604020202020204" pitchFamily="34" charset="0"/>
                <a:ea typeface="Calibri" panose="020F0502020204030204" pitchFamily="34" charset="0"/>
                <a:cs typeface="Arial" panose="020B0604020202020204" pitchFamily="34" charset="0"/>
              </a:rPr>
              <a:t> $6, $6,1 </a:t>
            </a:r>
          </a:p>
          <a:p>
            <a:pPr marL="0" marR="0" indent="0">
              <a:lnSpc>
                <a:spcPct val="115000"/>
              </a:lnSpc>
              <a:spcBef>
                <a:spcPts val="0"/>
              </a:spcBef>
              <a:spcAft>
                <a:spcPts val="0"/>
              </a:spcAft>
              <a:buNone/>
            </a:pPr>
            <a:r>
              <a:rPr lang="en-US" sz="1900" dirty="0">
                <a:effectLst/>
                <a:latin typeface="Arial" panose="020B0604020202020204" pitchFamily="34" charset="0"/>
                <a:ea typeface="Calibri" panose="020F0502020204030204" pitchFamily="34" charset="0"/>
                <a:cs typeface="Arial" panose="020B0604020202020204" pitchFamily="34" charset="0"/>
              </a:rPr>
              <a:t>       </a:t>
            </a:r>
            <a:r>
              <a:rPr lang="en-US" sz="1900" dirty="0" err="1">
                <a:effectLst/>
                <a:latin typeface="Arial" panose="020B0604020202020204" pitchFamily="34" charset="0"/>
                <a:ea typeface="Calibri" panose="020F0502020204030204" pitchFamily="34" charset="0"/>
                <a:cs typeface="Arial" panose="020B0604020202020204" pitchFamily="34" charset="0"/>
              </a:rPr>
              <a:t>bne</a:t>
            </a:r>
            <a:r>
              <a:rPr lang="en-US" sz="1900" dirty="0">
                <a:effectLst/>
                <a:latin typeface="Arial" panose="020B0604020202020204" pitchFamily="34" charset="0"/>
                <a:ea typeface="Calibri" panose="020F0502020204030204" pitchFamily="34" charset="0"/>
                <a:cs typeface="Arial" panose="020B0604020202020204" pitchFamily="34" charset="0"/>
              </a:rPr>
              <a:t> $5,$6,start</a:t>
            </a:r>
          </a:p>
          <a:p>
            <a:pPr marL="0" marR="0" indent="0">
              <a:lnSpc>
                <a:spcPct val="115000"/>
              </a:lnSpc>
              <a:spcBef>
                <a:spcPts val="0"/>
              </a:spcBef>
              <a:spcAft>
                <a:spcPts val="1200"/>
              </a:spcAft>
              <a:buNone/>
            </a:pPr>
            <a:r>
              <a:rPr lang="en-US" sz="1900" dirty="0">
                <a:effectLst/>
                <a:latin typeface="Arial" panose="020B0604020202020204" pitchFamily="34" charset="0"/>
                <a:ea typeface="Calibri" panose="020F0502020204030204" pitchFamily="34" charset="0"/>
                <a:cs typeface="Arial" panose="020B0604020202020204" pitchFamily="34" charset="0"/>
              </a:rPr>
              <a:t>       j 20                      //</a:t>
            </a:r>
            <a:r>
              <a:rPr lang="en-US" sz="1900" dirty="0">
                <a:latin typeface="Arial" panose="020B0604020202020204" pitchFamily="34" charset="0"/>
                <a:ea typeface="Calibri" panose="020F0502020204030204" pitchFamily="34" charset="0"/>
                <a:cs typeface="Arial" panose="020B0604020202020204" pitchFamily="34" charset="0"/>
              </a:rPr>
              <a:t>jump</a:t>
            </a:r>
            <a:r>
              <a:rPr lang="en-US" sz="1900" dirty="0">
                <a:effectLst/>
                <a:latin typeface="Arial" panose="020B0604020202020204" pitchFamily="34" charset="0"/>
                <a:ea typeface="Calibri" panose="020F0502020204030204" pitchFamily="34" charset="0"/>
                <a:cs typeface="Arial" panose="020B0604020202020204" pitchFamily="34" charset="0"/>
              </a:rPr>
              <a:t> to 14hex</a:t>
            </a:r>
          </a:p>
          <a:p>
            <a:pPr marL="0" marR="0">
              <a:lnSpc>
                <a:spcPct val="115000"/>
              </a:lnSpc>
              <a:spcBef>
                <a:spcPts val="0"/>
              </a:spcBef>
              <a:spcAft>
                <a:spcPts val="12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2800" dirty="0">
              <a:effectLst/>
              <a:latin typeface="Calibri" panose="020F0502020204030204" pitchFamily="34" charset="0"/>
              <a:ea typeface="Calibri" panose="020F0502020204030204" pitchFamily="34" charset="0"/>
              <a:cs typeface="Arial" panose="020B0604020202020204" pitchFamily="34" charset="0"/>
            </a:endParaRPr>
          </a:p>
          <a:p>
            <a:endParaRPr lang="en-US" sz="2800" dirty="0">
              <a:effectLst/>
              <a:latin typeface="Calibri" panose="020F0502020204030204" pitchFamily="34" charset="0"/>
              <a:ea typeface="Calibri" panose="020F0502020204030204" pitchFamily="34" charset="0"/>
              <a:cs typeface="Arial" panose="020B0604020202020204" pitchFamily="34" charset="0"/>
            </a:endParaRPr>
          </a:p>
          <a:p>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1900" dirty="0">
              <a:latin typeface="Arial" panose="020B0604020202020204" pitchFamily="34" charset="0"/>
              <a:ea typeface="Calibri" panose="020F0502020204030204" pitchFamily="34" charset="0"/>
              <a:cs typeface="Arial" panose="020B0604020202020204" pitchFamily="34" charset="0"/>
            </a:endParaRPr>
          </a:p>
          <a:p>
            <a:pPr marL="0" indent="0">
              <a:buNone/>
            </a:pPr>
            <a:r>
              <a:rPr lang="en-US" sz="1900" dirty="0" err="1">
                <a:effectLst/>
                <a:latin typeface="Arial" panose="020B0604020202020204" pitchFamily="34" charset="0"/>
                <a:ea typeface="Calibri" panose="020F0502020204030204" pitchFamily="34" charset="0"/>
                <a:cs typeface="Arial" panose="020B0604020202020204" pitchFamily="34" charset="0"/>
              </a:rPr>
              <a:t>wr:write</a:t>
            </a:r>
            <a:r>
              <a:rPr lang="en-US" sz="1900" dirty="0">
                <a:effectLst/>
                <a:latin typeface="Arial" panose="020B0604020202020204" pitchFamily="34" charset="0"/>
                <a:ea typeface="Calibri" panose="020F0502020204030204" pitchFamily="34" charset="0"/>
                <a:cs typeface="Arial" panose="020B0604020202020204" pitchFamily="34" charset="0"/>
              </a:rPr>
              <a:t> register</a:t>
            </a:r>
          </a:p>
          <a:p>
            <a:pPr marL="0" indent="0">
              <a:buNone/>
            </a:pPr>
            <a:r>
              <a:rPr lang="en-US" sz="1900" dirty="0" err="1">
                <a:effectLst/>
                <a:latin typeface="Arial" panose="020B0604020202020204" pitchFamily="34" charset="0"/>
                <a:ea typeface="Calibri" panose="020F0502020204030204" pitchFamily="34" charset="0"/>
                <a:cs typeface="Arial" panose="020B0604020202020204" pitchFamily="34" charset="0"/>
              </a:rPr>
              <a:t>wd:write</a:t>
            </a:r>
            <a:r>
              <a:rPr lang="en-US" sz="1900" dirty="0">
                <a:effectLst/>
                <a:latin typeface="Arial" panose="020B0604020202020204" pitchFamily="34" charset="0"/>
                <a:ea typeface="Calibri" panose="020F0502020204030204" pitchFamily="34" charset="0"/>
                <a:cs typeface="Arial" panose="020B0604020202020204" pitchFamily="34" charset="0"/>
              </a:rPr>
              <a:t> destinations</a:t>
            </a:r>
          </a:p>
          <a:p>
            <a:pPr marL="0" indent="0">
              <a:buNone/>
            </a:pPr>
            <a:r>
              <a:rPr lang="en-US" sz="1900" dirty="0">
                <a:effectLst/>
                <a:latin typeface="Arial" panose="020B0604020202020204" pitchFamily="34" charset="0"/>
                <a:ea typeface="Calibri" panose="020F0502020204030204" pitchFamily="34" charset="0"/>
                <a:cs typeface="Arial" panose="020B0604020202020204" pitchFamily="34" charset="0"/>
              </a:rPr>
              <a:t>y:output of jump mux</a:t>
            </a:r>
          </a:p>
          <a:p>
            <a:pPr marL="0" indent="0">
              <a:buNone/>
            </a:pPr>
            <a:r>
              <a:rPr lang="en-US" sz="1900" dirty="0">
                <a:effectLst/>
                <a:latin typeface="Arial" panose="020B0604020202020204" pitchFamily="34" charset="0"/>
                <a:ea typeface="Calibri" panose="020F0502020204030204" pitchFamily="34" charset="0"/>
                <a:cs typeface="Arial" panose="020B0604020202020204" pitchFamily="34" charset="0"/>
              </a:rPr>
              <a:t>s:jump </a:t>
            </a:r>
            <a:r>
              <a:rPr lang="en-US" sz="1900" dirty="0" err="1">
                <a:effectLst/>
                <a:latin typeface="Arial" panose="020B0604020202020204" pitchFamily="34" charset="0"/>
                <a:ea typeface="Calibri" panose="020F0502020204030204" pitchFamily="34" charset="0"/>
                <a:cs typeface="Arial" panose="020B0604020202020204" pitchFamily="34" charset="0"/>
              </a:rPr>
              <a:t>cntrl</a:t>
            </a:r>
            <a:r>
              <a:rPr lang="en-US" sz="1900" dirty="0">
                <a:effectLst/>
                <a:latin typeface="Arial" panose="020B0604020202020204" pitchFamily="34" charset="0"/>
                <a:ea typeface="Calibri" panose="020F0502020204030204" pitchFamily="34" charset="0"/>
                <a:cs typeface="Arial" panose="020B0604020202020204" pitchFamily="34" charset="0"/>
              </a:rPr>
              <a:t> </a:t>
            </a:r>
            <a:endParaRPr lang="en-US" sz="1900" dirty="0">
              <a:latin typeface="Arial" panose="020B0604020202020204" pitchFamily="34" charset="0"/>
              <a:ea typeface="Calibri" panose="020F0502020204030204" pitchFamily="34" charset="0"/>
              <a:cs typeface="Arial" panose="020B0604020202020204" pitchFamily="34" charset="0"/>
            </a:endParaRPr>
          </a:p>
          <a:p>
            <a:pPr marL="0" indent="0">
              <a:buNone/>
            </a:pPr>
            <a:r>
              <a:rPr lang="en-US" sz="1900" dirty="0">
                <a:latin typeface="Arial" panose="020B0604020202020204" pitchFamily="34" charset="0"/>
                <a:ea typeface="Calibri" panose="020F0502020204030204" pitchFamily="34" charset="0"/>
                <a:cs typeface="Arial" panose="020B0604020202020204" pitchFamily="34" charset="0"/>
              </a:rPr>
              <a:t>d</a:t>
            </a:r>
            <a:r>
              <a:rPr lang="en-US" sz="1900" dirty="0">
                <a:effectLst/>
                <a:latin typeface="Arial" panose="020B0604020202020204" pitchFamily="34" charset="0"/>
                <a:ea typeface="Calibri" panose="020F0502020204030204" pitchFamily="34" charset="0"/>
                <a:cs typeface="Arial" panose="020B0604020202020204" pitchFamily="34" charset="0"/>
              </a:rPr>
              <a:t>0,d1:inputs</a:t>
            </a:r>
          </a:p>
          <a:p>
            <a:endParaRPr lang="en-US" dirty="0"/>
          </a:p>
        </p:txBody>
      </p:sp>
      <p:pic>
        <p:nvPicPr>
          <p:cNvPr id="5" name="Picture 4">
            <a:extLst>
              <a:ext uri="{FF2B5EF4-FFF2-40B4-BE49-F238E27FC236}">
                <a16:creationId xmlns:a16="http://schemas.microsoft.com/office/drawing/2014/main" id="{65609810-B2F0-4ED3-96D5-C512DB5E7DD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59798" y="2512382"/>
            <a:ext cx="11567604" cy="1651246"/>
          </a:xfrm>
          <a:prstGeom prst="rect">
            <a:avLst/>
          </a:prstGeom>
        </p:spPr>
      </p:pic>
    </p:spTree>
    <p:extLst>
      <p:ext uri="{BB962C8B-B14F-4D97-AF65-F5344CB8AC3E}">
        <p14:creationId xmlns:p14="http://schemas.microsoft.com/office/powerpoint/2010/main" val="403082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08EB69-1BC2-417D-8B62-E06500CDBDE4}"/>
              </a:ext>
            </a:extLst>
          </p:cNvPr>
          <p:cNvSpPr>
            <a:spLocks noGrp="1"/>
          </p:cNvSpPr>
          <p:nvPr>
            <p:ph idx="1"/>
          </p:nvPr>
        </p:nvSpPr>
        <p:spPr>
          <a:xfrm>
            <a:off x="0" y="0"/>
            <a:ext cx="12191999" cy="6858000"/>
          </a:xfrm>
        </p:spPr>
        <p:txBody>
          <a:bodyPr>
            <a:normAutofit/>
          </a:bodyPr>
          <a:lstStyle/>
          <a:p>
            <a:pPr marL="0" marR="0" indent="0">
              <a:lnSpc>
                <a:spcPct val="115000"/>
              </a:lnSpc>
              <a:spcBef>
                <a:spcPts val="0"/>
              </a:spcBef>
              <a:spcAft>
                <a:spcPts val="600"/>
              </a:spcAft>
              <a:buNone/>
            </a:pPr>
            <a:r>
              <a:rPr lang="en-US" sz="2200" b="1" dirty="0">
                <a:effectLst/>
                <a:latin typeface="Arial" panose="020B0604020202020204" pitchFamily="34" charset="0"/>
                <a:ea typeface="Calibri" panose="020F0502020204030204" pitchFamily="34" charset="0"/>
                <a:cs typeface="Arial" panose="020B0604020202020204" pitchFamily="34" charset="0"/>
              </a:rPr>
              <a:t>EX3: not executing lines, </a:t>
            </a:r>
            <a:r>
              <a:rPr lang="en-US" sz="2200" b="1" dirty="0" err="1">
                <a:effectLst/>
                <a:latin typeface="Arial" panose="020B0604020202020204" pitchFamily="34" charset="0"/>
                <a:ea typeface="Calibri" panose="020F0502020204030204" pitchFamily="34" charset="0"/>
                <a:cs typeface="Arial" panose="020B0604020202020204" pitchFamily="34" charset="0"/>
              </a:rPr>
              <a:t>beq</a:t>
            </a:r>
            <a:r>
              <a:rPr lang="en-US" sz="2200" b="1" dirty="0">
                <a:effectLst/>
                <a:latin typeface="Arial" panose="020B0604020202020204" pitchFamily="34" charset="0"/>
                <a:ea typeface="Calibri" panose="020F0502020204030204" pitchFamily="34" charset="0"/>
                <a:cs typeface="Arial" panose="020B0604020202020204" pitchFamily="34" charset="0"/>
              </a:rPr>
              <a:t> , </a:t>
            </a:r>
            <a:r>
              <a:rPr lang="en-US" sz="2200" b="1" dirty="0" err="1">
                <a:effectLst/>
                <a:latin typeface="Arial" panose="020B0604020202020204" pitchFamily="34" charset="0"/>
                <a:ea typeface="Calibri" panose="020F0502020204030204" pitchFamily="34" charset="0"/>
                <a:cs typeface="Arial" panose="020B0604020202020204" pitchFamily="34" charset="0"/>
              </a:rPr>
              <a:t>sw</a:t>
            </a:r>
            <a:r>
              <a:rPr lang="en-US" sz="2200" b="1" dirty="0">
                <a:effectLst/>
                <a:latin typeface="Arial" panose="020B0604020202020204" pitchFamily="34" charset="0"/>
                <a:ea typeface="Calibri" panose="020F0502020204030204" pitchFamily="34" charset="0"/>
                <a:cs typeface="Arial" panose="020B0604020202020204" pitchFamily="34" charset="0"/>
              </a:rPr>
              <a:t> , </a:t>
            </a:r>
            <a:r>
              <a:rPr lang="en-US" sz="2200" b="1" dirty="0" err="1">
                <a:effectLst/>
                <a:latin typeface="Arial" panose="020B0604020202020204" pitchFamily="34" charset="0"/>
                <a:ea typeface="Calibri" panose="020F0502020204030204" pitchFamily="34" charset="0"/>
                <a:cs typeface="Arial" panose="020B0604020202020204" pitchFamily="34" charset="0"/>
              </a:rPr>
              <a:t>lw</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indent="0">
              <a:lnSpc>
                <a:spcPct val="115000"/>
              </a:lnSpc>
              <a:spcBef>
                <a:spcPts val="0"/>
              </a:spcBef>
              <a:buNone/>
            </a:pPr>
            <a:r>
              <a:rPr lang="en-US" sz="1900" dirty="0">
                <a:effectLst/>
                <a:latin typeface="Arial" panose="020B0604020202020204" pitchFamily="34" charset="0"/>
                <a:ea typeface="Calibri" panose="020F0502020204030204" pitchFamily="34" charset="0"/>
                <a:cs typeface="Arial" panose="020B0604020202020204" pitchFamily="34" charset="0"/>
              </a:rPr>
              <a:t>	</a:t>
            </a:r>
            <a:r>
              <a:rPr lang="en-US" sz="1900" dirty="0" err="1">
                <a:effectLst/>
                <a:latin typeface="Arial" panose="020B0604020202020204" pitchFamily="34" charset="0"/>
                <a:ea typeface="Calibri" panose="020F0502020204030204" pitchFamily="34" charset="0"/>
                <a:cs typeface="Arial" panose="020B0604020202020204" pitchFamily="34" charset="0"/>
              </a:rPr>
              <a:t>addi</a:t>
            </a:r>
            <a:r>
              <a:rPr lang="en-US" sz="1900" dirty="0">
                <a:effectLst/>
                <a:latin typeface="Arial" panose="020B0604020202020204" pitchFamily="34" charset="0"/>
                <a:ea typeface="Calibri" panose="020F0502020204030204" pitchFamily="34" charset="0"/>
                <a:cs typeface="Arial" panose="020B0604020202020204" pitchFamily="34" charset="0"/>
              </a:rPr>
              <a:t> $5,$0,3		// 5 has 3</a:t>
            </a:r>
          </a:p>
          <a:p>
            <a:pPr marL="0" indent="0">
              <a:lnSpc>
                <a:spcPct val="115000"/>
              </a:lnSpc>
              <a:spcBef>
                <a:spcPts val="0"/>
              </a:spcBef>
              <a:buNone/>
            </a:pPr>
            <a:r>
              <a:rPr lang="en-US" sz="1900" dirty="0">
                <a:effectLst/>
                <a:latin typeface="Arial" panose="020B0604020202020204" pitchFamily="34" charset="0"/>
                <a:ea typeface="Calibri" panose="020F0502020204030204" pitchFamily="34" charset="0"/>
                <a:cs typeface="Arial" panose="020B0604020202020204" pitchFamily="34" charset="0"/>
              </a:rPr>
              <a:t>	</a:t>
            </a:r>
            <a:r>
              <a:rPr lang="en-US" sz="1900" dirty="0" err="1">
                <a:effectLst/>
                <a:latin typeface="Arial" panose="020B0604020202020204" pitchFamily="34" charset="0"/>
                <a:ea typeface="Calibri" panose="020F0502020204030204" pitchFamily="34" charset="0"/>
                <a:cs typeface="Arial" panose="020B0604020202020204" pitchFamily="34" charset="0"/>
              </a:rPr>
              <a:t>beq</a:t>
            </a:r>
            <a:r>
              <a:rPr lang="en-US" sz="1900" dirty="0">
                <a:effectLst/>
                <a:latin typeface="Arial" panose="020B0604020202020204" pitchFamily="34" charset="0"/>
                <a:ea typeface="Calibri" panose="020F0502020204030204" pitchFamily="34" charset="0"/>
                <a:cs typeface="Arial" panose="020B0604020202020204" pitchFamily="34" charset="0"/>
              </a:rPr>
              <a:t> $0, $0, next		// true</a:t>
            </a:r>
          </a:p>
          <a:p>
            <a:pPr marL="0" indent="0">
              <a:lnSpc>
                <a:spcPct val="115000"/>
              </a:lnSpc>
              <a:spcBef>
                <a:spcPts val="0"/>
              </a:spcBef>
              <a:buNone/>
            </a:pPr>
            <a:r>
              <a:rPr lang="en-US" sz="1900" dirty="0">
                <a:effectLst/>
                <a:latin typeface="Arial" panose="020B0604020202020204" pitchFamily="34" charset="0"/>
                <a:ea typeface="Calibri" panose="020F0502020204030204" pitchFamily="34" charset="0"/>
                <a:cs typeface="Arial" panose="020B0604020202020204" pitchFamily="34" charset="0"/>
              </a:rPr>
              <a:t>	add $6, $5, $0		// never reached</a:t>
            </a:r>
          </a:p>
          <a:p>
            <a:pPr marL="0" indent="0">
              <a:lnSpc>
                <a:spcPct val="115000"/>
              </a:lnSpc>
              <a:spcBef>
                <a:spcPts val="0"/>
              </a:spcBef>
              <a:buNone/>
            </a:pPr>
            <a:r>
              <a:rPr lang="en-US" sz="1900" dirty="0">
                <a:effectLst/>
                <a:latin typeface="Arial" panose="020B0604020202020204" pitchFamily="34" charset="0"/>
                <a:ea typeface="Calibri" panose="020F0502020204030204" pitchFamily="34" charset="0"/>
                <a:cs typeface="Arial" panose="020B0604020202020204" pitchFamily="34" charset="0"/>
              </a:rPr>
              <a:t>	next: </a:t>
            </a:r>
            <a:r>
              <a:rPr lang="en-US" sz="1900" dirty="0" err="1">
                <a:effectLst/>
                <a:latin typeface="Arial" panose="020B0604020202020204" pitchFamily="34" charset="0"/>
                <a:ea typeface="Calibri" panose="020F0502020204030204" pitchFamily="34" charset="0"/>
                <a:cs typeface="Arial" panose="020B0604020202020204" pitchFamily="34" charset="0"/>
              </a:rPr>
              <a:t>sw</a:t>
            </a:r>
            <a:r>
              <a:rPr lang="en-US" sz="1900" dirty="0">
                <a:effectLst/>
                <a:latin typeface="Arial" panose="020B0604020202020204" pitchFamily="34" charset="0"/>
                <a:ea typeface="Calibri" panose="020F0502020204030204" pitchFamily="34" charset="0"/>
                <a:cs typeface="Arial" panose="020B0604020202020204" pitchFamily="34" charset="0"/>
              </a:rPr>
              <a:t> $5,4($5)	// </a:t>
            </a:r>
            <a:r>
              <a:rPr lang="en-US" sz="1900" dirty="0" err="1">
                <a:effectLst/>
                <a:latin typeface="Arial" panose="020B0604020202020204" pitchFamily="34" charset="0"/>
                <a:ea typeface="Calibri" panose="020F0502020204030204" pitchFamily="34" charset="0"/>
                <a:cs typeface="Arial" panose="020B0604020202020204" pitchFamily="34" charset="0"/>
              </a:rPr>
              <a:t>sw</a:t>
            </a:r>
            <a:r>
              <a:rPr lang="en-US" sz="1900" dirty="0">
                <a:effectLst/>
                <a:latin typeface="Arial" panose="020B0604020202020204" pitchFamily="34" charset="0"/>
                <a:ea typeface="Calibri" panose="020F0502020204030204" pitchFamily="34" charset="0"/>
                <a:cs typeface="Arial" panose="020B0604020202020204" pitchFamily="34" charset="0"/>
              </a:rPr>
              <a:t> from reg5 in memory stores 3</a:t>
            </a:r>
          </a:p>
          <a:p>
            <a:pPr marL="0" indent="0">
              <a:lnSpc>
                <a:spcPct val="115000"/>
              </a:lnSpc>
              <a:spcBef>
                <a:spcPts val="0"/>
              </a:spcBef>
              <a:buNone/>
            </a:pPr>
            <a:r>
              <a:rPr lang="en-US" sz="1900" dirty="0">
                <a:effectLst/>
                <a:latin typeface="Arial" panose="020B0604020202020204" pitchFamily="34" charset="0"/>
                <a:ea typeface="Calibri" panose="020F0502020204030204" pitchFamily="34" charset="0"/>
                <a:cs typeface="Arial" panose="020B0604020202020204" pitchFamily="34" charset="0"/>
              </a:rPr>
              <a:t>	</a:t>
            </a:r>
            <a:r>
              <a:rPr lang="en-US" sz="1900" dirty="0" err="1">
                <a:effectLst/>
                <a:latin typeface="Arial" panose="020B0604020202020204" pitchFamily="34" charset="0"/>
                <a:ea typeface="Calibri" panose="020F0502020204030204" pitchFamily="34" charset="0"/>
                <a:cs typeface="Arial" panose="020B0604020202020204" pitchFamily="34" charset="0"/>
              </a:rPr>
              <a:t>lw</a:t>
            </a:r>
            <a:r>
              <a:rPr lang="en-US" sz="1900" dirty="0">
                <a:effectLst/>
                <a:latin typeface="Arial" panose="020B0604020202020204" pitchFamily="34" charset="0"/>
                <a:ea typeface="Calibri" panose="020F0502020204030204" pitchFamily="34" charset="0"/>
                <a:cs typeface="Arial" panose="020B0604020202020204" pitchFamily="34" charset="0"/>
              </a:rPr>
              <a:t> $7, 4($5)		// </a:t>
            </a:r>
            <a:r>
              <a:rPr lang="en-US" sz="1900" dirty="0" err="1">
                <a:effectLst/>
                <a:latin typeface="Arial" panose="020B0604020202020204" pitchFamily="34" charset="0"/>
                <a:ea typeface="Calibri" panose="020F0502020204030204" pitchFamily="34" charset="0"/>
                <a:cs typeface="Arial" panose="020B0604020202020204" pitchFamily="34" charset="0"/>
              </a:rPr>
              <a:t>lw</a:t>
            </a:r>
            <a:r>
              <a:rPr lang="en-US" sz="1900" dirty="0">
                <a:effectLst/>
                <a:latin typeface="Arial" panose="020B0604020202020204" pitchFamily="34" charset="0"/>
                <a:ea typeface="Calibri" panose="020F0502020204030204" pitchFamily="34" charset="0"/>
                <a:cs typeface="Arial" panose="020B0604020202020204" pitchFamily="34" charset="0"/>
              </a:rPr>
              <a:t> from memory to reg 7 value 3</a:t>
            </a:r>
          </a:p>
          <a:p>
            <a:pPr marL="0" indent="0">
              <a:lnSpc>
                <a:spcPct val="115000"/>
              </a:lnSpc>
              <a:spcBef>
                <a:spcPts val="0"/>
              </a:spcBef>
              <a:buNone/>
            </a:pPr>
            <a:r>
              <a:rPr lang="en-US" sz="1900" dirty="0">
                <a:effectLst/>
                <a:latin typeface="Calibri" panose="020F0502020204030204" pitchFamily="34" charset="0"/>
                <a:ea typeface="Calibri" panose="020F0502020204030204" pitchFamily="34" charset="0"/>
                <a:cs typeface="Arial" panose="020B0604020202020204" pitchFamily="34" charset="0"/>
              </a:rPr>
              <a:t> </a:t>
            </a:r>
          </a:p>
          <a:p>
            <a:pPr marL="0" marR="0" indent="0">
              <a:lnSpc>
                <a:spcPct val="115000"/>
              </a:lnSpc>
              <a:spcBef>
                <a:spcPts val="0"/>
              </a:spcBef>
              <a:spcAft>
                <a:spcPts val="0"/>
              </a:spcAft>
              <a:buNone/>
            </a:pP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endParaRPr lang="en-US" sz="1900" dirty="0">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endParaRPr lang="en-US" sz="1900" dirty="0">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sz="1900" dirty="0" err="1">
                <a:effectLst/>
                <a:latin typeface="Arial" panose="020B0604020202020204" pitchFamily="34" charset="0"/>
                <a:ea typeface="Calibri" panose="020F0502020204030204" pitchFamily="34" charset="0"/>
                <a:cs typeface="Arial" panose="020B0604020202020204" pitchFamily="34" charset="0"/>
              </a:rPr>
              <a:t>wr:write</a:t>
            </a:r>
            <a:r>
              <a:rPr lang="en-US" sz="1900" dirty="0">
                <a:effectLst/>
                <a:latin typeface="Arial" panose="020B0604020202020204" pitchFamily="34" charset="0"/>
                <a:ea typeface="Calibri" panose="020F0502020204030204" pitchFamily="34" charset="0"/>
                <a:cs typeface="Arial" panose="020B0604020202020204" pitchFamily="34" charset="0"/>
              </a:rPr>
              <a:t> register  </a:t>
            </a:r>
            <a:endParaRPr lang="en-US" sz="1900" dirty="0">
              <a:latin typeface="Arial" panose="020B0604020202020204" pitchFamily="34" charset="0"/>
              <a:ea typeface="Calibri" panose="020F0502020204030204" pitchFamily="34" charset="0"/>
              <a:cs typeface="Arial" panose="020B0604020202020204" pitchFamily="34" charset="0"/>
            </a:endParaRPr>
          </a:p>
          <a:p>
            <a:pPr marL="0" indent="0">
              <a:buNone/>
            </a:pPr>
            <a:r>
              <a:rPr lang="en-US" sz="1900" dirty="0" err="1">
                <a:effectLst/>
                <a:latin typeface="Arial" panose="020B0604020202020204" pitchFamily="34" charset="0"/>
                <a:ea typeface="Calibri" panose="020F0502020204030204" pitchFamily="34" charset="0"/>
                <a:cs typeface="Arial" panose="020B0604020202020204" pitchFamily="34" charset="0"/>
              </a:rPr>
              <a:t>wd:write</a:t>
            </a:r>
            <a:r>
              <a:rPr lang="en-US" sz="1900" dirty="0">
                <a:effectLst/>
                <a:latin typeface="Arial" panose="020B0604020202020204" pitchFamily="34" charset="0"/>
                <a:ea typeface="Calibri" panose="020F0502020204030204" pitchFamily="34" charset="0"/>
                <a:cs typeface="Arial" panose="020B0604020202020204" pitchFamily="34" charset="0"/>
              </a:rPr>
              <a:t> destinations </a:t>
            </a:r>
            <a:endParaRPr lang="en-US" sz="1900" dirty="0">
              <a:latin typeface="Arial" panose="020B0604020202020204" pitchFamily="34" charset="0"/>
              <a:ea typeface="Calibri" panose="020F0502020204030204" pitchFamily="34" charset="0"/>
              <a:cs typeface="Arial" panose="020B0604020202020204" pitchFamily="34" charset="0"/>
            </a:endParaRPr>
          </a:p>
          <a:p>
            <a:pPr marL="0" indent="0">
              <a:buNone/>
            </a:pPr>
            <a:r>
              <a:rPr lang="en-US" sz="1900" dirty="0" err="1">
                <a:effectLst/>
                <a:latin typeface="Arial" panose="020B0604020202020204" pitchFamily="34" charset="0"/>
                <a:ea typeface="Calibri" panose="020F0502020204030204" pitchFamily="34" charset="0"/>
                <a:cs typeface="Arial" panose="020B0604020202020204" pitchFamily="34" charset="0"/>
              </a:rPr>
              <a:t>din:memory</a:t>
            </a:r>
            <a:r>
              <a:rPr lang="en-US" sz="1900" dirty="0">
                <a:effectLst/>
                <a:latin typeface="Arial" panose="020B0604020202020204" pitchFamily="34" charset="0"/>
                <a:ea typeface="Calibri" panose="020F0502020204030204" pitchFamily="34" charset="0"/>
                <a:cs typeface="Arial" panose="020B0604020202020204" pitchFamily="34" charset="0"/>
              </a:rPr>
              <a:t> input </a:t>
            </a:r>
            <a:endParaRPr lang="en-US" sz="1900" dirty="0">
              <a:latin typeface="Arial" panose="020B0604020202020204" pitchFamily="34" charset="0"/>
              <a:ea typeface="Calibri" panose="020F0502020204030204" pitchFamily="34" charset="0"/>
              <a:cs typeface="Arial" panose="020B0604020202020204" pitchFamily="34" charset="0"/>
            </a:endParaRPr>
          </a:p>
          <a:p>
            <a:pPr marL="0" indent="0">
              <a:buNone/>
            </a:pPr>
            <a:r>
              <a:rPr lang="en-US" sz="1900" dirty="0" err="1">
                <a:effectLst/>
                <a:latin typeface="Arial" panose="020B0604020202020204" pitchFamily="34" charset="0"/>
                <a:ea typeface="Calibri" panose="020F0502020204030204" pitchFamily="34" charset="0"/>
                <a:cs typeface="Arial" panose="020B0604020202020204" pitchFamily="34" charset="0"/>
              </a:rPr>
              <a:t>dout:memory</a:t>
            </a:r>
            <a:r>
              <a:rPr lang="en-US" sz="1900" dirty="0">
                <a:effectLst/>
                <a:latin typeface="Arial" panose="020B0604020202020204" pitchFamily="34" charset="0"/>
                <a:ea typeface="Calibri" panose="020F0502020204030204" pitchFamily="34" charset="0"/>
                <a:cs typeface="Arial" panose="020B0604020202020204" pitchFamily="34" charset="0"/>
              </a:rPr>
              <a:t> output</a:t>
            </a:r>
          </a:p>
          <a:p>
            <a:pPr marL="0" indent="0">
              <a:buNone/>
            </a:pPr>
            <a:endParaRPr lang="en-US" dirty="0"/>
          </a:p>
        </p:txBody>
      </p:sp>
      <p:pic>
        <p:nvPicPr>
          <p:cNvPr id="4" name="Picture 3">
            <a:extLst>
              <a:ext uri="{FF2B5EF4-FFF2-40B4-BE49-F238E27FC236}">
                <a16:creationId xmlns:a16="http://schemas.microsoft.com/office/drawing/2014/main" id="{FCCFFAB5-1EDA-4124-A319-8AC7F5B3D40E}"/>
              </a:ext>
            </a:extLst>
          </p:cNvPr>
          <p:cNvPicPr/>
          <p:nvPr/>
        </p:nvPicPr>
        <p:blipFill>
          <a:blip r:embed="rId2">
            <a:extLst>
              <a:ext uri="{28A0092B-C50C-407E-A947-70E740481C1C}">
                <a14:useLocalDpi xmlns:a14="http://schemas.microsoft.com/office/drawing/2010/main" val="0"/>
              </a:ext>
            </a:extLst>
          </a:blip>
          <a:stretch>
            <a:fillRect/>
          </a:stretch>
        </p:blipFill>
        <p:spPr>
          <a:xfrm>
            <a:off x="405782" y="2558063"/>
            <a:ext cx="10515600" cy="1741873"/>
          </a:xfrm>
          <a:prstGeom prst="rect">
            <a:avLst/>
          </a:prstGeom>
        </p:spPr>
      </p:pic>
    </p:spTree>
    <p:extLst>
      <p:ext uri="{BB962C8B-B14F-4D97-AF65-F5344CB8AC3E}">
        <p14:creationId xmlns:p14="http://schemas.microsoft.com/office/powerpoint/2010/main" val="3256747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7FDF-FCE8-4C78-AC96-DC49DB1DE7A0}"/>
              </a:ext>
            </a:extLst>
          </p:cNvPr>
          <p:cNvSpPr>
            <a:spLocks noGrp="1"/>
          </p:cNvSpPr>
          <p:nvPr>
            <p:ph type="title"/>
          </p:nvPr>
        </p:nvSpPr>
        <p:spPr>
          <a:xfrm>
            <a:off x="838200" y="0"/>
            <a:ext cx="10515600" cy="1325563"/>
          </a:xfrm>
        </p:spPr>
        <p:txBody>
          <a:bodyPr>
            <a:normAutofit/>
          </a:bodyPr>
          <a:lstStyle/>
          <a:p>
            <a:r>
              <a:rPr lang="en-US" sz="3200" b="1" dirty="0">
                <a:solidFill>
                  <a:srgbClr val="24292F"/>
                </a:solidFill>
                <a:effectLst/>
                <a:latin typeface="Arial" panose="020B0604020202020204" pitchFamily="34" charset="0"/>
                <a:ea typeface="Times New Roman" panose="02020603050405020304" pitchFamily="18" charset="0"/>
                <a:cs typeface="Arial" panose="020B0604020202020204" pitchFamily="34" charset="0"/>
              </a:rPr>
              <a:t>Test Results for single cycle blocks</a:t>
            </a:r>
            <a:br>
              <a:rPr lang="en-US" sz="3200" b="1" dirty="0">
                <a:effectLst/>
                <a:latin typeface="Arial" panose="020B0604020202020204" pitchFamily="34" charset="0"/>
                <a:ea typeface="Times New Roman" panose="02020603050405020304" pitchFamily="18" charset="0"/>
                <a:cs typeface="Arial" panose="020B0604020202020204" pitchFamily="34" charset="0"/>
              </a:rPr>
            </a:br>
            <a:endParaRPr 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16090C8-2E92-4AD1-9746-00C8F8D37A00}"/>
              </a:ext>
            </a:extLst>
          </p:cNvPr>
          <p:cNvSpPr>
            <a:spLocks noGrp="1"/>
          </p:cNvSpPr>
          <p:nvPr>
            <p:ph idx="1"/>
          </p:nvPr>
        </p:nvSpPr>
        <p:spPr>
          <a:xfrm>
            <a:off x="554114" y="666750"/>
            <a:ext cx="10515600" cy="6115049"/>
          </a:xfrm>
        </p:spPr>
        <p:txBody>
          <a:bodyPr>
            <a:normAutofit/>
          </a:bodyPr>
          <a:lstStyle/>
          <a:p>
            <a:pPr marL="0" indent="0">
              <a:lnSpc>
                <a:spcPct val="115000"/>
              </a:lnSpc>
              <a:spcBef>
                <a:spcPts val="0"/>
              </a:spcBef>
              <a:buNone/>
            </a:pPr>
            <a:r>
              <a:rPr lang="en-US" sz="19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addi</a:t>
            </a:r>
            <a:r>
              <a:rPr lang="en-US" sz="1600" dirty="0">
                <a:effectLst/>
                <a:latin typeface="Arial" panose="020B0604020202020204" pitchFamily="34" charset="0"/>
                <a:ea typeface="Calibri" panose="020F0502020204030204" pitchFamily="34" charset="0"/>
                <a:cs typeface="Arial" panose="020B0604020202020204" pitchFamily="34" charset="0"/>
              </a:rPr>
              <a:t> $5,$0,3		// 5 has 3</a:t>
            </a:r>
          </a:p>
          <a:p>
            <a:pPr marL="0" indent="0">
              <a:lnSpc>
                <a:spcPct val="115000"/>
              </a:lnSpc>
              <a:spcBef>
                <a:spcPts val="0"/>
              </a:spcBef>
              <a:buNone/>
            </a:pP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beq</a:t>
            </a:r>
            <a:r>
              <a:rPr lang="en-US" sz="1600" dirty="0">
                <a:effectLst/>
                <a:latin typeface="Arial" panose="020B0604020202020204" pitchFamily="34" charset="0"/>
                <a:ea typeface="Calibri" panose="020F0502020204030204" pitchFamily="34" charset="0"/>
                <a:cs typeface="Arial" panose="020B0604020202020204" pitchFamily="34" charset="0"/>
              </a:rPr>
              <a:t> $0, $0, next		// true</a:t>
            </a:r>
          </a:p>
          <a:p>
            <a:pPr marL="0" indent="0">
              <a:lnSpc>
                <a:spcPct val="115000"/>
              </a:lnSpc>
              <a:spcBef>
                <a:spcPts val="0"/>
              </a:spcBef>
              <a:buNone/>
            </a:pPr>
            <a:r>
              <a:rPr lang="en-US" sz="1600" dirty="0">
                <a:effectLst/>
                <a:latin typeface="Arial" panose="020B0604020202020204" pitchFamily="34" charset="0"/>
                <a:ea typeface="Calibri" panose="020F0502020204030204" pitchFamily="34" charset="0"/>
                <a:cs typeface="Arial" panose="020B0604020202020204" pitchFamily="34" charset="0"/>
              </a:rPr>
              <a:t>	add $6, $5, $0		// never reached</a:t>
            </a:r>
          </a:p>
          <a:p>
            <a:pPr marL="0" indent="0">
              <a:lnSpc>
                <a:spcPct val="115000"/>
              </a:lnSpc>
              <a:spcBef>
                <a:spcPts val="0"/>
              </a:spcBef>
              <a:buNone/>
            </a:pPr>
            <a:r>
              <a:rPr lang="en-US" sz="1600" dirty="0">
                <a:effectLst/>
                <a:latin typeface="Arial" panose="020B0604020202020204" pitchFamily="34" charset="0"/>
                <a:ea typeface="Calibri" panose="020F0502020204030204" pitchFamily="34" charset="0"/>
                <a:cs typeface="Arial" panose="020B0604020202020204" pitchFamily="34" charset="0"/>
              </a:rPr>
              <a:t>	next: </a:t>
            </a:r>
            <a:r>
              <a:rPr lang="en-US" sz="1600" dirty="0" err="1">
                <a:effectLst/>
                <a:latin typeface="Arial" panose="020B0604020202020204" pitchFamily="34" charset="0"/>
                <a:ea typeface="Calibri" panose="020F0502020204030204" pitchFamily="34" charset="0"/>
                <a:cs typeface="Arial" panose="020B0604020202020204" pitchFamily="34" charset="0"/>
              </a:rPr>
              <a:t>sw</a:t>
            </a:r>
            <a:r>
              <a:rPr lang="en-US" sz="1600" dirty="0">
                <a:effectLst/>
                <a:latin typeface="Arial" panose="020B0604020202020204" pitchFamily="34" charset="0"/>
                <a:ea typeface="Calibri" panose="020F0502020204030204" pitchFamily="34" charset="0"/>
                <a:cs typeface="Arial" panose="020B0604020202020204" pitchFamily="34" charset="0"/>
              </a:rPr>
              <a:t> $5,4($5)		// </a:t>
            </a:r>
            <a:r>
              <a:rPr lang="en-US" sz="1600" dirty="0" err="1">
                <a:effectLst/>
                <a:latin typeface="Arial" panose="020B0604020202020204" pitchFamily="34" charset="0"/>
                <a:ea typeface="Calibri" panose="020F0502020204030204" pitchFamily="34" charset="0"/>
                <a:cs typeface="Arial" panose="020B0604020202020204" pitchFamily="34" charset="0"/>
              </a:rPr>
              <a:t>sw</a:t>
            </a:r>
            <a:r>
              <a:rPr lang="en-US" sz="1600" dirty="0">
                <a:effectLst/>
                <a:latin typeface="Arial" panose="020B0604020202020204" pitchFamily="34" charset="0"/>
                <a:ea typeface="Calibri" panose="020F0502020204030204" pitchFamily="34" charset="0"/>
                <a:cs typeface="Arial" panose="020B0604020202020204" pitchFamily="34" charset="0"/>
              </a:rPr>
              <a:t> from reg5 in memory stores 3</a:t>
            </a:r>
          </a:p>
          <a:p>
            <a:pPr marL="0" indent="0">
              <a:lnSpc>
                <a:spcPct val="115000"/>
              </a:lnSpc>
              <a:spcBef>
                <a:spcPts val="0"/>
              </a:spcBef>
              <a:buNone/>
            </a:pP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lw</a:t>
            </a:r>
            <a:r>
              <a:rPr lang="en-US" sz="1600" dirty="0">
                <a:effectLst/>
                <a:latin typeface="Arial" panose="020B0604020202020204" pitchFamily="34" charset="0"/>
                <a:ea typeface="Calibri" panose="020F0502020204030204" pitchFamily="34" charset="0"/>
                <a:cs typeface="Arial" panose="020B0604020202020204" pitchFamily="34" charset="0"/>
              </a:rPr>
              <a:t> $7, 4($5)		// </a:t>
            </a:r>
            <a:r>
              <a:rPr lang="en-US" sz="1600" dirty="0" err="1">
                <a:effectLst/>
                <a:latin typeface="Arial" panose="020B0604020202020204" pitchFamily="34" charset="0"/>
                <a:ea typeface="Calibri" panose="020F0502020204030204" pitchFamily="34" charset="0"/>
                <a:cs typeface="Arial" panose="020B0604020202020204" pitchFamily="34" charset="0"/>
              </a:rPr>
              <a:t>lw</a:t>
            </a:r>
            <a:r>
              <a:rPr lang="en-US" sz="1600" dirty="0">
                <a:effectLst/>
                <a:latin typeface="Arial" panose="020B0604020202020204" pitchFamily="34" charset="0"/>
                <a:ea typeface="Calibri" panose="020F0502020204030204" pitchFamily="34" charset="0"/>
                <a:cs typeface="Arial" panose="020B0604020202020204" pitchFamily="34" charset="0"/>
              </a:rPr>
              <a:t> from memory to reg 7 value 3</a:t>
            </a:r>
          </a:p>
          <a:p>
            <a:r>
              <a:rPr lang="en-US" sz="2000" dirty="0"/>
              <a:t>Instruction memory simulation</a:t>
            </a:r>
          </a:p>
          <a:p>
            <a:endParaRPr lang="en-US" sz="2000" dirty="0"/>
          </a:p>
          <a:p>
            <a:r>
              <a:rPr lang="en-US" sz="2000" dirty="0"/>
              <a:t>Alu simulation </a:t>
            </a:r>
          </a:p>
          <a:p>
            <a:endParaRPr lang="en-US" sz="2000" dirty="0"/>
          </a:p>
          <a:p>
            <a:endParaRPr lang="en-US" sz="2000" dirty="0"/>
          </a:p>
          <a:p>
            <a:r>
              <a:rPr lang="en-US" sz="2000" dirty="0"/>
              <a:t>Registers File simulation </a:t>
            </a:r>
          </a:p>
          <a:p>
            <a:endParaRPr lang="en-US" sz="2000" dirty="0"/>
          </a:p>
          <a:p>
            <a:endParaRPr lang="en-US" sz="2000" dirty="0"/>
          </a:p>
          <a:p>
            <a:r>
              <a:rPr lang="en-US" sz="2000" dirty="0"/>
              <a:t>Data memory simulation</a:t>
            </a:r>
          </a:p>
          <a:p>
            <a:pPr marL="0" indent="0">
              <a:buNone/>
            </a:pPr>
            <a:r>
              <a:rPr lang="en-US" dirty="0"/>
              <a:t> </a:t>
            </a:r>
          </a:p>
        </p:txBody>
      </p:sp>
      <p:pic>
        <p:nvPicPr>
          <p:cNvPr id="5" name="Picture 4">
            <a:extLst>
              <a:ext uri="{FF2B5EF4-FFF2-40B4-BE49-F238E27FC236}">
                <a16:creationId xmlns:a16="http://schemas.microsoft.com/office/drawing/2014/main" id="{2A0C85B2-B262-4E63-B190-E689B9FF6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114" y="2531731"/>
            <a:ext cx="7757160" cy="365760"/>
          </a:xfrm>
          <a:prstGeom prst="rect">
            <a:avLst/>
          </a:prstGeom>
        </p:spPr>
      </p:pic>
      <p:pic>
        <p:nvPicPr>
          <p:cNvPr id="7" name="Picture 6">
            <a:extLst>
              <a:ext uri="{FF2B5EF4-FFF2-40B4-BE49-F238E27FC236}">
                <a16:creationId xmlns:a16="http://schemas.microsoft.com/office/drawing/2014/main" id="{7B9558C8-1FA5-4AD8-83F9-1C78182A84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164" y="5850253"/>
            <a:ext cx="7772400" cy="822960"/>
          </a:xfrm>
          <a:prstGeom prst="rect">
            <a:avLst/>
          </a:prstGeom>
        </p:spPr>
      </p:pic>
      <p:pic>
        <p:nvPicPr>
          <p:cNvPr id="9" name="Picture 8">
            <a:extLst>
              <a:ext uri="{FF2B5EF4-FFF2-40B4-BE49-F238E27FC236}">
                <a16:creationId xmlns:a16="http://schemas.microsoft.com/office/drawing/2014/main" id="{6127E6AF-432F-4C64-B9B6-67D25B4322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114" y="3399486"/>
            <a:ext cx="6180061" cy="649575"/>
          </a:xfrm>
          <a:prstGeom prst="rect">
            <a:avLst/>
          </a:prstGeom>
        </p:spPr>
      </p:pic>
      <p:pic>
        <p:nvPicPr>
          <p:cNvPr id="11" name="Picture 10">
            <a:extLst>
              <a:ext uri="{FF2B5EF4-FFF2-40B4-BE49-F238E27FC236}">
                <a16:creationId xmlns:a16="http://schemas.microsoft.com/office/drawing/2014/main" id="{CF9151F5-FA5B-45C1-AA56-811D5E5EB9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164" y="4715811"/>
            <a:ext cx="7734300" cy="647700"/>
          </a:xfrm>
          <a:prstGeom prst="rect">
            <a:avLst/>
          </a:prstGeom>
        </p:spPr>
      </p:pic>
    </p:spTree>
    <p:extLst>
      <p:ext uri="{BB962C8B-B14F-4D97-AF65-F5344CB8AC3E}">
        <p14:creationId xmlns:p14="http://schemas.microsoft.com/office/powerpoint/2010/main" val="493602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B602C53-08E6-4211-A33A-6F98C16EED28}"/>
              </a:ext>
            </a:extLst>
          </p:cNvPr>
          <p:cNvSpPr>
            <a:spLocks noGrp="1"/>
          </p:cNvSpPr>
          <p:nvPr>
            <p:ph idx="1"/>
          </p:nvPr>
        </p:nvSpPr>
        <p:spPr>
          <a:xfrm>
            <a:off x="0" y="0"/>
            <a:ext cx="11353800" cy="6858000"/>
          </a:xfrm>
        </p:spPr>
        <p:txBody>
          <a:bodyPr/>
          <a:lstStyle/>
          <a:p>
            <a:endParaRPr lang="en-US" sz="2000" dirty="0"/>
          </a:p>
          <a:p>
            <a:r>
              <a:rPr lang="en-US" sz="2000" dirty="0"/>
              <a:t>Single cycle processor full simulation </a:t>
            </a:r>
          </a:p>
          <a:p>
            <a:pPr marL="0" indent="0">
              <a:buNone/>
            </a:pPr>
            <a:br>
              <a:rPr lang="en-US" sz="4400" dirty="0"/>
            </a:br>
            <a:endParaRPr lang="en-US" dirty="0"/>
          </a:p>
        </p:txBody>
      </p:sp>
      <p:pic>
        <p:nvPicPr>
          <p:cNvPr id="8" name="Picture 7" descr="Diagram, schematic&#10;&#10;Description automatically generated">
            <a:extLst>
              <a:ext uri="{FF2B5EF4-FFF2-40B4-BE49-F238E27FC236}">
                <a16:creationId xmlns:a16="http://schemas.microsoft.com/office/drawing/2014/main" id="{431281BE-907F-461E-A21E-8472634BD8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420" y="1604232"/>
            <a:ext cx="10858500" cy="3329940"/>
          </a:xfrm>
          <a:prstGeom prst="rect">
            <a:avLst/>
          </a:prstGeom>
        </p:spPr>
      </p:pic>
    </p:spTree>
    <p:extLst>
      <p:ext uri="{BB962C8B-B14F-4D97-AF65-F5344CB8AC3E}">
        <p14:creationId xmlns:p14="http://schemas.microsoft.com/office/powerpoint/2010/main" val="2632000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E086-1D86-4A5D-82D6-B25D9F3D6E69}"/>
              </a:ext>
            </a:extLst>
          </p:cNvPr>
          <p:cNvSpPr>
            <a:spLocks noGrp="1"/>
          </p:cNvSpPr>
          <p:nvPr>
            <p:ph type="title"/>
          </p:nvPr>
        </p:nvSpPr>
        <p:spPr>
          <a:xfrm>
            <a:off x="465337" y="1360936"/>
            <a:ext cx="10640627" cy="2403196"/>
          </a:xfrm>
        </p:spPr>
        <p:txBody>
          <a:bodyPr>
            <a:noAutofit/>
          </a:bodyPr>
          <a:lstStyle/>
          <a:p>
            <a:pPr marL="342900" indent="-342900" algn="ctr">
              <a:spcBef>
                <a:spcPts val="0"/>
              </a:spcBef>
              <a:spcAft>
                <a:spcPts val="600"/>
              </a:spcAft>
            </a:pPr>
            <a:br>
              <a:rPr lang="en-US" sz="3200" b="1" dirty="0">
                <a:solidFill>
                  <a:srgbClr val="24292F"/>
                </a:solidFill>
                <a:effectLst/>
                <a:latin typeface="Arial" panose="020B0604020202020204" pitchFamily="34" charset="0"/>
                <a:ea typeface="Times New Roman" panose="02020603050405020304" pitchFamily="18" charset="0"/>
                <a:cs typeface="Arial" panose="020B0604020202020204" pitchFamily="34" charset="0"/>
              </a:rPr>
            </a:br>
            <a:br>
              <a:rPr lang="en-US" sz="3200" b="1" dirty="0">
                <a:solidFill>
                  <a:srgbClr val="24292F"/>
                </a:solidFill>
                <a:effectLst/>
                <a:latin typeface="Arial" panose="020B0604020202020204" pitchFamily="34" charset="0"/>
                <a:ea typeface="Times New Roman" panose="02020603050405020304" pitchFamily="18" charset="0"/>
                <a:cs typeface="Arial" panose="020B0604020202020204" pitchFamily="34" charset="0"/>
              </a:rPr>
            </a:br>
            <a:br>
              <a:rPr lang="en-US" sz="3200" b="1" dirty="0">
                <a:solidFill>
                  <a:srgbClr val="24292F"/>
                </a:solidFill>
                <a:effectLst/>
                <a:latin typeface="Arial" panose="020B0604020202020204" pitchFamily="34" charset="0"/>
                <a:ea typeface="Times New Roman" panose="02020603050405020304" pitchFamily="18" charset="0"/>
                <a:cs typeface="Arial" panose="020B0604020202020204" pitchFamily="34" charset="0"/>
              </a:rPr>
            </a:br>
            <a:br>
              <a:rPr lang="en-US" sz="3200" b="1" dirty="0">
                <a:solidFill>
                  <a:srgbClr val="24292F"/>
                </a:solidFill>
                <a:effectLst/>
                <a:latin typeface="Arial" panose="020B0604020202020204" pitchFamily="34" charset="0"/>
                <a:ea typeface="Times New Roman" panose="02020603050405020304" pitchFamily="18" charset="0"/>
                <a:cs typeface="Arial" panose="020B0604020202020204" pitchFamily="34" charset="0"/>
              </a:rPr>
            </a:br>
            <a:r>
              <a:rPr lang="en-US" sz="3200" b="1" dirty="0">
                <a:solidFill>
                  <a:srgbClr val="24292F"/>
                </a:solidFill>
                <a:effectLst/>
                <a:latin typeface="Arial" panose="020B0604020202020204" pitchFamily="34" charset="0"/>
                <a:ea typeface="Times New Roman" panose="02020603050405020304" pitchFamily="18" charset="0"/>
                <a:cs typeface="Arial" panose="020B0604020202020204" pitchFamily="34" charset="0"/>
              </a:rPr>
              <a:t>Bonus work </a:t>
            </a:r>
            <a:br>
              <a:rPr lang="en-US" sz="3200" b="1" dirty="0">
                <a:solidFill>
                  <a:srgbClr val="24292F"/>
                </a:solidFill>
                <a:effectLst/>
                <a:latin typeface="Arial" panose="020B0604020202020204" pitchFamily="34" charset="0"/>
                <a:ea typeface="Times New Roman" panose="02020603050405020304" pitchFamily="18" charset="0"/>
                <a:cs typeface="Arial" panose="020B0604020202020204" pitchFamily="34" charset="0"/>
              </a:rPr>
            </a:br>
            <a:r>
              <a:rPr lang="en-US" sz="3200" b="1" dirty="0">
                <a:solidFill>
                  <a:srgbClr val="24292F"/>
                </a:solidFill>
                <a:effectLst/>
                <a:latin typeface="Arial" panose="020B0604020202020204" pitchFamily="34" charset="0"/>
                <a:ea typeface="Times New Roman" panose="02020603050405020304" pitchFamily="18" charset="0"/>
                <a:cs typeface="Arial" panose="020B0604020202020204" pitchFamily="34" charset="0"/>
              </a:rPr>
              <a:t> pipeline implementation with hazard unit and forwarding unit</a:t>
            </a:r>
            <a:br>
              <a:rPr lang="en-US" sz="3200" b="1" dirty="0">
                <a:solidFill>
                  <a:srgbClr val="24292F"/>
                </a:solidFill>
                <a:effectLst/>
                <a:latin typeface="Arial" panose="020B0604020202020204" pitchFamily="34" charset="0"/>
                <a:ea typeface="Times New Roman" panose="02020603050405020304" pitchFamily="18" charset="0"/>
                <a:cs typeface="Arial" panose="020B0604020202020204" pitchFamily="34" charset="0"/>
              </a:rPr>
            </a:br>
            <a:br>
              <a:rPr lang="en-US" sz="3200" dirty="0">
                <a:effectLst/>
                <a:latin typeface="Arial" panose="020B0604020202020204" pitchFamily="34" charset="0"/>
                <a:ea typeface="Calibri" panose="020F0502020204030204" pitchFamily="34" charset="0"/>
                <a:cs typeface="Arial" panose="020B0604020202020204" pitchFamily="34" charset="0"/>
              </a:rPr>
            </a:br>
            <a:br>
              <a:rPr lang="en-US" sz="2400" b="1" dirty="0">
                <a:effectLst/>
                <a:latin typeface="Arial" panose="020B0604020202020204" pitchFamily="34" charset="0"/>
                <a:ea typeface="Times New Roman" panose="02020603050405020304" pitchFamily="18"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0476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7FDF-FCE8-4C78-AC96-DC49DB1DE7A0}"/>
              </a:ext>
            </a:extLst>
          </p:cNvPr>
          <p:cNvSpPr>
            <a:spLocks noGrp="1"/>
          </p:cNvSpPr>
          <p:nvPr>
            <p:ph type="title"/>
          </p:nvPr>
        </p:nvSpPr>
        <p:spPr>
          <a:xfrm>
            <a:off x="838200" y="0"/>
            <a:ext cx="10515600" cy="1325563"/>
          </a:xfrm>
        </p:spPr>
        <p:txBody>
          <a:bodyPr>
            <a:normAutofit/>
          </a:bodyPr>
          <a:lstStyle/>
          <a:p>
            <a:r>
              <a:rPr lang="en-US" sz="3200" b="1" dirty="0">
                <a:solidFill>
                  <a:srgbClr val="24292F"/>
                </a:solidFill>
                <a:effectLst/>
                <a:latin typeface="Arial" panose="020B0604020202020204" pitchFamily="34" charset="0"/>
                <a:ea typeface="Times New Roman" panose="02020603050405020304" pitchFamily="18" charset="0"/>
                <a:cs typeface="Arial" panose="020B0604020202020204" pitchFamily="34" charset="0"/>
              </a:rPr>
              <a:t>Test Results for pipeline blocks</a:t>
            </a:r>
            <a:br>
              <a:rPr lang="en-US" sz="3200" b="1" dirty="0">
                <a:effectLst/>
                <a:latin typeface="Arial" panose="020B0604020202020204" pitchFamily="34" charset="0"/>
                <a:ea typeface="Times New Roman" panose="02020603050405020304" pitchFamily="18" charset="0"/>
                <a:cs typeface="Arial" panose="020B0604020202020204" pitchFamily="34" charset="0"/>
              </a:rPr>
            </a:br>
            <a:endParaRPr 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16090C8-2E92-4AD1-9746-00C8F8D37A00}"/>
              </a:ext>
            </a:extLst>
          </p:cNvPr>
          <p:cNvSpPr>
            <a:spLocks noGrp="1"/>
          </p:cNvSpPr>
          <p:nvPr>
            <p:ph idx="1"/>
          </p:nvPr>
        </p:nvSpPr>
        <p:spPr>
          <a:xfrm>
            <a:off x="554114" y="666750"/>
            <a:ext cx="10515600" cy="6115049"/>
          </a:xfrm>
        </p:spPr>
        <p:txBody>
          <a:bodyPr>
            <a:normAutofit/>
          </a:bodyPr>
          <a:lstStyle/>
          <a:p>
            <a:pPr marL="0" marR="0" indent="0">
              <a:lnSpc>
                <a:spcPct val="115000"/>
              </a:lnSpc>
              <a:spcBef>
                <a:spcPts val="0"/>
              </a:spcBef>
              <a:spcAft>
                <a:spcPts val="0"/>
              </a:spcAft>
              <a:buNone/>
            </a:pPr>
            <a:r>
              <a:rPr lang="en-US" sz="19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addi</a:t>
            </a:r>
            <a:r>
              <a:rPr lang="en-US" sz="1600" dirty="0">
                <a:effectLst/>
                <a:latin typeface="Arial" panose="020B0604020202020204" pitchFamily="34" charset="0"/>
                <a:ea typeface="Calibri" panose="020F0502020204030204" pitchFamily="34" charset="0"/>
                <a:cs typeface="Arial" panose="020B0604020202020204" pitchFamily="34" charset="0"/>
              </a:rPr>
              <a:t> $4,$0,27			//4 has 27</a:t>
            </a:r>
          </a:p>
          <a:p>
            <a:pPr marL="0" marR="0" indent="0">
              <a:lnSpc>
                <a:spcPct val="115000"/>
              </a:lnSpc>
              <a:spcBef>
                <a:spcPts val="0"/>
              </a:spcBef>
              <a:spcAft>
                <a:spcPts val="0"/>
              </a:spcAft>
              <a:buNone/>
            </a:pP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xori</a:t>
            </a:r>
            <a:r>
              <a:rPr lang="en-US" sz="1600" dirty="0">
                <a:effectLst/>
                <a:latin typeface="Arial" panose="020B0604020202020204" pitchFamily="34" charset="0"/>
                <a:ea typeface="Calibri" panose="020F0502020204030204" pitchFamily="34" charset="0"/>
                <a:cs typeface="Arial" panose="020B0604020202020204" pitchFamily="34" charset="0"/>
              </a:rPr>
              <a:t> $5,$4,5			//5 has 30</a:t>
            </a:r>
          </a:p>
          <a:p>
            <a:pPr marL="0" marR="0" indent="0">
              <a:lnSpc>
                <a:spcPct val="115000"/>
              </a:lnSpc>
              <a:spcBef>
                <a:spcPts val="0"/>
              </a:spcBef>
              <a:spcAft>
                <a:spcPts val="0"/>
              </a:spcAft>
              <a:buNone/>
            </a:pP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lw</a:t>
            </a:r>
            <a:r>
              <a:rPr lang="en-US" sz="1600" dirty="0">
                <a:effectLst/>
                <a:latin typeface="Arial" panose="020B0604020202020204" pitchFamily="34" charset="0"/>
                <a:ea typeface="Calibri" panose="020F0502020204030204" pitchFamily="34" charset="0"/>
                <a:cs typeface="Arial" panose="020B0604020202020204" pitchFamily="34" charset="0"/>
              </a:rPr>
              <a:t> $7, 4($5)			// </a:t>
            </a:r>
            <a:r>
              <a:rPr lang="en-US" sz="1600" dirty="0" err="1">
                <a:effectLst/>
                <a:ea typeface="Calibri" panose="020F0502020204030204" pitchFamily="34" charset="0"/>
                <a:cs typeface="Arial" panose="020B0604020202020204" pitchFamily="34" charset="0"/>
              </a:rPr>
              <a:t>lw</a:t>
            </a:r>
            <a:r>
              <a:rPr lang="en-US" sz="1600" dirty="0">
                <a:effectLst/>
                <a:ea typeface="Calibri" panose="020F0502020204030204" pitchFamily="34" charset="0"/>
                <a:cs typeface="Arial" panose="020B0604020202020204" pitchFamily="34" charset="0"/>
              </a:rPr>
              <a:t> from memory to reg 7 load 34 </a:t>
            </a:r>
            <a:r>
              <a:rPr lang="en-US" sz="1600" dirty="0"/>
              <a:t>Instruction memory simulation</a:t>
            </a:r>
          </a:p>
          <a:p>
            <a:endParaRPr lang="en-US" sz="2000" dirty="0"/>
          </a:p>
          <a:p>
            <a:r>
              <a:rPr lang="en-US" sz="2000" dirty="0"/>
              <a:t>Instruction memory simulation</a:t>
            </a:r>
          </a:p>
          <a:p>
            <a:endParaRPr lang="en-US" sz="2000" dirty="0"/>
          </a:p>
          <a:p>
            <a:r>
              <a:rPr lang="en-US" sz="2000" dirty="0"/>
              <a:t>Alu simulation </a:t>
            </a:r>
          </a:p>
          <a:p>
            <a:endParaRPr lang="en-US" sz="2000" dirty="0"/>
          </a:p>
          <a:p>
            <a:endParaRPr lang="en-US" sz="2000" dirty="0"/>
          </a:p>
          <a:p>
            <a:r>
              <a:rPr lang="en-US" sz="2000" dirty="0"/>
              <a:t>Registers File simulation </a:t>
            </a:r>
          </a:p>
          <a:p>
            <a:endParaRPr lang="en-US" sz="2000" dirty="0"/>
          </a:p>
          <a:p>
            <a:endParaRPr lang="en-US" sz="2000" dirty="0"/>
          </a:p>
          <a:p>
            <a:r>
              <a:rPr lang="en-US" sz="2000" dirty="0"/>
              <a:t>Data memory simulation</a:t>
            </a:r>
          </a:p>
          <a:p>
            <a:pPr marL="0" indent="0">
              <a:buNone/>
            </a:pPr>
            <a:r>
              <a:rPr lang="en-US" dirty="0"/>
              <a:t> </a:t>
            </a:r>
          </a:p>
        </p:txBody>
      </p:sp>
      <p:pic>
        <p:nvPicPr>
          <p:cNvPr id="6" name="Picture 5">
            <a:extLst>
              <a:ext uri="{FF2B5EF4-FFF2-40B4-BE49-F238E27FC236}">
                <a16:creationId xmlns:a16="http://schemas.microsoft.com/office/drawing/2014/main" id="{DE53893F-2E2B-4672-8A71-FA4984C70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114" y="2458523"/>
            <a:ext cx="7741920" cy="396240"/>
          </a:xfrm>
          <a:prstGeom prst="rect">
            <a:avLst/>
          </a:prstGeom>
        </p:spPr>
      </p:pic>
      <p:pic>
        <p:nvPicPr>
          <p:cNvPr id="10" name="Picture 9">
            <a:extLst>
              <a:ext uri="{FF2B5EF4-FFF2-40B4-BE49-F238E27FC236}">
                <a16:creationId xmlns:a16="http://schemas.microsoft.com/office/drawing/2014/main" id="{843C60E5-452D-45DF-8C2C-8598F7E48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114" y="3362883"/>
            <a:ext cx="9006840" cy="624840"/>
          </a:xfrm>
          <a:prstGeom prst="rect">
            <a:avLst/>
          </a:prstGeom>
        </p:spPr>
      </p:pic>
      <p:pic>
        <p:nvPicPr>
          <p:cNvPr id="13" name="Picture 12">
            <a:extLst>
              <a:ext uri="{FF2B5EF4-FFF2-40B4-BE49-F238E27FC236}">
                <a16:creationId xmlns:a16="http://schemas.microsoft.com/office/drawing/2014/main" id="{E6AE9F35-D8D0-4B62-9370-12C16FED21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114" y="5778559"/>
            <a:ext cx="10172700" cy="838200"/>
          </a:xfrm>
          <a:prstGeom prst="rect">
            <a:avLst/>
          </a:prstGeom>
        </p:spPr>
      </p:pic>
      <p:pic>
        <p:nvPicPr>
          <p:cNvPr id="25" name="Picture 24">
            <a:extLst>
              <a:ext uri="{FF2B5EF4-FFF2-40B4-BE49-F238E27FC236}">
                <a16:creationId xmlns:a16="http://schemas.microsoft.com/office/drawing/2014/main" id="{78B24621-5FA0-4A6C-84C4-5F318D1F0A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114" y="4418321"/>
            <a:ext cx="9608820" cy="929640"/>
          </a:xfrm>
          <a:prstGeom prst="rect">
            <a:avLst/>
          </a:prstGeom>
        </p:spPr>
      </p:pic>
    </p:spTree>
    <p:extLst>
      <p:ext uri="{BB962C8B-B14F-4D97-AF65-F5344CB8AC3E}">
        <p14:creationId xmlns:p14="http://schemas.microsoft.com/office/powerpoint/2010/main" val="3304574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B602C53-08E6-4211-A33A-6F98C16EED28}"/>
              </a:ext>
            </a:extLst>
          </p:cNvPr>
          <p:cNvSpPr>
            <a:spLocks noGrp="1"/>
          </p:cNvSpPr>
          <p:nvPr>
            <p:ph idx="1"/>
          </p:nvPr>
        </p:nvSpPr>
        <p:spPr>
          <a:xfrm>
            <a:off x="0" y="0"/>
            <a:ext cx="11353800" cy="6858000"/>
          </a:xfrm>
        </p:spPr>
        <p:txBody>
          <a:bodyPr>
            <a:normAutofit/>
          </a:bodyPr>
          <a:lstStyle/>
          <a:p>
            <a:endParaRPr lang="en-US" sz="2000" dirty="0"/>
          </a:p>
          <a:p>
            <a:r>
              <a:rPr lang="en-US" sz="2000" dirty="0"/>
              <a:t>Forwarding unit</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Hazard detection unit</a:t>
            </a:r>
          </a:p>
          <a:p>
            <a:endParaRPr lang="en-US" sz="2000" dirty="0"/>
          </a:p>
          <a:p>
            <a:pPr marL="0" indent="0">
              <a:buNone/>
            </a:pPr>
            <a:br>
              <a:rPr lang="en-US" sz="4400" dirty="0"/>
            </a:br>
            <a:endParaRPr lang="en-US" dirty="0"/>
          </a:p>
        </p:txBody>
      </p:sp>
      <p:pic>
        <p:nvPicPr>
          <p:cNvPr id="3" name="Picture 2" descr="Diagram&#10;&#10;Description automatically generated">
            <a:extLst>
              <a:ext uri="{FF2B5EF4-FFF2-40B4-BE49-F238E27FC236}">
                <a16:creationId xmlns:a16="http://schemas.microsoft.com/office/drawing/2014/main" id="{8F01A609-1B65-4193-A7AE-5D1C39771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 y="918432"/>
            <a:ext cx="11445240" cy="1996440"/>
          </a:xfrm>
          <a:prstGeom prst="rect">
            <a:avLst/>
          </a:prstGeom>
        </p:spPr>
      </p:pic>
      <p:pic>
        <p:nvPicPr>
          <p:cNvPr id="5" name="Picture 4" descr="Diagram&#10;&#10;Description automatically generated">
            <a:extLst>
              <a:ext uri="{FF2B5EF4-FFF2-40B4-BE49-F238E27FC236}">
                <a16:creationId xmlns:a16="http://schemas.microsoft.com/office/drawing/2014/main" id="{FCE8FEAD-7C50-4860-9143-C99DA00F66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170" y="3758565"/>
            <a:ext cx="10157460" cy="2522220"/>
          </a:xfrm>
          <a:prstGeom prst="rect">
            <a:avLst/>
          </a:prstGeom>
        </p:spPr>
      </p:pic>
    </p:spTree>
    <p:extLst>
      <p:ext uri="{BB962C8B-B14F-4D97-AF65-F5344CB8AC3E}">
        <p14:creationId xmlns:p14="http://schemas.microsoft.com/office/powerpoint/2010/main" val="548716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B602C53-08E6-4211-A33A-6F98C16EED28}"/>
              </a:ext>
            </a:extLst>
          </p:cNvPr>
          <p:cNvSpPr>
            <a:spLocks noGrp="1"/>
          </p:cNvSpPr>
          <p:nvPr>
            <p:ph idx="1"/>
          </p:nvPr>
        </p:nvSpPr>
        <p:spPr>
          <a:xfrm>
            <a:off x="0" y="0"/>
            <a:ext cx="11353800" cy="6858000"/>
          </a:xfrm>
        </p:spPr>
        <p:txBody>
          <a:bodyPr/>
          <a:lstStyle/>
          <a:p>
            <a:endParaRPr lang="en-US" sz="2000" dirty="0"/>
          </a:p>
          <a:p>
            <a:r>
              <a:rPr lang="en-US" sz="2000" dirty="0"/>
              <a:t>Pipeline processor full simulation </a:t>
            </a:r>
          </a:p>
          <a:p>
            <a:pPr marL="0" indent="0">
              <a:buNone/>
            </a:pPr>
            <a:br>
              <a:rPr lang="en-US" sz="4400" dirty="0"/>
            </a:br>
            <a:endParaRPr lang="en-US" sz="1050" dirty="0"/>
          </a:p>
          <a:p>
            <a:pPr marL="0" indent="0">
              <a:buNone/>
            </a:pPr>
            <a:endParaRPr lang="en-US" sz="1050" dirty="0"/>
          </a:p>
          <a:p>
            <a:pPr marL="0" indent="0">
              <a:buNone/>
            </a:pPr>
            <a:endParaRPr lang="en-US" sz="1050" dirty="0"/>
          </a:p>
          <a:p>
            <a:pPr marL="0" indent="0">
              <a:buNone/>
            </a:pPr>
            <a:endParaRPr lang="en-US" sz="1050" dirty="0"/>
          </a:p>
          <a:p>
            <a:pPr marL="0" indent="0">
              <a:buNone/>
            </a:pPr>
            <a:endParaRPr lang="en-US" sz="1050" dirty="0"/>
          </a:p>
          <a:p>
            <a:pPr marL="0" indent="0">
              <a:buNone/>
            </a:pPr>
            <a:endParaRPr lang="en-US" sz="1050" dirty="0"/>
          </a:p>
          <a:p>
            <a:pPr marL="0" indent="0">
              <a:buNone/>
            </a:pPr>
            <a:endParaRPr lang="en-US" sz="1050" dirty="0"/>
          </a:p>
          <a:p>
            <a:pPr marL="0" indent="0">
              <a:buNone/>
            </a:pPr>
            <a:endParaRPr lang="en-US" sz="1050" dirty="0"/>
          </a:p>
          <a:p>
            <a:pPr marL="0" indent="0">
              <a:buNone/>
            </a:pPr>
            <a:endParaRPr lang="en-US" sz="1050" dirty="0"/>
          </a:p>
          <a:p>
            <a:pPr marL="0" indent="0">
              <a:buNone/>
            </a:pPr>
            <a:endParaRPr lang="en-US" sz="1050" dirty="0"/>
          </a:p>
          <a:p>
            <a:pPr marL="0" indent="0">
              <a:buNone/>
            </a:pPr>
            <a:endParaRPr lang="en-US" sz="1050" dirty="0"/>
          </a:p>
          <a:p>
            <a:pPr marL="0" indent="0">
              <a:buNone/>
            </a:pPr>
            <a:endParaRPr lang="en-US" sz="1050" dirty="0"/>
          </a:p>
          <a:p>
            <a:pPr marL="0" indent="0">
              <a:buNone/>
            </a:pPr>
            <a:r>
              <a:rPr lang="en-US" sz="1600" dirty="0">
                <a:effectLst/>
                <a:latin typeface="Calibri" panose="020F0502020204030204" pitchFamily="34" charset="0"/>
                <a:ea typeface="Calibri" panose="020F0502020204030204" pitchFamily="34" charset="0"/>
                <a:cs typeface="Arial" panose="020B0604020202020204" pitchFamily="34" charset="0"/>
              </a:rPr>
              <a:t>	            After 3 clock cycles there is an output at cycle 4 then outputs come consecutively as shown in “</a:t>
            </a:r>
            <a:r>
              <a:rPr lang="en-US" sz="1600" dirty="0" err="1">
                <a:effectLst/>
                <a:latin typeface="Calibri" panose="020F0502020204030204" pitchFamily="34" charset="0"/>
                <a:ea typeface="Calibri" panose="020F0502020204030204" pitchFamily="34" charset="0"/>
                <a:cs typeface="Arial" panose="020B0604020202020204" pitchFamily="34" charset="0"/>
              </a:rPr>
              <a:t>ALUResult</a:t>
            </a:r>
            <a:r>
              <a:rPr lang="en-US" sz="1600" dirty="0">
                <a:effectLst/>
                <a:latin typeface="Calibri" panose="020F0502020204030204" pitchFamily="34" charset="0"/>
                <a:ea typeface="Calibri" panose="020F0502020204030204" pitchFamily="34" charset="0"/>
                <a:cs typeface="Arial" panose="020B0604020202020204" pitchFamily="34" charset="0"/>
              </a:rPr>
              <a:t>”</a:t>
            </a:r>
          </a:p>
          <a:p>
            <a:pPr marL="0" indent="0">
              <a:buNone/>
            </a:pPr>
            <a:endParaRPr lang="en-US" dirty="0"/>
          </a:p>
        </p:txBody>
      </p:sp>
      <p:pic>
        <p:nvPicPr>
          <p:cNvPr id="3" name="Picture 2" descr="Diagram, schematic&#10;&#10;Description automatically generated">
            <a:extLst>
              <a:ext uri="{FF2B5EF4-FFF2-40B4-BE49-F238E27FC236}">
                <a16:creationId xmlns:a16="http://schemas.microsoft.com/office/drawing/2014/main" id="{023CE9F2-0460-418A-BF95-C56204C6C6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530" y="1492891"/>
            <a:ext cx="10104120" cy="2948940"/>
          </a:xfrm>
          <a:prstGeom prst="rect">
            <a:avLst/>
          </a:prstGeom>
        </p:spPr>
      </p:pic>
    </p:spTree>
    <p:extLst>
      <p:ext uri="{BB962C8B-B14F-4D97-AF65-F5344CB8AC3E}">
        <p14:creationId xmlns:p14="http://schemas.microsoft.com/office/powerpoint/2010/main" val="2228616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A4E76-B136-43CC-9E6C-A422E7EFD27D}"/>
              </a:ext>
            </a:extLst>
          </p:cNvPr>
          <p:cNvSpPr>
            <a:spLocks noGrp="1"/>
          </p:cNvSpPr>
          <p:nvPr>
            <p:ph type="title"/>
          </p:nvPr>
        </p:nvSpPr>
        <p:spPr/>
        <p:txBody>
          <a:bodyPr>
            <a:normAutofit/>
          </a:bodyPr>
          <a:lstStyle/>
          <a:p>
            <a:r>
              <a:rPr lang="en-US" sz="3200" b="1" dirty="0">
                <a:solidFill>
                  <a:srgbClr val="24292F"/>
                </a:solidFill>
                <a:effectLst/>
                <a:latin typeface="Arial" panose="020B0604020202020204" pitchFamily="34" charset="0"/>
                <a:ea typeface="Times New Roman" panose="02020603050405020304" pitchFamily="18" charset="0"/>
                <a:cs typeface="Arial" panose="020B0604020202020204" pitchFamily="34" charset="0"/>
              </a:rPr>
              <a:t>References</a:t>
            </a:r>
            <a:br>
              <a:rPr lang="en-US" sz="3200" b="1" dirty="0">
                <a:effectLst/>
                <a:latin typeface="Arial" panose="020B0604020202020204" pitchFamily="34" charset="0"/>
                <a:ea typeface="Times New Roman" panose="02020603050405020304" pitchFamily="18" charset="0"/>
                <a:cs typeface="Arial" panose="020B0604020202020204" pitchFamily="34" charset="0"/>
              </a:rPr>
            </a:br>
            <a:endParaRPr 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0DE3EA6-ACED-4F8A-9FC1-20AFEE5E8861}"/>
              </a:ext>
            </a:extLst>
          </p:cNvPr>
          <p:cNvSpPr>
            <a:spLocks noGrp="1"/>
          </p:cNvSpPr>
          <p:nvPr>
            <p:ph idx="1"/>
          </p:nvPr>
        </p:nvSpPr>
        <p:spPr/>
        <p:txBody>
          <a:bodyPr/>
          <a:lstStyle/>
          <a:p>
            <a:pPr marL="342900" marR="0" lvl="0" indent="-342900" rtl="0">
              <a:lnSpc>
                <a:spcPct val="150000"/>
              </a:lnSpc>
              <a:spcBef>
                <a:spcPts val="0"/>
              </a:spcBef>
              <a:spcAft>
                <a:spcPts val="0"/>
              </a:spcAft>
              <a:buFont typeface="+mj-lt"/>
              <a:buAutoNum type="arabicPeriod"/>
            </a:pPr>
            <a:r>
              <a:rPr lang="en-US" sz="2400" dirty="0">
                <a:solidFill>
                  <a:srgbClr val="000000"/>
                </a:solidFill>
                <a:effectLst/>
                <a:latin typeface="Arial" panose="020B0604020202020204" pitchFamily="34" charset="0"/>
                <a:ea typeface="Calibri" panose="020F0502020204030204" pitchFamily="34" charset="0"/>
                <a:cs typeface="Arial" panose="020B0604020202020204" pitchFamily="34" charset="0"/>
              </a:rPr>
              <a:t>“Computer Organization and Design” by John L Hennessy David</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1000"/>
              </a:spcAft>
              <a:buFont typeface="+mj-lt"/>
              <a:buAutoNum type="arabicPeriod"/>
            </a:pPr>
            <a:r>
              <a:rPr lang="en-US" sz="2400" dirty="0">
                <a:solidFill>
                  <a:srgbClr val="3A3A3A"/>
                </a:solidFill>
                <a:effectLst/>
                <a:latin typeface="Arial" panose="020B0604020202020204" pitchFamily="34" charset="0"/>
                <a:ea typeface="Calibri" panose="020F0502020204030204" pitchFamily="34" charset="0"/>
                <a:cs typeface="Arial" panose="020B0604020202020204" pitchFamily="34" charset="0"/>
              </a:rPr>
              <a:t>“Computer Organization and </a:t>
            </a:r>
            <a:r>
              <a:rPr lang="en-US" sz="2400" dirty="0" err="1">
                <a:solidFill>
                  <a:srgbClr val="3A3A3A"/>
                </a:solidFill>
                <a:effectLst/>
                <a:latin typeface="Arial" panose="020B0604020202020204" pitchFamily="34" charset="0"/>
                <a:ea typeface="Calibri" panose="020F0502020204030204" pitchFamily="34" charset="0"/>
                <a:cs typeface="Arial" panose="020B0604020202020204" pitchFamily="34" charset="0"/>
              </a:rPr>
              <a:t>Design:The</a:t>
            </a:r>
            <a:r>
              <a:rPr lang="en-US" sz="2400" dirty="0">
                <a:solidFill>
                  <a:srgbClr val="3A3A3A"/>
                </a:solidFill>
                <a:effectLst/>
                <a:latin typeface="Arial" panose="020B0604020202020204" pitchFamily="34" charset="0"/>
                <a:ea typeface="Calibri" panose="020F0502020204030204" pitchFamily="34" charset="0"/>
                <a:cs typeface="Arial" panose="020B0604020202020204" pitchFamily="34" charset="0"/>
              </a:rPr>
              <a:t> Hardware/Software Interface” by David A Patterson and John L Hennessy</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796521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8D050-7523-4850-A44B-91983FA9A94D}"/>
              </a:ext>
            </a:extLst>
          </p:cNvPr>
          <p:cNvSpPr>
            <a:spLocks noGrp="1"/>
          </p:cNvSpPr>
          <p:nvPr>
            <p:ph type="title"/>
          </p:nvPr>
        </p:nvSpPr>
        <p:spPr>
          <a:xfrm>
            <a:off x="838200" y="178695"/>
            <a:ext cx="10515600" cy="1055302"/>
          </a:xfrm>
        </p:spPr>
        <p:txBody>
          <a:bodyPr>
            <a:normAutofit/>
          </a:bodyPr>
          <a:lstStyle/>
          <a:p>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4400" b="1" dirty="0">
                <a:solidFill>
                  <a:srgbClr val="24292F"/>
                </a:solidFill>
                <a:effectLst/>
                <a:ea typeface="Times New Roman" panose="02020603050405020304" pitchFamily="18" charset="0"/>
                <a:cs typeface="Arial" panose="020B0604020202020204" pitchFamily="34" charset="0"/>
              </a:rPr>
              <a:t>MIPS processor implementation </a:t>
            </a:r>
            <a:endParaRPr lang="en-US" dirty="0"/>
          </a:p>
        </p:txBody>
      </p:sp>
      <p:sp>
        <p:nvSpPr>
          <p:cNvPr id="3" name="Content Placeholder 2">
            <a:extLst>
              <a:ext uri="{FF2B5EF4-FFF2-40B4-BE49-F238E27FC236}">
                <a16:creationId xmlns:a16="http://schemas.microsoft.com/office/drawing/2014/main" id="{5BB31408-F542-44BC-82D2-A9EB2AD434EE}"/>
              </a:ext>
            </a:extLst>
          </p:cNvPr>
          <p:cNvSpPr>
            <a:spLocks noGrp="1"/>
          </p:cNvSpPr>
          <p:nvPr>
            <p:ph idx="1"/>
          </p:nvPr>
        </p:nvSpPr>
        <p:spPr>
          <a:xfrm>
            <a:off x="838200" y="1420428"/>
            <a:ext cx="10515600" cy="4351338"/>
          </a:xfrm>
        </p:spPr>
        <p:txBody>
          <a:bodyPr>
            <a:normAutofit fontScale="85000" lnSpcReduction="10000"/>
          </a:bodyPr>
          <a:lstStyle/>
          <a:p>
            <a:pPr marR="0" indent="-457200">
              <a:lnSpc>
                <a:spcPct val="150000"/>
              </a:lnSpc>
              <a:spcBef>
                <a:spcPts val="0"/>
              </a:spcBef>
              <a:spcAft>
                <a:spcPts val="1200"/>
              </a:spcAft>
              <a:buFont typeface="+mj-lt"/>
              <a:buAutoNum type="arabicPeriod"/>
            </a:pPr>
            <a:r>
              <a:rPr lang="en-US" sz="2600" b="1" dirty="0">
                <a:ea typeface="Times New Roman" panose="02020603050405020304" pitchFamily="18" charset="0"/>
                <a:cs typeface="Arial" panose="020B0604020202020204" pitchFamily="34" charset="0"/>
              </a:rPr>
              <a:t>S</a:t>
            </a:r>
            <a:r>
              <a:rPr lang="en-US" sz="2600" b="1" dirty="0">
                <a:effectLst/>
                <a:ea typeface="Times New Roman" panose="02020603050405020304" pitchFamily="18" charset="0"/>
                <a:cs typeface="Arial" panose="020B0604020202020204" pitchFamily="34" charset="0"/>
              </a:rPr>
              <a:t>ingle-cycle </a:t>
            </a:r>
            <a:r>
              <a:rPr lang="en-US" sz="2100" dirty="0">
                <a:effectLst/>
                <a:ea typeface="Times New Roman" panose="02020603050405020304" pitchFamily="18" charset="0"/>
                <a:cs typeface="Arial" panose="020B0604020202020204" pitchFamily="34" charset="0"/>
              </a:rPr>
              <a:t>that</a:t>
            </a:r>
            <a:r>
              <a:rPr lang="en-US" sz="2600" dirty="0">
                <a:effectLst/>
                <a:ea typeface="Times New Roman" panose="02020603050405020304" pitchFamily="18" charset="0"/>
                <a:cs typeface="Arial" panose="020B0604020202020204" pitchFamily="34" charset="0"/>
              </a:rPr>
              <a:t> </a:t>
            </a:r>
            <a:r>
              <a:rPr lang="en-US" sz="2000" dirty="0">
                <a:effectLst/>
                <a:ea typeface="Times New Roman" panose="02020603050405020304" pitchFamily="18" charset="0"/>
                <a:cs typeface="Arial" panose="020B0604020202020204" pitchFamily="34" charset="0"/>
              </a:rPr>
              <a:t>performs the tasks of instruction fetch, instruction decode, execution, memory access and write-back all in one clock cycle. First the PC value is used as an address to index the instruction memory which supplies a 32-bit value of the next instruction to be executed. This instruction is then divided into the different fields.</a:t>
            </a:r>
          </a:p>
          <a:p>
            <a:pPr marR="0" indent="-457200">
              <a:lnSpc>
                <a:spcPct val="150000"/>
              </a:lnSpc>
              <a:spcBef>
                <a:spcPts val="0"/>
              </a:spcBef>
              <a:spcAft>
                <a:spcPts val="1200"/>
              </a:spcAft>
              <a:buFont typeface="+mj-lt"/>
              <a:buAutoNum type="arabicPeriod"/>
            </a:pPr>
            <a:r>
              <a:rPr lang="en-US" sz="2600" b="1" dirty="0">
                <a:ea typeface="Times New Roman" panose="02020603050405020304" pitchFamily="18" charset="0"/>
                <a:cs typeface="Arial" panose="020B0604020202020204" pitchFamily="34" charset="0"/>
              </a:rPr>
              <a:t>P</a:t>
            </a:r>
            <a:r>
              <a:rPr lang="en-US" sz="2600" b="1" dirty="0">
                <a:effectLst/>
                <a:ea typeface="Times New Roman" panose="02020603050405020304" pitchFamily="18" charset="0"/>
                <a:cs typeface="Arial" panose="020B0604020202020204" pitchFamily="34" charset="0"/>
              </a:rPr>
              <a:t>ipeline processor</a:t>
            </a:r>
            <a:r>
              <a:rPr lang="en-US" sz="2600" b="0" i="0" dirty="0">
                <a:effectLst/>
              </a:rPr>
              <a:t> </a:t>
            </a:r>
            <a:r>
              <a:rPr lang="en-US" sz="2000" b="0" i="0" dirty="0">
                <a:effectLst/>
              </a:rPr>
              <a:t>in which instruction execution is divided into five stages as fetch, decode, execute, memory access and write back, denoted by IF, ID, EXE, MEM and WB. Execution of a program consists of a sequence of these steps. When the first instruction’s decode happens, the second instruction’s fetch is done. When the pipeline is filled, you see that there are five different activities taking place in parallel. All these activities are overlapped. all the information needed by the stages downstream must be passed along. Also</a:t>
            </a:r>
            <a:r>
              <a:rPr lang="en-US" sz="2000" dirty="0"/>
              <a:t> </a:t>
            </a:r>
            <a:r>
              <a:rPr lang="en-US" sz="2600" b="1" dirty="0"/>
              <a:t>implemented</a:t>
            </a:r>
            <a:r>
              <a:rPr lang="en-US" sz="2600" dirty="0"/>
              <a:t> </a:t>
            </a:r>
            <a:r>
              <a:rPr lang="en-US" sz="2600" b="1" dirty="0"/>
              <a:t>forwarding unit and hazard detection unit</a:t>
            </a:r>
            <a:r>
              <a:rPr lang="en-US" sz="2600" dirty="0"/>
              <a:t>.</a:t>
            </a:r>
            <a:r>
              <a:rPr lang="en-US" sz="2600" b="0" i="0" dirty="0">
                <a:effectLst/>
              </a:rPr>
              <a:t> </a:t>
            </a:r>
            <a:endParaRPr lang="en-US" sz="2600" dirty="0"/>
          </a:p>
        </p:txBody>
      </p:sp>
    </p:spTree>
    <p:extLst>
      <p:ext uri="{BB962C8B-B14F-4D97-AF65-F5344CB8AC3E}">
        <p14:creationId xmlns:p14="http://schemas.microsoft.com/office/powerpoint/2010/main" val="3250215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842C-F6DF-4C65-9BE1-42151E145DC2}"/>
              </a:ext>
            </a:extLst>
          </p:cNvPr>
          <p:cNvSpPr>
            <a:spLocks noGrp="1"/>
          </p:cNvSpPr>
          <p:nvPr>
            <p:ph type="title"/>
          </p:nvPr>
        </p:nvSpPr>
        <p:spPr>
          <a:xfrm>
            <a:off x="838200" y="2766218"/>
            <a:ext cx="10515600" cy="1325563"/>
          </a:xfrm>
        </p:spPr>
        <p:txBody>
          <a:bodyPr>
            <a:normAutofit/>
          </a:bodyPr>
          <a:lstStyle/>
          <a:p>
            <a:pPr algn="ctr"/>
            <a:r>
              <a:rPr lang="en-US" sz="32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51071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FE61F-CC44-44FC-B3F6-BB4393E7AE89}"/>
              </a:ext>
            </a:extLst>
          </p:cNvPr>
          <p:cNvSpPr>
            <a:spLocks noGrp="1"/>
          </p:cNvSpPr>
          <p:nvPr>
            <p:ph type="title"/>
          </p:nvPr>
        </p:nvSpPr>
        <p:spPr>
          <a:xfrm>
            <a:off x="838200" y="178694"/>
            <a:ext cx="10515600" cy="1325563"/>
          </a:xfrm>
        </p:spPr>
        <p:txBody>
          <a:bodyPr>
            <a:normAutofit fontScale="90000"/>
          </a:bodyPr>
          <a:lstStyle/>
          <a:p>
            <a:r>
              <a:rPr lang="en-US" sz="3200" b="1" dirty="0">
                <a:solidFill>
                  <a:srgbClr val="24292F"/>
                </a:solidFill>
                <a:effectLst/>
                <a:latin typeface="Arial" panose="020B0604020202020204" pitchFamily="34" charset="0"/>
                <a:ea typeface="Times New Roman" panose="02020603050405020304" pitchFamily="18" charset="0"/>
                <a:cs typeface="Arial" panose="020B0604020202020204" pitchFamily="34" charset="0"/>
              </a:rPr>
              <a:t>Supported instructions </a:t>
            </a:r>
            <a:br>
              <a:rPr lang="en-US" sz="1800" b="1" dirty="0">
                <a:solidFill>
                  <a:srgbClr val="24292F"/>
                </a:solidFill>
                <a:effectLst/>
                <a:latin typeface="Arial" panose="020B0604020202020204" pitchFamily="34" charset="0"/>
                <a:ea typeface="Times New Roman" panose="02020603050405020304" pitchFamily="18" charset="0"/>
                <a:cs typeface="Arial" panose="020B0604020202020204" pitchFamily="34" charset="0"/>
              </a:rPr>
            </a:br>
            <a:br>
              <a:rPr lang="en-US" sz="1800" b="1" dirty="0">
                <a:effectLst/>
                <a:latin typeface="Times New Roman" panose="02020603050405020304" pitchFamily="18" charset="0"/>
                <a:ea typeface="Times New Roman" panose="02020603050405020304" pitchFamily="18" charset="0"/>
              </a:rPr>
            </a:br>
            <a:endParaRPr lang="en-US" dirty="0"/>
          </a:p>
        </p:txBody>
      </p:sp>
      <p:pic>
        <p:nvPicPr>
          <p:cNvPr id="9" name="Content Placeholder 8">
            <a:extLst>
              <a:ext uri="{FF2B5EF4-FFF2-40B4-BE49-F238E27FC236}">
                <a16:creationId xmlns:a16="http://schemas.microsoft.com/office/drawing/2014/main" id="{0EEDF4C3-37CA-418A-AAC1-65EE19A2AC20}"/>
              </a:ext>
            </a:extLst>
          </p:cNvPr>
          <p:cNvPicPr>
            <a:picLocks noGrp="1" noChangeAspect="1"/>
          </p:cNvPicPr>
          <p:nvPr>
            <p:ph idx="1"/>
          </p:nvPr>
        </p:nvPicPr>
        <p:blipFill>
          <a:blip r:embed="rId2"/>
          <a:stretch>
            <a:fillRect/>
          </a:stretch>
        </p:blipFill>
        <p:spPr>
          <a:xfrm>
            <a:off x="696158" y="1116972"/>
            <a:ext cx="8296922" cy="5260493"/>
          </a:xfrm>
        </p:spPr>
      </p:pic>
      <p:sp>
        <p:nvSpPr>
          <p:cNvPr id="3" name="TextBox 2">
            <a:extLst>
              <a:ext uri="{FF2B5EF4-FFF2-40B4-BE49-F238E27FC236}">
                <a16:creationId xmlns:a16="http://schemas.microsoft.com/office/drawing/2014/main" id="{ACE5A74E-C04C-4B45-8464-F516F7C54C9A}"/>
              </a:ext>
            </a:extLst>
          </p:cNvPr>
          <p:cNvSpPr txBox="1"/>
          <p:nvPr/>
        </p:nvSpPr>
        <p:spPr>
          <a:xfrm>
            <a:off x="8388287" y="1504257"/>
            <a:ext cx="2965513" cy="1569660"/>
          </a:xfrm>
          <a:prstGeom prst="rect">
            <a:avLst/>
          </a:prstGeom>
          <a:noFill/>
        </p:spPr>
        <p:txBody>
          <a:bodyPr wrap="square" rtlCol="0">
            <a:spAutoFit/>
          </a:bodyPr>
          <a:lstStyle/>
          <a:p>
            <a:r>
              <a:rPr lang="en-US" sz="2400" b="1" dirty="0">
                <a:solidFill>
                  <a:srgbClr val="24292F"/>
                </a:solidFill>
                <a:latin typeface="Arial" panose="020B0604020202020204" pitchFamily="34" charset="0"/>
                <a:ea typeface="Times New Roman" panose="02020603050405020304" pitchFamily="18" charset="0"/>
                <a:cs typeface="Arial" panose="020B0604020202020204" pitchFamily="34" charset="0"/>
              </a:rPr>
              <a:t>B</a:t>
            </a:r>
            <a:r>
              <a:rPr lang="en-US" sz="2400" b="1" dirty="0">
                <a:solidFill>
                  <a:srgbClr val="24292F"/>
                </a:solidFill>
                <a:effectLst/>
                <a:latin typeface="Arial" panose="020B0604020202020204" pitchFamily="34" charset="0"/>
                <a:ea typeface="Times New Roman" panose="02020603050405020304" pitchFamily="18" charset="0"/>
                <a:cs typeface="Arial" panose="020B0604020202020204" pitchFamily="34" charset="0"/>
              </a:rPr>
              <a:t>lack colored instructions are additional bonus instructions</a:t>
            </a:r>
            <a:endParaRPr lang="en-US" sz="2400" dirty="0"/>
          </a:p>
        </p:txBody>
      </p:sp>
    </p:spTree>
    <p:extLst>
      <p:ext uri="{BB962C8B-B14F-4D97-AF65-F5344CB8AC3E}">
        <p14:creationId xmlns:p14="http://schemas.microsoft.com/office/powerpoint/2010/main" val="2551002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FD53-290E-4485-A4F5-59D05A14ADB1}"/>
              </a:ext>
            </a:extLst>
          </p:cNvPr>
          <p:cNvSpPr>
            <a:spLocks noGrp="1"/>
          </p:cNvSpPr>
          <p:nvPr>
            <p:ph type="title"/>
          </p:nvPr>
        </p:nvSpPr>
        <p:spPr/>
        <p:txBody>
          <a:bodyPr/>
          <a:lstStyle/>
          <a:p>
            <a:r>
              <a:rPr lang="en-US" sz="3200" b="1" dirty="0">
                <a:solidFill>
                  <a:srgbClr val="24292F"/>
                </a:solidFill>
                <a:effectLst/>
                <a:latin typeface="Arial" panose="020B0604020202020204" pitchFamily="34" charset="0"/>
                <a:ea typeface="Times New Roman" panose="02020603050405020304" pitchFamily="18" charset="0"/>
                <a:cs typeface="Arial" panose="020B0604020202020204" pitchFamily="34" charset="0"/>
              </a:rPr>
              <a:t>Instructions fetching</a:t>
            </a:r>
            <a:br>
              <a:rPr lang="en-US" sz="1800" b="1"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17814AC-3328-4D5E-930C-9C5AD5A89B09}"/>
              </a:ext>
            </a:extLst>
          </p:cNvPr>
          <p:cNvSpPr>
            <a:spLocks noGrp="1"/>
          </p:cNvSpPr>
          <p:nvPr>
            <p:ph idx="1"/>
          </p:nvPr>
        </p:nvSpPr>
        <p:spPr/>
        <p:txBody>
          <a:bodyPr/>
          <a:lstStyle/>
          <a:p>
            <a:pPr marL="0" marR="0">
              <a:lnSpc>
                <a:spcPct val="150000"/>
              </a:lnSpc>
              <a:spcBef>
                <a:spcPts val="0"/>
              </a:spcBef>
              <a:spcAft>
                <a:spcPts val="0"/>
              </a:spcAft>
            </a:pPr>
            <a:r>
              <a:rPr lang="en-US" dirty="0">
                <a:solidFill>
                  <a:srgbClr val="24292F"/>
                </a:solidFill>
                <a:effectLst/>
                <a:ea typeface="Times New Roman" panose="02020603050405020304" pitchFamily="18" charset="0"/>
                <a:cs typeface="Arial" panose="020B0604020202020204" pitchFamily="34" charset="0"/>
              </a:rPr>
              <a:t>The </a:t>
            </a:r>
            <a:r>
              <a:rPr lang="en-US" dirty="0">
                <a:solidFill>
                  <a:srgbClr val="1F497D"/>
                </a:solidFill>
                <a:effectLst/>
                <a:ea typeface="Times New Roman" panose="02020603050405020304" pitchFamily="18" charset="0"/>
                <a:cs typeface="Arial" panose="020B0604020202020204" pitchFamily="34" charset="0"/>
              </a:rPr>
              <a:t>“ROM” </a:t>
            </a:r>
            <a:r>
              <a:rPr lang="en-US" dirty="0">
                <a:solidFill>
                  <a:srgbClr val="24292F"/>
                </a:solidFill>
                <a:effectLst/>
                <a:ea typeface="Times New Roman" panose="02020603050405020304" pitchFamily="18" charset="0"/>
                <a:cs typeface="Arial" panose="020B0604020202020204" pitchFamily="34" charset="0"/>
              </a:rPr>
              <a:t>module fetches the instructions from a file called </a:t>
            </a:r>
            <a:r>
              <a:rPr lang="en-US" dirty="0">
                <a:solidFill>
                  <a:srgbClr val="1F497D"/>
                </a:solidFill>
                <a:effectLst/>
                <a:ea typeface="Times New Roman" panose="02020603050405020304" pitchFamily="18" charset="0"/>
                <a:cs typeface="Arial" panose="020B0604020202020204" pitchFamily="34" charset="0"/>
              </a:rPr>
              <a:t>“</a:t>
            </a:r>
            <a:r>
              <a:rPr lang="en-US" dirty="0" err="1">
                <a:solidFill>
                  <a:srgbClr val="1F497D"/>
                </a:solidFill>
                <a:effectLst/>
                <a:ea typeface="Times New Roman" panose="02020603050405020304" pitchFamily="18" charset="0"/>
                <a:cs typeface="Arial" panose="020B0604020202020204" pitchFamily="34" charset="0"/>
              </a:rPr>
              <a:t>memfile</a:t>
            </a:r>
            <a:r>
              <a:rPr lang="en-US" dirty="0">
                <a:solidFill>
                  <a:srgbClr val="1F497D"/>
                </a:solidFill>
                <a:effectLst/>
                <a:ea typeface="Times New Roman" panose="02020603050405020304" pitchFamily="18" charset="0"/>
                <a:cs typeface="Arial" panose="020B0604020202020204" pitchFamily="34" charset="0"/>
              </a:rPr>
              <a:t>” </a:t>
            </a:r>
            <a:r>
              <a:rPr lang="en-US" dirty="0">
                <a:solidFill>
                  <a:srgbClr val="24292F"/>
                </a:solidFill>
                <a:effectLst/>
                <a:ea typeface="Times New Roman" panose="02020603050405020304" pitchFamily="18" charset="0"/>
                <a:cs typeface="Arial" panose="020B0604020202020204" pitchFamily="34" charset="0"/>
              </a:rPr>
              <a:t>which contains the machine code for the required instructions in hexadecimal assembly instructions with their machine code can be found in a file called </a:t>
            </a:r>
            <a:r>
              <a:rPr lang="en-US" dirty="0">
                <a:solidFill>
                  <a:srgbClr val="1F497D"/>
                </a:solidFill>
                <a:effectLst/>
                <a:ea typeface="Times New Roman" panose="02020603050405020304" pitchFamily="18" charset="0"/>
                <a:cs typeface="Arial" panose="020B0604020202020204" pitchFamily="34" charset="0"/>
              </a:rPr>
              <a:t>“examples”</a:t>
            </a:r>
            <a:r>
              <a:rPr lang="en-US" dirty="0">
                <a:solidFill>
                  <a:srgbClr val="000000"/>
                </a:solidFill>
                <a:effectLst/>
                <a:ea typeface="Times New Roman" panose="02020603050405020304" pitchFamily="18" charset="0"/>
                <a:cs typeface="Arial" panose="020B0604020202020204" pitchFamily="34" charset="0"/>
              </a:rPr>
              <a:t>.</a:t>
            </a:r>
            <a:endParaRPr lang="en-US" dirty="0">
              <a:effectLst/>
              <a:ea typeface="Times New Roman" panose="02020603050405020304" pitchFamily="18" charset="0"/>
              <a:cs typeface="Arial" panose="020B0604020202020204" pitchFamily="34" charset="0"/>
            </a:endParaRPr>
          </a:p>
          <a:p>
            <a:pPr marL="0" marR="0" indent="0">
              <a:lnSpc>
                <a:spcPct val="150000"/>
              </a:lnSpc>
              <a:spcBef>
                <a:spcPts val="0"/>
              </a:spcBef>
              <a:spcAft>
                <a:spcPts val="0"/>
              </a:spcAft>
              <a:buNone/>
            </a:pP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2422653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C4F2-208D-4CEA-A7EA-2A70C748F54D}"/>
              </a:ext>
            </a:extLst>
          </p:cNvPr>
          <p:cNvSpPr>
            <a:spLocks noGrp="1"/>
          </p:cNvSpPr>
          <p:nvPr>
            <p:ph type="title"/>
          </p:nvPr>
        </p:nvSpPr>
        <p:spPr/>
        <p:txBody>
          <a:bodyPr/>
          <a:lstStyle/>
          <a:p>
            <a:r>
              <a:rPr lang="en-US" sz="3200" b="1" dirty="0">
                <a:solidFill>
                  <a:srgbClr val="24292F"/>
                </a:solidFill>
                <a:effectLst/>
                <a:latin typeface="Arial" panose="020B0604020202020204" pitchFamily="34" charset="0"/>
                <a:ea typeface="Times New Roman" panose="02020603050405020304" pitchFamily="18" charset="0"/>
                <a:cs typeface="Arial" panose="020B0604020202020204" pitchFamily="34" charset="0"/>
              </a:rPr>
              <a:t>Simulation</a:t>
            </a:r>
            <a:br>
              <a:rPr lang="en-US" sz="1800" b="1"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EE434BE-ECC1-4765-8D13-F59AEEF04A4A}"/>
              </a:ext>
            </a:extLst>
          </p:cNvPr>
          <p:cNvSpPr>
            <a:spLocks noGrp="1"/>
          </p:cNvSpPr>
          <p:nvPr>
            <p:ph idx="1"/>
          </p:nvPr>
        </p:nvSpPr>
        <p:spPr/>
        <p:txBody>
          <a:bodyPr>
            <a:normAutofit/>
          </a:bodyPr>
          <a:lstStyle/>
          <a:p>
            <a:pPr>
              <a:lnSpc>
                <a:spcPct val="150000"/>
              </a:lnSpc>
            </a:pPr>
            <a:r>
              <a:rPr lang="en-US" dirty="0">
                <a:solidFill>
                  <a:srgbClr val="24292F"/>
                </a:solidFill>
                <a:effectLst/>
                <a:ea typeface="Calibri" panose="020F0502020204030204" pitchFamily="34" charset="0"/>
                <a:cs typeface="Arial" panose="020B0604020202020204" pitchFamily="34" charset="0"/>
              </a:rPr>
              <a:t>The simulation was done on </a:t>
            </a:r>
            <a:r>
              <a:rPr lang="en-US" dirty="0" err="1">
                <a:solidFill>
                  <a:srgbClr val="1F497D"/>
                </a:solidFill>
                <a:effectLst/>
                <a:ea typeface="Calibri" panose="020F0502020204030204" pitchFamily="34" charset="0"/>
                <a:cs typeface="Arial" panose="020B0604020202020204" pitchFamily="34" charset="0"/>
              </a:rPr>
              <a:t>Modelsim</a:t>
            </a:r>
            <a:r>
              <a:rPr lang="en-US" dirty="0">
                <a:solidFill>
                  <a:srgbClr val="1F497D"/>
                </a:solidFill>
                <a:effectLst/>
                <a:ea typeface="Calibri" panose="020F0502020204030204" pitchFamily="34" charset="0"/>
                <a:cs typeface="Arial" panose="020B0604020202020204" pitchFamily="34" charset="0"/>
              </a:rPr>
              <a:t> </a:t>
            </a:r>
            <a:r>
              <a:rPr lang="en-US" dirty="0">
                <a:solidFill>
                  <a:srgbClr val="24292F"/>
                </a:solidFill>
                <a:effectLst/>
                <a:ea typeface="Calibri" panose="020F0502020204030204" pitchFamily="34" charset="0"/>
                <a:cs typeface="Arial" panose="020B0604020202020204" pitchFamily="34" charset="0"/>
              </a:rPr>
              <a:t>software, first compiles all the Verilog </a:t>
            </a:r>
            <a:r>
              <a:rPr lang="en-US" dirty="0" err="1">
                <a:solidFill>
                  <a:srgbClr val="24292F"/>
                </a:solidFill>
                <a:effectLst/>
                <a:ea typeface="Calibri" panose="020F0502020204030204" pitchFamily="34" charset="0"/>
                <a:cs typeface="Arial" panose="020B0604020202020204" pitchFamily="34" charset="0"/>
              </a:rPr>
              <a:t>files,then</a:t>
            </a:r>
            <a:r>
              <a:rPr lang="en-US" dirty="0">
                <a:solidFill>
                  <a:srgbClr val="24292F"/>
                </a:solidFill>
                <a:effectLst/>
                <a:ea typeface="Calibri" panose="020F0502020204030204" pitchFamily="34" charset="0"/>
                <a:cs typeface="Arial" panose="020B0604020202020204" pitchFamily="34" charset="0"/>
              </a:rPr>
              <a:t> executes the </a:t>
            </a:r>
            <a:r>
              <a:rPr lang="en-US" dirty="0">
                <a:solidFill>
                  <a:schemeClr val="accent5">
                    <a:lumMod val="50000"/>
                  </a:schemeClr>
                </a:solidFill>
                <a:effectLst/>
                <a:ea typeface="Calibri" panose="020F0502020204030204" pitchFamily="34" charset="0"/>
                <a:cs typeface="Arial" panose="020B0604020202020204" pitchFamily="34" charset="0"/>
              </a:rPr>
              <a:t>‘’</a:t>
            </a:r>
            <a:r>
              <a:rPr lang="en-US" dirty="0" err="1">
                <a:solidFill>
                  <a:schemeClr val="accent5">
                    <a:lumMod val="50000"/>
                  </a:schemeClr>
                </a:solidFill>
                <a:effectLst/>
                <a:ea typeface="Calibri" panose="020F0502020204030204" pitchFamily="34" charset="0"/>
                <a:cs typeface="Arial" panose="020B0604020202020204" pitchFamily="34" charset="0"/>
              </a:rPr>
              <a:t>MIPS_tb</a:t>
            </a:r>
            <a:r>
              <a:rPr lang="en-US" dirty="0">
                <a:solidFill>
                  <a:schemeClr val="accent5">
                    <a:lumMod val="50000"/>
                  </a:schemeClr>
                </a:solidFill>
                <a:effectLst/>
                <a:ea typeface="Calibri" panose="020F0502020204030204" pitchFamily="34" charset="0"/>
                <a:cs typeface="Arial" panose="020B0604020202020204" pitchFamily="34" charset="0"/>
              </a:rPr>
              <a:t>’’ </a:t>
            </a:r>
            <a:r>
              <a:rPr lang="en-US" dirty="0">
                <a:effectLst/>
                <a:ea typeface="Calibri" panose="020F0502020204030204" pitchFamily="34" charset="0"/>
                <a:cs typeface="Arial" panose="020B0604020202020204" pitchFamily="34" charset="0"/>
              </a:rPr>
              <a:t>for</a:t>
            </a:r>
            <a:r>
              <a:rPr lang="en-US" dirty="0">
                <a:solidFill>
                  <a:schemeClr val="accent5">
                    <a:lumMod val="50000"/>
                  </a:schemeClr>
                </a:solidFill>
                <a:effectLst/>
                <a:ea typeface="Calibri" panose="020F0502020204030204" pitchFamily="34" charset="0"/>
                <a:cs typeface="Arial" panose="020B0604020202020204" pitchFamily="34" charset="0"/>
              </a:rPr>
              <a:t> </a:t>
            </a:r>
            <a:r>
              <a:rPr lang="en-US" dirty="0">
                <a:effectLst/>
                <a:ea typeface="Calibri" panose="020F0502020204030204" pitchFamily="34" charset="0"/>
                <a:cs typeface="Arial" panose="020B0604020202020204" pitchFamily="34" charset="0"/>
              </a:rPr>
              <a:t>SC</a:t>
            </a:r>
            <a:r>
              <a:rPr lang="en-US" dirty="0">
                <a:solidFill>
                  <a:schemeClr val="accent5">
                    <a:lumMod val="50000"/>
                  </a:schemeClr>
                </a:solidFill>
                <a:effectLst/>
                <a:ea typeface="Calibri" panose="020F0502020204030204" pitchFamily="34" charset="0"/>
                <a:cs typeface="Arial" panose="020B0604020202020204" pitchFamily="34" charset="0"/>
              </a:rPr>
              <a:t> </a:t>
            </a:r>
            <a:r>
              <a:rPr lang="en-US" dirty="0">
                <a:effectLst/>
                <a:ea typeface="Calibri" panose="020F0502020204030204" pitchFamily="34" charset="0"/>
                <a:cs typeface="Arial" panose="020B0604020202020204" pitchFamily="34" charset="0"/>
              </a:rPr>
              <a:t>or</a:t>
            </a:r>
            <a:r>
              <a:rPr lang="en-US" dirty="0">
                <a:solidFill>
                  <a:schemeClr val="accent5">
                    <a:lumMod val="50000"/>
                  </a:schemeClr>
                </a:solidFill>
                <a:effectLst/>
                <a:ea typeface="Calibri" panose="020F0502020204030204" pitchFamily="34" charset="0"/>
                <a:cs typeface="Arial" panose="020B0604020202020204" pitchFamily="34" charset="0"/>
              </a:rPr>
              <a:t> ‘’</a:t>
            </a:r>
            <a:r>
              <a:rPr lang="en-US" dirty="0" err="1">
                <a:solidFill>
                  <a:schemeClr val="accent5">
                    <a:lumMod val="50000"/>
                  </a:schemeClr>
                </a:solidFill>
                <a:effectLst/>
                <a:ea typeface="Calibri" panose="020F0502020204030204" pitchFamily="34" charset="0"/>
                <a:cs typeface="Arial" panose="020B0604020202020204" pitchFamily="34" charset="0"/>
              </a:rPr>
              <a:t>MIPS_</a:t>
            </a:r>
            <a:r>
              <a:rPr lang="en-US" dirty="0" err="1">
                <a:solidFill>
                  <a:schemeClr val="accent5">
                    <a:lumMod val="50000"/>
                  </a:schemeClr>
                </a:solidFill>
                <a:ea typeface="Calibri" panose="020F0502020204030204" pitchFamily="34" charset="0"/>
                <a:cs typeface="Arial" panose="020B0604020202020204" pitchFamily="34" charset="0"/>
              </a:rPr>
              <a:t>PP_tb</a:t>
            </a:r>
            <a:r>
              <a:rPr lang="en-US" dirty="0">
                <a:solidFill>
                  <a:schemeClr val="accent5">
                    <a:lumMod val="50000"/>
                  </a:schemeClr>
                </a:solidFill>
                <a:effectLst/>
                <a:ea typeface="Calibri" panose="020F0502020204030204" pitchFamily="34" charset="0"/>
                <a:cs typeface="Arial" panose="020B0604020202020204" pitchFamily="34" charset="0"/>
              </a:rPr>
              <a:t>’’ </a:t>
            </a:r>
            <a:r>
              <a:rPr lang="en-US" dirty="0">
                <a:effectLst/>
                <a:ea typeface="Calibri" panose="020F0502020204030204" pitchFamily="34" charset="0"/>
                <a:cs typeface="Arial" panose="020B0604020202020204" pitchFamily="34" charset="0"/>
              </a:rPr>
              <a:t>for</a:t>
            </a:r>
            <a:r>
              <a:rPr lang="en-US" dirty="0">
                <a:solidFill>
                  <a:schemeClr val="accent5">
                    <a:lumMod val="50000"/>
                  </a:schemeClr>
                </a:solidFill>
                <a:effectLst/>
                <a:ea typeface="Calibri" panose="020F0502020204030204" pitchFamily="34" charset="0"/>
                <a:cs typeface="Arial" panose="020B0604020202020204" pitchFamily="34" charset="0"/>
              </a:rPr>
              <a:t> </a:t>
            </a:r>
            <a:r>
              <a:rPr lang="en-US" dirty="0">
                <a:effectLst/>
                <a:ea typeface="Calibri" panose="020F0502020204030204" pitchFamily="34" charset="0"/>
                <a:cs typeface="Arial" panose="020B0604020202020204" pitchFamily="34" charset="0"/>
              </a:rPr>
              <a:t>PP</a:t>
            </a:r>
            <a:r>
              <a:rPr lang="en-US" dirty="0">
                <a:solidFill>
                  <a:schemeClr val="accent5">
                    <a:lumMod val="50000"/>
                  </a:schemeClr>
                </a:solidFill>
                <a:effectLst/>
                <a:ea typeface="Calibri" panose="020F0502020204030204" pitchFamily="34" charset="0"/>
                <a:cs typeface="Arial" panose="020B0604020202020204" pitchFamily="34" charset="0"/>
              </a:rPr>
              <a:t> </a:t>
            </a:r>
            <a:r>
              <a:rPr lang="en-US" dirty="0">
                <a:solidFill>
                  <a:srgbClr val="24292F"/>
                </a:solidFill>
                <a:effectLst/>
                <a:ea typeface="Calibri" panose="020F0502020204030204" pitchFamily="34" charset="0"/>
                <a:cs typeface="Arial" panose="020B0604020202020204" pitchFamily="34" charset="0"/>
              </a:rPr>
              <a:t>which runs the </a:t>
            </a:r>
            <a:r>
              <a:rPr lang="en-US" dirty="0" err="1">
                <a:solidFill>
                  <a:srgbClr val="24292F"/>
                </a:solidFill>
                <a:effectLst/>
                <a:ea typeface="Calibri" panose="020F0502020204030204" pitchFamily="34" charset="0"/>
                <a:cs typeface="Arial" panose="020B0604020202020204" pitchFamily="34" charset="0"/>
              </a:rPr>
              <a:t>cpu</a:t>
            </a:r>
            <a:r>
              <a:rPr lang="en-US" dirty="0">
                <a:solidFill>
                  <a:srgbClr val="24292F"/>
                </a:solidFill>
                <a:effectLst/>
                <a:ea typeface="Calibri" panose="020F0502020204030204" pitchFamily="34" charset="0"/>
                <a:cs typeface="Arial" panose="020B0604020202020204" pitchFamily="34" charset="0"/>
              </a:rPr>
              <a:t> in the given instruction set  in ‘’</a:t>
            </a:r>
            <a:r>
              <a:rPr lang="en-US" dirty="0" err="1">
                <a:solidFill>
                  <a:srgbClr val="002060"/>
                </a:solidFill>
                <a:effectLst/>
                <a:ea typeface="Calibri" panose="020F0502020204030204" pitchFamily="34" charset="0"/>
                <a:cs typeface="Arial" panose="020B0604020202020204" pitchFamily="34" charset="0"/>
              </a:rPr>
              <a:t>memfile</a:t>
            </a:r>
            <a:r>
              <a:rPr lang="en-US" dirty="0">
                <a:solidFill>
                  <a:srgbClr val="24292F"/>
                </a:solidFill>
                <a:effectLst/>
                <a:ea typeface="Calibri" panose="020F0502020204030204" pitchFamily="34" charset="0"/>
                <a:cs typeface="Arial" panose="020B0604020202020204" pitchFamily="34" charset="0"/>
              </a:rPr>
              <a:t>’’. For tracing read file ‘</a:t>
            </a:r>
            <a:r>
              <a:rPr lang="en-US" dirty="0">
                <a:solidFill>
                  <a:schemeClr val="accent5">
                    <a:lumMod val="50000"/>
                  </a:schemeClr>
                </a:solidFill>
                <a:effectLst/>
                <a:ea typeface="Calibri" panose="020F0502020204030204" pitchFamily="34" charset="0"/>
                <a:cs typeface="Arial" panose="020B0604020202020204" pitchFamily="34" charset="0"/>
              </a:rPr>
              <a:t>’how to trace</a:t>
            </a:r>
            <a:r>
              <a:rPr lang="en-US" dirty="0">
                <a:solidFill>
                  <a:srgbClr val="24292F"/>
                </a:solidFill>
                <a:effectLst/>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3900135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48CD-7517-4AB2-962A-21B9CF65A7CE}"/>
              </a:ext>
            </a:extLst>
          </p:cNvPr>
          <p:cNvSpPr>
            <a:spLocks noGrp="1"/>
          </p:cNvSpPr>
          <p:nvPr>
            <p:ph type="title"/>
          </p:nvPr>
        </p:nvSpPr>
        <p:spPr>
          <a:xfrm>
            <a:off x="838200" y="25237"/>
            <a:ext cx="10515600" cy="1325563"/>
          </a:xfrm>
        </p:spPr>
        <p:txBody>
          <a:bodyPr/>
          <a:lstStyle/>
          <a:p>
            <a:r>
              <a:rPr lang="en-US" sz="3200" b="1" dirty="0">
                <a:solidFill>
                  <a:srgbClr val="24292F"/>
                </a:solidFill>
                <a:effectLst/>
                <a:latin typeface="Arial" panose="020B0604020202020204" pitchFamily="34" charset="0"/>
                <a:ea typeface="Times New Roman" panose="02020603050405020304" pitchFamily="18" charset="0"/>
                <a:cs typeface="Arial" panose="020B0604020202020204" pitchFamily="34" charset="0"/>
              </a:rPr>
              <a:t>MIPS single cycle diagram</a:t>
            </a:r>
            <a:br>
              <a:rPr lang="en-US" sz="1800" b="1" dirty="0">
                <a:effectLst/>
                <a:latin typeface="Times New Roman" panose="02020603050405020304" pitchFamily="18" charset="0"/>
                <a:ea typeface="Times New Roman" panose="02020603050405020304" pitchFamily="18" charset="0"/>
              </a:rPr>
            </a:br>
            <a:endParaRPr lang="en-US" dirty="0"/>
          </a:p>
        </p:txBody>
      </p:sp>
      <p:pic>
        <p:nvPicPr>
          <p:cNvPr id="4" name="Content Placeholder 3" descr="single cycle">
            <a:hlinkClick r:id="rId2" tgtFrame="&quot;_blank&quot;"/>
            <a:extLst>
              <a:ext uri="{FF2B5EF4-FFF2-40B4-BE49-F238E27FC236}">
                <a16:creationId xmlns:a16="http://schemas.microsoft.com/office/drawing/2014/main" id="{2DBFBE3B-AE1B-4231-8698-3847BA4C6507}"/>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109709"/>
            <a:ext cx="9743983" cy="5060272"/>
          </a:xfrm>
          <a:prstGeom prst="rect">
            <a:avLst/>
          </a:prstGeom>
          <a:noFill/>
          <a:ln>
            <a:noFill/>
          </a:ln>
        </p:spPr>
      </p:pic>
    </p:spTree>
    <p:extLst>
      <p:ext uri="{BB962C8B-B14F-4D97-AF65-F5344CB8AC3E}">
        <p14:creationId xmlns:p14="http://schemas.microsoft.com/office/powerpoint/2010/main" val="1037904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180D-2DB8-4C73-AE75-91A405020307}"/>
              </a:ext>
            </a:extLst>
          </p:cNvPr>
          <p:cNvSpPr>
            <a:spLocks noGrp="1"/>
          </p:cNvSpPr>
          <p:nvPr>
            <p:ph type="title"/>
          </p:nvPr>
        </p:nvSpPr>
        <p:spPr>
          <a:xfrm>
            <a:off x="838200" y="36651"/>
            <a:ext cx="10515600" cy="1325563"/>
          </a:xfrm>
        </p:spPr>
        <p:txBody>
          <a:bodyPr>
            <a:normAutofit/>
          </a:bodyPr>
          <a:lstStyle/>
          <a:p>
            <a:r>
              <a:rPr lang="en-US" sz="3200" b="1" dirty="0">
                <a:solidFill>
                  <a:srgbClr val="24292F"/>
                </a:solidFill>
                <a:effectLst/>
                <a:latin typeface="Arial" panose="020B0604020202020204" pitchFamily="34" charset="0"/>
                <a:ea typeface="Calibri" panose="020F0502020204030204" pitchFamily="34" charset="0"/>
                <a:cs typeface="Arial" panose="020B0604020202020204" pitchFamily="34" charset="0"/>
              </a:rPr>
              <a:t>MIPS pipeline diagrams</a:t>
            </a:r>
            <a:endParaRPr lang="en-US" sz="3200" b="1" dirty="0">
              <a:latin typeface="Arial" panose="020B0604020202020204" pitchFamily="34" charset="0"/>
              <a:cs typeface="Arial" panose="020B0604020202020204" pitchFamily="34" charset="0"/>
            </a:endParaRPr>
          </a:p>
        </p:txBody>
      </p:sp>
      <p:pic>
        <p:nvPicPr>
          <p:cNvPr id="7" name="Content Placeholder 6" descr="Diagram, schematic&#10;&#10;Description automatically generated">
            <a:extLst>
              <a:ext uri="{FF2B5EF4-FFF2-40B4-BE49-F238E27FC236}">
                <a16:creationId xmlns:a16="http://schemas.microsoft.com/office/drawing/2014/main" id="{7FD351F6-8BF9-4B6A-BEB6-9AE5EA467DD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87262" y="1251751"/>
            <a:ext cx="9152878" cy="5241124"/>
          </a:xfrm>
          <a:prstGeom prst="rect">
            <a:avLst/>
          </a:prstGeom>
        </p:spPr>
      </p:pic>
    </p:spTree>
    <p:extLst>
      <p:ext uri="{BB962C8B-B14F-4D97-AF65-F5344CB8AC3E}">
        <p14:creationId xmlns:p14="http://schemas.microsoft.com/office/powerpoint/2010/main" val="2366194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52F7998F-C830-4425-98AA-87A8552DE3A3}"/>
              </a:ext>
            </a:extLst>
          </p:cNvPr>
          <p:cNvPicPr/>
          <p:nvPr/>
        </p:nvPicPr>
        <p:blipFill>
          <a:blip r:embed="rId2">
            <a:extLst>
              <a:ext uri="{28A0092B-C50C-407E-A947-70E740481C1C}">
                <a14:useLocalDpi xmlns:a14="http://schemas.microsoft.com/office/drawing/2010/main" val="0"/>
              </a:ext>
            </a:extLst>
          </a:blip>
          <a:stretch>
            <a:fillRect/>
          </a:stretch>
        </p:blipFill>
        <p:spPr>
          <a:xfrm>
            <a:off x="932155" y="541538"/>
            <a:ext cx="10351363" cy="5761607"/>
          </a:xfrm>
          <a:prstGeom prst="rect">
            <a:avLst/>
          </a:prstGeom>
        </p:spPr>
      </p:pic>
    </p:spTree>
    <p:extLst>
      <p:ext uri="{BB962C8B-B14F-4D97-AF65-F5344CB8AC3E}">
        <p14:creationId xmlns:p14="http://schemas.microsoft.com/office/powerpoint/2010/main" val="4040302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FD53-290E-4485-A4F5-59D05A14ADB1}"/>
              </a:ext>
            </a:extLst>
          </p:cNvPr>
          <p:cNvSpPr>
            <a:spLocks noGrp="1"/>
          </p:cNvSpPr>
          <p:nvPr>
            <p:ph type="title"/>
          </p:nvPr>
        </p:nvSpPr>
        <p:spPr/>
        <p:txBody>
          <a:bodyPr/>
          <a:lstStyle/>
          <a:p>
            <a:r>
              <a:rPr lang="en-US" sz="3200" b="1" dirty="0">
                <a:solidFill>
                  <a:srgbClr val="24292F"/>
                </a:solidFill>
                <a:effectLst/>
                <a:latin typeface="Arial" panose="020B0604020202020204" pitchFamily="34" charset="0"/>
                <a:ea typeface="Times New Roman" panose="02020603050405020304" pitchFamily="18" charset="0"/>
                <a:cs typeface="Arial" panose="020B0604020202020204" pitchFamily="34" charset="0"/>
              </a:rPr>
              <a:t>Test Results for single cycle</a:t>
            </a:r>
            <a:br>
              <a:rPr lang="en-US" sz="1800" b="1"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17814AC-3328-4D5E-930C-9C5AD5A89B09}"/>
              </a:ext>
            </a:extLst>
          </p:cNvPr>
          <p:cNvSpPr>
            <a:spLocks noGrp="1"/>
          </p:cNvSpPr>
          <p:nvPr>
            <p:ph idx="1"/>
          </p:nvPr>
        </p:nvSpPr>
        <p:spPr/>
        <p:txBody>
          <a:bodyPr/>
          <a:lstStyle/>
          <a:p>
            <a:pPr>
              <a:lnSpc>
                <a:spcPct val="150000"/>
              </a:lnSpc>
            </a:pPr>
            <a:r>
              <a:rPr lang="en-US" dirty="0">
                <a:ea typeface="Calibri" panose="020F0502020204030204" pitchFamily="34" charset="0"/>
                <a:cs typeface="Arial" panose="020B0604020202020204" pitchFamily="34" charset="0"/>
              </a:rPr>
              <a:t>I</a:t>
            </a:r>
            <a:r>
              <a:rPr lang="en-US" dirty="0">
                <a:effectLst/>
                <a:ea typeface="Calibri" panose="020F0502020204030204" pitchFamily="34" charset="0"/>
                <a:cs typeface="Arial" panose="020B0604020202020204" pitchFamily="34" charset="0"/>
              </a:rPr>
              <a:t> tested all different types of instructions (R,I,J TYPE) and they all work and also tested different cases and special cases in code like looping ,skipping instructions and normal flow.</a:t>
            </a:r>
          </a:p>
          <a:p>
            <a:pPr>
              <a:lnSpc>
                <a:spcPct val="150000"/>
              </a:lnSpc>
            </a:pPr>
            <a:r>
              <a:rPr lang="en-US" dirty="0">
                <a:effectLst/>
                <a:ea typeface="Calibri" panose="020F0502020204030204" pitchFamily="34" charset="0"/>
                <a:cs typeface="Arial" panose="020B0604020202020204" pitchFamily="34" charset="0"/>
              </a:rPr>
              <a:t>Verilog codes , examples and some instructions on how to run specific instructions and how to trace can found in the attached file</a:t>
            </a:r>
          </a:p>
          <a:p>
            <a:pPr>
              <a:lnSpc>
                <a:spcPct val="150000"/>
              </a:lnSpc>
            </a:pPr>
            <a:endParaRPr lang="en-US" dirty="0">
              <a:effectLst/>
              <a:ea typeface="Calibri" panose="020F0502020204030204" pitchFamily="34" charset="0"/>
              <a:cs typeface="Arial" panose="020B0604020202020204" pitchFamily="34" charset="0"/>
            </a:endParaRPr>
          </a:p>
          <a:p>
            <a:pPr marL="0" marR="0" indent="0">
              <a:lnSpc>
                <a:spcPct val="150000"/>
              </a:lnSpc>
              <a:spcBef>
                <a:spcPts val="0"/>
              </a:spcBef>
              <a:spcAft>
                <a:spcPts val="0"/>
              </a:spcAft>
              <a:buNone/>
            </a:pP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231242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950</Words>
  <Application>Microsoft Office PowerPoint</Application>
  <PresentationFormat>Widescreen</PresentationFormat>
  <Paragraphs>129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MIPS PROCESSOR PROJECT Presented by:   Mohamed Eslam Mohamed    </vt:lpstr>
      <vt:lpstr> MIPS processor implementation </vt:lpstr>
      <vt:lpstr>Supported instructions   </vt:lpstr>
      <vt:lpstr>Instructions fetching </vt:lpstr>
      <vt:lpstr>Simulation </vt:lpstr>
      <vt:lpstr>MIPS single cycle diagram </vt:lpstr>
      <vt:lpstr>MIPS pipeline diagrams</vt:lpstr>
      <vt:lpstr>PowerPoint Presentation</vt:lpstr>
      <vt:lpstr>Test Results for single cycle </vt:lpstr>
      <vt:lpstr>PowerPoint Presentation</vt:lpstr>
      <vt:lpstr>PowerPoint Presentation</vt:lpstr>
      <vt:lpstr>PowerPoint Presentation</vt:lpstr>
      <vt:lpstr>Test Results for single cycle blocks </vt:lpstr>
      <vt:lpstr>PowerPoint Presentation</vt:lpstr>
      <vt:lpstr>    Bonus work   pipeline implementation with hazard unit and forwarding unit   </vt:lpstr>
      <vt:lpstr>Test Results for pipeline blocks </vt:lpstr>
      <vt:lpstr>PowerPoint Presentation</vt:lpstr>
      <vt:lpstr>PowerPoint Presentation</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Names: Mohamed eslam Mohamed 18p5061 Amr Mohamed ahmed abdelzhaer 18p4237 Omar Yasser Mohamed 18p3010 Mohamed hesham ihab  11p3011 Instructor: Dr. ahmed aseed </dc:title>
  <dc:creator>Omar Yasser Mohamed Abdelsalam Salem 18P3010</dc:creator>
  <cp:lastModifiedBy>Mohamed Eslam Mohamed Mosa 18P5061</cp:lastModifiedBy>
  <cp:revision>12</cp:revision>
  <dcterms:created xsi:type="dcterms:W3CDTF">2021-09-10T17:08:04Z</dcterms:created>
  <dcterms:modified xsi:type="dcterms:W3CDTF">2021-09-26T17:34:31Z</dcterms:modified>
</cp:coreProperties>
</file>