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5"/>
  </p:notesMasterIdLst>
  <p:sldIdLst>
    <p:sldId id="258" r:id="rId3"/>
    <p:sldId id="292" r:id="rId4"/>
    <p:sldId id="300" r:id="rId5"/>
    <p:sldId id="323" r:id="rId6"/>
    <p:sldId id="351" r:id="rId7"/>
    <p:sldId id="352" r:id="rId8"/>
    <p:sldId id="353" r:id="rId9"/>
    <p:sldId id="354" r:id="rId10"/>
    <p:sldId id="355" r:id="rId11"/>
    <p:sldId id="304" r:id="rId12"/>
    <p:sldId id="356" r:id="rId13"/>
    <p:sldId id="357" r:id="rId14"/>
    <p:sldId id="358" r:id="rId15"/>
    <p:sldId id="385" r:id="rId16"/>
    <p:sldId id="386" r:id="rId17"/>
    <p:sldId id="341" r:id="rId18"/>
    <p:sldId id="359" r:id="rId19"/>
    <p:sldId id="360" r:id="rId20"/>
    <p:sldId id="387" r:id="rId21"/>
    <p:sldId id="361" r:id="rId22"/>
    <p:sldId id="390" r:id="rId23"/>
    <p:sldId id="362" r:id="rId24"/>
    <p:sldId id="388" r:id="rId25"/>
    <p:sldId id="389" r:id="rId26"/>
    <p:sldId id="363" r:id="rId27"/>
    <p:sldId id="382" r:id="rId28"/>
    <p:sldId id="383" r:id="rId29"/>
    <p:sldId id="384" r:id="rId30"/>
    <p:sldId id="372" r:id="rId31"/>
    <p:sldId id="373" r:id="rId32"/>
    <p:sldId id="374" r:id="rId33"/>
    <p:sldId id="375" r:id="rId34"/>
    <p:sldId id="376" r:id="rId35"/>
    <p:sldId id="377" r:id="rId36"/>
    <p:sldId id="378" r:id="rId37"/>
    <p:sldId id="379" r:id="rId38"/>
    <p:sldId id="380" r:id="rId39"/>
    <p:sldId id="381" r:id="rId40"/>
    <p:sldId id="371" r:id="rId41"/>
    <p:sldId id="364" r:id="rId42"/>
    <p:sldId id="370" r:id="rId43"/>
    <p:sldId id="347"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9435" autoAdjust="0"/>
  </p:normalViewPr>
  <p:slideViewPr>
    <p:cSldViewPr snapToGrid="0">
      <p:cViewPr varScale="1">
        <p:scale>
          <a:sx n="78" d="100"/>
          <a:sy n="78" d="100"/>
        </p:scale>
        <p:origin x="8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smtClean="0"/>
            <a:t>Etude</a:t>
          </a:r>
          <a:endParaRPr lang="fr-FR" sz="1600" b="1" dirty="0"/>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smtClean="0"/>
            <a:t>Différence</a:t>
          </a:r>
          <a:endParaRPr lang="fr-FR" sz="1600" b="1" dirty="0"/>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t>
        <a:bodyPr/>
        <a:lstStyle/>
        <a:p>
          <a:endParaRPr lang="en-US"/>
        </a:p>
      </dgm:t>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t>
        <a:bodyPr/>
        <a:lstStyle/>
        <a:p>
          <a:endParaRPr lang="en-US"/>
        </a:p>
      </dgm:t>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62F5EFDB-2A98-480E-B225-04649E6231D6}" type="presOf" srcId="{F9C8EFEE-5633-43FD-A788-CE2144ADBA94}" destId="{D5C0CDBB-4F54-42A3-BC78-7C3E1A616FD7}" srcOrd="0" destOrd="0" presId="urn:microsoft.com/office/officeart/2005/8/layout/hChevron3"/>
    <dgm:cxn modelId="{85E6E56E-EF97-4A9F-A3CC-E14263DFF4FF}" type="presOf" srcId="{7441B2F7-7D6B-4ECF-84A5-06D3934B55C4}" destId="{F1FDF943-5960-4215-8B84-E671A175C7D8}"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4C8AABD2-C5C7-46CC-BC72-92B87FA32BFA}" srcId="{B2C3A030-F8FB-4198-9C93-99A8B165B478}" destId="{7441B2F7-7D6B-4ECF-84A5-06D3934B55C4}" srcOrd="4" destOrd="0" parTransId="{5D23804F-0826-4F69-ABC5-97A2E32DE188}" sibTransId="{3193ECF5-E9C6-4B54-A268-73646074C76B}"/>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F09DD473-7E0E-42B0-8B94-7C87AFC3C718}" type="presOf" srcId="{1B033471-38BC-4AD1-997B-1AC26617677A}" destId="{A81EB50E-2635-4EB9-9870-3F957495EDD1}"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36620DE-8A50-414F-ACFA-6D648DF4DCB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69F2028-5AAC-4644-8E45-9DCCEBB7EEDE}">
      <dgm:prSet phldrT="[Text]" custT="1"/>
      <dgm:spPr/>
      <dgm:t>
        <a:bodyPr/>
        <a:lstStyle/>
        <a:p>
          <a:pPr algn="ctr"/>
          <a:r>
            <a:rPr lang="en-US" sz="1800" b="1" dirty="0" smtClean="0"/>
            <a:t>Industries du commerce électronique</a:t>
          </a:r>
          <a:endParaRPr lang="en-US" sz="1800" b="1" dirty="0"/>
        </a:p>
      </dgm:t>
    </dgm:pt>
    <dgm:pt modelId="{6D2365E1-68F3-42FC-A15A-7B42A665F46C}" type="parTrans" cxnId="{AD3204C1-EAD4-4D94-BE9E-F2624FFA6D85}">
      <dgm:prSet/>
      <dgm:spPr/>
      <dgm:t>
        <a:bodyPr/>
        <a:lstStyle/>
        <a:p>
          <a:endParaRPr lang="en-US"/>
        </a:p>
      </dgm:t>
    </dgm:pt>
    <dgm:pt modelId="{7C19AEBF-F4B5-4601-96FC-7C7FCA82D2FA}" type="sibTrans" cxnId="{AD3204C1-EAD4-4D94-BE9E-F2624FFA6D85}">
      <dgm:prSet/>
      <dgm:spPr/>
      <dgm:t>
        <a:bodyPr/>
        <a:lstStyle/>
        <a:p>
          <a:endParaRPr lang="en-US"/>
        </a:p>
      </dgm:t>
    </dgm:pt>
    <dgm:pt modelId="{FDEB76B6-21A0-44F0-AD36-B5F87452DBC3}">
      <dgm:prSet phldrT="[Text]" custT="1"/>
      <dgm:spPr/>
      <dgm:t>
        <a:bodyPr/>
        <a:lstStyle/>
        <a:p>
          <a:r>
            <a:rPr lang="en-US" sz="1800" b="1" dirty="0" smtClean="0"/>
            <a:t>Industries du voyage</a:t>
          </a:r>
          <a:endParaRPr lang="en-US" sz="1800" b="1" dirty="0"/>
        </a:p>
      </dgm:t>
    </dgm:pt>
    <dgm:pt modelId="{D6B7EDD4-D6E3-455E-95B8-0AD97288B227}" type="parTrans" cxnId="{5AB427C3-7AC8-4FAB-B8B6-7080713EBC8F}">
      <dgm:prSet/>
      <dgm:spPr/>
      <dgm:t>
        <a:bodyPr/>
        <a:lstStyle/>
        <a:p>
          <a:endParaRPr lang="en-US"/>
        </a:p>
      </dgm:t>
    </dgm:pt>
    <dgm:pt modelId="{1DF44495-CE27-434A-837A-862B854850DA}" type="sibTrans" cxnId="{5AB427C3-7AC8-4FAB-B8B6-7080713EBC8F}">
      <dgm:prSet/>
      <dgm:spPr/>
      <dgm:t>
        <a:bodyPr/>
        <a:lstStyle/>
        <a:p>
          <a:endParaRPr lang="en-US"/>
        </a:p>
      </dgm:t>
    </dgm:pt>
    <dgm:pt modelId="{FA18C5EB-AAD0-401F-AFF2-60737963C597}">
      <dgm:prSet phldrT="[Text]" custT="1"/>
      <dgm:spPr/>
      <dgm:t>
        <a:bodyPr/>
        <a:lstStyle/>
        <a:p>
          <a:r>
            <a:rPr lang="en-US" sz="1800" b="1" dirty="0" smtClean="0"/>
            <a:t>Industries des media et du divertissement</a:t>
          </a:r>
          <a:endParaRPr lang="en-US" sz="1800" b="1" dirty="0"/>
        </a:p>
      </dgm:t>
    </dgm:pt>
    <dgm:pt modelId="{B0423384-3594-4023-AA43-995814304E52}" type="parTrans" cxnId="{DBAFE4EF-44BF-4B11-9892-06C80D8C4A9F}">
      <dgm:prSet/>
      <dgm:spPr/>
      <dgm:t>
        <a:bodyPr/>
        <a:lstStyle/>
        <a:p>
          <a:endParaRPr lang="en-US"/>
        </a:p>
      </dgm:t>
    </dgm:pt>
    <dgm:pt modelId="{19329F7E-8591-49B6-95A1-F11869268813}" type="sibTrans" cxnId="{DBAFE4EF-44BF-4B11-9892-06C80D8C4A9F}">
      <dgm:prSet/>
      <dgm:spPr/>
      <dgm:t>
        <a:bodyPr/>
        <a:lstStyle/>
        <a:p>
          <a:endParaRPr lang="en-US"/>
        </a:p>
      </dgm:t>
    </dgm:pt>
    <dgm:pt modelId="{D63147C3-CDC5-4350-8F98-2B733F7CDBA7}">
      <dgm:prSet phldrT="[Text]" custT="1"/>
      <dgm:spPr/>
      <dgm:t>
        <a:bodyPr/>
        <a:lstStyle/>
        <a:p>
          <a:r>
            <a:rPr lang="en-US" sz="1800" b="1" dirty="0" smtClean="0"/>
            <a:t>Industries financiers</a:t>
          </a:r>
          <a:endParaRPr lang="en-US" sz="1800" b="1" dirty="0"/>
        </a:p>
      </dgm:t>
    </dgm:pt>
    <dgm:pt modelId="{F3EE68A2-9444-4349-BA64-32F17A36E30C}" type="sibTrans" cxnId="{2B07BC9B-2593-41EC-8A85-610D2DD4AF76}">
      <dgm:prSet/>
      <dgm:spPr/>
      <dgm:t>
        <a:bodyPr/>
        <a:lstStyle/>
        <a:p>
          <a:endParaRPr lang="en-US"/>
        </a:p>
      </dgm:t>
    </dgm:pt>
    <dgm:pt modelId="{4DFB29A4-04FF-45E2-94E5-6131851DE70B}" type="parTrans" cxnId="{2B07BC9B-2593-41EC-8A85-610D2DD4AF76}">
      <dgm:prSet/>
      <dgm:spPr/>
      <dgm:t>
        <a:bodyPr/>
        <a:lstStyle/>
        <a:p>
          <a:endParaRPr lang="en-US"/>
        </a:p>
      </dgm:t>
    </dgm:pt>
    <dgm:pt modelId="{D6CE1193-3B02-4D9E-879E-629826508342}">
      <dgm:prSet phldrT="[Text]" custT="1"/>
      <dgm:spPr/>
      <dgm:t>
        <a:bodyPr/>
        <a:lstStyle/>
        <a:p>
          <a:r>
            <a:rPr lang="en-US" sz="2800" dirty="0" smtClean="0"/>
            <a:t>Spark</a:t>
          </a:r>
          <a:endParaRPr lang="en-US" sz="2800" dirty="0"/>
        </a:p>
      </dgm:t>
    </dgm:pt>
    <dgm:pt modelId="{E5CDE500-4544-4690-BD63-863E45E2004F}" type="sibTrans" cxnId="{CF8E2E54-E2AF-46AC-B400-8F2C83277A6E}">
      <dgm:prSet/>
      <dgm:spPr/>
      <dgm:t>
        <a:bodyPr/>
        <a:lstStyle/>
        <a:p>
          <a:endParaRPr lang="en-US"/>
        </a:p>
      </dgm:t>
    </dgm:pt>
    <dgm:pt modelId="{D285B33B-9A04-4731-B68F-62147BED6C5F}" type="parTrans" cxnId="{CF8E2E54-E2AF-46AC-B400-8F2C83277A6E}">
      <dgm:prSet/>
      <dgm:spPr/>
      <dgm:t>
        <a:bodyPr/>
        <a:lstStyle/>
        <a:p>
          <a:endParaRPr lang="en-US"/>
        </a:p>
      </dgm:t>
    </dgm:pt>
    <dgm:pt modelId="{9841F17D-9769-4CD4-967A-E4E5326E5D10}" type="pres">
      <dgm:prSet presAssocID="{836620DE-8A50-414F-ACFA-6D648DF4DCB8}" presName="Name0" presStyleCnt="0">
        <dgm:presLayoutVars>
          <dgm:chMax val="1"/>
          <dgm:chPref val="1"/>
          <dgm:dir/>
          <dgm:animOne val="branch"/>
          <dgm:animLvl val="lvl"/>
        </dgm:presLayoutVars>
      </dgm:prSet>
      <dgm:spPr/>
      <dgm:t>
        <a:bodyPr/>
        <a:lstStyle/>
        <a:p>
          <a:endParaRPr lang="en-US"/>
        </a:p>
      </dgm:t>
    </dgm:pt>
    <dgm:pt modelId="{9ACD767B-B7EC-4ED2-A599-D260411C5195}" type="pres">
      <dgm:prSet presAssocID="{D6CE1193-3B02-4D9E-879E-629826508342}" presName="Parent" presStyleLbl="node0" presStyleIdx="0" presStyleCnt="1" custScaleX="86940" custScaleY="88099" custLinFactNeighborX="30845" custLinFactNeighborY="-31432">
        <dgm:presLayoutVars>
          <dgm:chMax val="6"/>
          <dgm:chPref val="6"/>
        </dgm:presLayoutVars>
      </dgm:prSet>
      <dgm:spPr/>
      <dgm:t>
        <a:bodyPr/>
        <a:lstStyle/>
        <a:p>
          <a:endParaRPr lang="en-US"/>
        </a:p>
      </dgm:t>
    </dgm:pt>
    <dgm:pt modelId="{7ACEB545-E4B1-4E00-AC36-1E4067259AF1}" type="pres">
      <dgm:prSet presAssocID="{D63147C3-CDC5-4350-8F98-2B733F7CDBA7}" presName="Accent1" presStyleCnt="0"/>
      <dgm:spPr/>
    </dgm:pt>
    <dgm:pt modelId="{382145B1-8354-4CD8-B0B3-85B1355AAFB2}" type="pres">
      <dgm:prSet presAssocID="{D63147C3-CDC5-4350-8F98-2B733F7CDBA7}" presName="Accent" presStyleLbl="bgShp" presStyleIdx="0" presStyleCnt="4"/>
      <dgm:spPr/>
    </dgm:pt>
    <dgm:pt modelId="{B76DFE9D-6AD0-4191-81C6-D44A6851801B}" type="pres">
      <dgm:prSet presAssocID="{D63147C3-CDC5-4350-8F98-2B733F7CDBA7}" presName="Child1" presStyleLbl="node1" presStyleIdx="0" presStyleCnt="4" custScaleX="164180" custScaleY="105193" custLinFactX="-10625" custLinFactNeighborX="-100000" custLinFactNeighborY="20264">
        <dgm:presLayoutVars>
          <dgm:chMax val="0"/>
          <dgm:chPref val="0"/>
          <dgm:bulletEnabled val="1"/>
        </dgm:presLayoutVars>
      </dgm:prSet>
      <dgm:spPr/>
      <dgm:t>
        <a:bodyPr/>
        <a:lstStyle/>
        <a:p>
          <a:endParaRPr lang="en-US"/>
        </a:p>
      </dgm:t>
    </dgm:pt>
    <dgm:pt modelId="{A8F6782E-E6B3-4BF6-BA63-B9FEC4713B26}" type="pres">
      <dgm:prSet presAssocID="{F69F2028-5AAC-4644-8E45-9DCCEBB7EEDE}" presName="Accent2" presStyleCnt="0"/>
      <dgm:spPr/>
    </dgm:pt>
    <dgm:pt modelId="{455D7E56-4818-4A94-AF53-1DA170F3B6AA}" type="pres">
      <dgm:prSet presAssocID="{F69F2028-5AAC-4644-8E45-9DCCEBB7EEDE}" presName="Accent" presStyleLbl="bgShp" presStyleIdx="1" presStyleCnt="4" custScaleX="83913" custScaleY="85719" custLinFactX="-14226" custLinFactY="100000" custLinFactNeighborX="-100000" custLinFactNeighborY="124338"/>
      <dgm:spPr/>
    </dgm:pt>
    <dgm:pt modelId="{E502774E-0C31-45A4-A047-0153A0D8B135}" type="pres">
      <dgm:prSet presAssocID="{F69F2028-5AAC-4644-8E45-9DCCEBB7EEDE}" presName="Child2" presStyleLbl="node1" presStyleIdx="1" presStyleCnt="4" custScaleX="156837" custScaleY="99680" custLinFactNeighborX="85266" custLinFactNeighborY="-38857">
        <dgm:presLayoutVars>
          <dgm:chMax val="0"/>
          <dgm:chPref val="0"/>
          <dgm:bulletEnabled val="1"/>
        </dgm:presLayoutVars>
      </dgm:prSet>
      <dgm:spPr/>
      <dgm:t>
        <a:bodyPr/>
        <a:lstStyle/>
        <a:p>
          <a:endParaRPr lang="en-US"/>
        </a:p>
      </dgm:t>
    </dgm:pt>
    <dgm:pt modelId="{EA91BB21-6883-4F70-BA4C-990C1DB5A6CC}" type="pres">
      <dgm:prSet presAssocID="{FDEB76B6-21A0-44F0-AD36-B5F87452DBC3}" presName="Accent3" presStyleCnt="0"/>
      <dgm:spPr/>
    </dgm:pt>
    <dgm:pt modelId="{C0F655CA-DC3C-4379-95E1-3C6CB47EB7D0}" type="pres">
      <dgm:prSet presAssocID="{FDEB76B6-21A0-44F0-AD36-B5F87452DBC3}" presName="Accent" presStyleLbl="bgShp" presStyleIdx="2" presStyleCnt="4" custScaleX="85865" custScaleY="104318" custLinFactY="-43842" custLinFactNeighborX="-431" custLinFactNeighborY="-100000"/>
      <dgm:spPr/>
    </dgm:pt>
    <dgm:pt modelId="{477993D5-337D-41DE-B2C5-EC5C8F78784F}" type="pres">
      <dgm:prSet presAssocID="{FDEB76B6-21A0-44F0-AD36-B5F87452DBC3}" presName="Child3" presStyleLbl="node1" presStyleIdx="2" presStyleCnt="4" custScaleX="148411" custScaleY="96257" custLinFactNeighborX="83563" custLinFactNeighborY="-32660">
        <dgm:presLayoutVars>
          <dgm:chMax val="0"/>
          <dgm:chPref val="0"/>
          <dgm:bulletEnabled val="1"/>
        </dgm:presLayoutVars>
      </dgm:prSet>
      <dgm:spPr/>
      <dgm:t>
        <a:bodyPr/>
        <a:lstStyle/>
        <a:p>
          <a:endParaRPr lang="en-US"/>
        </a:p>
      </dgm:t>
    </dgm:pt>
    <dgm:pt modelId="{A8DD3EB8-B310-4AB5-B192-C9BA9B1DE305}" type="pres">
      <dgm:prSet presAssocID="{FA18C5EB-AAD0-401F-AFF2-60737963C597}" presName="Accent4" presStyleCnt="0"/>
      <dgm:spPr/>
    </dgm:pt>
    <dgm:pt modelId="{8B31A472-9ABB-47E1-98C3-8180D72C0BA1}" type="pres">
      <dgm:prSet presAssocID="{FA18C5EB-AAD0-401F-AFF2-60737963C597}" presName="Accent" presStyleLbl="bgShp" presStyleIdx="3" presStyleCnt="4" custLinFactY="-73970" custLinFactNeighborX="76292" custLinFactNeighborY="-100000"/>
      <dgm:spPr/>
      <dgm:t>
        <a:bodyPr/>
        <a:lstStyle/>
        <a:p>
          <a:endParaRPr lang="en-US"/>
        </a:p>
      </dgm:t>
    </dgm:pt>
    <dgm:pt modelId="{24DA5EF1-6F03-4735-B82F-F81AD0062973}" type="pres">
      <dgm:prSet presAssocID="{FA18C5EB-AAD0-401F-AFF2-60737963C597}" presName="Child4" presStyleLbl="node1" presStyleIdx="3" presStyleCnt="4" custScaleX="165853" custScaleY="102452" custLinFactX="-5199" custLinFactNeighborX="-100000" custLinFactNeighborY="-88855">
        <dgm:presLayoutVars>
          <dgm:chMax val="0"/>
          <dgm:chPref val="0"/>
          <dgm:bulletEnabled val="1"/>
        </dgm:presLayoutVars>
      </dgm:prSet>
      <dgm:spPr/>
      <dgm:t>
        <a:bodyPr/>
        <a:lstStyle/>
        <a:p>
          <a:endParaRPr lang="en-US"/>
        </a:p>
      </dgm:t>
    </dgm:pt>
  </dgm:ptLst>
  <dgm:cxnLst>
    <dgm:cxn modelId="{8EEFCC48-EEA2-4379-B556-C1FB3EC770EF}" type="presOf" srcId="{D6CE1193-3B02-4D9E-879E-629826508342}" destId="{9ACD767B-B7EC-4ED2-A599-D260411C5195}" srcOrd="0" destOrd="0" presId="urn:microsoft.com/office/officeart/2011/layout/HexagonRadial"/>
    <dgm:cxn modelId="{82C07DB5-F376-412C-A15B-D74659A1505F}" type="presOf" srcId="{FDEB76B6-21A0-44F0-AD36-B5F87452DBC3}" destId="{477993D5-337D-41DE-B2C5-EC5C8F78784F}" srcOrd="0" destOrd="0" presId="urn:microsoft.com/office/officeart/2011/layout/HexagonRadial"/>
    <dgm:cxn modelId="{287037FE-40C1-4EA2-B083-3488606E09E4}" type="presOf" srcId="{FA18C5EB-AAD0-401F-AFF2-60737963C597}" destId="{24DA5EF1-6F03-4735-B82F-F81AD0062973}" srcOrd="0" destOrd="0" presId="urn:microsoft.com/office/officeart/2011/layout/HexagonRadial"/>
    <dgm:cxn modelId="{9130901C-628F-4DA3-A512-DD480F1EA8D1}" type="presOf" srcId="{F69F2028-5AAC-4644-8E45-9DCCEBB7EEDE}" destId="{E502774E-0C31-45A4-A047-0153A0D8B135}" srcOrd="0" destOrd="0" presId="urn:microsoft.com/office/officeart/2011/layout/HexagonRadial"/>
    <dgm:cxn modelId="{DBAFE4EF-44BF-4B11-9892-06C80D8C4A9F}" srcId="{D6CE1193-3B02-4D9E-879E-629826508342}" destId="{FA18C5EB-AAD0-401F-AFF2-60737963C597}" srcOrd="3" destOrd="0" parTransId="{B0423384-3594-4023-AA43-995814304E52}" sibTransId="{19329F7E-8591-49B6-95A1-F11869268813}"/>
    <dgm:cxn modelId="{CF8E2E54-E2AF-46AC-B400-8F2C83277A6E}" srcId="{836620DE-8A50-414F-ACFA-6D648DF4DCB8}" destId="{D6CE1193-3B02-4D9E-879E-629826508342}" srcOrd="0" destOrd="0" parTransId="{D285B33B-9A04-4731-B68F-62147BED6C5F}" sibTransId="{E5CDE500-4544-4690-BD63-863E45E2004F}"/>
    <dgm:cxn modelId="{2B07BC9B-2593-41EC-8A85-610D2DD4AF76}" srcId="{D6CE1193-3B02-4D9E-879E-629826508342}" destId="{D63147C3-CDC5-4350-8F98-2B733F7CDBA7}" srcOrd="0" destOrd="0" parTransId="{4DFB29A4-04FF-45E2-94E5-6131851DE70B}" sibTransId="{F3EE68A2-9444-4349-BA64-32F17A36E30C}"/>
    <dgm:cxn modelId="{B00C48F0-B67F-48DA-A03D-DA5347723AD0}" type="presOf" srcId="{836620DE-8A50-414F-ACFA-6D648DF4DCB8}" destId="{9841F17D-9769-4CD4-967A-E4E5326E5D10}" srcOrd="0" destOrd="0" presId="urn:microsoft.com/office/officeart/2011/layout/HexagonRadial"/>
    <dgm:cxn modelId="{4B043E5D-E410-4D08-89B3-E94FBB647B5E}" type="presOf" srcId="{D63147C3-CDC5-4350-8F98-2B733F7CDBA7}" destId="{B76DFE9D-6AD0-4191-81C6-D44A6851801B}" srcOrd="0" destOrd="0" presId="urn:microsoft.com/office/officeart/2011/layout/HexagonRadial"/>
    <dgm:cxn modelId="{5AB427C3-7AC8-4FAB-B8B6-7080713EBC8F}" srcId="{D6CE1193-3B02-4D9E-879E-629826508342}" destId="{FDEB76B6-21A0-44F0-AD36-B5F87452DBC3}" srcOrd="2" destOrd="0" parTransId="{D6B7EDD4-D6E3-455E-95B8-0AD97288B227}" sibTransId="{1DF44495-CE27-434A-837A-862B854850DA}"/>
    <dgm:cxn modelId="{AD3204C1-EAD4-4D94-BE9E-F2624FFA6D85}" srcId="{D6CE1193-3B02-4D9E-879E-629826508342}" destId="{F69F2028-5AAC-4644-8E45-9DCCEBB7EEDE}" srcOrd="1" destOrd="0" parTransId="{6D2365E1-68F3-42FC-A15A-7B42A665F46C}" sibTransId="{7C19AEBF-F4B5-4601-96FC-7C7FCA82D2FA}"/>
    <dgm:cxn modelId="{09FBB40B-BEC5-4153-880B-C2967F874558}" type="presParOf" srcId="{9841F17D-9769-4CD4-967A-E4E5326E5D10}" destId="{9ACD767B-B7EC-4ED2-A599-D260411C5195}" srcOrd="0" destOrd="0" presId="urn:microsoft.com/office/officeart/2011/layout/HexagonRadial"/>
    <dgm:cxn modelId="{7C27C799-768F-41D9-8DCD-32BBEA7E7A4C}" type="presParOf" srcId="{9841F17D-9769-4CD4-967A-E4E5326E5D10}" destId="{7ACEB545-E4B1-4E00-AC36-1E4067259AF1}" srcOrd="1" destOrd="0" presId="urn:microsoft.com/office/officeart/2011/layout/HexagonRadial"/>
    <dgm:cxn modelId="{46C43FC9-CE56-4203-9B59-65B49F7B3E76}" type="presParOf" srcId="{7ACEB545-E4B1-4E00-AC36-1E4067259AF1}" destId="{382145B1-8354-4CD8-B0B3-85B1355AAFB2}" srcOrd="0" destOrd="0" presId="urn:microsoft.com/office/officeart/2011/layout/HexagonRadial"/>
    <dgm:cxn modelId="{F62E1CDA-02E6-4A14-ACA8-55E5AF7535CA}" type="presParOf" srcId="{9841F17D-9769-4CD4-967A-E4E5326E5D10}" destId="{B76DFE9D-6AD0-4191-81C6-D44A6851801B}" srcOrd="2" destOrd="0" presId="urn:microsoft.com/office/officeart/2011/layout/HexagonRadial"/>
    <dgm:cxn modelId="{3B91D9E1-DD25-41F5-B7E7-BDC2FA86B849}" type="presParOf" srcId="{9841F17D-9769-4CD4-967A-E4E5326E5D10}" destId="{A8F6782E-E6B3-4BF6-BA63-B9FEC4713B26}" srcOrd="3" destOrd="0" presId="urn:microsoft.com/office/officeart/2011/layout/HexagonRadial"/>
    <dgm:cxn modelId="{0F057BA0-9E82-49D3-9B15-9D5AC20E55A5}" type="presParOf" srcId="{A8F6782E-E6B3-4BF6-BA63-B9FEC4713B26}" destId="{455D7E56-4818-4A94-AF53-1DA170F3B6AA}" srcOrd="0" destOrd="0" presId="urn:microsoft.com/office/officeart/2011/layout/HexagonRadial"/>
    <dgm:cxn modelId="{71DCC3A4-5A56-47C6-8425-E54179AB910D}" type="presParOf" srcId="{9841F17D-9769-4CD4-967A-E4E5326E5D10}" destId="{E502774E-0C31-45A4-A047-0153A0D8B135}" srcOrd="4" destOrd="0" presId="urn:microsoft.com/office/officeart/2011/layout/HexagonRadial"/>
    <dgm:cxn modelId="{1829C1B9-E5E1-4540-A23B-16406FDFC51E}" type="presParOf" srcId="{9841F17D-9769-4CD4-967A-E4E5326E5D10}" destId="{EA91BB21-6883-4F70-BA4C-990C1DB5A6CC}" srcOrd="5" destOrd="0" presId="urn:microsoft.com/office/officeart/2011/layout/HexagonRadial"/>
    <dgm:cxn modelId="{F65FE00C-178B-4772-AC48-CB42CC28503D}" type="presParOf" srcId="{EA91BB21-6883-4F70-BA4C-990C1DB5A6CC}" destId="{C0F655CA-DC3C-4379-95E1-3C6CB47EB7D0}" srcOrd="0" destOrd="0" presId="urn:microsoft.com/office/officeart/2011/layout/HexagonRadial"/>
    <dgm:cxn modelId="{5D76B646-A201-4C32-A7A7-7D8C6CC2D52C}" type="presParOf" srcId="{9841F17D-9769-4CD4-967A-E4E5326E5D10}" destId="{477993D5-337D-41DE-B2C5-EC5C8F78784F}" srcOrd="6" destOrd="0" presId="urn:microsoft.com/office/officeart/2011/layout/HexagonRadial"/>
    <dgm:cxn modelId="{9E805636-5329-4AA6-882C-9FF28219370D}" type="presParOf" srcId="{9841F17D-9769-4CD4-967A-E4E5326E5D10}" destId="{A8DD3EB8-B310-4AB5-B192-C9BA9B1DE305}" srcOrd="7" destOrd="0" presId="urn:microsoft.com/office/officeart/2011/layout/HexagonRadial"/>
    <dgm:cxn modelId="{074042A8-7DD0-4B5D-8278-A8140FCCBCC0}" type="presParOf" srcId="{A8DD3EB8-B310-4AB5-B192-C9BA9B1DE305}" destId="{8B31A472-9ABB-47E1-98C3-8180D72C0BA1}" srcOrd="0" destOrd="0" presId="urn:microsoft.com/office/officeart/2011/layout/HexagonRadial"/>
    <dgm:cxn modelId="{DEA252F6-561F-4736-A2BE-7F97F3B6F5F5}" type="presParOf" srcId="{9841F17D-9769-4CD4-967A-E4E5326E5D10}" destId="{24DA5EF1-6F03-4735-B82F-F81AD0062973}" srcOrd="8"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Etude</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Etude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Différence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Différence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smtClean="0"/>
            <a:t>Spark</a:t>
          </a:r>
          <a:endParaRPr lang="fr-FR" sz="1600" b="1" dirty="0"/>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smtClean="0"/>
            <a:t> Conclusion</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smtClean="0"/>
            <a:t>Etude</a:t>
          </a:r>
          <a:endParaRPr lang="fr-FR" sz="1600" b="1" dirty="0"/>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smtClean="0"/>
            <a:t>Différence</a:t>
          </a:r>
          <a:endParaRPr lang="fr-FR" sz="1600" b="1" dirty="0"/>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t>
        <a:bodyPr/>
        <a:lstStyle/>
        <a:p>
          <a:endParaRPr lang="en-US"/>
        </a:p>
      </dgm:t>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t>
        <a:bodyPr/>
        <a:lstStyle/>
        <a:p>
          <a:endParaRPr lang="en-US"/>
        </a:p>
      </dgm:t>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62F5EFDB-2A98-480E-B225-04649E6231D6}" type="presOf" srcId="{F9C8EFEE-5633-43FD-A788-CE2144ADBA94}" destId="{D5C0CDBB-4F54-42A3-BC78-7C3E1A616FD7}" srcOrd="0" destOrd="0" presId="urn:microsoft.com/office/officeart/2005/8/layout/hChevron3"/>
    <dgm:cxn modelId="{90785154-D34A-48D9-B045-2526945CBE06}" type="presOf" srcId="{5F4BBD21-4563-40C1-AF56-7FCDBB9EA4EF}" destId="{EFCFE594-FF49-41BB-90AB-E15E9DB1D610}"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4" destOrd="0" parTransId="{BFE06764-16FF-44A6-9F57-C2ABAC039839}" sibTransId="{8642C4C1-26F3-4B0B-A104-4A030AB0DD98}"/>
    <dgm:cxn modelId="{60061A94-2D86-439E-AF15-65C7A86268B7}" type="presOf" srcId="{917342A6-9222-4022-B434-C627E5DA0E30}" destId="{C252CF0F-04EE-4033-AB81-BC8C2DF9C75B}"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6916F2C9-9AAB-46F1-A9B3-79DBD907CE3C}" srcId="{B2C3A030-F8FB-4198-9C93-99A8B165B478}" destId="{5F4BBD21-4563-40C1-AF56-7FCDBB9EA4EF}" srcOrd="6" destOrd="0" parTransId="{BC8163BA-3460-44A3-9C48-D18561D671D1}" sibTransId="{367FB9F8-17EA-4511-B488-4B7C068C176B}"/>
    <dgm:cxn modelId="{EFD7D003-7930-48DA-9FA9-79048FC45928}" type="presOf" srcId="{3A3B86A3-E224-4721-9229-288942A093F4}" destId="{8D2B4937-70ED-4DA6-95D2-6911E69869A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smtClean="0"/>
            <a:t>Etude</a:t>
          </a:r>
          <a:r>
            <a:rPr lang="fr-FR" sz="3100" b="1" dirty="0" smtClean="0"/>
            <a:t> </a:t>
          </a:r>
          <a:endParaRPr lang="fr-FR" sz="3100" b="1" dirty="0"/>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smtClean="0"/>
            <a:t>Différence</a:t>
          </a:r>
          <a:r>
            <a:rPr lang="fr-FR" sz="2100" b="1" dirty="0" smtClean="0"/>
            <a:t> </a:t>
          </a:r>
          <a:endParaRPr lang="fr-FR" sz="2100" b="1" dirty="0"/>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t>
        <a:bodyPr/>
        <a:lstStyle/>
        <a:p>
          <a:endParaRPr lang="en-US"/>
        </a:p>
      </dgm:t>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t>
        <a:bodyPr/>
        <a:lstStyle/>
        <a:p>
          <a:endParaRPr lang="en-US"/>
        </a:p>
      </dgm:t>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BC4357D0-8003-40A7-880B-84C2BBA295D8}" type="presOf" srcId="{74964C4C-6428-476E-8489-8F4477CCB305}" destId="{16D0153B-4DC6-4A78-96C2-F961E4F03159}"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62F5EFDB-2A98-480E-B225-04649E6231D6}" type="presOf" srcId="{F9C8EFEE-5633-43FD-A788-CE2144ADBA94}" destId="{D5C0CDBB-4F54-42A3-BC78-7C3E1A616FD7}" srcOrd="0" destOrd="0" presId="urn:microsoft.com/office/officeart/2005/8/layout/hChevron3"/>
    <dgm:cxn modelId="{709FCAD6-ED83-47CC-A5DE-06164C316C93}" srcId="{B2C3A030-F8FB-4198-9C93-99A8B165B478}" destId="{C3534280-5A20-47FC-A267-21CDF1AB6D24}" srcOrd="4" destOrd="0" parTransId="{C3535ED7-4892-4180-821D-4B2C92DC11BD}" sibTransId="{72B435C9-730D-4C4E-983D-A001FFDB938E}"/>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smtClean="0"/>
            <a:t>Big Data</a:t>
          </a:r>
          <a:endParaRPr lang="fr-FR" sz="1600" b="1" dirty="0"/>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smtClean="0"/>
            <a:t>Hadoop </a:t>
          </a:r>
          <a:endParaRPr lang="fr-FR" sz="1600" b="1" dirty="0"/>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smtClean="0"/>
            <a:t>Spark </a:t>
          </a:r>
          <a:endParaRPr lang="fr-FR" sz="1600" b="1" dirty="0"/>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smtClean="0"/>
            <a:t>Etude</a:t>
          </a:r>
          <a:r>
            <a:rPr lang="fr-FR" sz="3100" b="1" dirty="0" smtClean="0"/>
            <a:t> </a:t>
          </a:r>
          <a:endParaRPr lang="fr-FR" sz="3100" b="1" dirty="0"/>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smtClean="0"/>
            <a:t>Différence</a:t>
          </a:r>
          <a:r>
            <a:rPr lang="fr-FR" sz="2100" b="1" dirty="0" smtClean="0"/>
            <a:t> </a:t>
          </a:r>
          <a:endParaRPr lang="fr-FR" sz="2100" b="1" dirty="0"/>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t>
        <a:bodyPr/>
        <a:lstStyle/>
        <a:p>
          <a:endParaRPr lang="en-US"/>
        </a:p>
      </dgm:t>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t>
        <a:bodyPr/>
        <a:lstStyle/>
        <a:p>
          <a:endParaRPr lang="en-US"/>
        </a:p>
      </dgm:t>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t>
        <a:bodyPr/>
        <a:lstStyle/>
        <a:p>
          <a:endParaRPr lang="en-US"/>
        </a:p>
      </dgm:t>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t>
        <a:bodyPr/>
        <a:lstStyle/>
        <a:p>
          <a:endParaRPr lang="en-US"/>
        </a:p>
      </dgm:t>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t>
        <a:bodyPr/>
        <a:lstStyle/>
        <a:p>
          <a:endParaRPr lang="en-US"/>
        </a:p>
      </dgm:t>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t>
        <a:bodyPr/>
        <a:lstStyle/>
        <a:p>
          <a:endParaRPr lang="en-US"/>
        </a:p>
      </dgm:t>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t>
        <a:bodyPr/>
        <a:lstStyle/>
        <a:p>
          <a:endParaRPr lang="en-US"/>
        </a:p>
      </dgm:t>
    </dgm:pt>
  </dgm:ptLst>
  <dgm:cxnLst>
    <dgm:cxn modelId="{F9834005-A53D-42CE-BE6A-F2687D723F32}" type="presOf" srcId="{B2C3A030-F8FB-4198-9C93-99A8B165B478}" destId="{1A208AF3-7FD3-4AEF-B507-D169F28778BC}"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0CBE9443-49F7-4EA5-BE72-0F7391E96474}" srcId="{B2C3A030-F8FB-4198-9C93-99A8B165B478}" destId="{F2A894B6-9D5B-4DB9-A56B-4B6B5E9FBD64}" srcOrd="2" destOrd="0" parTransId="{1A158BD0-CD84-40FE-9D15-AC9C6C0F0585}" sibTransId="{F9E9CBA5-6C83-4BF4-BA09-E687402C0B8E}"/>
    <dgm:cxn modelId="{F91FD1B8-11EC-461F-9FE7-F984F1AFE0D5}" srcId="{B2C3A030-F8FB-4198-9C93-99A8B165B478}" destId="{3C488EA9-F3A5-47E5-9736-41907EAEABE8}" srcOrd="0" destOrd="0" parTransId="{E9F30068-CC20-4D54-B337-78AEC5531959}" sibTransId="{5022ACD2-F6A2-4DC5-952B-33DEBA7A75A3}"/>
    <dgm:cxn modelId="{CB8CCCE9-8000-4B2C-9221-8A5BA4306181}" type="presOf" srcId="{CD380B0D-95E1-4DCE-B088-A8E81E34A0F0}" destId="{DFC492B7-8238-4CCF-8079-5EA661462D52}"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73130BF9-8C04-49E5-A7A2-E23BACDE8793}" type="presOf" srcId="{3C488EA9-F3A5-47E5-9736-41907EAEABE8}" destId="{91738D36-56B8-457E-93CC-B630E7B07FF3}" srcOrd="0" destOrd="0" presId="urn:microsoft.com/office/officeart/2005/8/layout/hChevron3"/>
    <dgm:cxn modelId="{92E32745-5D13-47BF-A092-64B1319376A0}" srcId="{B2C3A030-F8FB-4198-9C93-99A8B165B478}" destId="{CD380B0D-95E1-4DCE-B088-A8E81E34A0F0}" srcOrd="6" destOrd="0" parTransId="{BFE06764-16FF-44A6-9F57-C2ABAC039839}" sibTransId="{8642C4C1-26F3-4B0B-A104-4A030AB0DD98}"/>
    <dgm:cxn modelId="{87C1CD98-666B-4DC7-8843-752AE2852413}" type="presOf" srcId="{790FFA70-21F6-44AD-9515-73A07D51A343}" destId="{4EDDC1B7-9909-4386-A74D-BB89855FDE30}" srcOrd="0" destOrd="0" presId="urn:microsoft.com/office/officeart/2005/8/layout/hChevron3"/>
    <dgm:cxn modelId="{69BB9B8A-C4B3-46F7-84C0-C18EF87DA563}" srcId="{B2C3A030-F8FB-4198-9C93-99A8B165B478}" destId="{24DEA685-4CED-42C4-813B-000766E82029}" srcOrd="5" destOrd="0" parTransId="{F4502448-ECEC-4C6F-B465-CFB1CE884260}" sibTransId="{52F1B585-A674-4588-AC60-7C42459A6B70}"/>
    <dgm:cxn modelId="{EFD7D003-7930-48DA-9FA9-79048FC45928}" type="presOf" srcId="{3A3B86A3-E224-4721-9229-288942A093F4}" destId="{8D2B4937-70ED-4DA6-95D2-6911E69869A5}"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767B-B7EC-4ED2-A599-D260411C5195}">
      <dsp:nvSpPr>
        <dsp:cNvPr id="0" name=""/>
        <dsp:cNvSpPr/>
      </dsp:nvSpPr>
      <dsp:spPr>
        <a:xfrm>
          <a:off x="3129123" y="1092308"/>
          <a:ext cx="1662787" cy="145738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Spark</a:t>
          </a:r>
          <a:endParaRPr lang="en-US" sz="2800" kern="1200" dirty="0"/>
        </a:p>
      </dsp:txBody>
      <dsp:txXfrm>
        <a:off x="3406593" y="1335502"/>
        <a:ext cx="1107847" cy="970994"/>
      </dsp:txXfrm>
    </dsp:sp>
    <dsp:sp modelId="{455D7E56-4818-4A94-AF53-1DA170F3B6AA}">
      <dsp:nvSpPr>
        <dsp:cNvPr id="0" name=""/>
        <dsp:cNvSpPr/>
      </dsp:nvSpPr>
      <dsp:spPr>
        <a:xfrm>
          <a:off x="2845517" y="2161458"/>
          <a:ext cx="605605" cy="53290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DFE9D-6AD0-4191-81C6-D44A6851801B}">
      <dsp:nvSpPr>
        <dsp:cNvPr id="0" name=""/>
        <dsp:cNvSpPr/>
      </dsp:nvSpPr>
      <dsp:spPr>
        <a:xfrm>
          <a:off x="353966" y="248821"/>
          <a:ext cx="2572933" cy="142617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financiers</a:t>
          </a:r>
          <a:endParaRPr lang="en-US" sz="1800" b="1" kern="1200" dirty="0"/>
        </a:p>
      </dsp:txBody>
      <dsp:txXfrm>
        <a:off x="704197" y="442954"/>
        <a:ext cx="1872471" cy="1037910"/>
      </dsp:txXfrm>
    </dsp:sp>
    <dsp:sp modelId="{C0F655CA-DC3C-4379-95E1-3C6CB47EB7D0}">
      <dsp:nvSpPr>
        <dsp:cNvPr id="0" name=""/>
        <dsp:cNvSpPr/>
      </dsp:nvSpPr>
      <dsp:spPr>
        <a:xfrm>
          <a:off x="4501994" y="976942"/>
          <a:ext cx="619692" cy="6485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774E-0C31-45A4-A047-0153A0D8B135}">
      <dsp:nvSpPr>
        <dsp:cNvPr id="0" name=""/>
        <dsp:cNvSpPr/>
      </dsp:nvSpPr>
      <dsp:spPr>
        <a:xfrm>
          <a:off x="4918762" y="318537"/>
          <a:ext cx="2457858" cy="135143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commerce électronique</a:t>
          </a:r>
          <a:endParaRPr lang="en-US" sz="1800" b="1" kern="1200" dirty="0"/>
        </a:p>
      </dsp:txBody>
      <dsp:txXfrm>
        <a:off x="5252285" y="501922"/>
        <a:ext cx="1790812" cy="984662"/>
      </dsp:txXfrm>
    </dsp:sp>
    <dsp:sp modelId="{8B31A472-9ABB-47E1-98C3-8180D72C0BA1}">
      <dsp:nvSpPr>
        <dsp:cNvPr id="0" name=""/>
        <dsp:cNvSpPr/>
      </dsp:nvSpPr>
      <dsp:spPr>
        <a:xfrm>
          <a:off x="4419449" y="2114993"/>
          <a:ext cx="721705" cy="6216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993D5-337D-41DE-B2C5-EC5C8F78784F}">
      <dsp:nvSpPr>
        <dsp:cNvPr id="0" name=""/>
        <dsp:cNvSpPr/>
      </dsp:nvSpPr>
      <dsp:spPr>
        <a:xfrm>
          <a:off x="4958097" y="2065090"/>
          <a:ext cx="2325811" cy="130502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du voyage</a:t>
          </a:r>
          <a:endParaRPr lang="en-US" sz="1800" b="1" kern="1200" dirty="0"/>
        </a:p>
      </dsp:txBody>
      <dsp:txXfrm>
        <a:off x="5276196" y="2243577"/>
        <a:ext cx="1689613" cy="948050"/>
      </dsp:txXfrm>
    </dsp:sp>
    <dsp:sp modelId="{24DA5EF1-6F03-4735-B82F-F81AD0062973}">
      <dsp:nvSpPr>
        <dsp:cNvPr id="0" name=""/>
        <dsp:cNvSpPr/>
      </dsp:nvSpPr>
      <dsp:spPr>
        <a:xfrm>
          <a:off x="425890" y="2096042"/>
          <a:ext cx="2599151" cy="138901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Industries des media et du divertissement</a:t>
          </a:r>
          <a:endParaRPr lang="en-US" sz="1800" b="1" kern="1200" dirty="0"/>
        </a:p>
      </dsp:txBody>
      <dsp:txXfrm>
        <a:off x="774766" y="2282485"/>
        <a:ext cx="1901399" cy="1016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 </a:t>
          </a:r>
          <a:endParaRPr lang="fr-FR" sz="1600" b="1" kern="1200" dirty="0"/>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 </a:t>
          </a:r>
          <a:endParaRPr lang="fr-FR" sz="1600" b="1" kern="1200" dirty="0"/>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 Conclusion</a:t>
          </a:r>
          <a:endParaRPr lang="fr-FR" sz="1600" b="1" kern="1200" dirty="0"/>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a:t>
          </a:r>
          <a:endParaRPr lang="fr-FR" sz="1600" b="1" kern="1200" dirty="0"/>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endParaRPr lang="fr-FR" sz="1600" b="1" kern="1200" dirty="0"/>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endParaRPr lang="fr-FR" sz="1600" b="1" kern="1200" dirty="0"/>
        </a:p>
      </dsp:txBody>
      <dsp:txXfrm>
        <a:off x="8296704" y="0"/>
        <a:ext cx="1446665"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fr-FR" sz="1800" b="1" kern="1200" dirty="0" smtClean="0"/>
            <a:t>Etude</a:t>
          </a:r>
          <a:r>
            <a:rPr lang="fr-FR" sz="3100" b="1" kern="1200" dirty="0" smtClean="0"/>
            <a:t> </a:t>
          </a:r>
          <a:endParaRPr lang="fr-FR" sz="3100" b="1" kern="1200" dirty="0"/>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fr-FR" sz="1400" b="1" kern="1200" dirty="0" smtClean="0"/>
            <a:t>Différence</a:t>
          </a:r>
          <a:r>
            <a:rPr lang="fr-FR" sz="2100" b="1" kern="1200" dirty="0" smtClean="0"/>
            <a:t> </a:t>
          </a:r>
          <a:endParaRPr lang="fr-FR" sz="2100" b="1" kern="1200" dirty="0"/>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Big Data</a:t>
          </a:r>
          <a:endParaRPr lang="fr-FR" sz="1600" b="1" kern="1200" dirty="0"/>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Hadoop </a:t>
          </a:r>
          <a:endParaRPr lang="fr-FR" sz="1600" b="1" kern="1200" dirty="0"/>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Spark </a:t>
          </a:r>
          <a:endParaRPr lang="fr-FR" sz="1600" b="1" kern="1200" dirty="0"/>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Etude</a:t>
          </a:r>
          <a:r>
            <a:rPr lang="fr-FR" sz="3100" b="1" kern="1200" dirty="0" smtClean="0"/>
            <a:t> </a:t>
          </a:r>
          <a:endParaRPr lang="fr-FR" sz="3100" b="1" kern="1200" dirty="0"/>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smtClean="0"/>
            <a:t>Différence</a:t>
          </a:r>
          <a:r>
            <a:rPr lang="fr-FR" sz="2100" b="1" kern="1200" dirty="0" smtClean="0"/>
            <a:t> </a:t>
          </a:r>
          <a:endParaRPr lang="fr-FR" sz="2100" b="1" kern="1200" dirty="0"/>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10/06/2020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40809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583945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7.png"/><Relationship Id="rId7" Type="http://schemas.openxmlformats.org/officeDocument/2006/relationships/diagramData" Target="../diagrams/data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9.xml"/><Relationship Id="rId5" Type="http://schemas.openxmlformats.org/officeDocument/2006/relationships/image" Target="../media/image6.png"/><Relationship Id="rId10" Type="http://schemas.openxmlformats.org/officeDocument/2006/relationships/diagramColors" Target="../diagrams/colors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7.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6.png"/><Relationship Id="rId10" Type="http://schemas.microsoft.com/office/2007/relationships/diagramDrawing" Target="../diagrams/drawing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7.png"/><Relationship Id="rId7" Type="http://schemas.openxmlformats.org/officeDocument/2006/relationships/diagramData" Target="../diagrams/data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1.xml"/><Relationship Id="rId5" Type="http://schemas.openxmlformats.org/officeDocument/2006/relationships/image" Target="../media/image6.png"/><Relationship Id="rId10" Type="http://schemas.openxmlformats.org/officeDocument/2006/relationships/diagramColors" Target="../diagrams/colors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13"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5.xml"/><Relationship Id="rId12" Type="http://schemas.openxmlformats.org/officeDocument/2006/relationships/diagramLayout" Target="../diagrams/layout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diagramData" Target="../diagrams/data16.xml"/><Relationship Id="rId5" Type="http://schemas.openxmlformats.org/officeDocument/2006/relationships/image" Target="../media/image6.png"/><Relationship Id="rId15" Type="http://schemas.microsoft.com/office/2007/relationships/diagramDrawing" Target="../diagrams/drawing16.xml"/><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 Id="rId14" Type="http://schemas.openxmlformats.org/officeDocument/2006/relationships/diagramColors" Target="../diagrams/colors16.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7.png"/><Relationship Id="rId7" Type="http://schemas.openxmlformats.org/officeDocument/2006/relationships/diagramData" Target="../diagrams/data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19.xml"/><Relationship Id="rId5" Type="http://schemas.openxmlformats.org/officeDocument/2006/relationships/image" Target="../media/image6.png"/><Relationship Id="rId10" Type="http://schemas.openxmlformats.org/officeDocument/2006/relationships/diagramColors" Target="../diagrams/colors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7.png"/><Relationship Id="rId7" Type="http://schemas.openxmlformats.org/officeDocument/2006/relationships/diagramData" Target="../diagrams/data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21.xml"/><Relationship Id="rId5" Type="http://schemas.openxmlformats.org/officeDocument/2006/relationships/image" Target="../media/image6.png"/><Relationship Id="rId10" Type="http://schemas.openxmlformats.org/officeDocument/2006/relationships/diagramColors" Target="../diagrams/colors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2.xml"/><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4.xml"/><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12"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9.xml"/><Relationship Id="rId11" Type="http://schemas.openxmlformats.org/officeDocument/2006/relationships/image" Target="../media/image20.png"/><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30.xml"/><Relationship Id="rId11" Type="http://schemas.openxmlformats.org/officeDocument/2006/relationships/image" Target="../media/image22.png"/><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3.png"/><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2.xml"/><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5.xml"/><Relationship Id="rId11" Type="http://schemas.openxmlformats.org/officeDocument/2006/relationships/image" Target="../media/image26.png"/><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12"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6.xml"/><Relationship Id="rId11" Type="http://schemas.openxmlformats.org/officeDocument/2006/relationships/image" Target="../media/image27.png"/><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7.xml"/><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8.xml"/><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9.xml"/><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7.png"/><Relationship Id="rId7" Type="http://schemas.openxmlformats.org/officeDocument/2006/relationships/diagramLayout" Target="../diagrams/layout4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6.png"/><Relationship Id="rId10" Type="http://schemas.microsoft.com/office/2007/relationships/diagramDrawing" Target="../diagrams/drawing4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0.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smtClean="0">
                <a:solidFill>
                  <a:schemeClr val="bg1"/>
                </a:solidFill>
                <a:latin typeface="Cambria" panose="02040503050406030204" pitchFamily="18" charset="0"/>
              </a:rPr>
              <a:t>Stage </a:t>
            </a:r>
            <a:r>
              <a:rPr lang="fr-FR" sz="2000" b="1"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39349" y="848655"/>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r>
              <a:rPr lang="fr-FR" dirty="0" smtClean="0">
                <a:ln>
                  <a:solidFill>
                    <a:schemeClr val="tx1"/>
                  </a:solidFill>
                </a:ln>
                <a:solidFill>
                  <a:schemeClr val="tx1"/>
                </a:solidFill>
                <a:latin typeface="Calibri" panose="020F0502020204030204" pitchFamily="34" charset="0"/>
                <a:cs typeface="Calibri" panose="020F0502020204030204" pitchFamily="34" charset="0"/>
              </a:rPr>
              <a:t>).</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endParaRPr lang="fr-FR" dirty="0" smtClean="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Common.</a:t>
            </a:r>
            <a:r>
              <a:rPr lang="fr-FR" dirty="0">
                <a:ln>
                  <a:solidFill>
                    <a:schemeClr val="tx1"/>
                  </a:solidFill>
                </a:ln>
                <a:solidFill>
                  <a:schemeClr val="tx1"/>
                </a:solidFill>
                <a:latin typeface="Calibri" panose="020F0502020204030204" pitchFamily="34" charset="0"/>
                <a:cs typeface="Calibri" panose="020F0502020204030204" pitchFamily="34" charset="0"/>
              </a:rPr>
              <a:t>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r>
              <a:rPr lang="en-US" dirty="0" smtClean="0">
                <a:ln>
                  <a:solidFill>
                    <a:schemeClr val="tx1"/>
                  </a:solidFill>
                </a:ln>
                <a:solidFill>
                  <a:schemeClr val="tx1"/>
                </a:solidFill>
                <a:latin typeface="Calibri" panose="020F0502020204030204" pitchFamily="34" charset="0"/>
                <a:cs typeface="Calibri" panose="020F0502020204030204" pitchFamily="34" charset="0"/>
              </a:rPr>
              <a: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YARN.</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MapReduce.</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2574243" y="772578"/>
            <a:ext cx="2873919"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15" name="Image 276"/>
          <p:cNvPicPr/>
          <p:nvPr/>
        </p:nvPicPr>
        <p:blipFill>
          <a:blip r:embed="rId6">
            <a:extLst>
              <a:ext uri="{28A0092B-C50C-407E-A947-70E740481C1C}">
                <a14:useLocalDpi xmlns:a14="http://schemas.microsoft.com/office/drawing/2010/main" val="0"/>
              </a:ext>
            </a:extLst>
          </a:blip>
          <a:srcRect/>
          <a:stretch>
            <a:fillRect/>
          </a:stretch>
        </p:blipFill>
        <p:spPr bwMode="auto">
          <a:xfrm>
            <a:off x="1592826" y="1735469"/>
            <a:ext cx="9094839" cy="4109884"/>
          </a:xfrm>
          <a:prstGeom prst="rect">
            <a:avLst/>
          </a:prstGeom>
          <a:noFill/>
          <a:ln>
            <a:noFill/>
          </a:ln>
        </p:spPr>
      </p:pic>
      <p:graphicFrame>
        <p:nvGraphicFramePr>
          <p:cNvPr id="16"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00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6448153" y="77257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a:t>
            </a:r>
            <a:r>
              <a:rPr lang="fr-FR" sz="1800" b="1" dirty="0" smtClean="0"/>
              <a:t>4 </a:t>
            </a:r>
            <a:r>
              <a:rPr lang="fr-FR" sz="1800" b="1" dirty="0"/>
              <a:t>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334929"/>
            <a:ext cx="11669980" cy="1754326"/>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Common utilities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 Il s'agit d'une partie ou d'un module essentiel du Framework Apache Hadoop, avec le système de fichiers distribués Hadoop (HDFS), Hadoop YARN et Hadoop MapReduce.</a:t>
            </a:r>
            <a:endParaRPr lang="en-US" b="1" dirty="0">
              <a:solidFill>
                <a:schemeClr val="tx2"/>
              </a:solidFill>
              <a:latin typeface="Footlight MT Light" panose="0204060206030A020304" pitchFamily="18" charset="0"/>
            </a:endParaRPr>
          </a:p>
        </p:txBody>
      </p:sp>
      <p:sp>
        <p:nvSpPr>
          <p:cNvPr id="16" name="Rectangle 15"/>
          <p:cNvSpPr/>
          <p:nvPr/>
        </p:nvSpPr>
        <p:spPr>
          <a:xfrm>
            <a:off x="282671" y="3023300"/>
            <a:ext cx="11669980" cy="1754326"/>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NDFS</a:t>
            </a:r>
            <a:r>
              <a:rPr lang="fr-FR" b="1" dirty="0" smtClean="0">
                <a:solidFill>
                  <a:schemeClr val="tx2"/>
                </a:solidFill>
                <a:latin typeface="Times New Roman" pitchFamily="18" charset="0"/>
                <a:cs typeface="Times New Roman" pitchFamily="18" charset="0"/>
              </a:rPr>
              <a:t>: </a:t>
            </a:r>
            <a:r>
              <a:rPr lang="fr-FR" dirty="0" smtClean="0">
                <a:solidFill>
                  <a:schemeClr val="tx2"/>
                </a:solidFill>
                <a:latin typeface="Times New Roman" pitchFamily="18" charset="0"/>
                <a:cs typeface="Times New Roman" pitchFamily="18" charset="0"/>
              </a:rPr>
              <a:t>est </a:t>
            </a:r>
            <a:r>
              <a:rPr lang="fr-FR" dirty="0">
                <a:solidFill>
                  <a:schemeClr val="tx2"/>
                </a:solidFill>
                <a:latin typeface="Times New Roman" pitchFamily="18" charset="0"/>
                <a:cs typeface="Times New Roman" pitchFamily="18" charset="0"/>
              </a:rPr>
              <a:t>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a:t>
            </a:r>
            <a:endParaRPr lang="en-US" b="1" dirty="0">
              <a:solidFill>
                <a:schemeClr val="tx2"/>
              </a:solidFill>
              <a:latin typeface="Footlight MT Light" panose="0204060206030A020304" pitchFamily="18" charset="0"/>
            </a:endParaRPr>
          </a:p>
        </p:txBody>
      </p:sp>
      <p:sp>
        <p:nvSpPr>
          <p:cNvPr id="17" name="Rectangle 16"/>
          <p:cNvSpPr/>
          <p:nvPr/>
        </p:nvSpPr>
        <p:spPr>
          <a:xfrm>
            <a:off x="332050" y="4727862"/>
            <a:ext cx="11669980" cy="1338828"/>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a:t>
            </a:r>
            <a:r>
              <a:rPr lang="fr-FR" dirty="0" smtClean="0">
                <a:solidFill>
                  <a:schemeClr val="tx2"/>
                </a:solidFill>
                <a:latin typeface="Times New Roman" pitchFamily="18" charset="0"/>
                <a:cs typeface="Times New Roman" pitchFamily="18" charset="0"/>
              </a:rPr>
              <a:t>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smtClean="0"/>
              <a:t>Introduction</a:t>
            </a:r>
            <a:endParaRPr lang="fr-FR" sz="1800" b="1" dirty="0"/>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graphicFrame>
        <p:nvGraphicFramePr>
          <p:cNvPr id="39" name="Diagramme 115"/>
          <p:cNvGraphicFramePr/>
          <p:nvPr>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a:t>
            </a:r>
            <a:r>
              <a:rPr lang="fr-FR" dirty="0" smtClean="0">
                <a:solidFill>
                  <a:schemeClr val="tx2"/>
                </a:solidFill>
                <a:latin typeface="Times New Roman" pitchFamily="18" charset="0"/>
                <a:cs typeface="Times New Roman" pitchFamily="18" charset="0"/>
              </a:rPr>
              <a:t>Reduce. </a:t>
            </a:r>
            <a:r>
              <a:rPr lang="fr-FR" dirty="0">
                <a:solidFill>
                  <a:schemeClr val="tx2"/>
                </a:solidFill>
                <a:latin typeface="Times New Roman" pitchFamily="18" charset="0"/>
                <a:cs typeface="Times New Roman" pitchFamily="18" charset="0"/>
              </a:rPr>
              <a:t>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a:t>
            </a:r>
            <a:r>
              <a:rPr lang="en-US" b="1" dirty="0" smtClean="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a:t>
            </a:r>
            <a:r>
              <a:rPr lang="en-US" dirty="0" smtClean="0">
                <a:solidFill>
                  <a:schemeClr val="tx2"/>
                </a:solidFill>
                <a:latin typeface="Times New Roman" pitchFamily="18" charset="0"/>
                <a:cs typeface="Times New Roman" pitchFamily="18" charset="0"/>
              </a:rPr>
              <a:t>classe</a:t>
            </a:r>
            <a:r>
              <a:rPr lang="fr-FR"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RecordReader traite chaque enregistrement d'entrée et génère la paire clé-valeur respective. Le Mapper de Hadoop enregistre ces données intermédiaires sur le disque local</a:t>
            </a:r>
            <a:r>
              <a:rPr lang="fr-FR" dirty="0" smtClean="0">
                <a:solidFill>
                  <a:schemeClr val="tx2"/>
                </a:solidFill>
                <a:latin typeface="Times New Roman" pitchFamily="18" charset="0"/>
                <a:cs typeface="Times New Roman" pitchFamily="18" charset="0"/>
              </a:rPr>
              <a:t>.</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a:t>
            </a:r>
            <a:r>
              <a:rPr lang="fr-FR" b="1" dirty="0" smtClean="0">
                <a:solidFill>
                  <a:schemeClr val="tx2"/>
                </a:solidFill>
                <a:latin typeface="Footlight MT Light" panose="0204060206030A020304" pitchFamily="18" charset="0"/>
              </a:rPr>
              <a:t>: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endParaRPr lang="fr-FR" dirty="0" smtClean="0">
              <a:solidFill>
                <a:schemeClr val="tx2"/>
              </a:solidFill>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2" name="Groupe 10"/>
          <p:cNvGrpSpPr/>
          <p:nvPr/>
        </p:nvGrpSpPr>
        <p:grpSpPr>
          <a:xfrm>
            <a:off x="347340" y="763983"/>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Diagram 1"/>
          <p:cNvGraphicFramePr/>
          <p:nvPr>
            <p:extLst>
              <p:ext uri="{D42A27DB-BD31-4B8C-83A1-F6EECF244321}">
                <p14:modId xmlns:p14="http://schemas.microsoft.com/office/powerpoint/2010/main" val="688532892"/>
              </p:ext>
            </p:extLst>
          </p:nvPr>
        </p:nvGraphicFramePr>
        <p:xfrm>
          <a:off x="2045110" y="1474517"/>
          <a:ext cx="8114890" cy="46638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 name="Hexagon 18"/>
          <p:cNvSpPr/>
          <p:nvPr/>
        </p:nvSpPr>
        <p:spPr>
          <a:xfrm>
            <a:off x="4837471" y="2488130"/>
            <a:ext cx="658761" cy="58122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31" name="Groupe 10"/>
          <p:cNvGrpSpPr/>
          <p:nvPr/>
        </p:nvGrpSpPr>
        <p:grpSpPr>
          <a:xfrm>
            <a:off x="2156421" y="796493"/>
            <a:ext cx="2821858" cy="471809"/>
            <a:chOff x="1967926" y="1037692"/>
            <a:chExt cx="3033215" cy="389476"/>
          </a:xfrm>
        </p:grpSpPr>
        <p:sp>
          <p:nvSpPr>
            <p:cNvPr id="3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4"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35"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36"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3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38" name="Diagramme 29"/>
          <p:cNvGraphicFramePr/>
          <p:nvPr>
            <p:extLst>
              <p:ext uri="{D42A27DB-BD31-4B8C-83A1-F6EECF244321}">
                <p14:modId xmlns:p14="http://schemas.microsoft.com/office/powerpoint/2010/main" val="1109551842"/>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6310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smtClean="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9" name="Groupe 10"/>
          <p:cNvGrpSpPr/>
          <p:nvPr/>
        </p:nvGrpSpPr>
        <p:grpSpPr>
          <a:xfrm>
            <a:off x="5162399" y="763261"/>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6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6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r>
              <a:rPr lang="fr-FR" b="1" dirty="0" smtClean="0"/>
              <a:t>:</a:t>
            </a:r>
            <a:endParaRPr lang="fr-FR" b="1" dirty="0"/>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a:t>
            </a:r>
            <a:r>
              <a:rPr lang="fr-FR" b="1" dirty="0">
                <a:solidFill>
                  <a:schemeClr val="tx2"/>
                </a:solidFill>
                <a:latin typeface="Times New Roman" pitchFamily="18" charset="0"/>
                <a:cs typeface="Times New Roman" pitchFamily="18" charset="0"/>
              </a:rPr>
              <a:t>données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a:t>
            </a:r>
            <a:r>
              <a:rPr lang="fr-FR" dirty="0">
                <a:solidFill>
                  <a:schemeClr val="tx2"/>
                </a:solidFill>
                <a:latin typeface="Times New Roman" pitchFamily="18" charset="0"/>
                <a:cs typeface="Times New Roman" pitchFamily="18" charset="0"/>
              </a:rPr>
              <a:t>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smtClean="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a:t>
            </a:r>
            <a:r>
              <a:rPr lang="fr-FR" b="1" dirty="0">
                <a:solidFill>
                  <a:schemeClr val="tx2"/>
                </a:solidFill>
                <a:latin typeface="Times New Roman" pitchFamily="18" charset="0"/>
                <a:cs typeface="Times New Roman" pitchFamily="18" charset="0"/>
              </a:rPr>
              <a:t>ressources</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Hadoop</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Spark</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Différence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smtClean="0">
                <a:solidFill>
                  <a:srgbClr val="000000"/>
                </a:solidFill>
                <a:effectLst>
                  <a:outerShdw blurRad="38100" dist="38100" dir="2700000" algn="tl">
                    <a:srgbClr val="000000">
                      <a:alpha val="43137"/>
                    </a:srgbClr>
                  </a:outerShdw>
                </a:effectLst>
                <a:latin typeface="Bell MT" panose="02020503060305020303" pitchFamily="18" charset="0"/>
              </a:rPr>
              <a:t>Etude</a:t>
            </a:r>
            <a:endPar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endParaRP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59"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smtClean="0"/>
              <a:t>Resilient</a:t>
            </a:r>
            <a:r>
              <a:rPr lang="fr-FR" sz="1800" b="1" i="1" dirty="0" smtClean="0"/>
              <a:t> </a:t>
            </a:r>
            <a:r>
              <a:rPr lang="fr-FR" sz="1800" b="1" i="1" dirty="0" err="1"/>
              <a:t>Distributed</a:t>
            </a:r>
            <a:r>
              <a:rPr lang="fr-FR" sz="1800" b="1" i="1" dirty="0"/>
              <a:t> </a:t>
            </a:r>
            <a:r>
              <a:rPr lang="fr-FR" sz="1800" b="1" i="1" dirty="0" err="1" smtClean="0"/>
              <a:t>Datasets</a:t>
            </a:r>
            <a:r>
              <a:rPr lang="fr-FR" b="1" i="1" dirty="0"/>
              <a:t> </a:t>
            </a:r>
            <a:r>
              <a:rPr lang="fr-FR" b="1" i="1" dirty="0" smtClean="0"/>
              <a:t>«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a:t>
            </a:r>
            <a:r>
              <a:rPr lang="fr-FR" dirty="0" smtClean="0"/>
              <a:t>,ou </a:t>
            </a:r>
            <a:r>
              <a:rPr lang="fr-FR" dirty="0"/>
              <a:t>RDD, sont un concept au cœur du Framework Spark. </a:t>
            </a:r>
            <a:r>
              <a:rPr lang="fr-FR" dirty="0"/>
              <a:t>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a:t>
            </a:r>
            <a:r>
              <a:rPr lang="fr-FR" dirty="0" smtClean="0"/>
              <a:t>transformations</a:t>
            </a:r>
            <a:r>
              <a:rPr lang="fr-FR" dirty="0"/>
              <a:t> ne retournent pas de valeur seule, elles retournent un nouveau RDD. </a:t>
            </a:r>
            <a:r>
              <a:rPr lang="fr-FR" dirty="0"/>
              <a:t>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t>
            </a:r>
            <a:r>
              <a:rPr lang="fr-FR" dirty="0" smtClean="0"/>
              <a:t>actions</a:t>
            </a:r>
            <a:r>
              <a:rPr lang="fr-FR" dirty="0"/>
              <a:t> évaluent et retournent une nouvelle valeur. </a:t>
            </a:r>
            <a:r>
              <a:rPr lang="fr-FR" dirty="0"/>
              <a:t>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a:t>
            </a:r>
            <a:r>
              <a:rPr lang="fr-FR" b="1" dirty="0" smtClean="0">
                <a:solidFill>
                  <a:schemeClr val="tx2"/>
                </a:solidFill>
                <a:latin typeface="Times New Roman" pitchFamily="18" charset="0"/>
                <a:cs typeface="Times New Roman" pitchFamily="18" charset="0"/>
              </a:rPr>
              <a:t>Core</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r>
              <a:rPr lang="fr-FR"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Spark SQL</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a:t>
            </a:r>
            <a:r>
              <a:rPr lang="fr-FR" b="1" dirty="0" smtClean="0">
                <a:solidFill>
                  <a:schemeClr val="tx2"/>
                </a:solidFill>
                <a:latin typeface="Times New Roman" pitchFamily="18" charset="0"/>
                <a:cs typeface="Times New Roman" pitchFamily="18" charset="0"/>
              </a:rPr>
              <a:t>Streaming</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smtClean="0"/>
              <a:t>Introduction</a:t>
            </a:r>
            <a:endParaRPr lang="fr-FR" sz="1800" b="1" dirty="0"/>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Les Avantages</a:t>
            </a:r>
            <a:endParaRPr lang="fr-FR" sz="1800" b="1" dirty="0"/>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Architecture</a:t>
            </a:r>
            <a:endParaRPr lang="fr-FR" sz="1800" b="1" dirty="0"/>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Domaine d’application</a:t>
            </a:r>
            <a:endParaRPr lang="fr-FR" sz="1800" b="1" dirty="0"/>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Ecosystème</a:t>
            </a:r>
            <a:endParaRPr lang="fr-FR" sz="1800" b="1" dirty="0"/>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a:t>
            </a:r>
            <a:r>
              <a:rPr lang="fr-FR" b="1" dirty="0" smtClean="0">
                <a:solidFill>
                  <a:schemeClr val="tx2"/>
                </a:solidFill>
                <a:latin typeface="Times New Roman" pitchFamily="18" charset="0"/>
                <a:cs typeface="Times New Roman" pitchFamily="18" charset="0"/>
              </a:rPr>
              <a:t>)</a:t>
            </a:r>
            <a:r>
              <a:rPr lang="fr-FR" b="1" dirty="0" smtClean="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a:t>
            </a:r>
            <a:r>
              <a:rPr lang="fr-FR" dirty="0">
                <a:solidFill>
                  <a:schemeClr val="tx2"/>
                </a:solidFill>
                <a:latin typeface="Times New Roman" pitchFamily="18" charset="0"/>
                <a:cs typeface="Times New Roman" pitchFamily="18" charset="0"/>
              </a:rPr>
              <a:t>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smtClean="0">
                <a:solidFill>
                  <a:schemeClr val="tx2"/>
                </a:solidFill>
                <a:latin typeface="Times New Roman" pitchFamily="18" charset="0"/>
                <a:cs typeface="Times New Roman" pitchFamily="18" charset="0"/>
              </a:rPr>
              <a:t>GraphX</a:t>
            </a:r>
            <a:r>
              <a:rPr lang="fr-FR" b="1" dirty="0" smtClean="0">
                <a:solidFill>
                  <a:schemeClr val="tx2"/>
                </a:solidFill>
                <a:latin typeface="Times New Roman" pitchFamily="18" charset="0"/>
                <a:cs typeface="Times New Roman" pitchFamily="18" charset="0"/>
              </a:rPr>
              <a:t>: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a:t>
            </a:r>
            <a:r>
              <a:rPr lang="fr-FR" dirty="0">
                <a:solidFill>
                  <a:schemeClr val="tx2"/>
                </a:solidFill>
                <a:latin typeface="Times New Roman" pitchFamily="18" charset="0"/>
                <a:cs typeface="Times New Roman" pitchFamily="18" charset="0"/>
              </a:rPr>
              <a:t>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a:t>
            </a:r>
            <a:r>
              <a:rPr lang="fr-FR" dirty="0" smtClean="0"/>
              <a:t>machines :</a:t>
            </a:r>
            <a:endParaRPr lang="fr-FR" dirty="0"/>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a:t>
            </a:r>
            <a:r>
              <a:rPr lang="fr-FR" sz="1800" b="1" dirty="0" smtClean="0"/>
              <a:t>d'essai les méthodes:</a:t>
            </a:r>
            <a:r>
              <a:rPr lang="fr-FR" sz="1800" b="1" dirty="0"/>
              <a:t/>
            </a:r>
            <a:br>
              <a:rPr lang="fr-FR" sz="1800" b="1" dirty="0"/>
            </a:br>
            <a:endParaRPr lang="fr-FR" sz="1800" b="1" dirty="0"/>
          </a:p>
        </p:txBody>
      </p:sp>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a:t>
            </a:r>
            <a:r>
              <a:rPr lang="fr-FR" dirty="0" smtClean="0"/>
              <a:t>travail.</a:t>
            </a:r>
            <a:endParaRPr lang="fr-FR"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a:t>
            </a:r>
            <a:r>
              <a:rPr lang="fr-FR" dirty="0">
                <a:ln>
                  <a:solidFill>
                    <a:schemeClr val="tx1"/>
                  </a:solidFill>
                </a:ln>
                <a:solidFill>
                  <a:schemeClr val="tx1"/>
                </a:solidFill>
                <a:latin typeface="Calibri" panose="020F0502020204030204" pitchFamily="34" charset="0"/>
                <a:cs typeface="Calibri" panose="020F0502020204030204" pitchFamily="34" charset="0"/>
              </a:rPr>
              <a:t>lit les fichiers texte et compte la fréquence à laquelle les mots apparaissent</a:t>
            </a:r>
            <a:r>
              <a:rPr lang="fr-FR" dirty="0">
                <a:ln>
                  <a:solidFill>
                    <a:schemeClr val="tx1"/>
                  </a:solidFill>
                </a:ln>
                <a:solidFill>
                  <a:schemeClr val="tx1"/>
                </a:solidFill>
                <a:latin typeface="Calibri" panose="020F0502020204030204" pitchFamily="34" charset="0"/>
                <a:cs typeface="Calibri" panose="020F0502020204030204" pitchFamily="34" charset="0"/>
              </a:rPr>
              <a:t>. L'entrée est des fichiers texte et la sortie est des fichiers texte, dont chaque ligne contient un mot et le nombre de fois qu'il s'est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produit.</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smtClean="0"/>
              <a:t>Par Exemple :</a:t>
            </a:r>
            <a:endParaRPr lang="fr-FR" dirty="0"/>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 nous avons réalisé notre </a:t>
            </a:r>
            <a:r>
              <a:rPr lang="fr-FR" dirty="0" smtClean="0">
                <a:ln>
                  <a:solidFill>
                    <a:schemeClr val="tx1"/>
                  </a:solidFill>
                </a:ln>
                <a:latin typeface="Garamond" panose="02020404030301010803" pitchFamily="18" charset="0"/>
              </a:rPr>
              <a:t>stage</a:t>
            </a:r>
            <a:r>
              <a:rPr lang="fr-FR" dirty="0">
                <a:ln>
                  <a:solidFill>
                    <a:schemeClr val="tx1"/>
                  </a:solidFill>
                </a:ln>
                <a:latin typeface="Garamond" panose="02020404030301010803" pitchFamily="18" charset="0"/>
              </a:rPr>
              <a:t> de fin d’étude,</a:t>
            </a:r>
          </a:p>
          <a:p>
            <a:pPr algn="ctr"/>
            <a:r>
              <a:rPr lang="fr-FR" dirty="0">
                <a:ln>
                  <a:solidFill>
                    <a:schemeClr val="tx1"/>
                  </a:solidFill>
                </a:ln>
                <a:latin typeface="Garamond" panose="02020404030301010803" pitchFamily="18" charset="0"/>
              </a:rPr>
              <a:t> il s’agit </a:t>
            </a:r>
            <a:r>
              <a:rPr lang="fr-FR" dirty="0" smtClean="0">
                <a:ln>
                  <a:solidFill>
                    <a:schemeClr val="tx1"/>
                  </a:solidFill>
                </a:ln>
                <a:latin typeface="Garamond" panose="02020404030301010803" pitchFamily="18" charset="0"/>
              </a:rPr>
              <a:t>d’une Recherche théorique sur Hadoop et Spark.</a:t>
            </a:r>
            <a:endParaRPr lang="fr-FR" dirty="0">
              <a:ln>
                <a:solidFill>
                  <a:schemeClr val="tx1"/>
                </a:solidFill>
              </a:ln>
              <a:latin typeface="Garamond" panose="02020404030301010803" pitchFamily="18" charset="0"/>
            </a:endParaRPr>
          </a:p>
          <a:p>
            <a:pPr algn="ctr"/>
            <a:endParaRPr lang="fr-FR" dirty="0"/>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3019" y="3506446"/>
            <a:ext cx="5155647" cy="2497767"/>
          </a:xfrm>
          <a:prstGeom prst="rect">
            <a:avLst/>
          </a:prstGeom>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clés »</a:t>
            </a:r>
            <a:r>
              <a:rPr lang="fr-FR" b="1" dirty="0"/>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a:t>
            </a:r>
            <a:r>
              <a:rPr lang="fr-FR" dirty="0">
                <a:ln>
                  <a:solidFill>
                    <a:schemeClr val="tx1"/>
                  </a:solidFill>
                </a:ln>
                <a:solidFill>
                  <a:schemeClr val="tx1"/>
                </a:solidFill>
                <a:latin typeface="Calibri" panose="020F0502020204030204" pitchFamily="34" charset="0"/>
                <a:cs typeface="Calibri" panose="020F0502020204030204" pitchFamily="34" charset="0"/>
              </a:rPr>
              <a:t>Ici, le rapport de performance (PR) est défini comme :</a:t>
            </a:r>
          </a:p>
        </p:txBody>
      </p:sp>
      <mc:AlternateContent xmlns:mc="http://schemas.openxmlformats.org/markup-compatibility/2006">
        <mc:Choice xmlns:a14="http://schemas.microsoft.com/office/drawing/2010/main" Requires="a14">
          <p:sp>
            <p:nvSpPr>
              <p:cNvPr id="8" name="Rectangle 7"/>
              <p:cNvSpPr/>
              <p:nvPr/>
            </p:nvSpPr>
            <p:spPr>
              <a:xfrm>
                <a:off x="2454449" y="4072691"/>
                <a:ext cx="7502013" cy="67544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smtClean="0"/>
              <a:t>Pour calculé (PR):</a:t>
            </a:r>
            <a:endParaRPr lang="fr-FR" dirty="0"/>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smtClean="0"/>
              <a:t>Par Exemple :</a:t>
            </a:r>
            <a:endParaRPr lang="fr-FR" dirty="0"/>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smtClean="0">
                <a:ln>
                  <a:solidFill>
                    <a:schemeClr val="tx1"/>
                  </a:solidFill>
                </a:ln>
                <a:solidFill>
                  <a:schemeClr val="tx1"/>
                </a:solidFill>
                <a:latin typeface="Calibri" panose="020F0502020204030204" pitchFamily="34" charset="0"/>
                <a:cs typeface="Calibri" panose="020F0502020204030204" pitchFamily="34" charset="0"/>
              </a:rPr>
              <a:t>Cette méthode consiste sur trois </a:t>
            </a:r>
            <a:r>
              <a:rPr lang="fr-FR" dirty="0">
                <a:ln>
                  <a:solidFill>
                    <a:schemeClr val="tx1"/>
                  </a:solidFill>
                </a:ln>
                <a:solidFill>
                  <a:schemeClr val="tx1"/>
                </a:solidFill>
                <a:latin typeface="Calibri" panose="020F0502020204030204" pitchFamily="34" charset="0"/>
                <a:cs typeface="Calibri" panose="020F0502020204030204" pitchFamily="34" charset="0"/>
              </a:rPr>
              <a:t>Job qui complètent l'ensemble du programme. Le premier Job produit les mêmes données immédiates comme ce que fait la première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méthode d’étude. </a:t>
            </a:r>
            <a:r>
              <a:rPr lang="fr-FR" dirty="0">
                <a:ln>
                  <a:solidFill>
                    <a:schemeClr val="tx1"/>
                  </a:solidFill>
                </a:ln>
                <a:solidFill>
                  <a:schemeClr val="tx1"/>
                </a:solidFill>
                <a:latin typeface="Calibri" panose="020F0502020204030204" pitchFamily="34" charset="0"/>
                <a:cs typeface="Calibri" panose="020F0502020204030204" pitchFamily="34" charset="0"/>
              </a:rPr>
              <a:t>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smtClean="0"/>
              <a:t>Résultat du Méthode d’étude : « </a:t>
            </a:r>
            <a:r>
              <a:rPr lang="fr-FR" sz="1800" b="1" dirty="0"/>
              <a:t>Word Count-Trie par </a:t>
            </a:r>
            <a:r>
              <a:rPr lang="fr-FR" sz="1800" b="1" dirty="0" smtClean="0"/>
              <a:t>valeurs »</a:t>
            </a:r>
            <a:r>
              <a:rPr lang="fr-FR" b="1" dirty="0"/>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t>
            </a:r>
            <a:r>
              <a:rPr lang="fr-FR" dirty="0">
                <a:ln>
                  <a:solidFill>
                    <a:schemeClr val="tx1"/>
                  </a:solidFill>
                </a:ln>
                <a:solidFill>
                  <a:schemeClr val="tx1"/>
                </a:solidFill>
                <a:latin typeface="Calibri" panose="020F0502020204030204" pitchFamily="34" charset="0"/>
                <a:cs typeface="Calibri" panose="020F0502020204030204" pitchFamily="34" charset="0"/>
              </a:rPr>
              <a:t>a </a:t>
            </a:r>
            <a:r>
              <a:rPr lang="fr-FR" dirty="0">
                <a:ln>
                  <a:solidFill>
                    <a:schemeClr val="tx1"/>
                  </a:solidFill>
                </a:ln>
                <a:solidFill>
                  <a:schemeClr val="tx1"/>
                </a:solidFill>
                <a:latin typeface="Calibri" panose="020F0502020204030204" pitchFamily="34" charset="0"/>
                <a:cs typeface="Calibri" panose="020F0502020204030204" pitchFamily="34" charset="0"/>
              </a:rPr>
              <a:t>valeur du rapport de performance est supérieure à celle de la première </a:t>
            </a:r>
            <a:r>
              <a:rPr lang="fr-FR" dirty="0">
                <a:ln>
                  <a:solidFill>
                    <a:schemeClr val="tx1"/>
                  </a:solidFill>
                </a:ln>
                <a:solidFill>
                  <a:schemeClr val="tx1"/>
                </a:solidFill>
                <a:latin typeface="Calibri" panose="020F0502020204030204" pitchFamily="34" charset="0"/>
                <a:cs typeface="Calibri" panose="020F0502020204030204" pitchFamily="34" charset="0"/>
              </a:rPr>
              <a:t>méthode d’étude car </a:t>
            </a:r>
            <a:r>
              <a:rPr lang="fr-FR" dirty="0">
                <a:ln>
                  <a:solidFill>
                    <a:schemeClr val="tx1"/>
                  </a:solidFill>
                </a:ln>
                <a:solidFill>
                  <a:schemeClr val="tx1"/>
                </a:solidFill>
                <a:latin typeface="Calibri" panose="020F0502020204030204" pitchFamily="34" charset="0"/>
                <a:cs typeface="Calibri" panose="020F0502020204030204" pitchFamily="34" charset="0"/>
              </a:rPr>
              <a:t>il existe </a:t>
            </a:r>
            <a:r>
              <a:rPr lang="fr-FR" dirty="0" smtClean="0">
                <a:ln>
                  <a:solidFill>
                    <a:schemeClr val="tx1"/>
                  </a:solidFill>
                </a:ln>
                <a:solidFill>
                  <a:schemeClr val="tx1"/>
                </a:solidFill>
                <a:latin typeface="Calibri" panose="020F0502020204030204" pitchFamily="34" charset="0"/>
                <a:cs typeface="Calibri" panose="020F0502020204030204" pitchFamily="34" charset="0"/>
              </a:rPr>
              <a:t>plusieurs itérations</a:t>
            </a:r>
            <a:r>
              <a:rPr lang="fr-FR" dirty="0">
                <a:ln>
                  <a:solidFill>
                    <a:schemeClr val="tx1"/>
                  </a:solidFill>
                </a:ln>
                <a:solidFill>
                  <a:schemeClr val="tx1"/>
                </a:solidFill>
                <a:latin typeface="Calibri" panose="020F0502020204030204" pitchFamily="34" charset="0"/>
                <a:cs typeface="Calibri" panose="020F0502020204030204" pitchFamily="34" charset="0"/>
              </a:rPr>
              <a:t>.</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smtClean="0"/>
              <a:t>Algorithme </a:t>
            </a:r>
            <a:r>
              <a:rPr lang="fr-FR" sz="1800" b="1" dirty="0"/>
              <a:t>itératif</a:t>
            </a:r>
            <a:r>
              <a:rPr lang="fr-FR" sz="1800" b="1" dirty="0" smtClean="0"/>
              <a:t> :</a:t>
            </a:r>
            <a:r>
              <a:rPr lang="fr-FR" b="1" dirty="0"/>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t>
            </a:r>
            <a:r>
              <a:rPr lang="fr-FR" dirty="0">
                <a:ln>
                  <a:solidFill>
                    <a:schemeClr val="tx1"/>
                  </a:solidFill>
                </a:ln>
                <a:solidFill>
                  <a:schemeClr val="tx1"/>
                </a:solidFill>
                <a:latin typeface="Calibri" panose="020F0502020204030204" pitchFamily="34" charset="0"/>
                <a:cs typeface="Calibri" panose="020F0502020204030204" pitchFamily="34" charset="0"/>
              </a:rPr>
              <a:t>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r>
              <a:rPr lang="fr-FR" dirty="0">
                <a:ln>
                  <a:solidFill>
                    <a:schemeClr val="tx1"/>
                  </a:solidFill>
                </a:ln>
                <a:solidFill>
                  <a:schemeClr val="tx1"/>
                </a:solidFill>
                <a:latin typeface="Calibri" panose="020F0502020204030204" pitchFamily="34" charset="0"/>
                <a:cs typeface="Calibri" panose="020F0502020204030204" pitchFamily="34" charset="0"/>
              </a:rPr>
              <a:t>.</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smtClean="0"/>
              <a:t>La valeur </a:t>
            </a:r>
            <a:r>
              <a:rPr lang="fr-FR" i="1" dirty="0"/>
              <a:t>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r>
              <a:rPr lang="fr-FR" dirty="0" smtClean="0"/>
              <a:t>).</a:t>
            </a:r>
            <a:endParaRPr lang="fr-FR" dirty="0"/>
          </a:p>
        </p:txBody>
      </p:sp>
    </p:spTree>
    <p:extLst>
      <p:ext uri="{BB962C8B-B14F-4D97-AF65-F5344CB8AC3E}">
        <p14:creationId xmlns:p14="http://schemas.microsoft.com/office/powerpoint/2010/main" val="3722471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smtClean="0"/>
              <a:t>Ce table présenter le temps de travaille pour PageRank : </a:t>
            </a:r>
            <a:endParaRPr lang="fr-FR" i="1" dirty="0"/>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a:t>
            </a:r>
            <a:r>
              <a:rPr lang="fr-FR" i="1" dirty="0" smtClean="0"/>
              <a:t>« spark.executor.memory » </a:t>
            </a:r>
            <a:r>
              <a:rPr lang="fr-FR" i="1" dirty="0"/>
              <a:t>à une valeur </a:t>
            </a:r>
            <a:r>
              <a:rPr lang="fr-FR" i="1" dirty="0" smtClean="0"/>
              <a:t>appropriée</a:t>
            </a:r>
            <a:r>
              <a:rPr lang="fr-FR" i="1" dirty="0"/>
              <a:t>. Et après cela, nous avons extrait les données </a:t>
            </a:r>
            <a:r>
              <a:rPr lang="fr-FR" i="1" dirty="0" smtClean="0"/>
              <a:t>suivantes :</a:t>
            </a:r>
            <a:endParaRPr lang="fr-FR" i="1" dirty="0"/>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a:t>
            </a:r>
            <a:r>
              <a:rPr lang="fr-FR" dirty="0">
                <a:ln>
                  <a:solidFill>
                    <a:schemeClr val="tx1"/>
                  </a:solidFill>
                </a:ln>
                <a:latin typeface="Calibri" panose="020F0502020204030204" pitchFamily="34" charset="0"/>
                <a:cs typeface="Calibri" panose="020F0502020204030204" pitchFamily="34" charset="0"/>
              </a:rPr>
              <a:t>la méthode Word </a:t>
            </a:r>
            <a:r>
              <a:rPr lang="fr-FR" dirty="0">
                <a:ln>
                  <a:solidFill>
                    <a:schemeClr val="tx1"/>
                  </a:solidFill>
                </a:ln>
                <a:latin typeface="Calibri" panose="020F0502020204030204" pitchFamily="34" charset="0"/>
                <a:cs typeface="Calibri" panose="020F0502020204030204" pitchFamily="34" charset="0"/>
              </a:rPr>
              <a:t>Count-Trie par </a:t>
            </a:r>
            <a:r>
              <a:rPr lang="fr-FR" dirty="0" smtClean="0">
                <a:ln>
                  <a:solidFill>
                    <a:schemeClr val="tx1"/>
                  </a:solidFill>
                </a:ln>
                <a:latin typeface="Calibri" panose="020F0502020204030204" pitchFamily="34" charset="0"/>
                <a:cs typeface="Calibri" panose="020F0502020204030204" pitchFamily="34" charset="0"/>
              </a:rPr>
              <a:t>clés : </a:t>
            </a:r>
            <a:endParaRPr lang="fr-FR" dirty="0">
              <a:ln>
                <a:solidFill>
                  <a:schemeClr val="tx1"/>
                </a:solidFill>
              </a:ln>
              <a:latin typeface="Calibri" panose="020F0502020204030204" pitchFamily="34" charset="0"/>
              <a:cs typeface="Calibri" panose="020F0502020204030204" pitchFamily="34" charset="0"/>
            </a:endParaRP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a:t>
            </a:r>
            <a:r>
              <a:rPr lang="fr-FR" dirty="0">
                <a:ln>
                  <a:solidFill>
                    <a:schemeClr val="tx1"/>
                  </a:solidFill>
                </a:ln>
                <a:latin typeface="Calibri" panose="020F0502020204030204" pitchFamily="34" charset="0"/>
                <a:cs typeface="Calibri" panose="020F0502020204030204" pitchFamily="34" charset="0"/>
              </a:rPr>
              <a:t>la méthode </a:t>
            </a:r>
            <a:r>
              <a:rPr lang="fr-FR" dirty="0" smtClean="0">
                <a:ln>
                  <a:solidFill>
                    <a:schemeClr val="tx1"/>
                  </a:solidFill>
                </a:ln>
                <a:latin typeface="Calibri" panose="020F0502020204030204" pitchFamily="34" charset="0"/>
                <a:cs typeface="Calibri" panose="020F0502020204030204" pitchFamily="34" charset="0"/>
              </a:rPr>
              <a:t>Word </a:t>
            </a:r>
            <a:r>
              <a:rPr lang="fr-FR" dirty="0">
                <a:ln>
                  <a:solidFill>
                    <a:schemeClr val="tx1"/>
                  </a:solidFill>
                </a:ln>
                <a:latin typeface="Calibri" panose="020F0502020204030204" pitchFamily="34" charset="0"/>
                <a:cs typeface="Calibri" panose="020F0502020204030204" pitchFamily="34" charset="0"/>
              </a:rPr>
              <a:t>Count-Trie par Valeurs</a:t>
            </a:r>
            <a:r>
              <a:rPr lang="fr-FR" dirty="0" smtClean="0">
                <a:ln>
                  <a:solidFill>
                    <a:schemeClr val="tx1"/>
                  </a:solidFill>
                </a:ln>
                <a:latin typeface="Calibri" panose="020F0502020204030204" pitchFamily="34" charset="0"/>
                <a:cs typeface="Calibri" panose="020F0502020204030204" pitchFamily="34" charset="0"/>
              </a:rPr>
              <a:t>: </a:t>
            </a:r>
            <a:endParaRPr lang="fr-FR" dirty="0">
              <a:ln>
                <a:solidFill>
                  <a:schemeClr val="tx1"/>
                </a:solidFill>
              </a:ln>
              <a:latin typeface="Calibri" panose="020F0502020204030204" pitchFamily="34" charset="0"/>
              <a:cs typeface="Calibri" panose="020F0502020204030204" pitchFamily="34" charset="0"/>
            </a:endParaRP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a:t>
            </a:r>
            <a:r>
              <a:rPr lang="fr-FR" dirty="0">
                <a:ln>
                  <a:solidFill>
                    <a:schemeClr val="tx1"/>
                  </a:solidFill>
                </a:ln>
                <a:latin typeface="Calibri" panose="020F0502020204030204" pitchFamily="34" charset="0"/>
                <a:cs typeface="Calibri" panose="020F0502020204030204" pitchFamily="34" charset="0"/>
              </a:rPr>
              <a:t>: </a:t>
            </a:r>
            <a:endParaRPr lang="fr-FR" dirty="0">
              <a:ln>
                <a:solidFill>
                  <a:schemeClr val="tx1"/>
                </a:solidFill>
              </a:ln>
              <a:latin typeface="Calibri" panose="020F0502020204030204" pitchFamily="34" charset="0"/>
              <a:cs typeface="Calibri" panose="020F0502020204030204" pitchFamily="34" charset="0"/>
            </a:endParaRP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smtClean="0"/>
              <a:t>Le Temps de réalisation sur Spark pour chaque méthode :</a:t>
            </a:r>
            <a:r>
              <a:rPr lang="fr-FR" b="1" dirty="0"/>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smtClean="0">
                <a:ln>
                  <a:solidFill>
                    <a:schemeClr val="tx1"/>
                  </a:solidFill>
                </a:ln>
                <a:latin typeface="Calibri" panose="020F0502020204030204" pitchFamily="34" charset="0"/>
                <a:cs typeface="Calibri" panose="020F0502020204030204" pitchFamily="34" charset="0"/>
              </a:rPr>
              <a:t>Remarques: </a:t>
            </a:r>
            <a:endParaRPr lang="fr-FR" dirty="0">
              <a:ln>
                <a:solidFill>
                  <a:schemeClr val="tx1"/>
                </a:solidFill>
              </a:ln>
              <a:latin typeface="Calibri" panose="020F0502020204030204" pitchFamily="34" charset="0"/>
              <a:cs typeface="Calibri" panose="020F0502020204030204" pitchFamily="34" charset="0"/>
            </a:endParaRP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a:t>
            </a:r>
            <a:r>
              <a:rPr lang="fr-FR" dirty="0" smtClean="0">
                <a:latin typeface="Calibri" panose="020F0502020204030204" pitchFamily="34" charset="0"/>
                <a:ea typeface="Calibri" panose="020F0502020204030204" pitchFamily="34" charset="0"/>
                <a:cs typeface="Times New Roman" panose="02020603050405020304" pitchFamily="18" charset="0"/>
              </a:rPr>
              <a:t>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latin typeface="Calibri" panose="020F0502020204030204" pitchFamily="34" charset="0"/>
                <a:ea typeface="Calibri" panose="020F0502020204030204" pitchFamily="34" charset="0"/>
                <a:cs typeface="Times New Roman" panose="02020603050405020304" pitchFamily="18" charset="0"/>
              </a:rPr>
              <a:t>Dans </a:t>
            </a:r>
            <a:r>
              <a:rPr lang="fr-FR" dirty="0">
                <a:latin typeface="Calibri" panose="020F0502020204030204" pitchFamily="34" charset="0"/>
                <a:ea typeface="Calibri" panose="020F0502020204030204" pitchFamily="34" charset="0"/>
                <a:cs typeface="Times New Roman" panose="02020603050405020304" pitchFamily="18" charset="0"/>
              </a:rPr>
              <a:t>Spark, la planification des tâches est basée sur un mode piloté par les événements, mais Hadoop utilise des pulsations pour suivre les tâches, ce qui entraîne périodiquement des retards de quelques secondes</a:t>
            </a:r>
            <a:r>
              <a:rPr lang="fr-FR" dirty="0" smtClean="0">
                <a:latin typeface="Calibri" panose="020F0502020204030204" pitchFamily="34"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smtClean="0"/>
              <a:t>Introduction</a:t>
            </a:r>
            <a:endParaRPr lang="fr-FR" sz="1800" b="1" dirty="0"/>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Résultat</a:t>
            </a:r>
            <a:endParaRPr lang="fr-FR" sz="1800" b="1" dirty="0"/>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a:t>
            </a: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travailler.</a:t>
            </a:r>
            <a:endParaRPr lang="fr-FR" sz="2400" dirty="0">
              <a:ln>
                <a:solidFill>
                  <a:schemeClr val="tx1"/>
                </a:solidFill>
              </a:ln>
              <a:solidFill>
                <a:schemeClr val="tx1"/>
              </a:solidFill>
              <a:latin typeface="Calibri" panose="020F0502020204030204" pitchFamily="34" charset="0"/>
              <a:cs typeface="Calibri" panose="020F0502020204030204" pitchFamily="34" charset="0"/>
            </a:endParaRP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a:effectLst/>
                        </a:rPr>
                        <a:t>Base de comparaison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smtClean="0"/>
              <a:t>On peut Résumer les différences </a:t>
            </a:r>
            <a:r>
              <a:rPr lang="fr-FR" b="1" dirty="0" smtClean="0"/>
              <a:t>entre Hadoop et Spark dans le tableau suivant:</a:t>
            </a:r>
            <a:endParaRPr lang="fr-FR" b="1" dirty="0"/>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smtClean="0">
                <a:ln>
                  <a:solidFill>
                    <a:schemeClr val="tx1"/>
                  </a:solidFill>
                </a:ln>
                <a:solidFill>
                  <a:schemeClr val="tx1"/>
                </a:solidFill>
                <a:latin typeface="Calibri" panose="020F0502020204030204" pitchFamily="34" charset="0"/>
                <a:cs typeface="Calibri" panose="020F0502020204030204" pitchFamily="34" charset="0"/>
              </a:rPr>
              <a:t>Il </a:t>
            </a:r>
            <a:r>
              <a:rPr lang="fr-FR" sz="2400" dirty="0">
                <a:ln>
                  <a:solidFill>
                    <a:schemeClr val="tx1"/>
                  </a:solidFill>
                </a:ln>
                <a:solidFill>
                  <a:schemeClr val="tx1"/>
                </a:solidFill>
                <a:latin typeface="Calibri" panose="020F0502020204030204" pitchFamily="34" charset="0"/>
                <a:cs typeface="Calibri" panose="020F0502020204030204" pitchFamily="34" charset="0"/>
              </a:rPr>
              <a:t>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smtClean="0">
                <a:solidFill>
                  <a:schemeClr val="bg1"/>
                </a:solidFill>
                <a:latin typeface="Cambria" panose="02040503050406030204" pitchFamily="18" charset="0"/>
              </a:rPr>
              <a:t>Stage </a:t>
            </a:r>
            <a:r>
              <a:rPr lang="fr-FR" dirty="0">
                <a:solidFill>
                  <a:schemeClr val="bg1"/>
                </a:solidFill>
                <a:latin typeface="Cambria" panose="02040503050406030204" pitchFamily="18" charset="0"/>
              </a:rPr>
              <a:t>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8" name="Flèche droite 4"/>
          <p:cNvSpPr/>
          <p:nvPr/>
        </p:nvSpPr>
        <p:spPr>
          <a:xfrm>
            <a:off x="1934370" y="267585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40527" y="39016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4371" y="528775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smtClean="0">
                <a:ln>
                  <a:solidFill>
                    <a:schemeClr val="tx1"/>
                  </a:solidFill>
                </a:ln>
                <a:solidFill>
                  <a:schemeClr val="tx1"/>
                </a:solidFill>
                <a:latin typeface="Calibri" panose="020F0502020204030204" pitchFamily="34" charset="0"/>
                <a:cs typeface="Calibri" panose="020F0502020204030204" pitchFamily="34" charset="0"/>
              </a:rPr>
              <a:t>Le </a:t>
            </a:r>
            <a:r>
              <a:rPr lang="fr-FR" dirty="0">
                <a:ln>
                  <a:solidFill>
                    <a:schemeClr val="tx1"/>
                  </a:solidFill>
                </a:ln>
                <a:solidFill>
                  <a:schemeClr val="tx1"/>
                </a:solidFill>
                <a:latin typeface="Calibri" panose="020F0502020204030204" pitchFamily="34" charset="0"/>
                <a:cs typeface="Calibri" panose="020F0502020204030204" pitchFamily="34" charset="0"/>
              </a:rPr>
              <a:t>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Vitesse</a:t>
            </a:r>
            <a:endParaRPr lang="fr-FR" sz="1600" b="1" dirty="0"/>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Véracité</a:t>
            </a:r>
            <a:endParaRPr lang="fr-FR" sz="1600" b="1" dirty="0"/>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Valeur</a:t>
            </a:r>
            <a:endParaRPr lang="fr-FR" sz="1600" b="1" dirty="0"/>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Variété</a:t>
            </a:r>
            <a:endParaRPr lang="fr-FR" sz="1600" b="1" dirty="0"/>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smtClean="0"/>
              <a:t>Domaine D’application</a:t>
            </a:r>
            <a:endParaRPr lang="fr-FR" sz="1800" b="1" dirty="0"/>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Définition</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Objectifs</a:t>
            </a:r>
            <a:endParaRPr lang="fr-FR" sz="1800" b="1" dirty="0"/>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Marche du big data</a:t>
            </a:r>
            <a:endParaRPr lang="fr-FR" sz="1800" b="1" dirty="0"/>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Caractéristique</a:t>
            </a:r>
            <a:endParaRPr lang="fr-FR" sz="1800" b="1" dirty="0"/>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smtClean="0"/>
              <a:t>Comment gérer les big data ?</a:t>
            </a:r>
            <a:endParaRPr lang="fr-FR" sz="1800" b="1" dirty="0"/>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a:t>
            </a:r>
            <a:r>
              <a:rPr lang="fr-FR" dirty="0" smtClean="0">
                <a:ln>
                  <a:solidFill>
                    <a:schemeClr val="tx1"/>
                  </a:solidFill>
                </a:ln>
                <a:solidFill>
                  <a:schemeClr val="tx1"/>
                </a:solidFill>
                <a:latin typeface="Calibri" panose="020F0502020204030204" pitchFamily="34" charset="0"/>
                <a:cs typeface="Calibri" panose="020F0502020204030204" pitchFamily="34" charset="0"/>
              </a:rPr>
              <a:t>l </a:t>
            </a:r>
            <a:r>
              <a:rPr lang="fr-FR" dirty="0">
                <a:ln>
                  <a:solidFill>
                    <a:schemeClr val="tx1"/>
                  </a:solidFill>
                </a:ln>
                <a:solidFill>
                  <a:schemeClr val="tx1"/>
                </a:solidFill>
                <a:latin typeface="Calibri" panose="020F0502020204030204" pitchFamily="34" charset="0"/>
                <a:cs typeface="Calibri" panose="020F0502020204030204" pitchFamily="34" charset="0"/>
              </a:rPr>
              <a:t>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36431</TotalTime>
  <Words>3536</Words>
  <Application>Microsoft Office PowerPoint</Application>
  <PresentationFormat>Widescreen</PresentationFormat>
  <Paragraphs>653</Paragraphs>
  <Slides>42</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MS PGothic</vt: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d'essai les méthodes: </vt:lpstr>
      <vt:lpstr>Conditions d'essai les méthodes: </vt:lpstr>
      <vt:lpstr>Conditions d'essai les méthodes: </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PowerPoint Presentation</vt:lpstr>
      <vt:lpstr>PowerPoint Presentation</vt:lpstr>
      <vt:lpstr>Le Temps de réalisation sur Spark pour chaque méthode : </vt:lpstr>
      <vt:lpstr>Le Temps de réalisation sur Spark pour chaque méthode : </vt:lpstr>
      <vt:lpstr>Le Temps de réalisation sur Spark pour chaque méthode : </vt:lpstr>
      <vt:lpstr>Introduction</vt:lpstr>
      <vt:lpstr>PowerPoint Presentation</vt:lpstr>
      <vt:lpstr>PowerPoint Presentation</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Utilisateur Windows</cp:lastModifiedBy>
  <cp:revision>622</cp:revision>
  <dcterms:created xsi:type="dcterms:W3CDTF">2019-02-20T08:43:28Z</dcterms:created>
  <dcterms:modified xsi:type="dcterms:W3CDTF">2020-06-10T21:27:37Z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