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5.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9"/>
  </p:notesMasterIdLst>
  <p:sldIdLst>
    <p:sldId id="258" r:id="rId3"/>
    <p:sldId id="292" r:id="rId4"/>
    <p:sldId id="300" r:id="rId5"/>
    <p:sldId id="323" r:id="rId6"/>
    <p:sldId id="351" r:id="rId7"/>
    <p:sldId id="352" r:id="rId8"/>
    <p:sldId id="353" r:id="rId9"/>
    <p:sldId id="354" r:id="rId10"/>
    <p:sldId id="355" r:id="rId11"/>
    <p:sldId id="304" r:id="rId12"/>
    <p:sldId id="357" r:id="rId13"/>
    <p:sldId id="358" r:id="rId14"/>
    <p:sldId id="385" r:id="rId15"/>
    <p:sldId id="391" r:id="rId16"/>
    <p:sldId id="392" r:id="rId17"/>
    <p:sldId id="386" r:id="rId18"/>
    <p:sldId id="395" r:id="rId19"/>
    <p:sldId id="394" r:id="rId20"/>
    <p:sldId id="396" r:id="rId21"/>
    <p:sldId id="397" r:id="rId22"/>
    <p:sldId id="341" r:id="rId23"/>
    <p:sldId id="360" r:id="rId24"/>
    <p:sldId id="387" r:id="rId25"/>
    <p:sldId id="361" r:id="rId26"/>
    <p:sldId id="390" r:id="rId27"/>
    <p:sldId id="362" r:id="rId28"/>
    <p:sldId id="388" r:id="rId29"/>
    <p:sldId id="389" r:id="rId30"/>
    <p:sldId id="363" r:id="rId31"/>
    <p:sldId id="382" r:id="rId32"/>
    <p:sldId id="383" r:id="rId33"/>
    <p:sldId id="384" r:id="rId34"/>
    <p:sldId id="372" r:id="rId35"/>
    <p:sldId id="373" r:id="rId36"/>
    <p:sldId id="374" r:id="rId37"/>
    <p:sldId id="375" r:id="rId38"/>
    <p:sldId id="376" r:id="rId39"/>
    <p:sldId id="377" r:id="rId40"/>
    <p:sldId id="378" r:id="rId41"/>
    <p:sldId id="379" r:id="rId42"/>
    <p:sldId id="380" r:id="rId43"/>
    <p:sldId id="381" r:id="rId44"/>
    <p:sldId id="371" r:id="rId45"/>
    <p:sldId id="364" r:id="rId46"/>
    <p:sldId id="370" r:id="rId47"/>
    <p:sldId id="347"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9435" autoAdjust="0"/>
  </p:normalViewPr>
  <p:slideViewPr>
    <p:cSldViewPr snapToGrid="0">
      <p:cViewPr varScale="1">
        <p:scale>
          <a:sx n="78" d="100"/>
          <a:sy n="78" d="100"/>
        </p:scale>
        <p:origin x="8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a:t>Etude</a:t>
          </a:r>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a:t>Différence</a:t>
          </a:r>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t>
        <a:bodyPr/>
        <a:lstStyle/>
        <a:p>
          <a:endParaRPr lang="en-US"/>
        </a:p>
      </dgm:t>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t>
        <a:bodyPr/>
        <a:lstStyle/>
        <a:p>
          <a:endParaRPr lang="en-US"/>
        </a:p>
      </dgm:t>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62F5EFDB-2A98-480E-B225-04649E6231D6}" type="presOf" srcId="{F9C8EFEE-5633-43FD-A788-CE2144ADBA94}" destId="{D5C0CDBB-4F54-42A3-BC78-7C3E1A616FD7}" srcOrd="0" destOrd="0" presId="urn:microsoft.com/office/officeart/2005/8/layout/hChevron3"/>
    <dgm:cxn modelId="{85E6E56E-EF97-4A9F-A3CC-E14263DFF4FF}" type="presOf" srcId="{7441B2F7-7D6B-4ECF-84A5-06D3934B55C4}" destId="{F1FDF943-5960-4215-8B84-E671A175C7D8}"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4C8AABD2-C5C7-46CC-BC72-92B87FA32BFA}" srcId="{B2C3A030-F8FB-4198-9C93-99A8B165B478}" destId="{7441B2F7-7D6B-4ECF-84A5-06D3934B55C4}" srcOrd="4" destOrd="0" parTransId="{5D23804F-0826-4F69-ABC5-97A2E32DE188}" sibTransId="{3193ECF5-E9C6-4B54-A268-73646074C76B}"/>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F09DD473-7E0E-42B0-8B94-7C87AFC3C718}" type="presOf" srcId="{1B033471-38BC-4AD1-997B-1AC26617677A}" destId="{A81EB50E-2635-4EB9-9870-3F957495EDD1}"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Différence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 Conclusion</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Différence</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 </a:t>
          </a:r>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Conclusion</a:t>
          </a:r>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p>
      </dsp:txBody>
      <dsp:txXfrm>
        <a:off x="8296704" y="0"/>
        <a:ext cx="1446665"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18824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2209543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2080590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246828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128012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376854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43</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44</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45</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46</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7.png"/><Relationship Id="rId7" Type="http://schemas.openxmlformats.org/officeDocument/2006/relationships/diagramLayout" Target="../diagrams/layout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6.png"/><Relationship Id="rId10" Type="http://schemas.microsoft.com/office/2007/relationships/diagramDrawing" Target="../diagrams/drawing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7.png"/><Relationship Id="rId7" Type="http://schemas.openxmlformats.org/officeDocument/2006/relationships/diagramData" Target="../diagrams/data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10.xml"/><Relationship Id="rId5" Type="http://schemas.openxmlformats.org/officeDocument/2006/relationships/image" Target="../media/image6.png"/><Relationship Id="rId10" Type="http://schemas.openxmlformats.org/officeDocument/2006/relationships/diagramColors" Target="../diagrams/colors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7.png"/><Relationship Id="rId7" Type="http://schemas.openxmlformats.org/officeDocument/2006/relationships/diagramLayout" Target="../diagrams/layout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6.png"/><Relationship Id="rId10" Type="http://schemas.microsoft.com/office/2007/relationships/diagramDrawing" Target="../diagrams/drawing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7.png"/><Relationship Id="rId7" Type="http://schemas.openxmlformats.org/officeDocument/2006/relationships/diagramLayout" Target="../diagrams/layout15.xml"/><Relationship Id="rId12"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image" Target="../media/image15.png"/><Relationship Id="rId5" Type="http://schemas.openxmlformats.org/officeDocument/2006/relationships/image" Target="../media/image6.png"/><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6.xml"/><Relationship Id="rId12"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6.xml"/><Relationship Id="rId11" Type="http://schemas.openxmlformats.org/officeDocument/2006/relationships/image" Target="../media/image17.png"/><Relationship Id="rId5" Type="http://schemas.openxmlformats.org/officeDocument/2006/relationships/image" Target="../media/image6.png"/><Relationship Id="rId10" Type="http://schemas.microsoft.com/office/2007/relationships/diagramDrawing" Target="../diagrams/drawing1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6.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12"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7.xml"/><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png"/><Relationship Id="rId7" Type="http://schemas.openxmlformats.org/officeDocument/2006/relationships/diagramLayout" Target="../diagrams/layout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image" Target="../media/image21.png"/><Relationship Id="rId5" Type="http://schemas.openxmlformats.org/officeDocument/2006/relationships/image" Target="../media/image6.png"/><Relationship Id="rId10" Type="http://schemas.microsoft.com/office/2007/relationships/diagramDrawing" Target="../diagrams/drawing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8.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image" Target="../media/image7.png"/><Relationship Id="rId7" Type="http://schemas.openxmlformats.org/officeDocument/2006/relationships/diagramLayout" Target="../diagrams/layout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9.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9.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7.png"/><Relationship Id="rId7" Type="http://schemas.openxmlformats.org/officeDocument/2006/relationships/diagramLayout" Target="../diagrams/layout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6.png"/><Relationship Id="rId10" Type="http://schemas.microsoft.com/office/2007/relationships/diagramDrawing" Target="../diagrams/drawing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0.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7.png"/><Relationship Id="rId7" Type="http://schemas.openxmlformats.org/officeDocument/2006/relationships/diagramLayout" Target="../diagrams/layout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6.png"/><Relationship Id="rId10" Type="http://schemas.microsoft.com/office/2007/relationships/diagramDrawing" Target="../diagrams/drawing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image" Target="../media/image7.png"/><Relationship Id="rId7" Type="http://schemas.openxmlformats.org/officeDocument/2006/relationships/diagramData" Target="../diagrams/data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11" Type="http://schemas.microsoft.com/office/2007/relationships/diagramDrawing" Target="../diagrams/drawing22.xml"/><Relationship Id="rId5" Type="http://schemas.openxmlformats.org/officeDocument/2006/relationships/image" Target="../media/image6.png"/><Relationship Id="rId10" Type="http://schemas.openxmlformats.org/officeDocument/2006/relationships/diagramColors" Target="../diagrams/colors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7.png"/><Relationship Id="rId7" Type="http://schemas.openxmlformats.org/officeDocument/2006/relationships/diagramData" Target="../diagrams/data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diagramDrawing" Target="../diagrams/drawing24.xml"/><Relationship Id="rId5" Type="http://schemas.openxmlformats.org/officeDocument/2006/relationships/image" Target="../media/image6.png"/><Relationship Id="rId10" Type="http://schemas.openxmlformats.org/officeDocument/2006/relationships/diagramColors" Target="../diagrams/colors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5.xml"/><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7.xml"/><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jp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29.xml"/><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0.xml"/><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12"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2.xml"/><Relationship Id="rId11" Type="http://schemas.openxmlformats.org/officeDocument/2006/relationships/image" Target="../media/image200.png"/><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7.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8.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5.xml"/><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6.xml"/><Relationship Id="rId11" Type="http://schemas.openxmlformats.org/officeDocument/2006/relationships/image" Target="../media/image29.png"/><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7.xml"/><Relationship Id="rId11" Type="http://schemas.openxmlformats.org/officeDocument/2006/relationships/image" Target="../media/image30.png"/><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8.xml"/><Relationship Id="rId11" Type="http://schemas.openxmlformats.org/officeDocument/2006/relationships/image" Target="../media/image31.png"/><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12"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39.xml"/><Relationship Id="rId11" Type="http://schemas.openxmlformats.org/officeDocument/2006/relationships/image" Target="../media/image32.png"/><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2.xml.rels><?xml version="1.0" encoding="UTF-8" standalone="yes"?>
<Relationships xmlns="http://schemas.openxmlformats.org/package/2006/relationships"><Relationship Id="rId8" Type="http://schemas.openxmlformats.org/officeDocument/2006/relationships/diagramQuickStyle" Target="../diagrams/quickStyle40.xml"/><Relationship Id="rId3" Type="http://schemas.openxmlformats.org/officeDocument/2006/relationships/image" Target="../media/image7.png"/><Relationship Id="rId7" Type="http://schemas.openxmlformats.org/officeDocument/2006/relationships/diagramLayout" Target="../diagrams/layout40.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Data" Target="../diagrams/data40.xml"/><Relationship Id="rId5" Type="http://schemas.openxmlformats.org/officeDocument/2006/relationships/image" Target="../media/image6.png"/><Relationship Id="rId10" Type="http://schemas.microsoft.com/office/2007/relationships/diagramDrawing" Target="../diagrams/drawing4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0.xml"/></Relationships>
</file>

<file path=ppt/slides/_rels/slide43.xml.rels><?xml version="1.0" encoding="UTF-8" standalone="yes"?>
<Relationships xmlns="http://schemas.openxmlformats.org/package/2006/relationships"><Relationship Id="rId8" Type="http://schemas.openxmlformats.org/officeDocument/2006/relationships/diagramQuickStyle" Target="../diagrams/quickStyle41.xml"/><Relationship Id="rId3" Type="http://schemas.openxmlformats.org/officeDocument/2006/relationships/image" Target="../media/image7.png"/><Relationship Id="rId7" Type="http://schemas.openxmlformats.org/officeDocument/2006/relationships/diagramLayout" Target="../diagrams/layout4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Data" Target="../diagrams/data41.xml"/><Relationship Id="rId5" Type="http://schemas.openxmlformats.org/officeDocument/2006/relationships/image" Target="../media/image6.png"/><Relationship Id="rId10" Type="http://schemas.microsoft.com/office/2007/relationships/diagramDrawing" Target="../diagrams/drawing4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1.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2.xml"/><Relationship Id="rId3" Type="http://schemas.openxmlformats.org/officeDocument/2006/relationships/image" Target="../media/image7.png"/><Relationship Id="rId7" Type="http://schemas.openxmlformats.org/officeDocument/2006/relationships/diagramLayout" Target="../diagrams/layout42.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Data" Target="../diagrams/data42.xml"/><Relationship Id="rId5" Type="http://schemas.openxmlformats.org/officeDocument/2006/relationships/image" Target="../media/image6.png"/><Relationship Id="rId10" Type="http://schemas.microsoft.com/office/2007/relationships/diagramDrawing" Target="../diagrams/drawing4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2.xml"/></Relationships>
</file>

<file path=ppt/slides/_rels/slide45.xml.rels><?xml version="1.0" encoding="UTF-8" standalone="yes"?>
<Relationships xmlns="http://schemas.openxmlformats.org/package/2006/relationships"><Relationship Id="rId8" Type="http://schemas.openxmlformats.org/officeDocument/2006/relationships/diagramQuickStyle" Target="../diagrams/quickStyle43.xml"/><Relationship Id="rId3" Type="http://schemas.openxmlformats.org/officeDocument/2006/relationships/image" Target="../media/image7.png"/><Relationship Id="rId7" Type="http://schemas.openxmlformats.org/officeDocument/2006/relationships/diagramLayout" Target="../diagrams/layout43.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Data" Target="../diagrams/data43.xml"/><Relationship Id="rId5" Type="http://schemas.openxmlformats.org/officeDocument/2006/relationships/image" Target="../media/image6.png"/><Relationship Id="rId10" Type="http://schemas.microsoft.com/office/2007/relationships/diagramDrawing" Target="../diagrams/drawing4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37850" y="858699"/>
            <a:ext cx="1530428" cy="319656"/>
          </a:xfrm>
        </p:spPr>
        <p:txBody>
          <a:bodyPr/>
          <a:lstStyle/>
          <a:p>
            <a:r>
              <a:rPr lang="fr-FR" sz="1800" b="1" dirty="0"/>
              <a:t>Introduction</a:t>
            </a:r>
          </a:p>
        </p:txBody>
      </p:sp>
      <p:grpSp>
        <p:nvGrpSpPr>
          <p:cNvPr id="11" name="Groupe 10"/>
          <p:cNvGrpSpPr/>
          <p:nvPr/>
        </p:nvGrpSpPr>
        <p:grpSpPr>
          <a:xfrm>
            <a:off x="1085435" y="800422"/>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77470" y="85869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425684" y="85869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Common.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YARN.</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MapReduce.</a:t>
            </a: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367138" y="840683"/>
            <a:ext cx="1530428" cy="319656"/>
          </a:xfrm>
        </p:spPr>
        <p:txBody>
          <a:bodyPr/>
          <a:lstStyle/>
          <a:p>
            <a:r>
              <a:rPr lang="fr-FR" sz="1800" b="1" dirty="0"/>
              <a:t>Introduction</a:t>
            </a:r>
          </a:p>
        </p:txBody>
      </p:sp>
      <p:grpSp>
        <p:nvGrpSpPr>
          <p:cNvPr id="11" name="Groupe 10"/>
          <p:cNvGrpSpPr/>
          <p:nvPr/>
        </p:nvGrpSpPr>
        <p:grpSpPr>
          <a:xfrm>
            <a:off x="4669335" y="76341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08318" y="840683"/>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983232" y="84068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077305" y="848655"/>
            <a:ext cx="1530428" cy="319656"/>
          </a:xfrm>
        </p:spPr>
        <p:txBody>
          <a:bodyPr/>
          <a:lstStyle/>
          <a:p>
            <a:r>
              <a:rPr lang="fr-FR" sz="1800" b="1" dirty="0"/>
              <a:t>Introduction</a:t>
            </a:r>
          </a:p>
        </p:txBody>
      </p:sp>
      <p:grpSp>
        <p:nvGrpSpPr>
          <p:cNvPr id="11" name="Groupe 10"/>
          <p:cNvGrpSpPr/>
          <p:nvPr/>
        </p:nvGrpSpPr>
        <p:grpSpPr>
          <a:xfrm>
            <a:off x="9050355" y="77257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697974"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189710" y="85173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4 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882433"/>
            <a:ext cx="11669980" cy="877356"/>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Common utilities: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a:t>
            </a:r>
            <a:endParaRPr lang="en-US" b="1" dirty="0">
              <a:solidFill>
                <a:schemeClr val="tx2"/>
              </a:solidFill>
              <a:latin typeface="Footlight MT Light" panose="0204060206030A020304" pitchFamily="18" charset="0"/>
            </a:endParaRPr>
          </a:p>
        </p:txBody>
      </p:sp>
      <p:sp>
        <p:nvSpPr>
          <p:cNvPr id="17" name="Rectangle 16"/>
          <p:cNvSpPr/>
          <p:nvPr/>
        </p:nvSpPr>
        <p:spPr>
          <a:xfrm>
            <a:off x="239349" y="3429000"/>
            <a:ext cx="11669980" cy="1338828"/>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549381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HDFS: </a:t>
            </a:r>
            <a:r>
              <a:rPr lang="fr-FR" dirty="0">
                <a:solidFill>
                  <a:schemeClr val="tx2"/>
                </a:solidFill>
                <a:latin typeface="Times New Roman" pitchFamily="18" charset="0"/>
                <a:cs typeface="Times New Roman" pitchFamily="18" charset="0"/>
              </a:rPr>
              <a:t>est la couche de stockage pour le </a:t>
            </a:r>
            <a:r>
              <a:rPr lang="fr-FR" dirty="0" err="1">
                <a:solidFill>
                  <a:schemeClr val="tx2"/>
                </a:solidFill>
                <a:latin typeface="Times New Roman" pitchFamily="18" charset="0"/>
                <a:cs typeface="Times New Roman" pitchFamily="18" charset="0"/>
              </a:rPr>
              <a:t>Big</a:t>
            </a:r>
            <a:r>
              <a:rPr lang="fr-FR" dirty="0">
                <a:solidFill>
                  <a:schemeClr val="tx2"/>
                </a:solidFill>
                <a:latin typeface="Times New Roman" pitchFamily="18" charset="0"/>
                <a:cs typeface="Times New Roman" pitchFamily="18" charset="0"/>
              </a:rPr>
              <a:t>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 HDFS stocke les données sous forme de bloc, la taille minimale du bloc est de 128 Mo dans </a:t>
            </a:r>
            <a:r>
              <a:rPr lang="fr-FR" dirty="0" err="1">
                <a:solidFill>
                  <a:schemeClr val="tx2"/>
                </a:solidFill>
                <a:latin typeface="Times New Roman" pitchFamily="18" charset="0"/>
                <a:cs typeface="Times New Roman" pitchFamily="18" charset="0"/>
              </a:rPr>
              <a:t>Hadoop</a:t>
            </a:r>
            <a:r>
              <a:rPr lang="fr-FR" dirty="0">
                <a:solidFill>
                  <a:schemeClr val="tx2"/>
                </a:solidFill>
                <a:latin typeface="Times New Roman" pitchFamily="18" charset="0"/>
                <a:cs typeface="Times New Roman" pitchFamily="18" charset="0"/>
              </a:rPr>
              <a:t> 2.x. HDFS réplique les blocs pour les données disponibles si les données sont stockées sur une machine et si cette dernière tombe en panne, les données ne sont pas perdues, mais pour les éviter, les données sont répliquées sur différentes machines</a:t>
            </a:r>
            <a:r>
              <a:rPr lang="fr-FR" dirty="0"/>
              <a:t>.</a:t>
            </a:r>
          </a:p>
          <a:p>
            <a:pPr algn="just">
              <a:lnSpc>
                <a:spcPct val="150000"/>
              </a:lnSpc>
            </a:pPr>
            <a:r>
              <a:rPr lang="fr-FR" dirty="0">
                <a:solidFill>
                  <a:schemeClr val="tx2"/>
                </a:solidFill>
                <a:latin typeface="Times New Roman" pitchFamily="18" charset="0"/>
                <a:cs typeface="Times New Roman" pitchFamily="18" charset="0"/>
              </a:rPr>
              <a:t>Le HDFS suit une architecture maître-esclave il a deux principaux composants de HDFS sont NAME NODE et DATANODE. </a:t>
            </a:r>
          </a:p>
          <a:p>
            <a:pPr marL="28575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NAME NODE : </a:t>
            </a:r>
            <a:r>
              <a:rPr lang="fr-FR" dirty="0">
                <a:solidFill>
                  <a:schemeClr val="tx2"/>
                </a:solidFill>
                <a:latin typeface="Times New Roman" pitchFamily="18" charset="0"/>
                <a:cs typeface="Times New Roman" pitchFamily="18" charset="0"/>
              </a:rPr>
              <a:t>est le maître, nous pouvons également avoir NAME NODE secondaire au cas où le principal cesserait de fonctionner, NAME NODE secondaire agirait comme une sauvegarde. Le NAME NODE gère essentiellement les nœuds des données en stockant des métadonnées.</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88351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2585323"/>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DATA NODE : </a:t>
            </a:r>
            <a:r>
              <a:rPr lang="fr-FR" dirty="0">
                <a:solidFill>
                  <a:schemeClr val="tx2"/>
                </a:solidFill>
                <a:latin typeface="Times New Roman" pitchFamily="18" charset="0"/>
                <a:cs typeface="Times New Roman" pitchFamily="18" charset="0"/>
              </a:rPr>
              <a:t>est l'esclave, qui est essentiellement le matériel de base à faible coût. Nous pouvons avoir plusieurs DATA NODES. Il stocke les données réelles. Ce DATA NODE prend en charge le facteur de réplication, supposons que si un DATA NODE tombe en panne, les données peuvent être accessibles par l'autre DATA NODE répliqué. Par conséquent, l'accessibilité des données est améliorée et la perte des données est évitée.</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042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Reduce. 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classe</a:t>
            </a:r>
            <a:r>
              <a:rPr lang="fr-FR" dirty="0">
                <a:solidFill>
                  <a:schemeClr val="tx2"/>
                </a:solidFill>
                <a:latin typeface="Times New Roman" pitchFamily="18" charset="0"/>
                <a:cs typeface="Times New Roman" pitchFamily="18" charset="0"/>
              </a:rPr>
              <a:t>, RecordReader traite chaque enregistrement d'entrée et génère la paire clé-valeur respective. Le Mapper de Hadoop enregistre ces données intermédiaires sur le disque local.</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endParaRPr lang="fr-FR" dirty="0">
              <a:ln>
                <a:solidFill>
                  <a:schemeClr val="tx1"/>
                </a:solidFill>
              </a:ln>
              <a:latin typeface="Calibri" panose="020F0502020204030204" pitchFamily="34" charset="0"/>
              <a:cs typeface="Calibri" panose="020F0502020204030204" pitchFamily="34" charset="0"/>
            </a:endParaRPr>
          </a:p>
        </p:txBody>
      </p:sp>
      <p:sp>
        <p:nvSpPr>
          <p:cNvPr id="4" name="TextBox 3"/>
          <p:cNvSpPr txBox="1"/>
          <p:nvPr/>
        </p:nvSpPr>
        <p:spPr>
          <a:xfrm>
            <a:off x="239349" y="1757369"/>
            <a:ext cx="11638019" cy="646331"/>
          </a:xfrm>
          <a:prstGeom prst="rect">
            <a:avLst/>
          </a:prstGeom>
          <a:noFill/>
        </p:spPr>
        <p:txBody>
          <a:bodyPr wrap="square" rtlCol="0">
            <a:spAutoFit/>
          </a:bodyPr>
          <a:lstStyle/>
          <a:p>
            <a:pPr algn="just"/>
            <a:r>
              <a:rPr lang="fr-FR" dirty="0" smtClean="0"/>
              <a:t>Pour comprend le fonctionnement en prend par exemple un fichier exemple.txt dont le contenu suivant :</a:t>
            </a:r>
          </a:p>
          <a:p>
            <a:pPr algn="just"/>
            <a:r>
              <a:rPr lang="en-US" dirty="0"/>
              <a:t>Dear, Bear, River, Car, Car, River, Deer, Car and Bear</a:t>
            </a:r>
            <a:endParaRPr lang="fr-FR" dirty="0"/>
          </a:p>
        </p:txBody>
      </p:sp>
      <p:pic>
        <p:nvPicPr>
          <p:cNvPr id="1036" name="Picture 12" descr="Txt file Icons - Download 2435 Free Txt file icons he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2686" y="2678407"/>
            <a:ext cx="848100" cy="848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9375" y="3560174"/>
            <a:ext cx="987771" cy="276999"/>
          </a:xfrm>
          <a:prstGeom prst="rect">
            <a:avLst/>
          </a:prstGeom>
          <a:noFill/>
        </p:spPr>
        <p:txBody>
          <a:bodyPr wrap="none" rtlCol="0">
            <a:spAutoFit/>
          </a:bodyPr>
          <a:lstStyle/>
          <a:p>
            <a:r>
              <a:rPr lang="fr-FR" sz="1200" dirty="0" smtClean="0"/>
              <a:t>Exemple.txt</a:t>
            </a:r>
            <a:endParaRPr lang="fr-FR" sz="1200" dirty="0"/>
          </a:p>
        </p:txBody>
      </p:sp>
      <p:sp>
        <p:nvSpPr>
          <p:cNvPr id="23" name="Bent-Up Arrow 22"/>
          <p:cNvSpPr/>
          <p:nvPr/>
        </p:nvSpPr>
        <p:spPr>
          <a:xfrm rot="5400000">
            <a:off x="433767" y="4063727"/>
            <a:ext cx="1184192" cy="778255"/>
          </a:xfrm>
          <a:prstGeom prst="bentUpArrow">
            <a:avLst>
              <a:gd name="adj1" fmla="val 15036"/>
              <a:gd name="adj2" fmla="val 2167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Image 8" descr="MapReduce Way - MapReduce Tutorial - Edureka"/>
          <p:cNvPicPr/>
          <p:nvPr/>
        </p:nvPicPr>
        <p:blipFill rotWithShape="1">
          <a:blip r:embed="rId12">
            <a:extLst>
              <a:ext uri="{28A0092B-C50C-407E-A947-70E740481C1C}">
                <a14:useLocalDpi xmlns:a14="http://schemas.microsoft.com/office/drawing/2010/main" val="0"/>
              </a:ext>
            </a:extLst>
          </a:blip>
          <a:srcRect t="12799"/>
          <a:stretch/>
        </p:blipFill>
        <p:spPr bwMode="auto">
          <a:xfrm>
            <a:off x="1414991" y="2893796"/>
            <a:ext cx="9919894" cy="2961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48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36"/>
                                        </p:tgtEl>
                                        <p:attrNameLst>
                                          <p:attrName>style.visibility</p:attrName>
                                        </p:attrNameLst>
                                      </p:cBhvr>
                                      <p:to>
                                        <p:strVal val="visible"/>
                                      </p:to>
                                    </p:set>
                                    <p:animEffect transition="in" filter="fade">
                                      <p:cBhvr>
                                        <p:cTn id="11" dur="500"/>
                                        <p:tgtEl>
                                          <p:spTgt spid="103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arn(inVertical)">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endParaRPr lang="fr-FR" dirty="0">
              <a:ln>
                <a:solidFill>
                  <a:schemeClr val="tx1"/>
                </a:solidFill>
              </a:ln>
              <a:latin typeface="Calibri" panose="020F0502020204030204" pitchFamily="34" charset="0"/>
              <a:cs typeface="Calibri" panose="020F0502020204030204" pitchFamily="34" charset="0"/>
            </a:endParaRPr>
          </a:p>
        </p:txBody>
      </p:sp>
      <p:sp>
        <p:nvSpPr>
          <p:cNvPr id="5" name="TextBox 4"/>
          <p:cNvSpPr txBox="1"/>
          <p:nvPr/>
        </p:nvSpPr>
        <p:spPr>
          <a:xfrm>
            <a:off x="101697" y="1784661"/>
            <a:ext cx="9253318" cy="646331"/>
          </a:xfrm>
          <a:prstGeom prst="rect">
            <a:avLst/>
          </a:prstGeom>
          <a:noFill/>
        </p:spPr>
        <p:txBody>
          <a:bodyPr wrap="square" rtlCol="0">
            <a:spAutoFit/>
          </a:bodyPr>
          <a:lstStyle/>
          <a:p>
            <a:pPr marL="285750" indent="-285750" algn="just">
              <a:buFont typeface="Arial" panose="020B0604020202020204" pitchFamily="34" charset="0"/>
              <a:buChar char="•"/>
            </a:pPr>
            <a:r>
              <a:rPr lang="fr-FR" dirty="0"/>
              <a:t>Tout d'abord, nous divisons l'entrée en trois divisions, comme le montre la figure. Cela répartira le travail entre tous les nœuds de la carte</a:t>
            </a:r>
            <a:r>
              <a:rPr lang="fr-FR" dirty="0" smtClean="0"/>
              <a:t>.</a:t>
            </a:r>
          </a:p>
        </p:txBody>
      </p:sp>
      <p:sp>
        <p:nvSpPr>
          <p:cNvPr id="7" name="TextBox 6"/>
          <p:cNvSpPr txBox="1"/>
          <p:nvPr/>
        </p:nvSpPr>
        <p:spPr>
          <a:xfrm>
            <a:off x="101697" y="2957305"/>
            <a:ext cx="9707561" cy="923330"/>
          </a:xfrm>
          <a:prstGeom prst="rect">
            <a:avLst/>
          </a:prstGeom>
          <a:noFill/>
        </p:spPr>
        <p:txBody>
          <a:bodyPr wrap="square" rtlCol="0">
            <a:spAutoFit/>
          </a:bodyPr>
          <a:lstStyle/>
          <a:p>
            <a:pPr marL="285750" indent="-285750" algn="just">
              <a:buFont typeface="Arial" panose="020B0604020202020204" pitchFamily="34" charset="0"/>
              <a:buChar char="•"/>
            </a:pPr>
            <a:r>
              <a:rPr lang="fr-FR" dirty="0"/>
              <a:t>Ensuite, nous jetons les mots dans chacun des mappeurs et donnons une valeur codée en dur (1) à chacun des jetons ou mots. La raison pour laquelle une valeur codée en dur égale à 1 est que chaque mot, en soi, apparaîtra une fois</a:t>
            </a:r>
            <a:r>
              <a:rPr lang="fr-FR" dirty="0" smtClean="0"/>
              <a:t>.</a:t>
            </a:r>
            <a:endParaRPr lang="fr-FR" dirty="0"/>
          </a:p>
        </p:txBody>
      </p:sp>
      <p:pic>
        <p:nvPicPr>
          <p:cNvPr id="14" name="Picture 13"/>
          <p:cNvPicPr>
            <a:picLocks noChangeAspect="1"/>
          </p:cNvPicPr>
          <p:nvPr/>
        </p:nvPicPr>
        <p:blipFill>
          <a:blip r:embed="rId11"/>
          <a:stretch>
            <a:fillRect/>
          </a:stretch>
        </p:blipFill>
        <p:spPr>
          <a:xfrm>
            <a:off x="10211619" y="1320464"/>
            <a:ext cx="1504950" cy="2230971"/>
          </a:xfrm>
          <a:prstGeom prst="rect">
            <a:avLst/>
          </a:prstGeom>
        </p:spPr>
      </p:pic>
      <p:pic>
        <p:nvPicPr>
          <p:cNvPr id="15" name="Picture 14"/>
          <p:cNvPicPr>
            <a:picLocks noChangeAspect="1"/>
          </p:cNvPicPr>
          <p:nvPr/>
        </p:nvPicPr>
        <p:blipFill>
          <a:blip r:embed="rId12"/>
          <a:stretch>
            <a:fillRect/>
          </a:stretch>
        </p:blipFill>
        <p:spPr>
          <a:xfrm>
            <a:off x="10475590" y="3625452"/>
            <a:ext cx="1085850" cy="2609850"/>
          </a:xfrm>
          <a:prstGeom prst="rect">
            <a:avLst/>
          </a:prstGeom>
        </p:spPr>
      </p:pic>
      <p:sp>
        <p:nvSpPr>
          <p:cNvPr id="25" name="TextBox 24"/>
          <p:cNvSpPr txBox="1"/>
          <p:nvPr/>
        </p:nvSpPr>
        <p:spPr>
          <a:xfrm>
            <a:off x="101697" y="4559650"/>
            <a:ext cx="9707561" cy="646331"/>
          </a:xfrm>
          <a:prstGeom prst="rect">
            <a:avLst/>
          </a:prstGeom>
          <a:noFill/>
        </p:spPr>
        <p:txBody>
          <a:bodyPr wrap="square" rtlCol="0">
            <a:spAutoFit/>
          </a:bodyPr>
          <a:lstStyle/>
          <a:p>
            <a:pPr marL="285750" indent="-285750">
              <a:buFont typeface="Arial" panose="020B0604020202020204" pitchFamily="34" charset="0"/>
              <a:buChar char="•"/>
            </a:pPr>
            <a:r>
              <a:rPr lang="fr-FR" dirty="0"/>
              <a:t>une liste de paires clé-valeur sera créée où la clé n'est rien mais les mots individuels et la valeur en sont un. </a:t>
            </a:r>
          </a:p>
        </p:txBody>
      </p:sp>
    </p:spTree>
    <p:extLst>
      <p:ext uri="{BB962C8B-B14F-4D97-AF65-F5344CB8AC3E}">
        <p14:creationId xmlns:p14="http://schemas.microsoft.com/office/powerpoint/2010/main" val="222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endParaRPr lang="fr-FR" dirty="0">
              <a:ln>
                <a:solidFill>
                  <a:schemeClr val="tx1"/>
                </a:solidFill>
              </a:ln>
              <a:latin typeface="Calibri" panose="020F0502020204030204" pitchFamily="34" charset="0"/>
              <a:cs typeface="Calibri" panose="020F0502020204030204" pitchFamily="34" charset="0"/>
            </a:endParaRPr>
          </a:p>
        </p:txBody>
      </p:sp>
      <p:sp>
        <p:nvSpPr>
          <p:cNvPr id="4" name="TextBox 3"/>
          <p:cNvSpPr txBox="1"/>
          <p:nvPr/>
        </p:nvSpPr>
        <p:spPr>
          <a:xfrm>
            <a:off x="117959" y="1790323"/>
            <a:ext cx="10668028" cy="646331"/>
          </a:xfrm>
          <a:prstGeom prst="rect">
            <a:avLst/>
          </a:prstGeom>
          <a:noFill/>
        </p:spPr>
        <p:txBody>
          <a:bodyPr wrap="square" rtlCol="0">
            <a:spAutoFit/>
          </a:bodyPr>
          <a:lstStyle/>
          <a:p>
            <a:pPr marL="285750" indent="-285750">
              <a:buFont typeface="Arial" panose="020B0604020202020204" pitchFamily="34" charset="0"/>
              <a:buChar char="•"/>
            </a:pPr>
            <a:r>
              <a:rPr lang="fr-FR" dirty="0"/>
              <a:t>un processus de partition a lieu où le tri et le brassage se produisent de sorte que tous les tuples avec la même clé soient envoyés au réducteur correspondant</a:t>
            </a:r>
            <a:r>
              <a:rPr lang="fr-FR" dirty="0" smtClean="0"/>
              <a:t>.</a:t>
            </a:r>
            <a:endParaRPr lang="fr-FR" dirty="0"/>
          </a:p>
        </p:txBody>
      </p:sp>
      <p:pic>
        <p:nvPicPr>
          <p:cNvPr id="6" name="Picture 5"/>
          <p:cNvPicPr>
            <a:picLocks noChangeAspect="1"/>
          </p:cNvPicPr>
          <p:nvPr/>
        </p:nvPicPr>
        <p:blipFill>
          <a:blip r:embed="rId11"/>
          <a:stretch>
            <a:fillRect/>
          </a:stretch>
        </p:blipFill>
        <p:spPr>
          <a:xfrm>
            <a:off x="10704313" y="1708825"/>
            <a:ext cx="1152525" cy="2505075"/>
          </a:xfrm>
          <a:prstGeom prst="rect">
            <a:avLst/>
          </a:prstGeom>
        </p:spPr>
      </p:pic>
      <p:sp>
        <p:nvSpPr>
          <p:cNvPr id="7" name="TextBox 6"/>
          <p:cNvSpPr txBox="1"/>
          <p:nvPr/>
        </p:nvSpPr>
        <p:spPr>
          <a:xfrm>
            <a:off x="197675" y="2758759"/>
            <a:ext cx="10248296" cy="646331"/>
          </a:xfrm>
          <a:prstGeom prst="rect">
            <a:avLst/>
          </a:prstGeom>
          <a:noFill/>
        </p:spPr>
        <p:txBody>
          <a:bodyPr wrap="square" rtlCol="0">
            <a:spAutoFit/>
          </a:bodyPr>
          <a:lstStyle/>
          <a:p>
            <a:pPr marL="285750" indent="-285750">
              <a:buFont typeface="Arial" panose="020B0604020202020204" pitchFamily="34" charset="0"/>
              <a:buChar char="•"/>
            </a:pPr>
            <a:r>
              <a:rPr lang="fr-FR" dirty="0"/>
              <a:t>Ainsi, après la phase de tri et de brassage, chaque réducteur aura une clé unique et une liste de valeurs correspondant à cette même clé. </a:t>
            </a:r>
          </a:p>
        </p:txBody>
      </p:sp>
      <p:sp>
        <p:nvSpPr>
          <p:cNvPr id="8" name="TextBox 7"/>
          <p:cNvSpPr txBox="1"/>
          <p:nvPr/>
        </p:nvSpPr>
        <p:spPr>
          <a:xfrm>
            <a:off x="239349" y="4778686"/>
            <a:ext cx="8129148" cy="369332"/>
          </a:xfrm>
          <a:prstGeom prst="rect">
            <a:avLst/>
          </a:prstGeom>
          <a:noFill/>
        </p:spPr>
        <p:txBody>
          <a:bodyPr wrap="none" rtlCol="0">
            <a:spAutoFit/>
          </a:bodyPr>
          <a:lstStyle/>
          <a:p>
            <a:pPr marL="285750" indent="-285750">
              <a:buFont typeface="Arial" panose="020B0604020202020204" pitchFamily="34" charset="0"/>
              <a:buChar char="•"/>
            </a:pPr>
            <a:r>
              <a:rPr lang="fr-FR" dirty="0"/>
              <a:t>chaque réducteur compte les valeurs présentes dans cette liste de valeurs</a:t>
            </a:r>
            <a:r>
              <a:rPr lang="fr-FR" dirty="0" smtClean="0"/>
              <a:t>.</a:t>
            </a:r>
            <a:endParaRPr lang="fr-FR" dirty="0"/>
          </a:p>
        </p:txBody>
      </p:sp>
      <p:pic>
        <p:nvPicPr>
          <p:cNvPr id="9" name="Picture 8"/>
          <p:cNvPicPr>
            <a:picLocks noChangeAspect="1"/>
          </p:cNvPicPr>
          <p:nvPr/>
        </p:nvPicPr>
        <p:blipFill>
          <a:blip r:embed="rId12"/>
          <a:stretch>
            <a:fillRect/>
          </a:stretch>
        </p:blipFill>
        <p:spPr>
          <a:xfrm>
            <a:off x="8975709" y="3524424"/>
            <a:ext cx="1190625" cy="2609850"/>
          </a:xfrm>
          <a:prstGeom prst="rect">
            <a:avLst/>
          </a:prstGeom>
        </p:spPr>
      </p:pic>
    </p:spTree>
    <p:extLst>
      <p:ext uri="{BB962C8B-B14F-4D97-AF65-F5344CB8AC3E}">
        <p14:creationId xmlns:p14="http://schemas.microsoft.com/office/powerpoint/2010/main" val="20980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Hadoop</a:t>
            </a: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Spark</a:t>
            </a: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Différence</a:t>
            </a: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Etude</a:t>
            </a: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01697" y="1278174"/>
            <a:ext cx="4597541"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Exemple de comptage de mots de </a:t>
            </a:r>
            <a:r>
              <a:rPr lang="fr-FR" dirty="0" err="1">
                <a:ln>
                  <a:solidFill>
                    <a:schemeClr val="tx1"/>
                  </a:solidFill>
                </a:ln>
                <a:latin typeface="Calibri" panose="020F0502020204030204" pitchFamily="34" charset="0"/>
                <a:cs typeface="Calibri" panose="020F0502020204030204" pitchFamily="34" charset="0"/>
              </a:rPr>
              <a:t>MapReduce</a:t>
            </a:r>
            <a:r>
              <a:rPr lang="fr-FR" dirty="0">
                <a:ln>
                  <a:solidFill>
                    <a:schemeClr val="tx1"/>
                  </a:solidFill>
                </a:ln>
                <a:latin typeface="Calibri" panose="020F0502020204030204" pitchFamily="34" charset="0"/>
                <a:cs typeface="Calibri" panose="020F0502020204030204" pitchFamily="34" charset="0"/>
              </a:rPr>
              <a:t>:</a:t>
            </a:r>
            <a:endParaRPr lang="fr-FR" dirty="0">
              <a:ln>
                <a:solidFill>
                  <a:schemeClr val="tx1"/>
                </a:solidFill>
              </a:ln>
              <a:latin typeface="Calibri" panose="020F0502020204030204" pitchFamily="34" charset="0"/>
              <a:cs typeface="Calibri" panose="020F0502020204030204" pitchFamily="34" charset="0"/>
            </a:endParaRPr>
          </a:p>
        </p:txBody>
      </p:sp>
      <p:sp>
        <p:nvSpPr>
          <p:cNvPr id="5" name="TextBox 4"/>
          <p:cNvSpPr txBox="1"/>
          <p:nvPr/>
        </p:nvSpPr>
        <p:spPr>
          <a:xfrm>
            <a:off x="239349" y="2079328"/>
            <a:ext cx="11850954" cy="369332"/>
          </a:xfrm>
          <a:prstGeom prst="rect">
            <a:avLst/>
          </a:prstGeom>
          <a:noFill/>
        </p:spPr>
        <p:txBody>
          <a:bodyPr wrap="square" rtlCol="0">
            <a:spAutoFit/>
          </a:bodyPr>
          <a:lstStyle/>
          <a:p>
            <a:pPr marL="285750" indent="-285750" algn="just">
              <a:buFont typeface="Arial" panose="020B0604020202020204" pitchFamily="34" charset="0"/>
              <a:buChar char="•"/>
            </a:pPr>
            <a:r>
              <a:rPr lang="fr-FR" dirty="0" smtClean="0"/>
              <a:t>Enfin</a:t>
            </a:r>
            <a:r>
              <a:rPr lang="fr-FR" dirty="0"/>
              <a:t>, toutes les paires clé / valeur de sortie sont ensuite collectées et écrites dans le fichier de sortie</a:t>
            </a:r>
            <a:r>
              <a:rPr lang="fr-FR" dirty="0" smtClean="0"/>
              <a:t>.</a:t>
            </a:r>
            <a:endParaRPr lang="fr-FR" dirty="0"/>
          </a:p>
        </p:txBody>
      </p:sp>
      <p:pic>
        <p:nvPicPr>
          <p:cNvPr id="10" name="Picture 9"/>
          <p:cNvPicPr>
            <a:picLocks noChangeAspect="1"/>
          </p:cNvPicPr>
          <p:nvPr/>
        </p:nvPicPr>
        <p:blipFill>
          <a:blip r:embed="rId11"/>
          <a:stretch>
            <a:fillRect/>
          </a:stretch>
        </p:blipFill>
        <p:spPr>
          <a:xfrm>
            <a:off x="5366166" y="3025561"/>
            <a:ext cx="1333500" cy="2219325"/>
          </a:xfrm>
          <a:prstGeom prst="rect">
            <a:avLst/>
          </a:prstGeom>
        </p:spPr>
      </p:pic>
    </p:spTree>
    <p:extLst>
      <p:ext uri="{BB962C8B-B14F-4D97-AF65-F5344CB8AC3E}">
        <p14:creationId xmlns:p14="http://schemas.microsoft.com/office/powerpoint/2010/main" val="340236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973784" y="873846"/>
            <a:ext cx="1530428" cy="319656"/>
          </a:xfrm>
        </p:spPr>
        <p:txBody>
          <a:bodyPr/>
          <a:lstStyle/>
          <a:p>
            <a:r>
              <a:rPr lang="fr-FR" sz="1800" b="1" dirty="0"/>
              <a:t>Introduction</a:t>
            </a:r>
          </a:p>
        </p:txBody>
      </p:sp>
      <p:grpSp>
        <p:nvGrpSpPr>
          <p:cNvPr id="32" name="Groupe 10"/>
          <p:cNvGrpSpPr/>
          <p:nvPr/>
        </p:nvGrpSpPr>
        <p:grpSpPr>
          <a:xfrm>
            <a:off x="860802" y="821482"/>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4131132" y="8845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36" name="Titre 1"/>
          <p:cNvSpPr txBox="1">
            <a:spLocks/>
          </p:cNvSpPr>
          <p:nvPr/>
        </p:nvSpPr>
        <p:spPr>
          <a:xfrm>
            <a:off x="7289947"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a:t>Introduction</a:t>
            </a:r>
          </a:p>
        </p:txBody>
      </p:sp>
      <p:grpSp>
        <p:nvGrpSpPr>
          <p:cNvPr id="59" name="Groupe 10"/>
          <p:cNvGrpSpPr/>
          <p:nvPr/>
        </p:nvGrpSpPr>
        <p:grpSpPr>
          <a:xfrm>
            <a:off x="3496069" y="862299"/>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3620237" y="86946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63" name="Titre 1"/>
          <p:cNvSpPr txBox="1">
            <a:spLocks/>
          </p:cNvSpPr>
          <p:nvPr/>
        </p:nvSpPr>
        <p:spPr>
          <a:xfrm>
            <a:off x="7239268" y="86946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682300" y="772350"/>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331469" y="8291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841319" y="82386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données: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ressources: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609749"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7225"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768768" y="81699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426366" y="777776"/>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6194" y="81224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585385" y="808572"/>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a:t>Resilient</a:t>
            </a:r>
            <a:r>
              <a:rPr lang="fr-FR" sz="1800" b="1" i="1" dirty="0"/>
              <a:t> </a:t>
            </a:r>
            <a:r>
              <a:rPr lang="fr-FR" sz="1800" b="1" i="1" dirty="0" err="1"/>
              <a:t>Distributed</a:t>
            </a:r>
            <a:r>
              <a:rPr lang="fr-FR" sz="1800" b="1" i="1" dirty="0"/>
              <a:t> </a:t>
            </a:r>
            <a:r>
              <a:rPr lang="fr-FR" sz="1800" b="1" i="1" dirty="0" err="1"/>
              <a:t>Datasets</a:t>
            </a:r>
            <a:r>
              <a:rPr lang="fr-FR" b="1" i="1" dirty="0"/>
              <a:t> «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,ou RDD, sont un concept au cœur du Framework Spark. 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transformations ne retournent pas de valeur seule, elles retournent un nouveau RDD. 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actions évaluent et retournent une nouvelle valeur. 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476942" y="786506"/>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738334" y="81206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815866"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13498" y="796654"/>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522216"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707807" y="83380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13527"/>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Core: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SQL: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Streaming: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433535" y="823974"/>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802726"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GraphX: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a:t>
            </a:r>
          </a:p>
          <a:p>
            <a:pPr algn="ctr"/>
            <a:r>
              <a:rPr lang="fr-FR" dirty="0">
                <a:ln>
                  <a:solidFill>
                    <a:schemeClr val="tx1"/>
                  </a:solidFill>
                </a:ln>
                <a:latin typeface="Garamond" panose="02020404030301010803" pitchFamily="18" charset="0"/>
              </a:rPr>
              <a:t> nous avons réalisé notre stage de fin d’étude dans le cadre </a:t>
            </a:r>
          </a:p>
          <a:p>
            <a:pPr algn="ctr"/>
            <a:r>
              <a:rPr lang="fr-FR" dirty="0">
                <a:ln>
                  <a:solidFill>
                    <a:schemeClr val="tx1"/>
                  </a:solidFill>
                </a:ln>
                <a:latin typeface="Garamond" panose="02020404030301010803" pitchFamily="18" charset="0"/>
              </a:rPr>
              <a:t>d’une Recherche théorique sur Hadoop et Spark.</a:t>
            </a:r>
          </a:p>
          <a:p>
            <a:pPr algn="ctr"/>
            <a:endParaRPr lang="fr-FR" dirty="0"/>
          </a:p>
        </p:txBody>
      </p:sp>
      <p:pic>
        <p:nvPicPr>
          <p:cNvPr id="4" name="Picture 3"/>
          <p:cNvPicPr>
            <a:picLocks noChangeAspect="1"/>
          </p:cNvPicPr>
          <p:nvPr/>
        </p:nvPicPr>
        <p:blipFill rotWithShape="1">
          <a:blip r:embed="rId11" cstate="print">
            <a:extLst>
              <a:ext uri="{28A0092B-C50C-407E-A947-70E740481C1C}">
                <a14:useLocalDpi xmlns:a14="http://schemas.microsoft.com/office/drawing/2010/main" val="0"/>
              </a:ext>
            </a:extLst>
          </a:blip>
          <a:srcRect l="8267" t="10031" r="8916" b="15956"/>
          <a:stretch/>
        </p:blipFill>
        <p:spPr>
          <a:xfrm>
            <a:off x="341243" y="3273163"/>
            <a:ext cx="5754757" cy="2892934"/>
          </a:xfrm>
          <a:prstGeom prst="rect">
            <a:avLst/>
          </a:prstGeom>
          <a:ln>
            <a:noFill/>
          </a:ln>
          <a:effectLst>
            <a:outerShdw blurRad="292100" dist="139700" dir="2700000" algn="tl" rotWithShape="0">
              <a:srgbClr val="333333">
                <a:alpha val="65000"/>
              </a:srgbClr>
            </a:outerShdw>
          </a:effectLst>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initiales :</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machines :</a:t>
            </a:r>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Conditions initiales :</a:t>
            </a:r>
            <a:br>
              <a:rPr lang="fr-FR" sz="1800" b="1" dirty="0"/>
            </a:br>
            <a:endParaRPr lang="fr-FR" sz="1800" b="1" dirty="0"/>
          </a:p>
        </p:txBody>
      </p:sp>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travail.</a:t>
            </a:r>
          </a:p>
        </p:txBody>
      </p:sp>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Conditions initiales :</a:t>
            </a:r>
            <a:br>
              <a:rPr lang="fr-FR" sz="1800" b="1" dirty="0"/>
            </a:br>
            <a:endParaRPr lang="fr-FR" sz="1800" b="1" dirty="0"/>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clés »</a:t>
            </a:r>
            <a:r>
              <a:rPr lang="fr-FR" b="1" dirty="0"/>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lit les fichiers texte et compte la fréquence à laquelle les mots apparaissent. L'entrée est des fichiers texte et la sortie est des fichiers texte, dont chaque ligne contient un mot et le nombre de fois qu'il s'est produit.</a:t>
            </a: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a:t>Par Exemple :</a:t>
            </a:r>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clés »</a:t>
            </a:r>
            <a:r>
              <a:rPr lang="fr-FR" b="1" dirty="0"/>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Ici, le rapport de performance (PR) est défini comme :</a:t>
            </a:r>
          </a:p>
        </p:txBody>
      </p:sp>
      <mc:AlternateContent xmlns:mc="http://schemas.openxmlformats.org/markup-compatibility/2006" xmlns:a14="http://schemas.microsoft.com/office/drawing/2010/main">
        <mc:Choice Requires="a14">
          <p:sp>
            <p:nvSpPr>
              <p:cNvPr id="8" name="Rectangle 7"/>
              <p:cNvSpPr/>
              <p:nvPr/>
            </p:nvSpPr>
            <p:spPr>
              <a:xfrm>
                <a:off x="2454449" y="4072691"/>
                <a:ext cx="7502013" cy="67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a:t>Pour calculé (PR):</a:t>
            </a:r>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Valeurs »</a:t>
            </a:r>
            <a:r>
              <a:rPr lang="fr-FR" b="1" dirty="0"/>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a:t>Par Exemple :</a:t>
            </a:r>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Cette méthode consiste sur trois Job qui complètent l'ensemble du programme. Le premier Job produit les mêmes données immédiates comme ce que fait la première méthode d’étude. 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valeurs »</a:t>
            </a:r>
            <a:r>
              <a:rPr lang="fr-FR" b="1" dirty="0"/>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 valeur du rapport de performance est supérieure à celle de la première méthode d’étude car il existe plusieurs itérations.</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a:t>Algorithme itératif :</a:t>
            </a:r>
            <a:r>
              <a:rPr lang="fr-FR" b="1" dirty="0"/>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a:t>La valeur 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p>
        </p:txBody>
      </p:sp>
    </p:spTree>
    <p:extLst>
      <p:ext uri="{BB962C8B-B14F-4D97-AF65-F5344CB8AC3E}">
        <p14:creationId xmlns:p14="http://schemas.microsoft.com/office/powerpoint/2010/main" val="3722471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a:t>Ce table présenter le temps de travaille pour PageRank : </a:t>
            </a:r>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travailler.</a:t>
            </a: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r>
              <a:rPr lang="fr-FR" b="1" dirty="0"/>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 spark.executor.memory » à une valeur appropriée. Et après cela, nous avons extrait les données suivantes :</a:t>
            </a:r>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clés : </a:t>
            </a: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Valeurs: </a:t>
            </a: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 </a:t>
            </a: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Remarques: </a:t>
            </a: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Spark, la planification des tâches est basée sur un mode piloté par les événements, mais Hadoop utilise des pulsations pour suivre les tâches, ce qui entraîne périodiquement des retards de quelques secondes.</a:t>
            </a: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dirty="0">
                          <a:effectLst/>
                        </a:rPr>
                        <a:t>Base de comparaison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a:t>On peut Résumer les différences </a:t>
            </a:r>
            <a:r>
              <a:rPr lang="fr-FR" b="1" dirty="0"/>
              <a:t>entre Hadoop et Spark dans le tableau suivant:</a:t>
            </a:r>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Il 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8" name="Flèche droite 4"/>
          <p:cNvSpPr/>
          <p:nvPr/>
        </p:nvSpPr>
        <p:spPr>
          <a:xfrm>
            <a:off x="1972647" y="246564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39613" y="372825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9613" y="518304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Le 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Vitesse</a:t>
            </a:r>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Véracité</a:t>
            </a:r>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Valeur</a:t>
            </a:r>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Variété</a:t>
            </a:r>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Comment gérer les big data ?</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Il 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36560</TotalTime>
  <Words>3985</Words>
  <Application>Microsoft Office PowerPoint</Application>
  <PresentationFormat>Widescreen</PresentationFormat>
  <Paragraphs>702</Paragraphs>
  <Slides>46</Slides>
  <Notes>46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ＭＳ Ｐゴシック</vt: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initiales : </vt:lpstr>
      <vt:lpstr>PowerPoint Presentation</vt:lpstr>
      <vt:lpstr>PowerPoint Presentation</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PowerPoint Presentation</vt:lpstr>
      <vt:lpstr>PowerPoint Presentation</vt:lpstr>
      <vt:lpstr>Le Temps de réalisation sur Spark pour chaque méthode : </vt:lpstr>
      <vt:lpstr>Le Temps de réalisation sur Spark pour chaque méthode : </vt:lpstr>
      <vt:lpstr>Le Temps de réalisation sur Spark pour chaque méthode : </vt:lpstr>
      <vt:lpstr>Introduction</vt:lpstr>
      <vt:lpstr>PowerPoint Presentation</vt:lpstr>
      <vt:lpstr>PowerPoint Presentation</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Utilisateur Windows</cp:lastModifiedBy>
  <cp:revision>645</cp:revision>
  <dcterms:created xsi:type="dcterms:W3CDTF">2019-02-20T08:43:28Z</dcterms:created>
  <dcterms:modified xsi:type="dcterms:W3CDTF">2020-06-11T15:13:12Z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