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6"/>
  </p:notesMasterIdLst>
  <p:sldIdLst>
    <p:sldId id="258" r:id="rId3"/>
    <p:sldId id="292" r:id="rId4"/>
    <p:sldId id="300" r:id="rId5"/>
    <p:sldId id="323" r:id="rId6"/>
    <p:sldId id="301" r:id="rId7"/>
    <p:sldId id="329" r:id="rId8"/>
    <p:sldId id="304" r:id="rId9"/>
    <p:sldId id="332" r:id="rId10"/>
    <p:sldId id="333" r:id="rId11"/>
    <p:sldId id="334" r:id="rId12"/>
    <p:sldId id="335" r:id="rId13"/>
    <p:sldId id="348" r:id="rId14"/>
    <p:sldId id="336" r:id="rId15"/>
    <p:sldId id="349" r:id="rId16"/>
    <p:sldId id="350" r:id="rId17"/>
    <p:sldId id="338" r:id="rId18"/>
    <p:sldId id="341" r:id="rId19"/>
    <p:sldId id="342" r:id="rId20"/>
    <p:sldId id="343" r:id="rId21"/>
    <p:sldId id="344" r:id="rId22"/>
    <p:sldId id="345" r:id="rId23"/>
    <p:sldId id="298" r:id="rId24"/>
    <p:sldId id="34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336"/>
    <a:srgbClr val="00CC00"/>
    <a:srgbClr val="FF9393"/>
    <a:srgbClr val="1B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9435" autoAdjust="0"/>
  </p:normalViewPr>
  <p:slideViewPr>
    <p:cSldViewPr snapToGrid="0">
      <p:cViewPr varScale="1">
        <p:scale>
          <a:sx n="78" d="100"/>
          <a:sy n="78" d="100"/>
        </p:scale>
        <p:origin x="8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81FF-0F28-4287-9535-CE3C31D624B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E014B8-A85A-4D28-BC0B-CCC9672CBCCA}">
      <dgm:prSet phldrT="[Texte]" custT="1"/>
      <dgm:spPr/>
      <dgm:t>
        <a:bodyPr/>
        <a:lstStyle/>
        <a:p>
          <a:r>
            <a:rPr lang="fr-FR" sz="2400" b="1" dirty="0"/>
            <a:t>Présentation du site </a:t>
          </a:r>
        </a:p>
      </dgm:t>
    </dgm:pt>
    <dgm:pt modelId="{CF71EF49-CB66-415B-98DC-1E4135B0C9A8}" type="parTrans" cxnId="{4FB60B2C-EEB5-41FB-AD78-E35C2CF26BA4}">
      <dgm:prSet/>
      <dgm:spPr/>
      <dgm:t>
        <a:bodyPr/>
        <a:lstStyle/>
        <a:p>
          <a:endParaRPr lang="fr-FR"/>
        </a:p>
      </dgm:t>
    </dgm:pt>
    <dgm:pt modelId="{CFC6105C-5DC3-4104-8778-B0581D454C6E}" type="sibTrans" cxnId="{4FB60B2C-EEB5-41FB-AD78-E35C2CF26BA4}">
      <dgm:prSet/>
      <dgm:spPr/>
      <dgm:t>
        <a:bodyPr/>
        <a:lstStyle/>
        <a:p>
          <a:endParaRPr lang="fr-FR"/>
        </a:p>
      </dgm:t>
    </dgm:pt>
    <dgm:pt modelId="{9D88BC07-579D-4830-AD29-AD4B017CFCF4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dirty="0"/>
            <a:t> </a:t>
          </a:r>
        </a:p>
      </dgm:t>
    </dgm:pt>
    <dgm:pt modelId="{3369C64E-4C0E-4C05-889B-0B08625BD773}" type="parTrans" cxnId="{D5E90343-9A43-41D4-87DE-12D6BF771848}">
      <dgm:prSet/>
      <dgm:spPr/>
      <dgm:t>
        <a:bodyPr/>
        <a:lstStyle/>
        <a:p>
          <a:endParaRPr lang="fr-FR"/>
        </a:p>
      </dgm:t>
    </dgm:pt>
    <dgm:pt modelId="{D3A221C9-9223-428F-8C45-F39585AFB80A}" type="sibTrans" cxnId="{D5E90343-9A43-41D4-87DE-12D6BF771848}">
      <dgm:prSet/>
      <dgm:spPr/>
      <dgm:t>
        <a:bodyPr/>
        <a:lstStyle/>
        <a:p>
          <a:endParaRPr lang="fr-FR"/>
        </a:p>
      </dgm:t>
    </dgm:pt>
    <dgm:pt modelId="{4D5FED20-21BB-4CFD-B29A-32526060ECE5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gm:t>
    </dgm:pt>
    <dgm:pt modelId="{38824D4A-9630-477D-9527-CC28E4C9A3C6}" type="parTrans" cxnId="{3B044553-C5C7-4395-9CF3-029C8CCF5D76}">
      <dgm:prSet/>
      <dgm:spPr/>
      <dgm:t>
        <a:bodyPr/>
        <a:lstStyle/>
        <a:p>
          <a:endParaRPr lang="fr-FR"/>
        </a:p>
      </dgm:t>
    </dgm:pt>
    <dgm:pt modelId="{9C37F2D4-8903-4069-A077-BCBBB67339C8}" type="sibTrans" cxnId="{3B044553-C5C7-4395-9CF3-029C8CCF5D76}">
      <dgm:prSet/>
      <dgm:spPr/>
      <dgm:t>
        <a:bodyPr/>
        <a:lstStyle/>
        <a:p>
          <a:endParaRPr lang="fr-FR"/>
        </a:p>
      </dgm:t>
    </dgm:pt>
    <dgm:pt modelId="{04A55A4C-44D2-4B90-9548-A2B98F30A9B0}" type="pres">
      <dgm:prSet presAssocID="{E95781FF-0F28-4287-9535-CE3C31D624B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8A21C9-CC52-4A06-B37B-3982F2AF8687}" type="pres">
      <dgm:prSet presAssocID="{37E014B8-A85A-4D28-BC0B-CCC9672CBCCA}" presName="centerShape" presStyleLbl="node0" presStyleIdx="0" presStyleCnt="1" custScaleX="133882" custScaleY="76527" custLinFactNeighborX="3482" custLinFactNeighborY="1810"/>
      <dgm:spPr/>
      <dgm:t>
        <a:bodyPr/>
        <a:lstStyle/>
        <a:p>
          <a:endParaRPr lang="en-US"/>
        </a:p>
      </dgm:t>
    </dgm:pt>
    <dgm:pt modelId="{0E85F604-B4B9-4439-8CDC-7BDFF9F6D79E}" type="pres">
      <dgm:prSet presAssocID="{3369C64E-4C0E-4C05-889B-0B08625BD773}" presName="parTrans" presStyleLbl="bgSibTrans2D1" presStyleIdx="0" presStyleCnt="2" custAng="761006" custScaleX="38007" custScaleY="64481" custLinFactNeighborX="36643" custLinFactNeighborY="62404"/>
      <dgm:spPr/>
      <dgm:t>
        <a:bodyPr/>
        <a:lstStyle/>
        <a:p>
          <a:endParaRPr lang="en-US"/>
        </a:p>
      </dgm:t>
    </dgm:pt>
    <dgm:pt modelId="{C2BC2CCA-CFA4-4B1A-87F7-AEEB9C974D63}" type="pres">
      <dgm:prSet presAssocID="{9D88BC07-579D-4830-AD29-AD4B017CFCF4}" presName="node" presStyleLbl="node1" presStyleIdx="0" presStyleCnt="2" custScaleX="194858" custScaleY="101929" custRadScaleRad="142609" custRadScaleInc="-26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22760-3190-49AC-A26B-C81D37FDDB4A}" type="pres">
      <dgm:prSet presAssocID="{38824D4A-9630-477D-9527-CC28E4C9A3C6}" presName="parTrans" presStyleLbl="bgSibTrans2D1" presStyleIdx="1" presStyleCnt="2" custAng="20415177" custScaleX="39347" custScaleY="64762" custLinFactNeighborX="-39322" custLinFactNeighborY="22554"/>
      <dgm:spPr/>
      <dgm:t>
        <a:bodyPr/>
        <a:lstStyle/>
        <a:p>
          <a:endParaRPr lang="en-US"/>
        </a:p>
      </dgm:t>
    </dgm:pt>
    <dgm:pt modelId="{57BC2C47-0226-4DB9-88B0-DD0C6AEE9FEE}" type="pres">
      <dgm:prSet presAssocID="{4D5FED20-21BB-4CFD-B29A-32526060ECE5}" presName="node" presStyleLbl="node1" presStyleIdx="1" presStyleCnt="2" custScaleX="190654" custScaleY="101125" custRadScaleRad="146062" custRadScaleInc="2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60B2C-EEB5-41FB-AD78-E35C2CF26BA4}" srcId="{E95781FF-0F28-4287-9535-CE3C31D624BB}" destId="{37E014B8-A85A-4D28-BC0B-CCC9672CBCCA}" srcOrd="0" destOrd="0" parTransId="{CF71EF49-CB66-415B-98DC-1E4135B0C9A8}" sibTransId="{CFC6105C-5DC3-4104-8778-B0581D454C6E}"/>
    <dgm:cxn modelId="{96A29DE9-2AA0-45EB-ABCA-600C5BE3FCB1}" type="presOf" srcId="{4D5FED20-21BB-4CFD-B29A-32526060ECE5}" destId="{57BC2C47-0226-4DB9-88B0-DD0C6AEE9FEE}" srcOrd="0" destOrd="0" presId="urn:microsoft.com/office/officeart/2005/8/layout/radial4"/>
    <dgm:cxn modelId="{3B044553-C5C7-4395-9CF3-029C8CCF5D76}" srcId="{37E014B8-A85A-4D28-BC0B-CCC9672CBCCA}" destId="{4D5FED20-21BB-4CFD-B29A-32526060ECE5}" srcOrd="1" destOrd="0" parTransId="{38824D4A-9630-477D-9527-CC28E4C9A3C6}" sibTransId="{9C37F2D4-8903-4069-A077-BCBBB67339C8}"/>
    <dgm:cxn modelId="{530BAAAC-A230-4572-AB97-E34A27DCB0A5}" type="presOf" srcId="{9D88BC07-579D-4830-AD29-AD4B017CFCF4}" destId="{C2BC2CCA-CFA4-4B1A-87F7-AEEB9C974D63}" srcOrd="0" destOrd="0" presId="urn:microsoft.com/office/officeart/2005/8/layout/radial4"/>
    <dgm:cxn modelId="{C8437ED9-111D-4413-9E04-D3C44AA3E660}" type="presOf" srcId="{37E014B8-A85A-4D28-BC0B-CCC9672CBCCA}" destId="{268A21C9-CC52-4A06-B37B-3982F2AF8687}" srcOrd="0" destOrd="0" presId="urn:microsoft.com/office/officeart/2005/8/layout/radial4"/>
    <dgm:cxn modelId="{D5E90343-9A43-41D4-87DE-12D6BF771848}" srcId="{37E014B8-A85A-4D28-BC0B-CCC9672CBCCA}" destId="{9D88BC07-579D-4830-AD29-AD4B017CFCF4}" srcOrd="0" destOrd="0" parTransId="{3369C64E-4C0E-4C05-889B-0B08625BD773}" sibTransId="{D3A221C9-9223-428F-8C45-F39585AFB80A}"/>
    <dgm:cxn modelId="{B9A401A9-1585-4CAD-B6BB-CD651C6AFE22}" type="presOf" srcId="{3369C64E-4C0E-4C05-889B-0B08625BD773}" destId="{0E85F604-B4B9-4439-8CDC-7BDFF9F6D79E}" srcOrd="0" destOrd="0" presId="urn:microsoft.com/office/officeart/2005/8/layout/radial4"/>
    <dgm:cxn modelId="{4FEE415E-ADB7-4841-9B70-EAD51245A4A8}" type="presOf" srcId="{E95781FF-0F28-4287-9535-CE3C31D624BB}" destId="{04A55A4C-44D2-4B90-9548-A2B98F30A9B0}" srcOrd="0" destOrd="0" presId="urn:microsoft.com/office/officeart/2005/8/layout/radial4"/>
    <dgm:cxn modelId="{8FF1225D-3D73-420C-BC1A-879904F187AE}" type="presOf" srcId="{38824D4A-9630-477D-9527-CC28E4C9A3C6}" destId="{36C22760-3190-49AC-A26B-C81D37FDDB4A}" srcOrd="0" destOrd="0" presId="urn:microsoft.com/office/officeart/2005/8/layout/radial4"/>
    <dgm:cxn modelId="{1E084EA0-40B5-455C-A04A-C79A3CE7BCE4}" type="presParOf" srcId="{04A55A4C-44D2-4B90-9548-A2B98F30A9B0}" destId="{268A21C9-CC52-4A06-B37B-3982F2AF8687}" srcOrd="0" destOrd="0" presId="urn:microsoft.com/office/officeart/2005/8/layout/radial4"/>
    <dgm:cxn modelId="{F12CA1C9-6A87-4A97-A682-5D53B0EE08A9}" type="presParOf" srcId="{04A55A4C-44D2-4B90-9548-A2B98F30A9B0}" destId="{0E85F604-B4B9-4439-8CDC-7BDFF9F6D79E}" srcOrd="1" destOrd="0" presId="urn:microsoft.com/office/officeart/2005/8/layout/radial4"/>
    <dgm:cxn modelId="{FA1499DB-C765-49D6-873D-5167D0A9AEEB}" type="presParOf" srcId="{04A55A4C-44D2-4B90-9548-A2B98F30A9B0}" destId="{C2BC2CCA-CFA4-4B1A-87F7-AEEB9C974D63}" srcOrd="2" destOrd="0" presId="urn:microsoft.com/office/officeart/2005/8/layout/radial4"/>
    <dgm:cxn modelId="{87649102-B864-4EB0-AA3B-4CC6BE041992}" type="presParOf" srcId="{04A55A4C-44D2-4B90-9548-A2B98F30A9B0}" destId="{36C22760-3190-49AC-A26B-C81D37FDDB4A}" srcOrd="3" destOrd="0" presId="urn:microsoft.com/office/officeart/2005/8/layout/radial4"/>
    <dgm:cxn modelId="{4095226E-142D-4032-BAF8-4445F5A78324}" type="presParOf" srcId="{04A55A4C-44D2-4B90-9548-A2B98F30A9B0}" destId="{57BC2C47-0226-4DB9-88B0-DD0C6AEE9FE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21C9-CC52-4A06-B37B-3982F2AF8687}">
      <dsp:nvSpPr>
        <dsp:cNvPr id="0" name=""/>
        <dsp:cNvSpPr/>
      </dsp:nvSpPr>
      <dsp:spPr>
        <a:xfrm>
          <a:off x="4861849" y="1831863"/>
          <a:ext cx="2850402" cy="1629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/>
            <a:t>Présentation du site </a:t>
          </a:r>
        </a:p>
      </dsp:txBody>
      <dsp:txXfrm>
        <a:off x="5279281" y="2070467"/>
        <a:ext cx="2015538" cy="1152082"/>
      </dsp:txXfrm>
    </dsp:sp>
    <dsp:sp modelId="{0E85F604-B4B9-4439-8CDC-7BDFF9F6D79E}">
      <dsp:nvSpPr>
        <dsp:cNvPr id="0" name=""/>
        <dsp:cNvSpPr/>
      </dsp:nvSpPr>
      <dsp:spPr>
        <a:xfrm rot="12290283">
          <a:off x="3964519" y="2227578"/>
          <a:ext cx="1017722" cy="391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C2CCA-CFA4-4B1A-87F7-AEEB9C974D63}">
      <dsp:nvSpPr>
        <dsp:cNvPr id="0" name=""/>
        <dsp:cNvSpPr/>
      </dsp:nvSpPr>
      <dsp:spPr>
        <a:xfrm>
          <a:off x="212746" y="938013"/>
          <a:ext cx="3941175" cy="1649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kern="1200" dirty="0"/>
            <a:t> </a:t>
          </a:r>
        </a:p>
      </dsp:txBody>
      <dsp:txXfrm>
        <a:off x="261052" y="986319"/>
        <a:ext cx="3844563" cy="1552671"/>
      </dsp:txXfrm>
    </dsp:sp>
    <dsp:sp modelId="{36C22760-3190-49AC-A26B-C81D37FDDB4A}">
      <dsp:nvSpPr>
        <dsp:cNvPr id="0" name=""/>
        <dsp:cNvSpPr/>
      </dsp:nvSpPr>
      <dsp:spPr>
        <a:xfrm rot="19656459">
          <a:off x="7504431" y="1994391"/>
          <a:ext cx="949373" cy="39296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C2C47-0226-4DB9-88B0-DD0C6AEE9FEE}">
      <dsp:nvSpPr>
        <dsp:cNvPr id="0" name=""/>
        <dsp:cNvSpPr/>
      </dsp:nvSpPr>
      <dsp:spPr>
        <a:xfrm>
          <a:off x="8176964" y="971780"/>
          <a:ext cx="3856146" cy="1636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sp:txBody>
      <dsp:txXfrm>
        <a:off x="8224889" y="1019705"/>
        <a:ext cx="3760296" cy="15404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tx2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CA18-50AD-47A7-BD2B-E3173265E65D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313DA-4D47-4B52-BFC0-1524C0DCC2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0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37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5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17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9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50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4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3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2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61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5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5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4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9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5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6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2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2927648" y="-2235627"/>
            <a:ext cx="5664629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274640"/>
            <a:ext cx="672075" cy="5650637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260648"/>
            <a:ext cx="0" cy="5664629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8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60649"/>
            <a:ext cx="2880320" cy="15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0435136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91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9622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8888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85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4810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9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09196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83255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9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74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74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699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167055" y="-1996220"/>
            <a:ext cx="5185816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752273"/>
            <a:ext cx="672075" cy="5173004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739464"/>
            <a:ext cx="0" cy="5185813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0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53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876789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409196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-16707"/>
            <a:ext cx="1920213" cy="10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6.png"/><Relationship Id="rId10" Type="http://schemas.microsoft.com/office/2007/relationships/diagramDrawing" Target="../diagrams/drawing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image" Target="../media/image6.png"/><Relationship Id="rId10" Type="http://schemas.microsoft.com/office/2007/relationships/diagramDrawing" Target="../diagrams/drawing1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microsoft.com/office/2007/relationships/diagramDrawing" Target="../diagrams/drawing1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microsoft.com/office/2007/relationships/diagramDrawing" Target="../diagrams/drawing1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5" Type="http://schemas.openxmlformats.org/officeDocument/2006/relationships/image" Target="../media/image6.png"/><Relationship Id="rId10" Type="http://schemas.microsoft.com/office/2007/relationships/diagramDrawing" Target="../diagrams/drawing13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microsoft.com/office/2007/relationships/diagramDrawing" Target="../diagrams/drawing1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microsoft.com/office/2007/relationships/diagramDrawing" Target="../diagrams/drawing15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microsoft.com/office/2007/relationships/diagramDrawing" Target="../diagrams/drawing1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microsoft.com/office/2007/relationships/diagramDrawing" Target="../diagrams/drawing1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microsoft.com/office/2007/relationships/diagramDrawing" Target="../diagrams/drawing1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microsoft.com/office/2007/relationships/diagramDrawing" Target="../diagrams/drawing1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5" Type="http://schemas.openxmlformats.org/officeDocument/2006/relationships/image" Target="../media/image6.png"/><Relationship Id="rId10" Type="http://schemas.microsoft.com/office/2007/relationships/diagramDrawing" Target="../diagrams/drawing2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.png"/><Relationship Id="rId10" Type="http://schemas.microsoft.com/office/2007/relationships/diagramDrawing" Target="../diagrams/drawing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diagramDrawing" Target="../diagrams/drawing5.xml"/><Relationship Id="rId19" Type="http://schemas.openxmlformats.org/officeDocument/2006/relationships/image" Target="../media/image17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5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6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6.png"/><Relationship Id="rId10" Type="http://schemas.microsoft.com/office/2007/relationships/diagramDrawing" Target="../diagrams/drawing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Web E-Learning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963525" y="4170636"/>
            <a:ext cx="16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Génie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Lahcen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248608" y="4697552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6"/>
          <p:cNvSpPr txBox="1"/>
          <p:nvPr/>
        </p:nvSpPr>
        <p:spPr>
          <a:xfrm>
            <a:off x="9422894" y="5204220"/>
            <a:ext cx="27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Encadré par :</a:t>
            </a:r>
          </a:p>
        </p:txBody>
      </p:sp>
      <p:sp>
        <p:nvSpPr>
          <p:cNvPr id="14" name="ZoneTexte 6"/>
          <p:cNvSpPr txBox="1"/>
          <p:nvPr/>
        </p:nvSpPr>
        <p:spPr>
          <a:xfrm>
            <a:off x="-167195" y="5204220"/>
            <a:ext cx="27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Réaliser par :</a:t>
            </a:r>
          </a:p>
        </p:txBody>
      </p:sp>
    </p:spTree>
    <p:extLst>
      <p:ext uri="{BB962C8B-B14F-4D97-AF65-F5344CB8AC3E}">
        <p14:creationId xmlns:p14="http://schemas.microsoft.com/office/powerpoint/2010/main" val="2039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883888" y="849903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453008" y="1991267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53008" y="3074194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53008" y="4157121"/>
            <a:ext cx="326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2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pic>
        <p:nvPicPr>
          <p:cNvPr id="14" name="Picture 1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905498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(MCD):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837" y="2298832"/>
            <a:ext cx="9972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14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15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pic>
        <p:nvPicPr>
          <p:cNvPr id="14" name="Picture 1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16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(MLD):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67" y="2400563"/>
            <a:ext cx="10725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09600" y="884396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17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4" y="1855790"/>
            <a:ext cx="8928166" cy="38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780089" y="830122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1789387"/>
            <a:ext cx="9793913" cy="41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646606" y="839548"/>
            <a:ext cx="2386973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077" y="1603252"/>
            <a:ext cx="11215232" cy="42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</a:t>
            </a:fld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099253" y="1219485"/>
            <a:ext cx="1617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99253" y="2043489"/>
            <a:ext cx="1999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Etude</a:t>
            </a:r>
            <a:r>
              <a:rPr kumimoji="1" lang="fr-FR" altLang="ja-JP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kumimoji="1" lang="fr-FR" alt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préalable</a:t>
            </a:r>
          </a:p>
          <a:p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9253" y="2981059"/>
            <a:ext cx="147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Conception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4275" y="3812709"/>
            <a:ext cx="144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Réalisation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8828" y="464435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47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11"/>
          <p:cNvSpPr/>
          <p:nvPr/>
        </p:nvSpPr>
        <p:spPr>
          <a:xfrm>
            <a:off x="3782134" y="1290718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3782133" y="2153344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11"/>
          <p:cNvSpPr/>
          <p:nvPr/>
        </p:nvSpPr>
        <p:spPr>
          <a:xfrm>
            <a:off x="3784137" y="30252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11"/>
          <p:cNvSpPr/>
          <p:nvPr/>
        </p:nvSpPr>
        <p:spPr>
          <a:xfrm>
            <a:off x="3782133" y="3898681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Oval 11"/>
          <p:cNvSpPr/>
          <p:nvPr/>
        </p:nvSpPr>
        <p:spPr>
          <a:xfrm>
            <a:off x="3784139" y="46885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114503" y="869991"/>
            <a:ext cx="2873235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998" y="1576853"/>
            <a:ext cx="11343454" cy="43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663776470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5" name="Group 9"/>
          <p:cNvGrpSpPr/>
          <p:nvPr/>
        </p:nvGrpSpPr>
        <p:grpSpPr>
          <a:xfrm>
            <a:off x="5026431" y="3567725"/>
            <a:ext cx="2175730" cy="2043382"/>
            <a:chOff x="2874666" y="3010659"/>
            <a:chExt cx="1860809" cy="1609675"/>
          </a:xfrm>
        </p:grpSpPr>
        <p:sp>
          <p:nvSpPr>
            <p:cNvPr id="16" name="Hexagon 10"/>
            <p:cNvSpPr/>
            <p:nvPr/>
          </p:nvSpPr>
          <p:spPr>
            <a:xfrm>
              <a:off x="2874666" y="3010659"/>
              <a:ext cx="1860809" cy="1609675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 txBox="1"/>
            <p:nvPr/>
          </p:nvSpPr>
          <p:spPr>
            <a:xfrm>
              <a:off x="3183028" y="3351783"/>
              <a:ext cx="1244085" cy="1076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Les formes de la réussite de notre projet</a:t>
              </a:r>
              <a:endParaRPr lang="fr-FR" sz="2000" dirty="0"/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55442" y="1436913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Réalisation d’un site web qui répond partiellement au cahier de charge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09479" y="1436912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659703" y="3457300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S’habituer à la réalisation des projets.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77138" y="3457299"/>
            <a:ext cx="2730658" cy="142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Se perfectionner en améliorant nos connaissances en programmation web et en conception. </a:t>
            </a:r>
            <a:endParaRPr lang="fr-FR" dirty="0"/>
          </a:p>
        </p:txBody>
      </p:sp>
      <p:sp>
        <p:nvSpPr>
          <p:cNvPr id="24" name="Down Arrow 7"/>
          <p:cNvSpPr/>
          <p:nvPr/>
        </p:nvSpPr>
        <p:spPr>
          <a:xfrm rot="1471088">
            <a:off x="6654726" y="2570564"/>
            <a:ext cx="360549" cy="112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Down Arrow 21"/>
          <p:cNvSpPr/>
          <p:nvPr/>
        </p:nvSpPr>
        <p:spPr>
          <a:xfrm rot="4599747">
            <a:off x="7718696" y="3565293"/>
            <a:ext cx="360549" cy="157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wn Arrow 22"/>
          <p:cNvSpPr/>
          <p:nvPr/>
        </p:nvSpPr>
        <p:spPr>
          <a:xfrm rot="19130529">
            <a:off x="4946875" y="2387108"/>
            <a:ext cx="360549" cy="143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3"/>
          <p:cNvSpPr/>
          <p:nvPr/>
        </p:nvSpPr>
        <p:spPr>
          <a:xfrm rot="17177578">
            <a:off x="4145119" y="3570217"/>
            <a:ext cx="360549" cy="15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3904832" y="2713602"/>
            <a:ext cx="5011538" cy="729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200" dirty="0"/>
              <a:t>Merci de votre attention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5" name="Picture 2" descr="Ecole supérieure de technologie Meknè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Merci pour votre attention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0198" y="4146218"/>
            <a:ext cx="69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19/06/2019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Par : Zineb EL KHABBAZ  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Génie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My Lahcen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193252" y="4165599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0198" y="437671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Présenté le : 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208746080"/>
              </p:ext>
            </p:extLst>
          </p:nvPr>
        </p:nvGraphicFramePr>
        <p:xfrm>
          <a:off x="334913" y="275707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3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1405467" y="1490134"/>
            <a:ext cx="9347200" cy="1456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Dans le cadre de notre deuxième année à l’école Supérieure de technologie de Meknès, nous avons réalisé notre projet de fin d’étude,</a:t>
            </a:r>
          </a:p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 il s’agit d’un site web E-Learning </a:t>
            </a:r>
            <a:r>
              <a:rPr lang="fr-FR" u="sng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dont les utilisations seront indiqué dans la partie étu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.</a:t>
            </a:r>
          </a:p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858742" y="3212492"/>
            <a:ext cx="6115628" cy="256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Garamond" panose="02020404030301010803" pitchFamily="18" charset="0"/>
              </a:rPr>
              <a:t>Avantages:</a:t>
            </a: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Consultable 24h/24 et 7j/7.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Modifiable rapidement.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Offrir un support aux visiteurs.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Gain de temps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3212492"/>
            <a:ext cx="1614239" cy="21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10168385"/>
              </p:ext>
            </p:extLst>
          </p:nvPr>
        </p:nvGraphicFramePr>
        <p:xfrm>
          <a:off x="-1" y="1429096"/>
          <a:ext cx="12142231" cy="347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re 1"/>
          <p:cNvSpPr txBox="1">
            <a:spLocks/>
          </p:cNvSpPr>
          <p:nvPr/>
        </p:nvSpPr>
        <p:spPr>
          <a:xfrm>
            <a:off x="7527983" y="98642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</a:t>
            </a:r>
            <a:r>
              <a:rPr lang="fr-FR" sz="1800" b="1" dirty="0" smtClean="0"/>
              <a:t>outils </a:t>
            </a:r>
            <a:endParaRPr lang="fr-FR" sz="1800" b="1" dirty="0"/>
          </a:p>
        </p:txBody>
      </p:sp>
      <p:grpSp>
        <p:nvGrpSpPr>
          <p:cNvPr id="22" name="Groupe 21"/>
          <p:cNvGrpSpPr/>
          <p:nvPr/>
        </p:nvGrpSpPr>
        <p:grpSpPr>
          <a:xfrm>
            <a:off x="1146415" y="916602"/>
            <a:ext cx="3033215" cy="389476"/>
            <a:chOff x="1967926" y="1037692"/>
            <a:chExt cx="3033215" cy="389476"/>
          </a:xfrm>
        </p:grpSpPr>
        <p:sp>
          <p:nvSpPr>
            <p:cNvPr id="23" name="Accolade ouvrante 22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ccolade fermante 23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209587179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9" name="Imag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5" name="Picture 2" descr="Ecole supérieure de technologie Meknès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7638383" y="101080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512930" y="975899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425998" y="17537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: 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022042" y="2396068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86667" y="22253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Faciliter l’accessibilité quelque soit pour les étudiants et les professeurs ou pour l’administrateur.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3014134" y="348653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86667" y="3341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Circulation rapide des informations entre les étudiant, les professeur et  l’administrateur.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0" name="Flèche droite 29"/>
          <p:cNvSpPr/>
          <p:nvPr/>
        </p:nvSpPr>
        <p:spPr>
          <a:xfrm>
            <a:off x="3014134" y="4705055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57728" y="4457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Mise en place d’une base de données pour faciliter la récupération des fichiers.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" grpId="0"/>
      <p:bldP spid="29" grpId="0" animBg="1"/>
      <p:bldP spid="7" grpId="0"/>
      <p:bldP spid="3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7653227" y="99403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526158" y="954848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486071" y="2312646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3791" y="2139104"/>
            <a:ext cx="151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Langages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1459373" y="360769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1164" y="3431486"/>
            <a:ext cx="184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486071" y="4839257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791164" y="4654591"/>
            <a:ext cx="1546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Outils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25998" y="1699812"/>
            <a:ext cx="3722669" cy="251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lang="fr-FR" sz="1800" b="1" dirty="0"/>
              <a:t>Langages et outils utilisé :  </a:t>
            </a:r>
          </a:p>
        </p:txBody>
      </p:sp>
      <p:pic>
        <p:nvPicPr>
          <p:cNvPr id="34" name="Image 4" descr="C:\Users\hhh\Desktop\BUREAU\téléchargeme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49" y="2548113"/>
            <a:ext cx="965794" cy="8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5" descr="C:\Users\hhh\Desktop\BUREAU\c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12" y="2421114"/>
            <a:ext cx="1078578" cy="94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 6" descr="C:\Users\hhh\Desktop\BUREAU\php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22" y="2695670"/>
            <a:ext cx="965795" cy="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7" descr="C:\Users\hhh\Desktop\BUREAU\mysq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1" y="2508289"/>
            <a:ext cx="904865" cy="7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36" y="2421113"/>
            <a:ext cx="631719" cy="889086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3732985"/>
            <a:ext cx="2018486" cy="903800"/>
          </a:xfrm>
          <a:prstGeom prst="rect">
            <a:avLst/>
          </a:prstGeom>
        </p:spPr>
      </p:pic>
      <p:pic>
        <p:nvPicPr>
          <p:cNvPr id="40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4" y="3732985"/>
            <a:ext cx="1196319" cy="996933"/>
          </a:xfrm>
          <a:prstGeom prst="rect">
            <a:avLst/>
          </a:prstGeom>
        </p:spPr>
      </p:pic>
      <p:pic>
        <p:nvPicPr>
          <p:cNvPr id="41" name="Image 11" descr="C:\Users\hhh\Desktop\power am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53" y="5062694"/>
            <a:ext cx="978826" cy="90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2" y="5163087"/>
            <a:ext cx="2125017" cy="580940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12" y="5027084"/>
            <a:ext cx="1920431" cy="1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5072801" y="1002449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28622" y="867514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7</a:t>
            </a:fld>
            <a:endParaRPr lang="fr-FR"/>
          </a:p>
        </p:txBody>
      </p:sp>
      <p:sp>
        <p:nvSpPr>
          <p:cNvPr id="102" name="Espace réservé du contenu 2"/>
          <p:cNvSpPr txBox="1">
            <a:spLocks/>
          </p:cNvSpPr>
          <p:nvPr/>
        </p:nvSpPr>
        <p:spPr>
          <a:xfrm>
            <a:off x="425998" y="1630368"/>
            <a:ext cx="2142011" cy="4551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Merise:</a:t>
            </a:r>
            <a:endParaRPr lang="fr-FR" altLang="fr-FR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fr-FR" altLang="fr-FR" b="1" dirty="0">
              <a:solidFill>
                <a:schemeClr val="tx2"/>
              </a:solidFill>
            </a:endParaRPr>
          </a:p>
        </p:txBody>
      </p:sp>
      <p:sp>
        <p:nvSpPr>
          <p:cNvPr id="103" name="Oval 2"/>
          <p:cNvSpPr/>
          <p:nvPr/>
        </p:nvSpPr>
        <p:spPr>
          <a:xfrm>
            <a:off x="4856377" y="1649157"/>
            <a:ext cx="2648562" cy="47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Existant et besoins</a:t>
            </a:r>
          </a:p>
        </p:txBody>
      </p:sp>
      <p:sp>
        <p:nvSpPr>
          <p:cNvPr id="104" name="Down Arrow 3"/>
          <p:cNvSpPr/>
          <p:nvPr/>
        </p:nvSpPr>
        <p:spPr>
          <a:xfrm>
            <a:off x="6053910" y="2308394"/>
            <a:ext cx="181425" cy="51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25258" y="2323826"/>
            <a:ext cx="134608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Abstraction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54682" y="2960902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Conceptuel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682" y="4364229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Logique ou Organisationnel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24164" y="5688901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Physique ou Opérationnel</a:t>
            </a:r>
          </a:p>
        </p:txBody>
      </p:sp>
      <p:sp>
        <p:nvSpPr>
          <p:cNvPr id="109" name="Down Arrow 16"/>
          <p:cNvSpPr/>
          <p:nvPr/>
        </p:nvSpPr>
        <p:spPr>
          <a:xfrm>
            <a:off x="6053909" y="3582231"/>
            <a:ext cx="181427" cy="640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0" name="Down Arrow 17"/>
          <p:cNvSpPr/>
          <p:nvPr/>
        </p:nvSpPr>
        <p:spPr>
          <a:xfrm>
            <a:off x="6053910" y="4951531"/>
            <a:ext cx="181427" cy="59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52826" y="3673529"/>
            <a:ext cx="3004573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 l’organisation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429465" y="5021501"/>
            <a:ext cx="3463472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des choix techniques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075834" y="2532570"/>
            <a:ext cx="841449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QUOI?  </a:t>
            </a:r>
          </a:p>
        </p:txBody>
      </p:sp>
      <p:sp>
        <p:nvSpPr>
          <p:cNvPr id="114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565109" y="3963611"/>
            <a:ext cx="1300568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Qui fait quoi?</a:t>
            </a:r>
          </a:p>
        </p:txBody>
      </p:sp>
      <p:sp>
        <p:nvSpPr>
          <p:cNvPr id="11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396574" y="5246617"/>
            <a:ext cx="146666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Comment faire?</a:t>
            </a:r>
          </a:p>
        </p:txBody>
      </p:sp>
      <p:graphicFrame>
        <p:nvGraphicFramePr>
          <p:cNvPr id="116" name="Diagramme 115"/>
          <p:cNvGraphicFramePr/>
          <p:nvPr>
            <p:extLst>
              <p:ext uri="{D42A27DB-BD31-4B8C-83A1-F6EECF244321}">
                <p14:modId xmlns:p14="http://schemas.microsoft.com/office/powerpoint/2010/main" val="3880043886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itre 1"/>
          <p:cNvSpPr txBox="1">
            <a:spLocks/>
          </p:cNvSpPr>
          <p:nvPr/>
        </p:nvSpPr>
        <p:spPr>
          <a:xfrm>
            <a:off x="8834302" y="91194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4694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19240" y="1025384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717866" y="956975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241342" y="1827927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Classes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cours enseignées dans les filière.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opinions des visiteur sur notre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Fields: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filière existe dans l’école.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Messages: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message envoyer et reçus entre administrateur et professeurs.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Migrations: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diffèrent opération effectues sur la base de données (générer par Framework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fonction permit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Permission_role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et le rôle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084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72039" y="1049617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485681" y="946325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390812" y="1793993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permis et l’utilisateur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questions de chaque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information du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résultats des quiz effectues par L’utilisateur (Etudiant)</a:t>
            </a:r>
            <a:endParaRPr lang="fr-FR" altLang="fr-F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rôles existe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Relier entre le rôle et l’utilisateur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informations des utilisateurs.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834302" y="990978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48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A" id="{741EC6F9-38AF-42B7-9F21-AAE30B1E8F76}" vid="{FD9C1A46-A7FB-46A7-A8FA-D1E6E0004B51}"/>
    </a:ext>
  </a:extLst>
</a:theme>
</file>

<file path=ppt/theme/theme2.xml><?xml version="1.0" encoding="utf-8"?>
<a:theme xmlns:a="http://schemas.openxmlformats.org/drawingml/2006/main" name="1_Masque_PPT_Groupe_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PSA</Template>
  <TotalTime>35490</TotalTime>
  <Words>882</Words>
  <Application>Microsoft Office PowerPoint</Application>
  <PresentationFormat>Widescreen</PresentationFormat>
  <Paragraphs>276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41" baseType="lpstr">
      <vt:lpstr>ＭＳ Ｐゴシック</vt:lpstr>
      <vt:lpstr>Adobe Garamond Pro Bold</vt:lpstr>
      <vt:lpstr>Andada</vt:lpstr>
      <vt:lpstr>Andada SC</vt:lpstr>
      <vt:lpstr>Arial</vt:lpstr>
      <vt:lpstr>Bell MT</vt:lpstr>
      <vt:lpstr>Calibri</vt:lpstr>
      <vt:lpstr>Cambria</vt:lpstr>
      <vt:lpstr>Century Gothic</vt:lpstr>
      <vt:lpstr>Footlight MT Light</vt:lpstr>
      <vt:lpstr>Garamond</vt:lpstr>
      <vt:lpstr>Symbol</vt:lpstr>
      <vt:lpstr>Tahoma</vt:lpstr>
      <vt:lpstr>Times New Roman</vt:lpstr>
      <vt:lpstr>Tw Cen MT Condensed Extra Bold</vt:lpstr>
      <vt:lpstr>Wingdings</vt:lpstr>
      <vt:lpstr>PSA</vt:lpstr>
      <vt:lpstr>1_Masque_PPT_Groupe_PSA</vt:lpstr>
      <vt:lpstr>Site Web E-Learning</vt:lpstr>
      <vt:lpstr>PLAN</vt:lpstr>
      <vt:lpstr>PowerPoint Presentation</vt:lpstr>
      <vt:lpstr>PowerPoint Presentation</vt:lpstr>
      <vt:lpstr>PowerPoint Presentation</vt:lpstr>
      <vt:lpstr>PowerPoint Presentation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Page de Connection    </vt:lpstr>
      <vt:lpstr>Page de Connection    </vt:lpstr>
      <vt:lpstr>Page de Connection    </vt:lpstr>
      <vt:lpstr>Page de Connection    </vt:lpstr>
      <vt:lpstr>PowerPoint Presentation</vt:lpstr>
      <vt:lpstr>PowerPoint Presentation</vt:lpstr>
      <vt:lpstr>Merci pour votre attention</vt:lpstr>
    </vt:vector>
  </TitlesOfParts>
  <Company>PSA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ABDELALIM BERADYA - U564339</dc:creator>
  <cp:lastModifiedBy>Utilisateur Windows</cp:lastModifiedBy>
  <cp:revision>561</cp:revision>
  <dcterms:created xsi:type="dcterms:W3CDTF">2019-02-20T08:43:28Z</dcterms:created>
  <dcterms:modified xsi:type="dcterms:W3CDTF">2020-06-07T22:31:49Z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iteId">
    <vt:lpwstr>d852d5cd-724c-4128-8812-ffa5db3f8507</vt:lpwstr>
  </property>
  <property fmtid="{D5CDD505-2E9C-101B-9397-08002B2CF9AE}" pid="4" name="MSIP_Label_2fd53d93-3f4c-4b90-b511-bd6bdbb4fba9_Owner">
    <vt:lpwstr>E575685@inetpsa.com</vt:lpwstr>
  </property>
  <property fmtid="{D5CDD505-2E9C-101B-9397-08002B2CF9AE}" pid="5" name="MSIP_Label_2fd53d93-3f4c-4b90-b511-bd6bdbb4fba9_SetDate">
    <vt:lpwstr>2020-06-02T19:26:14.6586678Z</vt:lpwstr>
  </property>
  <property fmtid="{D5CDD505-2E9C-101B-9397-08002B2CF9AE}" pid="6" name="MSIP_Label_2fd53d93-3f4c-4b90-b511-bd6bdbb4fba9_Name">
    <vt:lpwstr>C2 - PSA Sensitive</vt:lpwstr>
  </property>
  <property fmtid="{D5CDD505-2E9C-101B-9397-08002B2CF9AE}" pid="7" name="MSIP_Label_2fd53d93-3f4c-4b90-b511-bd6bdbb4fba9_Application">
    <vt:lpwstr>Microsoft Azure Information Protection</vt:lpwstr>
  </property>
  <property fmtid="{D5CDD505-2E9C-101B-9397-08002B2CF9AE}" pid="8" name="MSIP_Label_2fd53d93-3f4c-4b90-b511-bd6bdbb4fba9_Extended_MSFT_Method">
    <vt:lpwstr>Automatic</vt:lpwstr>
  </property>
  <property fmtid="{D5CDD505-2E9C-101B-9397-08002B2CF9AE}" pid="9" name="Sensitivity">
    <vt:lpwstr>C2 - PSA Sensitive</vt:lpwstr>
  </property>
</Properties>
</file>