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5.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9"/>
  </p:notesMasterIdLst>
  <p:sldIdLst>
    <p:sldId id="258" r:id="rId3"/>
    <p:sldId id="292" r:id="rId4"/>
    <p:sldId id="300" r:id="rId5"/>
    <p:sldId id="323" r:id="rId6"/>
    <p:sldId id="351" r:id="rId7"/>
    <p:sldId id="352" r:id="rId8"/>
    <p:sldId id="353" r:id="rId9"/>
    <p:sldId id="354" r:id="rId10"/>
    <p:sldId id="355" r:id="rId11"/>
    <p:sldId id="304" r:id="rId12"/>
    <p:sldId id="357" r:id="rId13"/>
    <p:sldId id="358" r:id="rId14"/>
    <p:sldId id="385" r:id="rId15"/>
    <p:sldId id="391" r:id="rId16"/>
    <p:sldId id="392" r:id="rId17"/>
    <p:sldId id="386" r:id="rId18"/>
    <p:sldId id="395" r:id="rId19"/>
    <p:sldId id="394" r:id="rId20"/>
    <p:sldId id="396" r:id="rId21"/>
    <p:sldId id="397" r:id="rId22"/>
    <p:sldId id="341" r:id="rId23"/>
    <p:sldId id="360" r:id="rId24"/>
    <p:sldId id="387" r:id="rId25"/>
    <p:sldId id="361" r:id="rId26"/>
    <p:sldId id="390" r:id="rId27"/>
    <p:sldId id="362" r:id="rId28"/>
    <p:sldId id="388" r:id="rId29"/>
    <p:sldId id="389" r:id="rId30"/>
    <p:sldId id="363" r:id="rId31"/>
    <p:sldId id="382" r:id="rId32"/>
    <p:sldId id="383" r:id="rId33"/>
    <p:sldId id="384" r:id="rId34"/>
    <p:sldId id="372" r:id="rId35"/>
    <p:sldId id="373" r:id="rId36"/>
    <p:sldId id="374" r:id="rId37"/>
    <p:sldId id="375" r:id="rId38"/>
    <p:sldId id="376" r:id="rId39"/>
    <p:sldId id="377" r:id="rId40"/>
    <p:sldId id="378" r:id="rId41"/>
    <p:sldId id="379" r:id="rId42"/>
    <p:sldId id="380" r:id="rId43"/>
    <p:sldId id="381" r:id="rId44"/>
    <p:sldId id="371" r:id="rId45"/>
    <p:sldId id="364" r:id="rId46"/>
    <p:sldId id="370" r:id="rId47"/>
    <p:sldId id="347"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9435" autoAdjust="0"/>
  </p:normalViewPr>
  <p:slideViewPr>
    <p:cSldViewPr snapToGrid="0">
      <p:cViewPr varScale="1">
        <p:scale>
          <a:sx n="77" d="100"/>
          <a:sy n="77" d="100"/>
        </p:scale>
        <p:origin x="9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a:t>Etude</a:t>
          </a:r>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a:t>Différence</a:t>
          </a:r>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85E6E56E-EF97-4A9F-A3CC-E14263DFF4FF}" type="presOf" srcId="{7441B2F7-7D6B-4ECF-84A5-06D3934B55C4}" destId="{F1FDF943-5960-4215-8B84-E671A175C7D8}" srcOrd="0" destOrd="0" presId="urn:microsoft.com/office/officeart/2005/8/layout/hChevron3"/>
    <dgm:cxn modelId="{F09DD473-7E0E-42B0-8B94-7C87AFC3C718}" type="presOf" srcId="{1B033471-38BC-4AD1-997B-1AC26617677A}" destId="{A81EB50E-2635-4EB9-9870-3F957495EDD1}"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4C8AABD2-C5C7-46CC-BC72-92B87FA32BFA}" srcId="{B2C3A030-F8FB-4198-9C93-99A8B165B478}" destId="{7441B2F7-7D6B-4ECF-84A5-06D3934B55C4}" srcOrd="4" destOrd="0" parTransId="{5D23804F-0826-4F69-ABC5-97A2E32DE188}" sibTransId="{3193ECF5-E9C6-4B54-A268-73646074C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Différence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 Conclusion</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Différence</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 </a:t>
          </a:r>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Conclusion</a:t>
          </a:r>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296704" y="0"/>
        <a:ext cx="1446665"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‹N°›</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315466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18824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2209543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149505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2080590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2468288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128012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3768548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49474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figure illustre les composants du modèle d’architecture de Spark.</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4171564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716767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413347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29</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30</a:t>
            </a:fld>
            <a:endParaRPr lang="fr-FR"/>
          </a:p>
        </p:txBody>
      </p:sp>
    </p:spTree>
    <p:extLst>
      <p:ext uri="{BB962C8B-B14F-4D97-AF65-F5344CB8AC3E}">
        <p14:creationId xmlns:p14="http://schemas.microsoft.com/office/powerpoint/2010/main" val="3161756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31</a:t>
            </a:fld>
            <a:endParaRPr lang="fr-FR"/>
          </a:p>
        </p:txBody>
      </p:sp>
    </p:spTree>
    <p:extLst>
      <p:ext uri="{BB962C8B-B14F-4D97-AF65-F5344CB8AC3E}">
        <p14:creationId xmlns:p14="http://schemas.microsoft.com/office/powerpoint/2010/main" val="701472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32</a:t>
            </a:fld>
            <a:endParaRPr lang="fr-FR"/>
          </a:p>
        </p:txBody>
      </p:sp>
    </p:spTree>
    <p:extLst>
      <p:ext uri="{BB962C8B-B14F-4D97-AF65-F5344CB8AC3E}">
        <p14:creationId xmlns:p14="http://schemas.microsoft.com/office/powerpoint/2010/main" val="861224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33</a:t>
            </a:fld>
            <a:endParaRPr lang="fr-FR"/>
          </a:p>
        </p:txBody>
      </p:sp>
    </p:spTree>
    <p:extLst>
      <p:ext uri="{BB962C8B-B14F-4D97-AF65-F5344CB8AC3E}">
        <p14:creationId xmlns:p14="http://schemas.microsoft.com/office/powerpoint/2010/main" val="3692623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34</a:t>
            </a:fld>
            <a:endParaRPr lang="fr-FR"/>
          </a:p>
        </p:txBody>
      </p:sp>
    </p:spTree>
    <p:extLst>
      <p:ext uri="{BB962C8B-B14F-4D97-AF65-F5344CB8AC3E}">
        <p14:creationId xmlns:p14="http://schemas.microsoft.com/office/powerpoint/2010/main" val="3544341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35</a:t>
            </a:fld>
            <a:endParaRPr lang="fr-FR"/>
          </a:p>
        </p:txBody>
      </p:sp>
    </p:spTree>
    <p:extLst>
      <p:ext uri="{BB962C8B-B14F-4D97-AF65-F5344CB8AC3E}">
        <p14:creationId xmlns:p14="http://schemas.microsoft.com/office/powerpoint/2010/main" val="3169229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36</a:t>
            </a:fld>
            <a:endParaRPr lang="fr-FR"/>
          </a:p>
        </p:txBody>
      </p:sp>
    </p:spTree>
    <p:extLst>
      <p:ext uri="{BB962C8B-B14F-4D97-AF65-F5344CB8AC3E}">
        <p14:creationId xmlns:p14="http://schemas.microsoft.com/office/powerpoint/2010/main" val="3560003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37</a:t>
            </a:fld>
            <a:endParaRPr lang="fr-FR"/>
          </a:p>
        </p:txBody>
      </p:sp>
    </p:spTree>
    <p:extLst>
      <p:ext uri="{BB962C8B-B14F-4D97-AF65-F5344CB8AC3E}">
        <p14:creationId xmlns:p14="http://schemas.microsoft.com/office/powerpoint/2010/main" val="2287778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38</a:t>
            </a:fld>
            <a:endParaRPr lang="fr-FR"/>
          </a:p>
        </p:txBody>
      </p:sp>
    </p:spTree>
    <p:extLst>
      <p:ext uri="{BB962C8B-B14F-4D97-AF65-F5344CB8AC3E}">
        <p14:creationId xmlns:p14="http://schemas.microsoft.com/office/powerpoint/2010/main" val="3343811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39</a:t>
            </a:fld>
            <a:endParaRPr lang="fr-FR"/>
          </a:p>
        </p:txBody>
      </p:sp>
    </p:spTree>
    <p:extLst>
      <p:ext uri="{BB962C8B-B14F-4D97-AF65-F5344CB8AC3E}">
        <p14:creationId xmlns:p14="http://schemas.microsoft.com/office/powerpoint/2010/main" val="284465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40</a:t>
            </a:fld>
            <a:endParaRPr lang="fr-FR"/>
          </a:p>
        </p:txBody>
      </p:sp>
    </p:spTree>
    <p:extLst>
      <p:ext uri="{BB962C8B-B14F-4D97-AF65-F5344CB8AC3E}">
        <p14:creationId xmlns:p14="http://schemas.microsoft.com/office/powerpoint/2010/main" val="4159021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41</a:t>
            </a:fld>
            <a:endParaRPr lang="fr-FR"/>
          </a:p>
        </p:txBody>
      </p:sp>
    </p:spTree>
    <p:extLst>
      <p:ext uri="{BB962C8B-B14F-4D97-AF65-F5344CB8AC3E}">
        <p14:creationId xmlns:p14="http://schemas.microsoft.com/office/powerpoint/2010/main" val="4145683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42</a:t>
            </a:fld>
            <a:endParaRPr lang="fr-FR"/>
          </a:p>
        </p:txBody>
      </p:sp>
    </p:spTree>
    <p:extLst>
      <p:ext uri="{BB962C8B-B14F-4D97-AF65-F5344CB8AC3E}">
        <p14:creationId xmlns:p14="http://schemas.microsoft.com/office/powerpoint/2010/main" val="772609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43</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comparaison principale entre Hadoop et Spark est discutée ci-dessous</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44</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45</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46</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‹N°›</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‹N°›</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‹N°›</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‹N°›</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7.png"/><Relationship Id="rId7" Type="http://schemas.openxmlformats.org/officeDocument/2006/relationships/diagramLayout" Target="../diagrams/layout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6.png"/><Relationship Id="rId10" Type="http://schemas.microsoft.com/office/2007/relationships/diagramDrawing" Target="../diagrams/drawing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7.png"/><Relationship Id="rId7" Type="http://schemas.openxmlformats.org/officeDocument/2006/relationships/diagramData" Target="../diagrams/data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10.xml"/><Relationship Id="rId5" Type="http://schemas.openxmlformats.org/officeDocument/2006/relationships/image" Target="../media/image6.png"/><Relationship Id="rId10" Type="http://schemas.openxmlformats.org/officeDocument/2006/relationships/diagramColors" Target="../diagrams/colors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7.png"/><Relationship Id="rId7" Type="http://schemas.openxmlformats.org/officeDocument/2006/relationships/diagramLayout" Target="../diagrams/layout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6.png"/><Relationship Id="rId10" Type="http://schemas.microsoft.com/office/2007/relationships/diagramDrawing" Target="../diagrams/drawing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7.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6.png"/><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6.png"/><Relationship Id="rId10" Type="http://schemas.microsoft.com/office/2007/relationships/diagramDrawing" Target="../diagrams/drawing1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7.png"/><Relationship Id="rId7" Type="http://schemas.openxmlformats.org/officeDocument/2006/relationships/diagramLayout" Target="../diagrams/layout15.xml"/><Relationship Id="rId12"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15.xml"/><Relationship Id="rId11" Type="http://schemas.openxmlformats.org/officeDocument/2006/relationships/image" Target="../media/image15.png"/><Relationship Id="rId5" Type="http://schemas.openxmlformats.org/officeDocument/2006/relationships/image" Target="../media/image6.png"/><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7.png"/><Relationship Id="rId7" Type="http://schemas.openxmlformats.org/officeDocument/2006/relationships/diagramLayout" Target="../diagrams/layout16.xml"/><Relationship Id="rId12"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6.xml"/><Relationship Id="rId11" Type="http://schemas.openxmlformats.org/officeDocument/2006/relationships/image" Target="../media/image17.png"/><Relationship Id="rId5" Type="http://schemas.openxmlformats.org/officeDocument/2006/relationships/image" Target="../media/image6.png"/><Relationship Id="rId10" Type="http://schemas.microsoft.com/office/2007/relationships/diagramDrawing" Target="../diagrams/drawing1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6.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7.png"/><Relationship Id="rId7" Type="http://schemas.openxmlformats.org/officeDocument/2006/relationships/diagramLayout" Target="../diagrams/layout17.xml"/><Relationship Id="rId12"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7.xml"/><Relationship Id="rId11" Type="http://schemas.openxmlformats.org/officeDocument/2006/relationships/image" Target="../media/image19.png"/><Relationship Id="rId5" Type="http://schemas.openxmlformats.org/officeDocument/2006/relationships/image" Target="../media/image6.png"/><Relationship Id="rId10" Type="http://schemas.microsoft.com/office/2007/relationships/diagramDrawing" Target="../diagrams/drawing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7.png"/><Relationship Id="rId7" Type="http://schemas.openxmlformats.org/officeDocument/2006/relationships/diagramLayout" Target="../diagrams/layout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Data" Target="../diagrams/data18.xml"/><Relationship Id="rId11" Type="http://schemas.openxmlformats.org/officeDocument/2006/relationships/image" Target="../media/image21.png"/><Relationship Id="rId5" Type="http://schemas.openxmlformats.org/officeDocument/2006/relationships/image" Target="../media/image6.png"/><Relationship Id="rId10" Type="http://schemas.microsoft.com/office/2007/relationships/diagramDrawing" Target="../diagrams/drawing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8.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9.xml"/><Relationship Id="rId3" Type="http://schemas.openxmlformats.org/officeDocument/2006/relationships/image" Target="../media/image7.png"/><Relationship Id="rId7" Type="http://schemas.openxmlformats.org/officeDocument/2006/relationships/diagramLayout" Target="../diagrams/layout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9.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9.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7.png"/><Relationship Id="rId7" Type="http://schemas.openxmlformats.org/officeDocument/2006/relationships/diagramLayout" Target="../diagrams/layout2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6.png"/><Relationship Id="rId10" Type="http://schemas.microsoft.com/office/2007/relationships/diagramDrawing" Target="../diagrams/drawing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0.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7.png"/><Relationship Id="rId7" Type="http://schemas.openxmlformats.org/officeDocument/2006/relationships/diagramLayout" Target="../diagrams/layout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6.png"/><Relationship Id="rId10" Type="http://schemas.microsoft.com/office/2007/relationships/diagramDrawing" Target="../diagrams/drawing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image" Target="../media/image7.png"/><Relationship Id="rId7" Type="http://schemas.openxmlformats.org/officeDocument/2006/relationships/diagramData" Target="../diagrams/data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11" Type="http://schemas.microsoft.com/office/2007/relationships/diagramDrawing" Target="../diagrams/drawing22.xml"/><Relationship Id="rId5" Type="http://schemas.openxmlformats.org/officeDocument/2006/relationships/image" Target="../media/image6.png"/><Relationship Id="rId10" Type="http://schemas.openxmlformats.org/officeDocument/2006/relationships/diagramColors" Target="../diagrams/colors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7.png"/><Relationship Id="rId7" Type="http://schemas.openxmlformats.org/officeDocument/2006/relationships/diagramData" Target="../diagrams/data2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11" Type="http://schemas.microsoft.com/office/2007/relationships/diagramDrawing" Target="../diagrams/drawing24.xml"/><Relationship Id="rId5" Type="http://schemas.openxmlformats.org/officeDocument/2006/relationships/image" Target="../media/image6.png"/><Relationship Id="rId10" Type="http://schemas.openxmlformats.org/officeDocument/2006/relationships/diagramColors" Target="../diagrams/colors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5.xml"/><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image" Target="../media/image7.png"/><Relationship Id="rId7" Type="http://schemas.openxmlformats.org/officeDocument/2006/relationships/diagramLayout" Target="../diagrams/layout2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Data" Target="../diagrams/data27.xml"/><Relationship Id="rId5" Type="http://schemas.openxmlformats.org/officeDocument/2006/relationships/image" Target="../media/image6.png"/><Relationship Id="rId10" Type="http://schemas.microsoft.com/office/2007/relationships/diagramDrawing" Target="../diagrams/drawing2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jp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8.xml"/><Relationship Id="rId3" Type="http://schemas.openxmlformats.org/officeDocument/2006/relationships/image" Target="../media/image7.png"/><Relationship Id="rId7" Type="http://schemas.openxmlformats.org/officeDocument/2006/relationships/diagramLayout" Target="../diagrams/layout2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28.xml"/><Relationship Id="rId11" Type="http://schemas.openxmlformats.org/officeDocument/2006/relationships/image" Target="../media/image24.png"/><Relationship Id="rId5" Type="http://schemas.openxmlformats.org/officeDocument/2006/relationships/image" Target="../media/image6.png"/><Relationship Id="rId10" Type="http://schemas.microsoft.com/office/2007/relationships/diagramDrawing" Target="../diagrams/drawing2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8.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image" Target="../media/image7.png"/><Relationship Id="rId7" Type="http://schemas.openxmlformats.org/officeDocument/2006/relationships/diagramLayout" Target="../diagrams/layout2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Data" Target="../diagrams/data29.xml"/><Relationship Id="rId5" Type="http://schemas.openxmlformats.org/officeDocument/2006/relationships/image" Target="../media/image6.png"/><Relationship Id="rId10" Type="http://schemas.microsoft.com/office/2007/relationships/diagramDrawing" Target="../diagrams/drawing2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9.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0.xml"/><Relationship Id="rId3" Type="http://schemas.openxmlformats.org/officeDocument/2006/relationships/image" Target="../media/image7.png"/><Relationship Id="rId7" Type="http://schemas.openxmlformats.org/officeDocument/2006/relationships/diagramLayout" Target="../diagrams/layout3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Data" Target="../diagrams/data30.xml"/><Relationship Id="rId5" Type="http://schemas.openxmlformats.org/officeDocument/2006/relationships/image" Target="../media/image6.png"/><Relationship Id="rId10" Type="http://schemas.microsoft.com/office/2007/relationships/diagramDrawing" Target="../diagrams/drawing3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0.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image" Target="../media/image7.png"/><Relationship Id="rId7" Type="http://schemas.openxmlformats.org/officeDocument/2006/relationships/diagramLayout" Target="../diagrams/layout3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Data" Target="../diagrams/data31.xml"/><Relationship Id="rId11" Type="http://schemas.openxmlformats.org/officeDocument/2006/relationships/image" Target="../media/image25.png"/><Relationship Id="rId5" Type="http://schemas.openxmlformats.org/officeDocument/2006/relationships/image" Target="../media/image6.png"/><Relationship Id="rId10" Type="http://schemas.microsoft.com/office/2007/relationships/diagramDrawing" Target="../diagrams/drawing3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1.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2.xml"/><Relationship Id="rId3" Type="http://schemas.openxmlformats.org/officeDocument/2006/relationships/image" Target="../media/image7.png"/><Relationship Id="rId7" Type="http://schemas.openxmlformats.org/officeDocument/2006/relationships/diagramLayout" Target="../diagrams/layout32.xml"/><Relationship Id="rId12"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Data" Target="../diagrams/data32.xml"/><Relationship Id="rId11" Type="http://schemas.openxmlformats.org/officeDocument/2006/relationships/image" Target="../media/image200.png"/><Relationship Id="rId5" Type="http://schemas.openxmlformats.org/officeDocument/2006/relationships/image" Target="../media/image6.png"/><Relationship Id="rId10" Type="http://schemas.microsoft.com/office/2007/relationships/diagramDrawing" Target="../diagrams/drawing3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2.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7.png"/><Relationship Id="rId7" Type="http://schemas.openxmlformats.org/officeDocument/2006/relationships/diagramLayout" Target="../diagrams/layout3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27.png"/><Relationship Id="rId5" Type="http://schemas.openxmlformats.org/officeDocument/2006/relationships/image" Target="../media/image6.png"/><Relationship Id="rId10" Type="http://schemas.microsoft.com/office/2007/relationships/diagramDrawing" Target="../diagrams/drawing3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3.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34.xml"/><Relationship Id="rId3" Type="http://schemas.openxmlformats.org/officeDocument/2006/relationships/image" Target="../media/image7.png"/><Relationship Id="rId7" Type="http://schemas.openxmlformats.org/officeDocument/2006/relationships/diagramLayout" Target="../diagrams/layout3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4.xml"/><Relationship Id="rId11" Type="http://schemas.openxmlformats.org/officeDocument/2006/relationships/image" Target="../media/image28.png"/><Relationship Id="rId5" Type="http://schemas.openxmlformats.org/officeDocument/2006/relationships/image" Target="../media/image6.png"/><Relationship Id="rId10" Type="http://schemas.microsoft.com/office/2007/relationships/diagramDrawing" Target="../diagrams/drawing3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4.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image" Target="../media/image7.png"/><Relationship Id="rId7" Type="http://schemas.openxmlformats.org/officeDocument/2006/relationships/diagramLayout" Target="../diagrams/layout3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Data" Target="../diagrams/data35.xml"/><Relationship Id="rId5" Type="http://schemas.openxmlformats.org/officeDocument/2006/relationships/image" Target="../media/image6.png"/><Relationship Id="rId10" Type="http://schemas.microsoft.com/office/2007/relationships/diagramDrawing" Target="../diagrams/drawing3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5.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6.xml"/><Relationship Id="rId3" Type="http://schemas.openxmlformats.org/officeDocument/2006/relationships/image" Target="../media/image7.png"/><Relationship Id="rId7" Type="http://schemas.openxmlformats.org/officeDocument/2006/relationships/diagramLayout" Target="../diagrams/layout3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Data" Target="../diagrams/data36.xml"/><Relationship Id="rId11" Type="http://schemas.openxmlformats.org/officeDocument/2006/relationships/image" Target="../media/image29.png"/><Relationship Id="rId5" Type="http://schemas.openxmlformats.org/officeDocument/2006/relationships/image" Target="../media/image6.png"/><Relationship Id="rId10" Type="http://schemas.microsoft.com/office/2007/relationships/diagramDrawing" Target="../diagrams/drawing3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6.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7.xml"/><Relationship Id="rId3" Type="http://schemas.openxmlformats.org/officeDocument/2006/relationships/image" Target="../media/image7.png"/><Relationship Id="rId7" Type="http://schemas.openxmlformats.org/officeDocument/2006/relationships/diagramLayout" Target="../diagrams/layout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Data" Target="../diagrams/data37.xml"/><Relationship Id="rId11" Type="http://schemas.openxmlformats.org/officeDocument/2006/relationships/image" Target="../media/image30.png"/><Relationship Id="rId5" Type="http://schemas.openxmlformats.org/officeDocument/2006/relationships/image" Target="../media/image6.png"/><Relationship Id="rId10" Type="http://schemas.microsoft.com/office/2007/relationships/diagramDrawing" Target="../diagrams/drawing3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38.xml"/><Relationship Id="rId3" Type="http://schemas.openxmlformats.org/officeDocument/2006/relationships/image" Target="../media/image7.png"/><Relationship Id="rId7" Type="http://schemas.openxmlformats.org/officeDocument/2006/relationships/diagramLayout" Target="../diagrams/layout3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Data" Target="../diagrams/data38.xml"/><Relationship Id="rId11" Type="http://schemas.openxmlformats.org/officeDocument/2006/relationships/image" Target="../media/image31.png"/><Relationship Id="rId5" Type="http://schemas.openxmlformats.org/officeDocument/2006/relationships/image" Target="../media/image6.png"/><Relationship Id="rId10" Type="http://schemas.microsoft.com/office/2007/relationships/diagramDrawing" Target="../diagrams/drawing3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8.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39.xml"/><Relationship Id="rId3" Type="http://schemas.openxmlformats.org/officeDocument/2006/relationships/image" Target="../media/image7.png"/><Relationship Id="rId7" Type="http://schemas.openxmlformats.org/officeDocument/2006/relationships/diagramLayout" Target="../diagrams/layout39.xml"/><Relationship Id="rId12"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Data" Target="../diagrams/data39.xml"/><Relationship Id="rId11" Type="http://schemas.openxmlformats.org/officeDocument/2006/relationships/image" Target="../media/image32.png"/><Relationship Id="rId5" Type="http://schemas.openxmlformats.org/officeDocument/2006/relationships/image" Target="../media/image6.png"/><Relationship Id="rId10" Type="http://schemas.microsoft.com/office/2007/relationships/diagramDrawing" Target="../diagrams/drawing3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9.xml"/></Relationships>
</file>

<file path=ppt/slides/_rels/slide42.xml.rels><?xml version="1.0" encoding="UTF-8" standalone="yes"?>
<Relationships xmlns="http://schemas.openxmlformats.org/package/2006/relationships"><Relationship Id="rId8" Type="http://schemas.openxmlformats.org/officeDocument/2006/relationships/diagramQuickStyle" Target="../diagrams/quickStyle40.xml"/><Relationship Id="rId3" Type="http://schemas.openxmlformats.org/officeDocument/2006/relationships/image" Target="../media/image7.png"/><Relationship Id="rId7" Type="http://schemas.openxmlformats.org/officeDocument/2006/relationships/diagramLayout" Target="../diagrams/layout40.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Data" Target="../diagrams/data40.xml"/><Relationship Id="rId5" Type="http://schemas.openxmlformats.org/officeDocument/2006/relationships/image" Target="../media/image6.png"/><Relationship Id="rId10" Type="http://schemas.microsoft.com/office/2007/relationships/diagramDrawing" Target="../diagrams/drawing4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0.xml"/></Relationships>
</file>

<file path=ppt/slides/_rels/slide43.xml.rels><?xml version="1.0" encoding="UTF-8" standalone="yes"?>
<Relationships xmlns="http://schemas.openxmlformats.org/package/2006/relationships"><Relationship Id="rId8" Type="http://schemas.openxmlformats.org/officeDocument/2006/relationships/diagramQuickStyle" Target="../diagrams/quickStyle41.xml"/><Relationship Id="rId3" Type="http://schemas.openxmlformats.org/officeDocument/2006/relationships/image" Target="../media/image7.png"/><Relationship Id="rId7" Type="http://schemas.openxmlformats.org/officeDocument/2006/relationships/diagramLayout" Target="../diagrams/layout4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Data" Target="../diagrams/data41.xml"/><Relationship Id="rId5" Type="http://schemas.openxmlformats.org/officeDocument/2006/relationships/image" Target="../media/image6.png"/><Relationship Id="rId10" Type="http://schemas.microsoft.com/office/2007/relationships/diagramDrawing" Target="../diagrams/drawing4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1.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2.xml"/><Relationship Id="rId3" Type="http://schemas.openxmlformats.org/officeDocument/2006/relationships/image" Target="../media/image7.png"/><Relationship Id="rId7" Type="http://schemas.openxmlformats.org/officeDocument/2006/relationships/diagramLayout" Target="../diagrams/layout42.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Data" Target="../diagrams/data42.xml"/><Relationship Id="rId5" Type="http://schemas.openxmlformats.org/officeDocument/2006/relationships/image" Target="../media/image6.png"/><Relationship Id="rId10" Type="http://schemas.microsoft.com/office/2007/relationships/diagramDrawing" Target="../diagrams/drawing4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2.xml"/></Relationships>
</file>

<file path=ppt/slides/_rels/slide45.xml.rels><?xml version="1.0" encoding="UTF-8" standalone="yes"?>
<Relationships xmlns="http://schemas.openxmlformats.org/package/2006/relationships"><Relationship Id="rId8" Type="http://schemas.openxmlformats.org/officeDocument/2006/relationships/diagramQuickStyle" Target="../diagrams/quickStyle43.xml"/><Relationship Id="rId3" Type="http://schemas.openxmlformats.org/officeDocument/2006/relationships/image" Target="../media/image7.png"/><Relationship Id="rId7" Type="http://schemas.openxmlformats.org/officeDocument/2006/relationships/diagramLayout" Target="../diagrams/layout43.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Data" Target="../diagrams/data43.xml"/><Relationship Id="rId5" Type="http://schemas.openxmlformats.org/officeDocument/2006/relationships/image" Target="../media/image6.png"/><Relationship Id="rId10" Type="http://schemas.microsoft.com/office/2007/relationships/diagramDrawing" Target="../diagrams/drawing4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37850" y="858699"/>
            <a:ext cx="1530428" cy="319656"/>
          </a:xfrm>
        </p:spPr>
        <p:txBody>
          <a:bodyPr/>
          <a:lstStyle/>
          <a:p>
            <a:r>
              <a:rPr lang="fr-FR" sz="1800" b="1" dirty="0"/>
              <a:t>Introduction</a:t>
            </a:r>
          </a:p>
        </p:txBody>
      </p:sp>
      <p:grpSp>
        <p:nvGrpSpPr>
          <p:cNvPr id="11" name="Groupe 10"/>
          <p:cNvGrpSpPr/>
          <p:nvPr/>
        </p:nvGrpSpPr>
        <p:grpSpPr>
          <a:xfrm>
            <a:off x="1085435" y="800422"/>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77470" y="85869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425684" y="85869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Common.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YARN.</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MapReduce.</a:t>
            </a: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367138" y="840683"/>
            <a:ext cx="1530428" cy="319656"/>
          </a:xfrm>
        </p:spPr>
        <p:txBody>
          <a:bodyPr/>
          <a:lstStyle/>
          <a:p>
            <a:r>
              <a:rPr lang="fr-FR" sz="1800" b="1" dirty="0"/>
              <a:t>Introduction</a:t>
            </a:r>
          </a:p>
        </p:txBody>
      </p:sp>
      <p:grpSp>
        <p:nvGrpSpPr>
          <p:cNvPr id="11" name="Groupe 10"/>
          <p:cNvGrpSpPr/>
          <p:nvPr/>
        </p:nvGrpSpPr>
        <p:grpSpPr>
          <a:xfrm>
            <a:off x="4669335" y="76341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08318" y="840683"/>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983232" y="84068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077305" y="848655"/>
            <a:ext cx="1530428" cy="319656"/>
          </a:xfrm>
        </p:spPr>
        <p:txBody>
          <a:bodyPr/>
          <a:lstStyle/>
          <a:p>
            <a:r>
              <a:rPr lang="fr-FR" sz="1800" b="1" dirty="0"/>
              <a:t>Introduction</a:t>
            </a:r>
          </a:p>
        </p:txBody>
      </p:sp>
      <p:grpSp>
        <p:nvGrpSpPr>
          <p:cNvPr id="11" name="Groupe 10"/>
          <p:cNvGrpSpPr/>
          <p:nvPr/>
        </p:nvGrpSpPr>
        <p:grpSpPr>
          <a:xfrm>
            <a:off x="9050355" y="77257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697974"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189710" y="85173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4 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882433"/>
            <a:ext cx="11669980" cy="877356"/>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Common utilities: </a:t>
            </a:r>
            <a:r>
              <a:rPr lang="fr-FR" dirty="0">
                <a:solidFill>
                  <a:schemeClr val="tx2"/>
                </a:solidFill>
                <a:latin typeface="Times New Roman" pitchFamily="18" charset="0"/>
                <a:cs typeface="Times New Roman" pitchFamily="18" charset="0"/>
              </a:rPr>
              <a:t>Aussi appelé le Hadoop commun et Hadoop Core. Ce ne sont que les bibliothèques, fichiers, scripts et utilitaires JAVA réellement requis par les autres composants Hadoop pour fonctionner.</a:t>
            </a:r>
            <a:endParaRPr lang="en-US" b="1" dirty="0">
              <a:solidFill>
                <a:schemeClr val="tx2"/>
              </a:solidFill>
              <a:latin typeface="Footlight MT Light" panose="0204060206030A020304" pitchFamily="18" charset="0"/>
            </a:endParaRPr>
          </a:p>
        </p:txBody>
      </p:sp>
      <p:sp>
        <p:nvSpPr>
          <p:cNvPr id="17" name="Rectangle 16"/>
          <p:cNvSpPr/>
          <p:nvPr/>
        </p:nvSpPr>
        <p:spPr>
          <a:xfrm>
            <a:off x="239349" y="3429000"/>
            <a:ext cx="11669980" cy="1338828"/>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YARN: </a:t>
            </a:r>
            <a:r>
              <a:rPr lang="fr-FR" dirty="0">
                <a:solidFill>
                  <a:schemeClr val="tx2"/>
                </a:solidFill>
                <a:latin typeface="Times New Roman" pitchFamily="18" charset="0"/>
                <a:cs typeface="Times New Roman" pitchFamily="18" charset="0"/>
              </a:rPr>
              <a:t>YARN détermine quel travail est effectué et quelle machine il est effectué. Il a toutes les informations des cœurs et de la mémoire disponibles dans le cluster, il suit la consommation de mémoire dans le cluster. Il interagit avec le NameNode sur les données où il réside pour prendre la décision sur l'allocation des ressources.</a:t>
            </a: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2674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549381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HDFS: </a:t>
            </a:r>
            <a:r>
              <a:rPr lang="fr-FR" dirty="0">
                <a:solidFill>
                  <a:schemeClr val="tx2"/>
                </a:solidFill>
                <a:latin typeface="Times New Roman" pitchFamily="18" charset="0"/>
                <a:cs typeface="Times New Roman" pitchFamily="18" charset="0"/>
              </a:rPr>
              <a:t>est la couche de stockage pour le </a:t>
            </a:r>
            <a:r>
              <a:rPr lang="fr-FR" dirty="0" err="1">
                <a:solidFill>
                  <a:schemeClr val="tx2"/>
                </a:solidFill>
                <a:latin typeface="Times New Roman" pitchFamily="18" charset="0"/>
                <a:cs typeface="Times New Roman" pitchFamily="18" charset="0"/>
              </a:rPr>
              <a:t>Big</a:t>
            </a:r>
            <a:r>
              <a:rPr lang="fr-FR" dirty="0">
                <a:solidFill>
                  <a:schemeClr val="tx2"/>
                </a:solidFill>
                <a:latin typeface="Times New Roman" pitchFamily="18" charset="0"/>
                <a:cs typeface="Times New Roman" pitchFamily="18" charset="0"/>
              </a:rPr>
              <a:t> Data, c'est un cluster de nombreuses machines, les données stockées peuvent être utilisées pour le traitement à l'aide de Hadoop. Une fois les données sont transmises à HDFS, nous pouvons les traiter à tout moment, jusqu'au moment où nous traitons les données, elles résideront dans HDFS jusqu'à ce que nous supprimions les fichiers manuellement. HDFS stocke les données sous forme de bloc, la taille minimale du bloc est de 128 Mo dans </a:t>
            </a:r>
            <a:r>
              <a:rPr lang="fr-FR" dirty="0" err="1">
                <a:solidFill>
                  <a:schemeClr val="tx2"/>
                </a:solidFill>
                <a:latin typeface="Times New Roman" pitchFamily="18" charset="0"/>
                <a:cs typeface="Times New Roman" pitchFamily="18" charset="0"/>
              </a:rPr>
              <a:t>Hadoop</a:t>
            </a:r>
            <a:r>
              <a:rPr lang="fr-FR" dirty="0">
                <a:solidFill>
                  <a:schemeClr val="tx2"/>
                </a:solidFill>
                <a:latin typeface="Times New Roman" pitchFamily="18" charset="0"/>
                <a:cs typeface="Times New Roman" pitchFamily="18" charset="0"/>
              </a:rPr>
              <a:t> 2.x. HDFS réplique les blocs pour les données disponibles si les données sont stockées sur une machine et si cette dernière tombe en panne, les données ne sont pas perdues, mais pour les éviter, les données sont répliquées sur différentes machines</a:t>
            </a:r>
            <a:r>
              <a:rPr lang="fr-FR" dirty="0"/>
              <a:t>.</a:t>
            </a:r>
          </a:p>
          <a:p>
            <a:pPr algn="just">
              <a:lnSpc>
                <a:spcPct val="150000"/>
              </a:lnSpc>
            </a:pPr>
            <a:r>
              <a:rPr lang="fr-FR" dirty="0">
                <a:solidFill>
                  <a:schemeClr val="tx2"/>
                </a:solidFill>
                <a:latin typeface="Times New Roman" pitchFamily="18" charset="0"/>
                <a:cs typeface="Times New Roman" pitchFamily="18" charset="0"/>
              </a:rPr>
              <a:t>Le HDFS suit une architecture maître-esclave il a deux principaux composants de HDFS sont NAME NODE et DATANODE. </a:t>
            </a:r>
          </a:p>
          <a:p>
            <a:pPr marL="28575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NAME NODE : </a:t>
            </a:r>
            <a:r>
              <a:rPr lang="fr-FR" dirty="0">
                <a:solidFill>
                  <a:schemeClr val="tx2"/>
                </a:solidFill>
                <a:latin typeface="Times New Roman" pitchFamily="18" charset="0"/>
                <a:cs typeface="Times New Roman" pitchFamily="18" charset="0"/>
              </a:rPr>
              <a:t>est le maître, nous pouvons également avoir NAME NODE secondaire au cas où le principal cesserait de fonctionner, NAME NODE secondaire agirait comme une sauvegarde. Le NAME NODE gère essentiellement les nœuds des données en stockant des métadonnées.</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88351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2585323"/>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DATA NODE : </a:t>
            </a:r>
            <a:r>
              <a:rPr lang="fr-FR" dirty="0">
                <a:solidFill>
                  <a:schemeClr val="tx2"/>
                </a:solidFill>
                <a:latin typeface="Times New Roman" pitchFamily="18" charset="0"/>
                <a:cs typeface="Times New Roman" pitchFamily="18" charset="0"/>
              </a:rPr>
              <a:t>est l'esclave, qui est essentiellement le matériel de base à faible coût. Nous pouvons avoir plusieurs DATA NODES. Il stocke les données réelles. Ce DATA NODE prend en charge le facteur de réplication, supposons que si un DATA NODE tombe en panne, les données peuvent être accessibles par l'autre DATA NODE répliqué. Par conséquent, l'accessibilité des données est améliorée et la perte des données est évitée.</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2042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210913"/>
            <a:ext cx="11669980" cy="549381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MapReduce</a:t>
            </a:r>
            <a:r>
              <a:rPr lang="fr-FR" dirty="0">
                <a:solidFill>
                  <a:schemeClr val="tx2"/>
                </a:solidFill>
                <a:latin typeface="Times New Roman" pitchFamily="18" charset="0"/>
                <a:cs typeface="Times New Roman" pitchFamily="18" charset="0"/>
              </a:rPr>
              <a:t> </a:t>
            </a:r>
            <a:r>
              <a:rPr lang="fr-FR" b="1" dirty="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MapReduce est Framework de programmation qui nous permet d'effectuer un traitement distribué et parallèle sur de grands ensembles des données dans un environnement distribué. Il se compose de deux tâches distinctes : Map et Reduce. MapReduce a principalement les trois classes suivantes : </a:t>
            </a:r>
          </a:p>
          <a:p>
            <a:pPr marL="285750" indent="-285750">
              <a:lnSpc>
                <a:spcPct val="150000"/>
              </a:lnSpc>
              <a:buFont typeface="Arial" panose="020B0604020202020204" pitchFamily="34" charset="0"/>
              <a:buChar char="•"/>
            </a:pPr>
            <a:r>
              <a:rPr lang="en-US" b="1" dirty="0">
                <a:solidFill>
                  <a:schemeClr val="tx2"/>
                </a:solidFill>
                <a:latin typeface="Footlight MT Light" panose="0204060206030A020304" pitchFamily="18" charset="0"/>
              </a:rPr>
              <a:t>  Classe Mapper: </a:t>
            </a:r>
            <a:r>
              <a:rPr lang="en-US" dirty="0">
                <a:solidFill>
                  <a:schemeClr val="tx2"/>
                </a:solidFill>
                <a:latin typeface="Times New Roman" pitchFamily="18" charset="0"/>
                <a:cs typeface="Times New Roman" pitchFamily="18" charset="0"/>
              </a:rPr>
              <a:t>Dans ce classe</a:t>
            </a:r>
            <a:r>
              <a:rPr lang="fr-FR" dirty="0">
                <a:solidFill>
                  <a:schemeClr val="tx2"/>
                </a:solidFill>
                <a:latin typeface="Times New Roman" pitchFamily="18" charset="0"/>
                <a:cs typeface="Times New Roman" pitchFamily="18" charset="0"/>
              </a:rPr>
              <a:t>, RecordReader traite chaque enregistrement d'entrée et génère la paire clé-valeur respective. Le Mapper de Hadoop enregistre ces données intermédiaires sur le disque local.</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Reducer: </a:t>
            </a:r>
            <a:r>
              <a:rPr lang="fr-FR" dirty="0">
                <a:solidFill>
                  <a:schemeClr val="tx2"/>
                </a:solidFill>
                <a:latin typeface="Times New Roman" pitchFamily="18" charset="0"/>
                <a:cs typeface="Times New Roman" pitchFamily="18" charset="0"/>
              </a:rPr>
              <a:t>Reduce est la classe qui accepte les clés et les valeurs de la sortie de la phase des mappeurs. Les clés et les valeurs générées par le mappeur sont acceptées en entrée dans le réducteur pour un traitement ultérieur. </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driver: </a:t>
            </a:r>
            <a:r>
              <a:rPr lang="fr-FR" dirty="0">
                <a:solidFill>
                  <a:schemeClr val="tx2"/>
                </a:solidFill>
                <a:latin typeface="Times New Roman" pitchFamily="18" charset="0"/>
                <a:cs typeface="Times New Roman" pitchFamily="18" charset="0"/>
              </a:rPr>
              <a:t>Outre la classe mapper et Reducer, nous avons besoin d'une classe supplémentaire qui est la classe Driver. Ce code est nécessaire pour MapReduce car il est le pont entre le Framework et la logique implémentée. Il spécifie la configuration, le chemin des données d'entrée, le chemin de stockage de sortie et, plus important encore, les classes de mappage et de réduction qui doivent être implémentées et de nombreuses autres configurations doivent être définies dans cette classe. </a:t>
            </a:r>
          </a:p>
          <a:p>
            <a:pPr marL="285750" indent="-285750">
              <a:lnSpc>
                <a:spcPct val="150000"/>
              </a:lnSpc>
              <a:buFont typeface="Arial" panose="020B0604020202020204" pitchFamily="34" charset="0"/>
              <a:buChar char="•"/>
            </a:pP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10473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p>
        </p:txBody>
      </p:sp>
      <p:sp>
        <p:nvSpPr>
          <p:cNvPr id="4" name="TextBox 3"/>
          <p:cNvSpPr txBox="1"/>
          <p:nvPr/>
        </p:nvSpPr>
        <p:spPr>
          <a:xfrm>
            <a:off x="239349" y="1757369"/>
            <a:ext cx="11638019" cy="646331"/>
          </a:xfrm>
          <a:prstGeom prst="rect">
            <a:avLst/>
          </a:prstGeom>
          <a:noFill/>
        </p:spPr>
        <p:txBody>
          <a:bodyPr wrap="square" rtlCol="0">
            <a:spAutoFit/>
          </a:bodyPr>
          <a:lstStyle/>
          <a:p>
            <a:pPr algn="just"/>
            <a:r>
              <a:rPr lang="fr-FR" dirty="0"/>
              <a:t>Pour comprend le fonctionnement en prend par exemple un fichier exemple.txt dont le contenu suivant :</a:t>
            </a:r>
          </a:p>
          <a:p>
            <a:pPr algn="just"/>
            <a:r>
              <a:rPr lang="en-US" dirty="0"/>
              <a:t>Dear, Bear, River, Car, Car, River, Deer, Car and Bear</a:t>
            </a:r>
            <a:endParaRPr lang="fr-FR" dirty="0"/>
          </a:p>
        </p:txBody>
      </p:sp>
      <p:pic>
        <p:nvPicPr>
          <p:cNvPr id="1036" name="Picture 12" descr="Txt file Icons - Download 2435 Free Txt file icons her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2686" y="2678407"/>
            <a:ext cx="848100" cy="848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79375" y="3560174"/>
            <a:ext cx="987771" cy="276999"/>
          </a:xfrm>
          <a:prstGeom prst="rect">
            <a:avLst/>
          </a:prstGeom>
          <a:noFill/>
        </p:spPr>
        <p:txBody>
          <a:bodyPr wrap="none" rtlCol="0">
            <a:spAutoFit/>
          </a:bodyPr>
          <a:lstStyle/>
          <a:p>
            <a:r>
              <a:rPr lang="fr-FR" sz="1200" dirty="0"/>
              <a:t>Exemple.txt</a:t>
            </a:r>
          </a:p>
        </p:txBody>
      </p:sp>
      <p:sp>
        <p:nvSpPr>
          <p:cNvPr id="23" name="Bent-Up Arrow 22"/>
          <p:cNvSpPr/>
          <p:nvPr/>
        </p:nvSpPr>
        <p:spPr>
          <a:xfrm rot="5400000">
            <a:off x="433767" y="4063727"/>
            <a:ext cx="1184192" cy="778255"/>
          </a:xfrm>
          <a:prstGeom prst="bentUpArrow">
            <a:avLst>
              <a:gd name="adj1" fmla="val 15036"/>
              <a:gd name="adj2" fmla="val 2167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Image 8" descr="MapReduce Way - MapReduce Tutorial - Edureka"/>
          <p:cNvPicPr/>
          <p:nvPr/>
        </p:nvPicPr>
        <p:blipFill rotWithShape="1">
          <a:blip r:embed="rId12">
            <a:extLst>
              <a:ext uri="{28A0092B-C50C-407E-A947-70E740481C1C}">
                <a14:useLocalDpi xmlns:a14="http://schemas.microsoft.com/office/drawing/2010/main" val="0"/>
              </a:ext>
            </a:extLst>
          </a:blip>
          <a:srcRect t="12799"/>
          <a:stretch/>
        </p:blipFill>
        <p:spPr bwMode="auto">
          <a:xfrm>
            <a:off x="1414991" y="2893796"/>
            <a:ext cx="9919894" cy="29612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48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36"/>
                                        </p:tgtEl>
                                        <p:attrNameLst>
                                          <p:attrName>style.visibility</p:attrName>
                                        </p:attrNameLst>
                                      </p:cBhvr>
                                      <p:to>
                                        <p:strVal val="visible"/>
                                      </p:to>
                                    </p:set>
                                    <p:animEffect transition="in" filter="fade">
                                      <p:cBhvr>
                                        <p:cTn id="11" dur="500"/>
                                        <p:tgtEl>
                                          <p:spTgt spid="103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arn(inVertical)">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p>
        </p:txBody>
      </p:sp>
      <p:sp>
        <p:nvSpPr>
          <p:cNvPr id="5" name="TextBox 4"/>
          <p:cNvSpPr txBox="1"/>
          <p:nvPr/>
        </p:nvSpPr>
        <p:spPr>
          <a:xfrm>
            <a:off x="101697" y="1784661"/>
            <a:ext cx="9253318" cy="646331"/>
          </a:xfrm>
          <a:prstGeom prst="rect">
            <a:avLst/>
          </a:prstGeom>
          <a:noFill/>
        </p:spPr>
        <p:txBody>
          <a:bodyPr wrap="square" rtlCol="0">
            <a:spAutoFit/>
          </a:bodyPr>
          <a:lstStyle/>
          <a:p>
            <a:pPr marL="285750" indent="-285750" algn="just">
              <a:buFont typeface="Arial" panose="020B0604020202020204" pitchFamily="34" charset="0"/>
              <a:buChar char="•"/>
            </a:pPr>
            <a:r>
              <a:rPr lang="fr-FR" dirty="0"/>
              <a:t>Tout d'abord, nous divisons l'entrée en trois divisions, comme le montre la figure. Cela répartira le travail entre tous les nœuds de la carte.</a:t>
            </a:r>
          </a:p>
        </p:txBody>
      </p:sp>
      <p:sp>
        <p:nvSpPr>
          <p:cNvPr id="7" name="TextBox 6"/>
          <p:cNvSpPr txBox="1"/>
          <p:nvPr/>
        </p:nvSpPr>
        <p:spPr>
          <a:xfrm>
            <a:off x="101697" y="2957305"/>
            <a:ext cx="9707561" cy="923330"/>
          </a:xfrm>
          <a:prstGeom prst="rect">
            <a:avLst/>
          </a:prstGeom>
          <a:noFill/>
        </p:spPr>
        <p:txBody>
          <a:bodyPr wrap="square" rtlCol="0">
            <a:spAutoFit/>
          </a:bodyPr>
          <a:lstStyle/>
          <a:p>
            <a:pPr marL="285750" indent="-285750" algn="just">
              <a:buFont typeface="Arial" panose="020B0604020202020204" pitchFamily="34" charset="0"/>
              <a:buChar char="•"/>
            </a:pPr>
            <a:r>
              <a:rPr lang="fr-FR" dirty="0"/>
              <a:t>Ensuite, nous jetons les mots dans chacun des mappeurs et donnons une valeur codée en dur (1) à chacun des jetons ou mots. La raison pour laquelle une valeur codée en dur égale à 1 est que chaque mot, en soi, apparaîtra une fois.</a:t>
            </a:r>
          </a:p>
        </p:txBody>
      </p:sp>
      <p:pic>
        <p:nvPicPr>
          <p:cNvPr id="14" name="Picture 13"/>
          <p:cNvPicPr>
            <a:picLocks noChangeAspect="1"/>
          </p:cNvPicPr>
          <p:nvPr/>
        </p:nvPicPr>
        <p:blipFill>
          <a:blip r:embed="rId11"/>
          <a:stretch>
            <a:fillRect/>
          </a:stretch>
        </p:blipFill>
        <p:spPr>
          <a:xfrm>
            <a:off x="10211619" y="1320464"/>
            <a:ext cx="1504950" cy="2230971"/>
          </a:xfrm>
          <a:prstGeom prst="rect">
            <a:avLst/>
          </a:prstGeom>
        </p:spPr>
      </p:pic>
      <p:pic>
        <p:nvPicPr>
          <p:cNvPr id="15" name="Picture 14"/>
          <p:cNvPicPr>
            <a:picLocks noChangeAspect="1"/>
          </p:cNvPicPr>
          <p:nvPr/>
        </p:nvPicPr>
        <p:blipFill>
          <a:blip r:embed="rId12"/>
          <a:stretch>
            <a:fillRect/>
          </a:stretch>
        </p:blipFill>
        <p:spPr>
          <a:xfrm>
            <a:off x="10475590" y="3625452"/>
            <a:ext cx="1085850" cy="2609850"/>
          </a:xfrm>
          <a:prstGeom prst="rect">
            <a:avLst/>
          </a:prstGeom>
        </p:spPr>
      </p:pic>
      <p:sp>
        <p:nvSpPr>
          <p:cNvPr id="25" name="TextBox 24"/>
          <p:cNvSpPr txBox="1"/>
          <p:nvPr/>
        </p:nvSpPr>
        <p:spPr>
          <a:xfrm>
            <a:off x="101697" y="4559650"/>
            <a:ext cx="9707561" cy="646331"/>
          </a:xfrm>
          <a:prstGeom prst="rect">
            <a:avLst/>
          </a:prstGeom>
          <a:noFill/>
        </p:spPr>
        <p:txBody>
          <a:bodyPr wrap="square" rtlCol="0">
            <a:spAutoFit/>
          </a:bodyPr>
          <a:lstStyle/>
          <a:p>
            <a:pPr marL="285750" indent="-285750">
              <a:buFont typeface="Arial" panose="020B0604020202020204" pitchFamily="34" charset="0"/>
              <a:buChar char="•"/>
            </a:pPr>
            <a:r>
              <a:rPr lang="fr-FR" dirty="0"/>
              <a:t>une liste de paires clé-valeur sera créée où la clé n'est rien mais les mots individuels et la valeur en sont un. </a:t>
            </a:r>
          </a:p>
        </p:txBody>
      </p:sp>
    </p:spTree>
    <p:extLst>
      <p:ext uri="{BB962C8B-B14F-4D97-AF65-F5344CB8AC3E}">
        <p14:creationId xmlns:p14="http://schemas.microsoft.com/office/powerpoint/2010/main" val="222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p>
        </p:txBody>
      </p:sp>
      <p:sp>
        <p:nvSpPr>
          <p:cNvPr id="4" name="TextBox 3"/>
          <p:cNvSpPr txBox="1"/>
          <p:nvPr/>
        </p:nvSpPr>
        <p:spPr>
          <a:xfrm>
            <a:off x="117959" y="1790323"/>
            <a:ext cx="10668028" cy="646331"/>
          </a:xfrm>
          <a:prstGeom prst="rect">
            <a:avLst/>
          </a:prstGeom>
          <a:noFill/>
        </p:spPr>
        <p:txBody>
          <a:bodyPr wrap="square" rtlCol="0">
            <a:spAutoFit/>
          </a:bodyPr>
          <a:lstStyle/>
          <a:p>
            <a:pPr marL="285750" indent="-285750">
              <a:buFont typeface="Arial" panose="020B0604020202020204" pitchFamily="34" charset="0"/>
              <a:buChar char="•"/>
            </a:pPr>
            <a:r>
              <a:rPr lang="fr-FR" dirty="0"/>
              <a:t>un processus de partition a lieu où le tri et le brassage se produisent de sorte que tous les tuples avec la même clé soient envoyés au réducteur correspondant.</a:t>
            </a:r>
          </a:p>
        </p:txBody>
      </p:sp>
      <p:pic>
        <p:nvPicPr>
          <p:cNvPr id="6" name="Picture 5"/>
          <p:cNvPicPr>
            <a:picLocks noChangeAspect="1"/>
          </p:cNvPicPr>
          <p:nvPr/>
        </p:nvPicPr>
        <p:blipFill>
          <a:blip r:embed="rId11"/>
          <a:stretch>
            <a:fillRect/>
          </a:stretch>
        </p:blipFill>
        <p:spPr>
          <a:xfrm>
            <a:off x="10704313" y="1708825"/>
            <a:ext cx="1152525" cy="2505075"/>
          </a:xfrm>
          <a:prstGeom prst="rect">
            <a:avLst/>
          </a:prstGeom>
        </p:spPr>
      </p:pic>
      <p:sp>
        <p:nvSpPr>
          <p:cNvPr id="7" name="TextBox 6"/>
          <p:cNvSpPr txBox="1"/>
          <p:nvPr/>
        </p:nvSpPr>
        <p:spPr>
          <a:xfrm>
            <a:off x="197675" y="2758759"/>
            <a:ext cx="10248296" cy="646331"/>
          </a:xfrm>
          <a:prstGeom prst="rect">
            <a:avLst/>
          </a:prstGeom>
          <a:noFill/>
        </p:spPr>
        <p:txBody>
          <a:bodyPr wrap="square" rtlCol="0">
            <a:spAutoFit/>
          </a:bodyPr>
          <a:lstStyle/>
          <a:p>
            <a:pPr marL="285750" indent="-285750">
              <a:buFont typeface="Arial" panose="020B0604020202020204" pitchFamily="34" charset="0"/>
              <a:buChar char="•"/>
            </a:pPr>
            <a:r>
              <a:rPr lang="fr-FR" dirty="0"/>
              <a:t>Ainsi, après la phase de tri et de brassage, chaque réducteur aura une clé unique et une liste de valeurs correspondant à cette même clé. </a:t>
            </a:r>
          </a:p>
        </p:txBody>
      </p:sp>
      <p:sp>
        <p:nvSpPr>
          <p:cNvPr id="8" name="TextBox 7"/>
          <p:cNvSpPr txBox="1"/>
          <p:nvPr/>
        </p:nvSpPr>
        <p:spPr>
          <a:xfrm>
            <a:off x="239349" y="4778686"/>
            <a:ext cx="8129148" cy="369332"/>
          </a:xfrm>
          <a:prstGeom prst="rect">
            <a:avLst/>
          </a:prstGeom>
          <a:noFill/>
        </p:spPr>
        <p:txBody>
          <a:bodyPr wrap="none" rtlCol="0">
            <a:spAutoFit/>
          </a:bodyPr>
          <a:lstStyle/>
          <a:p>
            <a:pPr marL="285750" indent="-285750">
              <a:buFont typeface="Arial" panose="020B0604020202020204" pitchFamily="34" charset="0"/>
              <a:buChar char="•"/>
            </a:pPr>
            <a:r>
              <a:rPr lang="fr-FR" dirty="0"/>
              <a:t>chaque réducteur compte les valeurs présentes dans cette liste de valeurs.</a:t>
            </a:r>
          </a:p>
        </p:txBody>
      </p:sp>
      <p:pic>
        <p:nvPicPr>
          <p:cNvPr id="9" name="Picture 8"/>
          <p:cNvPicPr>
            <a:picLocks noChangeAspect="1"/>
          </p:cNvPicPr>
          <p:nvPr/>
        </p:nvPicPr>
        <p:blipFill>
          <a:blip r:embed="rId12"/>
          <a:stretch>
            <a:fillRect/>
          </a:stretch>
        </p:blipFill>
        <p:spPr>
          <a:xfrm>
            <a:off x="8975709" y="3524424"/>
            <a:ext cx="1190625" cy="2609850"/>
          </a:xfrm>
          <a:prstGeom prst="rect">
            <a:avLst/>
          </a:prstGeom>
        </p:spPr>
      </p:pic>
    </p:spTree>
    <p:extLst>
      <p:ext uri="{BB962C8B-B14F-4D97-AF65-F5344CB8AC3E}">
        <p14:creationId xmlns:p14="http://schemas.microsoft.com/office/powerpoint/2010/main" val="20980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Hadoop</a:t>
            </a: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Spark</a:t>
            </a: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Différence</a:t>
            </a: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Etude</a:t>
            </a: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p>
        </p:txBody>
      </p:sp>
      <p:sp>
        <p:nvSpPr>
          <p:cNvPr id="5" name="TextBox 4"/>
          <p:cNvSpPr txBox="1"/>
          <p:nvPr/>
        </p:nvSpPr>
        <p:spPr>
          <a:xfrm>
            <a:off x="239349" y="2079328"/>
            <a:ext cx="11850954" cy="369332"/>
          </a:xfrm>
          <a:prstGeom prst="rect">
            <a:avLst/>
          </a:prstGeom>
          <a:noFill/>
        </p:spPr>
        <p:txBody>
          <a:bodyPr wrap="square" rtlCol="0">
            <a:spAutoFit/>
          </a:bodyPr>
          <a:lstStyle/>
          <a:p>
            <a:pPr marL="285750" indent="-285750" algn="just">
              <a:buFont typeface="Arial" panose="020B0604020202020204" pitchFamily="34" charset="0"/>
              <a:buChar char="•"/>
            </a:pPr>
            <a:r>
              <a:rPr lang="fr-FR" dirty="0"/>
              <a:t>Enfin, toutes les paires clé / valeur de sortie sont ensuite collectées et écrites dans le fichier de sortie.</a:t>
            </a:r>
          </a:p>
        </p:txBody>
      </p:sp>
      <p:pic>
        <p:nvPicPr>
          <p:cNvPr id="10" name="Picture 9"/>
          <p:cNvPicPr>
            <a:picLocks noChangeAspect="1"/>
          </p:cNvPicPr>
          <p:nvPr/>
        </p:nvPicPr>
        <p:blipFill>
          <a:blip r:embed="rId11"/>
          <a:stretch>
            <a:fillRect/>
          </a:stretch>
        </p:blipFill>
        <p:spPr>
          <a:xfrm>
            <a:off x="5366166" y="3025561"/>
            <a:ext cx="1333500" cy="2219325"/>
          </a:xfrm>
          <a:prstGeom prst="rect">
            <a:avLst/>
          </a:prstGeom>
        </p:spPr>
      </p:pic>
    </p:spTree>
    <p:extLst>
      <p:ext uri="{BB962C8B-B14F-4D97-AF65-F5344CB8AC3E}">
        <p14:creationId xmlns:p14="http://schemas.microsoft.com/office/powerpoint/2010/main" val="340236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973784" y="873846"/>
            <a:ext cx="1530428" cy="319656"/>
          </a:xfrm>
        </p:spPr>
        <p:txBody>
          <a:bodyPr/>
          <a:lstStyle/>
          <a:p>
            <a:r>
              <a:rPr lang="fr-FR" sz="1800" b="1" dirty="0"/>
              <a:t>Introduction</a:t>
            </a:r>
          </a:p>
        </p:txBody>
      </p:sp>
      <p:grpSp>
        <p:nvGrpSpPr>
          <p:cNvPr id="32" name="Groupe 10"/>
          <p:cNvGrpSpPr/>
          <p:nvPr/>
        </p:nvGrpSpPr>
        <p:grpSpPr>
          <a:xfrm>
            <a:off x="860802" y="821482"/>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4131132" y="8845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36" name="Titre 1"/>
          <p:cNvSpPr txBox="1">
            <a:spLocks/>
          </p:cNvSpPr>
          <p:nvPr/>
        </p:nvSpPr>
        <p:spPr>
          <a:xfrm>
            <a:off x="7289947"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a:t>Introduction</a:t>
            </a:r>
          </a:p>
        </p:txBody>
      </p:sp>
      <p:grpSp>
        <p:nvGrpSpPr>
          <p:cNvPr id="59" name="Groupe 10"/>
          <p:cNvGrpSpPr/>
          <p:nvPr/>
        </p:nvGrpSpPr>
        <p:grpSpPr>
          <a:xfrm>
            <a:off x="3496069" y="862299"/>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3620237" y="86946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63" name="Titre 1"/>
          <p:cNvSpPr txBox="1">
            <a:spLocks/>
          </p:cNvSpPr>
          <p:nvPr/>
        </p:nvSpPr>
        <p:spPr>
          <a:xfrm>
            <a:off x="7239268" y="86946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682300" y="772350"/>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331469" y="8291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841319" y="82386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55575" y="1411347"/>
            <a:ext cx="8661410" cy="369332"/>
          </a:xfrm>
          <a:prstGeom prst="rect">
            <a:avLst/>
          </a:prstGeom>
          <a:noFill/>
        </p:spPr>
        <p:txBody>
          <a:bodyPr wrap="none" rtlCol="0">
            <a:spAutoFit/>
          </a:bodyPr>
          <a:lstStyle/>
          <a:p>
            <a:r>
              <a:rPr lang="fr-FR" b="1" dirty="0"/>
              <a:t>L’architecture de Spark comprend les trois composants principaux suivants :</a:t>
            </a:r>
          </a:p>
        </p:txBody>
      </p:sp>
      <p:sp>
        <p:nvSpPr>
          <p:cNvPr id="18" name="Rectangle 17"/>
          <p:cNvSpPr/>
          <p:nvPr/>
        </p:nvSpPr>
        <p:spPr>
          <a:xfrm>
            <a:off x="221237" y="1915248"/>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Le stockage des données: </a:t>
            </a:r>
            <a:r>
              <a:rPr lang="fr-FR" dirty="0">
                <a:solidFill>
                  <a:schemeClr val="tx2"/>
                </a:solidFill>
                <a:latin typeface="Times New Roman" pitchFamily="18" charset="0"/>
                <a:cs typeface="Times New Roman" pitchFamily="18" charset="0"/>
              </a:rPr>
              <a:t>Spark utilise le système de fichiers HDFS pour le stockage des données. Il peut fonctionner avec n’importe quelle source des données compatible avec Hadoop, dont HDFS, HBase, Cassandra, etc.</a:t>
            </a:r>
            <a:endParaRPr lang="en-US" dirty="0">
              <a:solidFill>
                <a:schemeClr val="tx2"/>
              </a:solidFill>
              <a:latin typeface="Times New Roman" pitchFamily="18" charset="0"/>
              <a:cs typeface="Times New Roman" pitchFamily="18" charset="0"/>
            </a:endParaRPr>
          </a:p>
        </p:txBody>
      </p:sp>
      <p:sp>
        <p:nvSpPr>
          <p:cNvPr id="19" name="Rectangle 18"/>
          <p:cNvSpPr/>
          <p:nvPr/>
        </p:nvSpPr>
        <p:spPr>
          <a:xfrm>
            <a:off x="221237" y="3374153"/>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L’API: </a:t>
            </a:r>
            <a:r>
              <a:rPr lang="fr-FR" dirty="0">
                <a:solidFill>
                  <a:schemeClr val="tx2"/>
                </a:solidFill>
                <a:latin typeface="Times New Roman" pitchFamily="18" charset="0"/>
                <a:cs typeface="Times New Roman" pitchFamily="18" charset="0"/>
              </a:rPr>
              <a:t>L’API permet aux développeurs de créer des applications Spark en utilisant une API standard. L’API existe en Scala, Java et Python. </a:t>
            </a:r>
          </a:p>
        </p:txBody>
      </p:sp>
      <p:sp>
        <p:nvSpPr>
          <p:cNvPr id="20" name="Rectangle 19"/>
          <p:cNvSpPr/>
          <p:nvPr/>
        </p:nvSpPr>
        <p:spPr>
          <a:xfrm>
            <a:off x="239349" y="4525292"/>
            <a:ext cx="11669980" cy="877035"/>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Gestion des ressources: </a:t>
            </a:r>
            <a:r>
              <a:rPr lang="fr-FR" dirty="0">
                <a:solidFill>
                  <a:schemeClr val="tx2"/>
                </a:solidFill>
                <a:latin typeface="Times New Roman" pitchFamily="18" charset="0"/>
                <a:cs typeface="Times New Roman" pitchFamily="18" charset="0"/>
              </a:rPr>
              <a:t>Spark peut être déployé comme un serveur autonome ou sur un Framework de traitements distribués comme Mesos ou YARN.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243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609749"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7225"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768768" y="81699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426366" y="777776"/>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6194" y="81224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585385" y="808572"/>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itre 1"/>
          <p:cNvSpPr txBox="1">
            <a:spLocks/>
          </p:cNvSpPr>
          <p:nvPr/>
        </p:nvSpPr>
        <p:spPr>
          <a:xfrm>
            <a:off x="155575" y="1347600"/>
            <a:ext cx="612123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i="1" dirty="0"/>
              <a:t>Les </a:t>
            </a:r>
            <a:r>
              <a:rPr lang="fr-FR" sz="1800" b="1" i="1" dirty="0" err="1"/>
              <a:t>Resilient</a:t>
            </a:r>
            <a:r>
              <a:rPr lang="fr-FR" sz="1800" b="1" i="1" dirty="0"/>
              <a:t> </a:t>
            </a:r>
            <a:r>
              <a:rPr lang="fr-FR" sz="1800" b="1" i="1" dirty="0" err="1"/>
              <a:t>Distributed</a:t>
            </a:r>
            <a:r>
              <a:rPr lang="fr-FR" sz="1800" b="1" i="1" dirty="0"/>
              <a:t> </a:t>
            </a:r>
            <a:r>
              <a:rPr lang="fr-FR" sz="1800" b="1" i="1" dirty="0" err="1"/>
              <a:t>Datasets</a:t>
            </a:r>
            <a:r>
              <a:rPr lang="fr-FR" b="1" i="1" dirty="0"/>
              <a:t> « RDD »</a:t>
            </a:r>
            <a:endParaRPr lang="fr-FR" dirty="0"/>
          </a:p>
          <a:p>
            <a:endParaRPr lang="fr-FR" sz="1800" b="1" dirty="0"/>
          </a:p>
        </p:txBody>
      </p:sp>
      <p:sp>
        <p:nvSpPr>
          <p:cNvPr id="2" name="Rectangle 1"/>
          <p:cNvSpPr/>
          <p:nvPr/>
        </p:nvSpPr>
        <p:spPr>
          <a:xfrm>
            <a:off x="239349" y="1790753"/>
            <a:ext cx="11824224" cy="4247317"/>
          </a:xfrm>
          <a:prstGeom prst="rect">
            <a:avLst/>
          </a:prstGeom>
        </p:spPr>
        <p:txBody>
          <a:bodyPr wrap="square">
            <a:spAutoFit/>
          </a:bodyPr>
          <a:lstStyle/>
          <a:p>
            <a:pPr algn="just">
              <a:lnSpc>
                <a:spcPct val="150000"/>
              </a:lnSpc>
            </a:pPr>
            <a:r>
              <a:rPr lang="fr-FR" dirty="0"/>
              <a:t>Les </a:t>
            </a:r>
            <a:r>
              <a:rPr lang="fr-FR" dirty="0" err="1"/>
              <a:t>Resilient</a:t>
            </a:r>
            <a:r>
              <a:rPr lang="fr-FR" dirty="0"/>
              <a:t> </a:t>
            </a:r>
            <a:r>
              <a:rPr lang="fr-FR" dirty="0" err="1"/>
              <a:t>Distributed</a:t>
            </a:r>
            <a:r>
              <a:rPr lang="fr-FR" dirty="0"/>
              <a:t> </a:t>
            </a:r>
            <a:r>
              <a:rPr lang="fr-FR" dirty="0" err="1"/>
              <a:t>Datasets</a:t>
            </a:r>
            <a:r>
              <a:rPr lang="fr-FR" dirty="0"/>
              <a:t> ,ou RDD, sont un concept au cœur du Framework Spark. Vous pouvez voir un RDD comme une table dans une base des données. Celui-ci peut porter tout type des données et la stocké par Spark sur différentes partitions. Les RDD permettent de réarranger les calculs et d’optimiser le traitement. Les RDD supportent deux types d’opérations :</a:t>
            </a:r>
          </a:p>
          <a:p>
            <a:pPr marL="285750" indent="-285750" algn="just">
              <a:lnSpc>
                <a:spcPct val="150000"/>
              </a:lnSpc>
              <a:buFont typeface="Wingdings" panose="05000000000000000000" pitchFamily="2" charset="2"/>
              <a:buChar char="q"/>
            </a:pPr>
            <a:r>
              <a:rPr lang="fr-FR" b="1" dirty="0"/>
              <a:t>Les transformations : </a:t>
            </a:r>
            <a:r>
              <a:rPr lang="fr-FR" dirty="0"/>
              <a:t>les transformations ne retournent pas de valeur seule, elles retournent un nouveau RDD. Rien n’est évalué lorsque l’on fait appel à une fonction de transformation, cette fonction prend juste un RDD et retourne un nouveau RDD. </a:t>
            </a:r>
          </a:p>
          <a:p>
            <a:pPr marL="285750" indent="-285750" algn="just">
              <a:lnSpc>
                <a:spcPct val="150000"/>
              </a:lnSpc>
              <a:buFont typeface="Wingdings" panose="05000000000000000000" pitchFamily="2" charset="2"/>
              <a:buChar char="q"/>
            </a:pPr>
            <a:r>
              <a:rPr lang="fr-FR" b="1" dirty="0"/>
              <a:t>Les actions :</a:t>
            </a:r>
            <a:r>
              <a:rPr lang="fr-FR" dirty="0"/>
              <a:t> les actions évaluent et retournent une nouvelle valeur. Au moment où une fonction d’action est appelée sur un objet RDD, toutes les requêtes de traitement des données sont calculées et le résultat est retourné. </a:t>
            </a:r>
          </a:p>
        </p:txBody>
      </p:sp>
    </p:spTree>
    <p:extLst>
      <p:ext uri="{BB962C8B-B14F-4D97-AF65-F5344CB8AC3E}">
        <p14:creationId xmlns:p14="http://schemas.microsoft.com/office/powerpoint/2010/main" val="535672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476942" y="786506"/>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738334" y="81206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815866"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13498" y="796654"/>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522216"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707807" y="83380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13527"/>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327427"/>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Apache Spark Core: </a:t>
            </a:r>
            <a:r>
              <a:rPr lang="fr-FR" dirty="0">
                <a:solidFill>
                  <a:schemeClr val="tx2"/>
                </a:solidFill>
                <a:latin typeface="Times New Roman" pitchFamily="18" charset="0"/>
                <a:cs typeface="Times New Roman" pitchFamily="18" charset="0"/>
              </a:rPr>
              <a:t>est le moteur d'exécution général sous-jacent de la plateforme Spark sur lequel toutes les autres fonctionnalités sont basées. Il fournit des jeux des données de calcul et de référencement en mémoire dans des systèmes de stockage externes..</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2921215"/>
            <a:ext cx="11669980" cy="87325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SQL: </a:t>
            </a:r>
            <a:r>
              <a:rPr lang="fr-FR" dirty="0">
                <a:solidFill>
                  <a:schemeClr val="tx2"/>
                </a:solidFill>
                <a:latin typeface="Times New Roman" pitchFamily="18" charset="0"/>
                <a:cs typeface="Times New Roman" pitchFamily="18" charset="0"/>
              </a:rPr>
              <a:t>est un composant au-dessus de Spark Core qui introduit une nouvelle abstraction des données appelée Schéma RDD, qui prend en charge les données structurées et semi-structurées.</a:t>
            </a:r>
            <a:endParaRPr lang="en-US" dirty="0">
              <a:solidFill>
                <a:schemeClr val="tx2"/>
              </a:solidFill>
              <a:latin typeface="Times New Roman" pitchFamily="18" charset="0"/>
              <a:cs typeface="Times New Roman" pitchFamily="18" charset="0"/>
            </a:endParaRPr>
          </a:p>
        </p:txBody>
      </p:sp>
      <p:sp>
        <p:nvSpPr>
          <p:cNvPr id="29" name="Rectangle 28"/>
          <p:cNvSpPr/>
          <p:nvPr/>
        </p:nvSpPr>
        <p:spPr>
          <a:xfrm>
            <a:off x="155575" y="4367839"/>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Streaming: </a:t>
            </a:r>
            <a:r>
              <a:rPr lang="fr-FR" dirty="0">
                <a:solidFill>
                  <a:schemeClr val="tx2"/>
                </a:solidFill>
                <a:latin typeface="Times New Roman" pitchFamily="18" charset="0"/>
                <a:cs typeface="Times New Roman" pitchFamily="18" charset="0"/>
              </a:rPr>
              <a:t>Spark Streaming exploite la capacité de planification rapide de Spark Core pour effectuer des analyses de streaming. Il ingère les données en mini-lots et effectue des transformations RDD (</a:t>
            </a:r>
            <a:r>
              <a:rPr lang="fr-FR" dirty="0" err="1">
                <a:solidFill>
                  <a:schemeClr val="tx2"/>
                </a:solidFill>
                <a:latin typeface="Times New Roman" pitchFamily="18" charset="0"/>
                <a:cs typeface="Times New Roman" pitchFamily="18" charset="0"/>
              </a:rPr>
              <a:t>Resilient</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Distributed</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Datasets</a:t>
            </a:r>
            <a:r>
              <a:rPr lang="fr-FR" dirty="0">
                <a:solidFill>
                  <a:schemeClr val="tx2"/>
                </a:solidFill>
                <a:latin typeface="Times New Roman" pitchFamily="18" charset="0"/>
                <a:cs typeface="Times New Roman" pitchFamily="18" charset="0"/>
              </a:rPr>
              <a:t>) sur ces mini-lots des données.</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07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433535" y="823974"/>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802726"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749412"/>
            <a:ext cx="11669980" cy="87357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MLlib (bibliothèque d'apprentissage automatique): </a:t>
            </a:r>
            <a:r>
              <a:rPr lang="fr-FR" dirty="0">
                <a:solidFill>
                  <a:schemeClr val="tx2"/>
                </a:solidFill>
                <a:latin typeface="Times New Roman" pitchFamily="18" charset="0"/>
                <a:cs typeface="Times New Roman" pitchFamily="18" charset="0"/>
              </a:rPr>
              <a:t>MLlib est un cadre d'apprentissage machine distribué au-dessus de Spark en raison de l'architecture Spark basée sur la mémoire distribuée.</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3414961"/>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GraphX: </a:t>
            </a:r>
            <a:r>
              <a:rPr lang="fr-FR" dirty="0"/>
              <a:t>​​</a:t>
            </a:r>
            <a:r>
              <a:rPr lang="fr-FR" dirty="0">
                <a:solidFill>
                  <a:schemeClr val="tx2"/>
                </a:solidFill>
                <a:latin typeface="Times New Roman" pitchFamily="18" charset="0"/>
                <a:cs typeface="Times New Roman" pitchFamily="18" charset="0"/>
              </a:rPr>
              <a:t>est un Framework de traitement graphique distribué au-dessus de Spark. Il fournit une API pour exprimer le calcul de graphes qui peut modéliser les graphes définis par l'utilisateur à l'aide de l'API d'abstraction </a:t>
            </a:r>
            <a:r>
              <a:rPr lang="fr-FR" dirty="0" err="1">
                <a:solidFill>
                  <a:schemeClr val="tx2"/>
                </a:solidFill>
                <a:latin typeface="Times New Roman" pitchFamily="18" charset="0"/>
                <a:cs typeface="Times New Roman" pitchFamily="18" charset="0"/>
              </a:rPr>
              <a:t>Pregel</a:t>
            </a:r>
            <a:r>
              <a:rPr lang="fr-FR" dirty="0">
                <a:solidFill>
                  <a:schemeClr val="tx2"/>
                </a:solidFill>
                <a:latin typeface="Times New Roman" pitchFamily="18" charset="0"/>
                <a:cs typeface="Times New Roman" pitchFamily="18" charset="0"/>
              </a:rPr>
              <a:t>. Il fournit également un runtime optimisé pour cette abstraction.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68787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460375" y="2407346"/>
            <a:ext cx="11392376" cy="210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p>
        </p:txBody>
      </p:sp>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a:t>
            </a:r>
          </a:p>
          <a:p>
            <a:pPr algn="ctr"/>
            <a:r>
              <a:rPr lang="fr-FR" dirty="0">
                <a:ln>
                  <a:solidFill>
                    <a:schemeClr val="tx1"/>
                  </a:solidFill>
                </a:ln>
                <a:latin typeface="Garamond" panose="02020404030301010803" pitchFamily="18" charset="0"/>
              </a:rPr>
              <a:t> nous avons réalisé notre stage de fin d’étude dans le cadre </a:t>
            </a:r>
          </a:p>
          <a:p>
            <a:pPr algn="ctr"/>
            <a:r>
              <a:rPr lang="fr-FR" dirty="0">
                <a:ln>
                  <a:solidFill>
                    <a:schemeClr val="tx1"/>
                  </a:solidFill>
                </a:ln>
                <a:latin typeface="Garamond" panose="02020404030301010803" pitchFamily="18" charset="0"/>
              </a:rPr>
              <a:t>d’une Recherche théorique sur Hadoop et Spark.</a:t>
            </a:r>
          </a:p>
          <a:p>
            <a:pPr algn="ctr"/>
            <a:endParaRPr lang="fr-FR" dirty="0"/>
          </a:p>
        </p:txBody>
      </p:sp>
      <p:pic>
        <p:nvPicPr>
          <p:cNvPr id="4" name="Picture 3"/>
          <p:cNvPicPr>
            <a:picLocks noChangeAspect="1"/>
          </p:cNvPicPr>
          <p:nvPr/>
        </p:nvPicPr>
        <p:blipFill rotWithShape="1">
          <a:blip r:embed="rId11" cstate="print">
            <a:extLst>
              <a:ext uri="{28A0092B-C50C-407E-A947-70E740481C1C}">
                <a14:useLocalDpi xmlns:a14="http://schemas.microsoft.com/office/drawing/2010/main" val="0"/>
              </a:ext>
            </a:extLst>
          </a:blip>
          <a:srcRect l="8267" t="10031" r="8916" b="15956"/>
          <a:stretch/>
        </p:blipFill>
        <p:spPr>
          <a:xfrm>
            <a:off x="341243" y="3273163"/>
            <a:ext cx="5754757" cy="2892934"/>
          </a:xfrm>
          <a:prstGeom prst="rect">
            <a:avLst/>
          </a:prstGeom>
          <a:ln>
            <a:noFill/>
          </a:ln>
          <a:effectLst>
            <a:outerShdw blurRad="292100" dist="139700" dir="2700000" algn="tl" rotWithShape="0">
              <a:srgbClr val="333333">
                <a:alpha val="65000"/>
              </a:srgbClr>
            </a:outerShdw>
          </a:effectLst>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430320"/>
            <a:ext cx="2992651" cy="967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56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initiales :</a:t>
            </a:r>
            <a:br>
              <a:rPr lang="fr-FR" sz="1800" b="1" dirty="0"/>
            </a:br>
            <a:endParaRPr lang="fr-FR" sz="1800" b="1" dirty="0"/>
          </a:p>
        </p:txBody>
      </p:sp>
      <p:sp>
        <p:nvSpPr>
          <p:cNvPr id="4" name="Rectangle 3"/>
          <p:cNvSpPr/>
          <p:nvPr/>
        </p:nvSpPr>
        <p:spPr>
          <a:xfrm>
            <a:off x="239349" y="1373442"/>
            <a:ext cx="11713302" cy="880369"/>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ce travail, Hadoop et Spark sont déployés sur 8 machines virtuelles. Le maître l'IP du nœud est 10.59.7.151, et les autres nœuds esclaves ou travailleurs sont de 10.59.7.152 à 10.59.7.158.</a:t>
            </a:r>
          </a:p>
        </p:txBody>
      </p:sp>
      <p:pic>
        <p:nvPicPr>
          <p:cNvPr id="17" name="Image 1"/>
          <p:cNvPicPr/>
          <p:nvPr/>
        </p:nvPicPr>
        <p:blipFill rotWithShape="1">
          <a:blip r:embed="rId11"/>
          <a:srcRect l="3380" t="4560" r="7381" b="4264"/>
          <a:stretch/>
        </p:blipFill>
        <p:spPr bwMode="auto">
          <a:xfrm>
            <a:off x="460375" y="2568196"/>
            <a:ext cx="11339876" cy="3175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38869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t>Performances des machines :</a:t>
            </a:r>
          </a:p>
        </p:txBody>
      </p:sp>
      <p:graphicFrame>
        <p:nvGraphicFramePr>
          <p:cNvPr id="2" name="Table 1"/>
          <p:cNvGraphicFramePr>
            <a:graphicFrameLocks noGrp="1"/>
          </p:cNvGraphicFramePr>
          <p:nvPr>
            <p:extLst>
              <p:ext uri="{D42A27DB-BD31-4B8C-83A1-F6EECF244321}">
                <p14:modId xmlns:p14="http://schemas.microsoft.com/office/powerpoint/2010/main" val="2059216575"/>
              </p:ext>
            </p:extLst>
          </p:nvPr>
        </p:nvGraphicFramePr>
        <p:xfrm>
          <a:off x="894736" y="2101238"/>
          <a:ext cx="10385840" cy="3689494"/>
        </p:xfrm>
        <a:graphic>
          <a:graphicData uri="http://schemas.openxmlformats.org/drawingml/2006/table">
            <a:tbl>
              <a:tblPr firstRow="1" firstCol="1" bandRow="1">
                <a:tableStyleId>{7DF18680-E054-41AD-8BC1-D1AEF772440D}</a:tableStyleId>
              </a:tblPr>
              <a:tblGrid>
                <a:gridCol w="3514236">
                  <a:extLst>
                    <a:ext uri="{9D8B030D-6E8A-4147-A177-3AD203B41FA5}">
                      <a16:colId xmlns:a16="http://schemas.microsoft.com/office/drawing/2014/main" val="3498327314"/>
                    </a:ext>
                  </a:extLst>
                </a:gridCol>
                <a:gridCol w="6871604">
                  <a:extLst>
                    <a:ext uri="{9D8B030D-6E8A-4147-A177-3AD203B41FA5}">
                      <a16:colId xmlns:a16="http://schemas.microsoft.com/office/drawing/2014/main" val="3167057938"/>
                    </a:ext>
                  </a:extLst>
                </a:gridCol>
              </a:tblGrid>
              <a:tr h="415820">
                <a:tc>
                  <a:txBody>
                    <a:bodyPr/>
                    <a:lstStyle/>
                    <a:p>
                      <a:pPr algn="just">
                        <a:lnSpc>
                          <a:spcPct val="107000"/>
                        </a:lnSpc>
                        <a:spcAft>
                          <a:spcPts val="0"/>
                        </a:spcAft>
                      </a:pPr>
                      <a:r>
                        <a:rPr lang="fr-FR" sz="1600" dirty="0">
                          <a:effectLst/>
                        </a:rPr>
                        <a:t>Software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Version</a:t>
                      </a: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683292"/>
                  </a:ext>
                </a:extLst>
              </a:tr>
              <a:tr h="344593">
                <a:tc>
                  <a:txBody>
                    <a:bodyPr/>
                    <a:lstStyle/>
                    <a:p>
                      <a:pPr algn="just">
                        <a:lnSpc>
                          <a:spcPct val="107000"/>
                        </a:lnSpc>
                        <a:spcAft>
                          <a:spcPts val="0"/>
                        </a:spcAft>
                      </a:pPr>
                      <a:r>
                        <a:rPr lang="fr-FR" sz="1600" dirty="0">
                          <a:effectLst/>
                        </a:rPr>
                        <a:t>OS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fr-FR" sz="1600" dirty="0">
                          <a:effectLst/>
                        </a:rPr>
                        <a:t>Ubuntu 12.04, 32-bit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66311"/>
                  </a:ext>
                </a:extLst>
              </a:tr>
              <a:tr h="363329">
                <a:tc>
                  <a:txBody>
                    <a:bodyPr/>
                    <a:lstStyle/>
                    <a:p>
                      <a:pPr algn="just">
                        <a:lnSpc>
                          <a:spcPct val="107000"/>
                        </a:lnSpc>
                        <a:spcAft>
                          <a:spcPts val="0"/>
                        </a:spcAft>
                      </a:pPr>
                      <a:r>
                        <a:rPr lang="fr-FR" sz="1600" dirty="0">
                          <a:effectLst/>
                        </a:rPr>
                        <a:t>Apache Hadoop</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2.7.1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19163"/>
                  </a:ext>
                </a:extLst>
              </a:tr>
              <a:tr h="344593">
                <a:tc>
                  <a:txBody>
                    <a:bodyPr/>
                    <a:lstStyle/>
                    <a:p>
                      <a:pPr algn="just">
                        <a:lnSpc>
                          <a:spcPct val="107000"/>
                        </a:lnSpc>
                        <a:spcAft>
                          <a:spcPts val="0"/>
                        </a:spcAft>
                      </a:pPr>
                      <a:r>
                        <a:rPr lang="fr-FR" sz="1600" dirty="0">
                          <a:effectLst/>
                        </a:rPr>
                        <a:t>Apache Spark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1.4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14626"/>
                  </a:ext>
                </a:extLst>
              </a:tr>
              <a:tr h="691636">
                <a:tc>
                  <a:txBody>
                    <a:bodyPr/>
                    <a:lstStyle/>
                    <a:p>
                      <a:pPr algn="just">
                        <a:lnSpc>
                          <a:spcPct val="107000"/>
                        </a:lnSpc>
                        <a:spcAft>
                          <a:spcPts val="0"/>
                        </a:spcAft>
                      </a:pPr>
                      <a:r>
                        <a:rPr lang="fr-FR" sz="1600" dirty="0">
                          <a:effectLst/>
                        </a:rPr>
                        <a:t>JRE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Java (TM) SE Runtime </a:t>
                      </a:r>
                      <a:r>
                        <a:rPr lang="fr-FR" sz="1600" dirty="0" err="1">
                          <a:effectLst/>
                        </a:rPr>
                        <a:t>Environment</a:t>
                      </a:r>
                      <a:r>
                        <a:rPr lang="fr-FR" sz="1600" dirty="0">
                          <a:effectLst/>
                        </a:rPr>
                        <a:t> (</a:t>
                      </a:r>
                      <a:r>
                        <a:rPr lang="fr-FR" sz="1600" dirty="0" err="1">
                          <a:effectLst/>
                        </a:rPr>
                        <a:t>build</a:t>
                      </a:r>
                      <a:r>
                        <a:rPr lang="fr-FR" sz="1600" dirty="0">
                          <a:effectLst/>
                        </a:rPr>
                        <a:t> 1.8.0_66- b17)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926068"/>
                  </a:ext>
                </a:extLst>
              </a:tr>
              <a:tr h="399281">
                <a:tc>
                  <a:txBody>
                    <a:bodyPr/>
                    <a:lstStyle/>
                    <a:p>
                      <a:pPr algn="just">
                        <a:lnSpc>
                          <a:spcPct val="107000"/>
                        </a:lnSpc>
                        <a:spcAft>
                          <a:spcPts val="0"/>
                        </a:spcAft>
                      </a:pPr>
                      <a:r>
                        <a:rPr lang="fr-FR" sz="1600" dirty="0">
                          <a:effectLst/>
                        </a:rPr>
                        <a:t>SSH</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Openssh_5.9p1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378838"/>
                  </a:ext>
                </a:extLst>
              </a:tr>
              <a:tr h="344593">
                <a:tc>
                  <a:txBody>
                    <a:bodyPr/>
                    <a:lstStyle/>
                    <a:p>
                      <a:pPr algn="just">
                        <a:lnSpc>
                          <a:spcPct val="107000"/>
                        </a:lnSpc>
                        <a:spcAft>
                          <a:spcPts val="0"/>
                        </a:spcAft>
                      </a:pPr>
                      <a:r>
                        <a:rPr lang="fr-FR" sz="1600" dirty="0">
                          <a:effectLst/>
                        </a:rPr>
                        <a:t>Platform de virtualisation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VMware </a:t>
                      </a:r>
                      <a:r>
                        <a:rPr lang="fr-FR" sz="1600" dirty="0" err="1">
                          <a:effectLst/>
                        </a:rPr>
                        <a:t>vSphere</a:t>
                      </a:r>
                      <a:r>
                        <a:rPr lang="fr-FR" sz="1600" dirty="0">
                          <a:effectLst/>
                        </a:rPr>
                        <a:t> 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755677"/>
                  </a:ext>
                </a:extLst>
              </a:tr>
              <a:tr h="441056">
                <a:tc gridSpan="2">
                  <a:txBody>
                    <a:bodyPr/>
                    <a:lstStyle/>
                    <a:p>
                      <a:pPr algn="just">
                        <a:lnSpc>
                          <a:spcPct val="107000"/>
                        </a:lnSpc>
                        <a:spcAft>
                          <a:spcPts val="0"/>
                        </a:spcAft>
                      </a:pPr>
                      <a:r>
                        <a:rPr lang="fr-FR" sz="1600" dirty="0">
                          <a:effectLst/>
                        </a:rPr>
                        <a:t>Storage size dans chaque machine : 100G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1536947167"/>
                  </a:ext>
                </a:extLst>
              </a:tr>
              <a:tr h="344593">
                <a:tc gridSpan="2">
                  <a:txBody>
                    <a:bodyPr/>
                    <a:lstStyle/>
                    <a:p>
                      <a:pPr algn="just">
                        <a:lnSpc>
                          <a:spcPct val="107000"/>
                        </a:lnSpc>
                        <a:spcAft>
                          <a:spcPts val="0"/>
                        </a:spcAft>
                      </a:pPr>
                      <a:r>
                        <a:rPr lang="fr-FR" sz="1600" dirty="0">
                          <a:effectLst/>
                        </a:rPr>
                        <a:t>Memory size dans chaque Machine : 6G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2114927654"/>
                  </a:ext>
                </a:extLst>
              </a:tr>
            </a:tbl>
          </a:graphicData>
        </a:graphic>
      </p:graphicFrame>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Conditions initiales :</a:t>
            </a:r>
            <a:br>
              <a:rPr lang="fr-FR" sz="1800" b="1" dirty="0"/>
            </a:br>
            <a:endParaRPr lang="fr-FR" sz="1800" b="1" dirty="0"/>
          </a:p>
        </p:txBody>
      </p:sp>
    </p:spTree>
    <p:extLst>
      <p:ext uri="{BB962C8B-B14F-4D97-AF65-F5344CB8AC3E}">
        <p14:creationId xmlns:p14="http://schemas.microsoft.com/office/powerpoint/2010/main" val="1195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128753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t>Dans cette recherche, chaque étude de cas a été répétée plus de 10 fois les tests pour obtenir les résultats de fonctionnement moyens. Parfois, en raison du trafic réseau instable, il y a quelques secondes de bande d'erreur pour un petit travail, ou des dizaines de secondes de bande d'erreur pour un gros travail.</a:t>
            </a:r>
          </a:p>
        </p:txBody>
      </p:sp>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Conditions initiales :</a:t>
            </a:r>
            <a:br>
              <a:rPr lang="fr-FR" sz="1800" b="1" dirty="0"/>
            </a:br>
            <a:endParaRPr lang="fr-FR" sz="1800" b="1" dirty="0"/>
          </a:p>
        </p:txBody>
      </p:sp>
    </p:spTree>
    <p:extLst>
      <p:ext uri="{BB962C8B-B14F-4D97-AF65-F5344CB8AC3E}">
        <p14:creationId xmlns:p14="http://schemas.microsoft.com/office/powerpoint/2010/main" val="17413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clés »</a:t>
            </a:r>
            <a:br>
              <a:rPr lang="fr-FR" b="1" dirty="0"/>
            </a:br>
            <a:endParaRPr lang="fr-FR" sz="1800" b="1" dirty="0"/>
          </a:p>
        </p:txBody>
      </p:sp>
      <p:sp>
        <p:nvSpPr>
          <p:cNvPr id="2" name="Flowchart: Terminator 1"/>
          <p:cNvSpPr/>
          <p:nvPr/>
        </p:nvSpPr>
        <p:spPr>
          <a:xfrm>
            <a:off x="851791" y="1304278"/>
            <a:ext cx="10707329" cy="1332064"/>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Word Count-tries par clés lit les fichiers texte et compte la fréquence à laquelle les mots apparaissent. L'entrée est des fichiers texte et la sortie est des fichiers texte, dont chaque ligne contient un mot et le nombre de fois qu'il s'est produit.</a:t>
            </a:r>
          </a:p>
        </p:txBody>
      </p:sp>
      <p:sp>
        <p:nvSpPr>
          <p:cNvPr id="4" name="TextBox 3"/>
          <p:cNvSpPr txBox="1"/>
          <p:nvPr/>
        </p:nvSpPr>
        <p:spPr>
          <a:xfrm>
            <a:off x="307975" y="2754017"/>
            <a:ext cx="1787804" cy="369332"/>
          </a:xfrm>
          <a:prstGeom prst="rect">
            <a:avLst/>
          </a:prstGeom>
          <a:noFill/>
        </p:spPr>
        <p:txBody>
          <a:bodyPr wrap="square" rtlCol="0">
            <a:spAutoFit/>
          </a:bodyPr>
          <a:lstStyle/>
          <a:p>
            <a:r>
              <a:rPr lang="fr-FR" dirty="0"/>
              <a:t>Par Exemple :</a:t>
            </a:r>
          </a:p>
        </p:txBody>
      </p:sp>
      <p:pic>
        <p:nvPicPr>
          <p:cNvPr id="17" name="Image 4"/>
          <p:cNvPicPr/>
          <p:nvPr/>
        </p:nvPicPr>
        <p:blipFill>
          <a:blip r:embed="rId11"/>
          <a:stretch>
            <a:fillRect/>
          </a:stretch>
        </p:blipFill>
        <p:spPr>
          <a:xfrm>
            <a:off x="3185652" y="2998840"/>
            <a:ext cx="6046837" cy="3117614"/>
          </a:xfrm>
          <a:prstGeom prst="rect">
            <a:avLst/>
          </a:prstGeom>
        </p:spPr>
      </p:pic>
    </p:spTree>
    <p:extLst>
      <p:ext uri="{BB962C8B-B14F-4D97-AF65-F5344CB8AC3E}">
        <p14:creationId xmlns:p14="http://schemas.microsoft.com/office/powerpoint/2010/main" val="961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clés »</a:t>
            </a:r>
            <a:br>
              <a:rPr lang="fr-FR" b="1" dirty="0"/>
            </a:br>
            <a:endParaRPr lang="fr-FR" sz="1800" b="1" dirty="0"/>
          </a:p>
        </p:txBody>
      </p:sp>
      <p:sp>
        <p:nvSpPr>
          <p:cNvPr id="7" name="Rectangle 6"/>
          <p:cNvSpPr/>
          <p:nvPr/>
        </p:nvSpPr>
        <p:spPr>
          <a:xfrm>
            <a:off x="239349" y="1311906"/>
            <a:ext cx="11713302" cy="16577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il existe un rapport de performances stable entre Spark et Hadoop car les données sont traitées dans le nœud local, que ce soit dans Hadoop ou dans Spark. Cependant, à mesure que la taille des données augmente, c'est-à-dire que davantage de blocs divisés sont générés, il y a un rapport de performance croissant entre Spark et Hadoop. Ici, le rapport de performance (PR) est défini comme :</a:t>
            </a:r>
          </a:p>
        </p:txBody>
      </p:sp>
      <mc:AlternateContent xmlns:mc="http://schemas.openxmlformats.org/markup-compatibility/2006" xmlns:a14="http://schemas.microsoft.com/office/drawing/2010/main">
        <mc:Choice Requires="a14">
          <p:sp>
            <p:nvSpPr>
              <p:cNvPr id="8" name="Rectangle 7"/>
              <p:cNvSpPr/>
              <p:nvPr/>
            </p:nvSpPr>
            <p:spPr>
              <a:xfrm>
                <a:off x="2454449" y="4072691"/>
                <a:ext cx="7502013" cy="675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𝑃𝑅</m:t>
                      </m:r>
                      <m:r>
                        <a:rPr lang="fr-FR" i="0">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𝑢𝑛𝑒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𝑆𝑝𝑎𝑟𝑘</m:t>
                          </m:r>
                        </m:num>
                        <m:den>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r>
                            <a:rPr lang="fr-FR" i="1">
                              <a:latin typeface="Cambria Math" panose="02040503050406030204" pitchFamily="18" charset="0"/>
                            </a:rPr>
                            <m:t>𝑑</m:t>
                          </m:r>
                          <m:r>
                            <a:rPr lang="fr-FR" i="0">
                              <a:latin typeface="Cambria Math" panose="02040503050406030204" pitchFamily="18" charset="0"/>
                            </a:rPr>
                            <m:t>′</m:t>
                          </m:r>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𝑙𝑎</m:t>
                          </m:r>
                          <m:r>
                            <a:rPr lang="fr-FR" i="0">
                              <a:latin typeface="Cambria Math" panose="02040503050406030204" pitchFamily="18" charset="0"/>
                            </a:rPr>
                            <m:t> </m:t>
                          </m:r>
                          <m:r>
                            <a:rPr lang="fr-FR" i="1">
                              <a:latin typeface="Cambria Math" panose="02040503050406030204" pitchFamily="18" charset="0"/>
                            </a:rPr>
                            <m:t>𝑚</m:t>
                          </m:r>
                          <m:r>
                            <a:rPr lang="fr-FR" i="0">
                              <a:latin typeface="Cambria Math" panose="02040503050406030204" pitchFamily="18" charset="0"/>
                            </a:rPr>
                            <m:t>ê</m:t>
                          </m:r>
                          <m:r>
                            <a:rPr lang="fr-FR" i="1">
                              <a:latin typeface="Cambria Math" panose="02040503050406030204" pitchFamily="18" charset="0"/>
                            </a:rPr>
                            <m:t>𝑚𝑒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𝐻𝑎𝑑𝑜𝑜𝑝</m:t>
                          </m:r>
                        </m:den>
                      </m:f>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2454449" y="4072691"/>
                <a:ext cx="7502013" cy="675441"/>
              </a:xfrm>
              <a:prstGeom prst="rect">
                <a:avLst/>
              </a:prstGeom>
              <a:blipFill>
                <a:blip r:embed="rId11"/>
                <a:stretch>
                  <a:fillRect/>
                </a:stretch>
              </a:blipFill>
            </p:spPr>
            <p:txBody>
              <a:bodyPr/>
              <a:lstStyle/>
              <a:p>
                <a:r>
                  <a:rPr lang="fr-FR">
                    <a:noFill/>
                  </a:rPr>
                  <a:t> </a:t>
                </a:r>
              </a:p>
            </p:txBody>
          </p:sp>
        </mc:Fallback>
      </mc:AlternateContent>
      <p:sp>
        <p:nvSpPr>
          <p:cNvPr id="9" name="TextBox 8"/>
          <p:cNvSpPr txBox="1"/>
          <p:nvPr/>
        </p:nvSpPr>
        <p:spPr>
          <a:xfrm>
            <a:off x="550760" y="3509090"/>
            <a:ext cx="2056973" cy="369332"/>
          </a:xfrm>
          <a:prstGeom prst="rect">
            <a:avLst/>
          </a:prstGeom>
          <a:noFill/>
        </p:spPr>
        <p:txBody>
          <a:bodyPr wrap="none" rtlCol="0">
            <a:spAutoFit/>
          </a:bodyPr>
          <a:lstStyle/>
          <a:p>
            <a:r>
              <a:rPr lang="fr-FR" dirty="0"/>
              <a:t>Pour calculé (PR):</a:t>
            </a:r>
          </a:p>
        </p:txBody>
      </p:sp>
      <p:pic>
        <p:nvPicPr>
          <p:cNvPr id="15" name="Image 20"/>
          <p:cNvPicPr/>
          <p:nvPr/>
        </p:nvPicPr>
        <p:blipFill>
          <a:blip r:embed="rId12">
            <a:extLst>
              <a:ext uri="{28A0092B-C50C-407E-A947-70E740481C1C}">
                <a14:useLocalDpi xmlns:a14="http://schemas.microsoft.com/office/drawing/2010/main" val="0"/>
              </a:ext>
            </a:extLst>
          </a:blip>
          <a:stretch>
            <a:fillRect/>
          </a:stretch>
        </p:blipFill>
        <p:spPr>
          <a:xfrm>
            <a:off x="993057" y="3351346"/>
            <a:ext cx="10707330" cy="2464836"/>
          </a:xfrm>
          <a:prstGeom prst="rect">
            <a:avLst/>
          </a:prstGeom>
        </p:spPr>
      </p:pic>
    </p:spTree>
    <p:extLst>
      <p:ext uri="{BB962C8B-B14F-4D97-AF65-F5344CB8AC3E}">
        <p14:creationId xmlns:p14="http://schemas.microsoft.com/office/powerpoint/2010/main" val="20493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grpId="1" nodeType="with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Valeurs »</a:t>
            </a:r>
            <a:br>
              <a:rPr lang="fr-FR" b="1" dirty="0"/>
            </a:br>
            <a:endParaRPr lang="fr-FR" sz="1800" b="1" dirty="0"/>
          </a:p>
        </p:txBody>
      </p:sp>
      <p:sp>
        <p:nvSpPr>
          <p:cNvPr id="4" name="TextBox 3"/>
          <p:cNvSpPr txBox="1"/>
          <p:nvPr/>
        </p:nvSpPr>
        <p:spPr>
          <a:xfrm>
            <a:off x="239349" y="2971235"/>
            <a:ext cx="1787804" cy="369332"/>
          </a:xfrm>
          <a:prstGeom prst="rect">
            <a:avLst/>
          </a:prstGeom>
          <a:noFill/>
        </p:spPr>
        <p:txBody>
          <a:bodyPr wrap="square" rtlCol="0">
            <a:spAutoFit/>
          </a:bodyPr>
          <a:lstStyle/>
          <a:p>
            <a:r>
              <a:rPr lang="fr-FR" dirty="0"/>
              <a:t>Par Exemple :</a:t>
            </a:r>
          </a:p>
        </p:txBody>
      </p:sp>
      <p:sp>
        <p:nvSpPr>
          <p:cNvPr id="7" name="Rectangle 6"/>
          <p:cNvSpPr/>
          <p:nvPr/>
        </p:nvSpPr>
        <p:spPr>
          <a:xfrm>
            <a:off x="307975" y="1241562"/>
            <a:ext cx="11644676" cy="1645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Cette méthode consiste sur trois Job qui complètent l'ensemble du programme. Le premier Job produit les mêmes données immédiates comme ce que fait la première méthode d’étude. Le deuxième Job échange la valeur-clé paires, puis utilise la fonction de tri des nombres entiers pour trier les fréquences. Enfin, le troisième Job consiste à regrouper les données immédiates par fréquence, puis à les trier par mots.</a:t>
            </a:r>
          </a:p>
        </p:txBody>
      </p:sp>
      <p:pic>
        <p:nvPicPr>
          <p:cNvPr id="13" name="Image 5"/>
          <p:cNvPicPr/>
          <p:nvPr/>
        </p:nvPicPr>
        <p:blipFill>
          <a:blip r:embed="rId11"/>
          <a:stretch>
            <a:fillRect/>
          </a:stretch>
        </p:blipFill>
        <p:spPr>
          <a:xfrm>
            <a:off x="307975" y="3448499"/>
            <a:ext cx="11644676" cy="2544445"/>
          </a:xfrm>
          <a:prstGeom prst="rect">
            <a:avLst/>
          </a:prstGeom>
        </p:spPr>
      </p:pic>
    </p:spTree>
    <p:extLst>
      <p:ext uri="{BB962C8B-B14F-4D97-AF65-F5344CB8AC3E}">
        <p14:creationId xmlns:p14="http://schemas.microsoft.com/office/powerpoint/2010/main" val="1742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valeurs »</a:t>
            </a:r>
            <a:br>
              <a:rPr lang="fr-FR" b="1" dirty="0"/>
            </a:br>
            <a:endParaRPr lang="fr-FR" sz="1800" b="1" dirty="0"/>
          </a:p>
        </p:txBody>
      </p:sp>
      <p:sp>
        <p:nvSpPr>
          <p:cNvPr id="7" name="Rectangle 6"/>
          <p:cNvSpPr/>
          <p:nvPr/>
        </p:nvSpPr>
        <p:spPr>
          <a:xfrm>
            <a:off x="239349" y="1374308"/>
            <a:ext cx="11713302" cy="852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La valeur du rapport de performance est supérieure à celle de la première méthode d’étude car il existe plusieurs itérations.</a:t>
            </a:r>
          </a:p>
        </p:txBody>
      </p:sp>
      <p:pic>
        <p:nvPicPr>
          <p:cNvPr id="13" name="Image 21"/>
          <p:cNvPicPr/>
          <p:nvPr/>
        </p:nvPicPr>
        <p:blipFill>
          <a:blip r:embed="rId11">
            <a:extLst>
              <a:ext uri="{28A0092B-C50C-407E-A947-70E740481C1C}">
                <a14:useLocalDpi xmlns:a14="http://schemas.microsoft.com/office/drawing/2010/main" val="0"/>
              </a:ext>
            </a:extLst>
          </a:blip>
          <a:stretch>
            <a:fillRect/>
          </a:stretch>
        </p:blipFill>
        <p:spPr>
          <a:xfrm>
            <a:off x="816076" y="2652394"/>
            <a:ext cx="10825317" cy="2971658"/>
          </a:xfrm>
          <a:prstGeom prst="rect">
            <a:avLst/>
          </a:prstGeom>
        </p:spPr>
      </p:pic>
    </p:spTree>
    <p:extLst>
      <p:ext uri="{BB962C8B-B14F-4D97-AF65-F5344CB8AC3E}">
        <p14:creationId xmlns:p14="http://schemas.microsoft.com/office/powerpoint/2010/main" val="42167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803020"/>
            <a:ext cx="7897044" cy="396210"/>
          </a:xfrm>
        </p:spPr>
        <p:txBody>
          <a:bodyPr/>
          <a:lstStyle/>
          <a:p>
            <a:r>
              <a:rPr lang="fr-FR" sz="1800" b="1" dirty="0"/>
              <a:t>Algorithme itératif :</a:t>
            </a:r>
            <a:br>
              <a:rPr lang="fr-FR" b="1" dirty="0"/>
            </a:br>
            <a:endParaRPr lang="fr-FR" sz="1800" b="1" dirty="0"/>
          </a:p>
        </p:txBody>
      </p:sp>
      <p:sp>
        <p:nvSpPr>
          <p:cNvPr id="7" name="Rectangle 6"/>
          <p:cNvSpPr/>
          <p:nvPr/>
        </p:nvSpPr>
        <p:spPr>
          <a:xfrm>
            <a:off x="155575" y="1121886"/>
            <a:ext cx="11907998" cy="47442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Par exemple: </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PageRank apparaît avec le développement de moteurs de recherche Web. C'est considéré comme la probabilité qu'un utilisateur, qui reçoit une page au hasard et clique sur des liens au hasard tout le temps, finit par s'ennuyer et passe à une autre page au hasard. Comme résultat, il est utilisé pour calculer un classement de qualité pour chaque page dans la structure de liens du Web, et améliore ainsi la précision des résultats de recherche. C'est ainsi que Google Le moteur de recherche évalue la qualité des pages Web.</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Fondamentalement, l'idée centrale du PageRank est la suivante : </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 grand nombre d'autres pages, il est beaucoup plus important qu'une page liée par quelques autres, et cette page possède également une valeur de rang plus élevée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une autre page avec une valeur de classement plus élevée, sa valeur de classement est améliorée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Le but final de cet algorithme est de trouver des rangs stables pour tous les liens après plusieurs itérations</a:t>
            </a:r>
          </a:p>
          <a:p>
            <a:endParaRPr lang="fr-FR" dirty="0"/>
          </a:p>
        </p:txBody>
      </p:sp>
    </p:spTree>
    <p:extLst>
      <p:ext uri="{BB962C8B-B14F-4D97-AF65-F5344CB8AC3E}">
        <p14:creationId xmlns:p14="http://schemas.microsoft.com/office/powerpoint/2010/main" val="37338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1200329"/>
          </a:xfrm>
          <a:prstGeom prst="rect">
            <a:avLst/>
          </a:prstGeom>
          <a:noFill/>
        </p:spPr>
        <p:txBody>
          <a:bodyPr wrap="square" rtlCol="0">
            <a:spAutoFit/>
          </a:bodyPr>
          <a:lstStyle/>
          <a:p>
            <a:pPr>
              <a:lnSpc>
                <a:spcPct val="150000"/>
              </a:lnSpc>
            </a:pPr>
            <a:r>
              <a:rPr lang="fr-FR" i="1" dirty="0"/>
              <a:t>La valeur de PageRank sera calculée par la formule suivante, qui a été proposée par les fondateurs de Google Brin et Page en 1998 :</a:t>
            </a:r>
          </a:p>
          <a:p>
            <a:endParaRPr lang="fr-FR" dirty="0"/>
          </a:p>
        </p:txBody>
      </p:sp>
      <p:pic>
        <p:nvPicPr>
          <p:cNvPr id="12" name="Image 7"/>
          <p:cNvPicPr/>
          <p:nvPr/>
        </p:nvPicPr>
        <p:blipFill>
          <a:blip r:embed="rId11"/>
          <a:stretch>
            <a:fillRect/>
          </a:stretch>
        </p:blipFill>
        <p:spPr>
          <a:xfrm>
            <a:off x="2914648" y="2169755"/>
            <a:ext cx="6179265" cy="1366146"/>
          </a:xfrm>
          <a:prstGeom prst="rect">
            <a:avLst/>
          </a:prstGeom>
        </p:spPr>
      </p:pic>
      <p:sp>
        <p:nvSpPr>
          <p:cNvPr id="8" name="TextBox 7"/>
          <p:cNvSpPr txBox="1"/>
          <p:nvPr/>
        </p:nvSpPr>
        <p:spPr>
          <a:xfrm>
            <a:off x="460375" y="3984042"/>
            <a:ext cx="8211543" cy="1477328"/>
          </a:xfrm>
          <a:prstGeom prst="rect">
            <a:avLst/>
          </a:prstGeom>
          <a:noFill/>
        </p:spPr>
        <p:txBody>
          <a:bodyPr wrap="none" rtlCol="0">
            <a:spAutoFit/>
          </a:bodyPr>
          <a:lstStyle/>
          <a:p>
            <a:r>
              <a:rPr lang="fr-FR" dirty="0"/>
              <a:t>𝑅𝑖 : La valeur PageRank du lien i</a:t>
            </a:r>
          </a:p>
          <a:p>
            <a:r>
              <a:rPr lang="fr-FR" dirty="0"/>
              <a:t>𝑅𝑗 : La valeur PageRank du lien j</a:t>
            </a:r>
          </a:p>
          <a:p>
            <a:r>
              <a:rPr lang="fr-FR" dirty="0"/>
              <a:t>𝑁𝑗 : Le nombre de liens sortants du lien j pointant vers ses liens voisins</a:t>
            </a:r>
          </a:p>
          <a:p>
            <a:r>
              <a:rPr lang="fr-FR" dirty="0"/>
              <a:t>𝑆 : L'ensemble des liens qui pointent vers le lien i</a:t>
            </a:r>
          </a:p>
          <a:p>
            <a:r>
              <a:rPr lang="fr-FR" dirty="0"/>
              <a:t>𝑑 : Le facteur d'amortissement- The damping factor - (généralement, d = 0,85).</a:t>
            </a:r>
          </a:p>
        </p:txBody>
      </p:sp>
    </p:spTree>
    <p:extLst>
      <p:ext uri="{BB962C8B-B14F-4D97-AF65-F5344CB8AC3E}">
        <p14:creationId xmlns:p14="http://schemas.microsoft.com/office/powerpoint/2010/main" val="3722471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784830"/>
          </a:xfrm>
          <a:prstGeom prst="rect">
            <a:avLst/>
          </a:prstGeom>
          <a:noFill/>
        </p:spPr>
        <p:txBody>
          <a:bodyPr wrap="square" rtlCol="0">
            <a:spAutoFit/>
          </a:bodyPr>
          <a:lstStyle/>
          <a:p>
            <a:pPr>
              <a:lnSpc>
                <a:spcPct val="150000"/>
              </a:lnSpc>
            </a:pPr>
            <a:r>
              <a:rPr lang="fr-FR" i="1" dirty="0"/>
              <a:t>Ce table présenter le temps de travaille pour PageRank : </a:t>
            </a:r>
          </a:p>
          <a:p>
            <a:endParaRPr lang="fr-FR" dirty="0"/>
          </a:p>
        </p:txBody>
      </p:sp>
      <p:pic>
        <p:nvPicPr>
          <p:cNvPr id="11" name="Image 22"/>
          <p:cNvPicPr/>
          <p:nvPr/>
        </p:nvPicPr>
        <p:blipFill>
          <a:blip r:embed="rId11"/>
          <a:stretch>
            <a:fillRect/>
          </a:stretch>
        </p:blipFill>
        <p:spPr>
          <a:xfrm>
            <a:off x="1703374" y="2049469"/>
            <a:ext cx="9004164" cy="3318944"/>
          </a:xfrm>
          <a:prstGeom prst="rect">
            <a:avLst/>
          </a:prstGeom>
        </p:spPr>
      </p:pic>
    </p:spTree>
    <p:extLst>
      <p:ext uri="{BB962C8B-B14F-4D97-AF65-F5344CB8AC3E}">
        <p14:creationId xmlns:p14="http://schemas.microsoft.com/office/powerpoint/2010/main" val="12057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travailler.</a:t>
            </a: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2" name="TextBox 1"/>
          <p:cNvSpPr txBox="1"/>
          <p:nvPr/>
        </p:nvSpPr>
        <p:spPr>
          <a:xfrm>
            <a:off x="155575" y="1252725"/>
            <a:ext cx="11605311" cy="923330"/>
          </a:xfrm>
          <a:prstGeom prst="rect">
            <a:avLst/>
          </a:prstGeom>
          <a:noFill/>
        </p:spPr>
        <p:txBody>
          <a:bodyPr wrap="square" rtlCol="0">
            <a:spAutoFit/>
          </a:bodyPr>
          <a:lstStyle/>
          <a:p>
            <a:pPr>
              <a:lnSpc>
                <a:spcPct val="150000"/>
              </a:lnSpc>
            </a:pPr>
            <a:r>
              <a:rPr lang="fr-FR" i="1" dirty="0"/>
              <a:t>Spark permet de limiter l'utilisation de la mémoire de chaque exécuteur en affectant « spark.executor.memory » à une valeur appropriée. Et après cela, nous avons extrait les données suivantes :</a:t>
            </a:r>
          </a:p>
        </p:txBody>
      </p:sp>
      <p:sp>
        <p:nvSpPr>
          <p:cNvPr id="7" name="TextBox 6"/>
          <p:cNvSpPr txBox="1"/>
          <p:nvPr/>
        </p:nvSpPr>
        <p:spPr>
          <a:xfrm>
            <a:off x="162583" y="2503468"/>
            <a:ext cx="6042873"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clés : </a:t>
            </a:r>
          </a:p>
        </p:txBody>
      </p:sp>
      <p:pic>
        <p:nvPicPr>
          <p:cNvPr id="13" name="Image 23"/>
          <p:cNvPicPr/>
          <p:nvPr/>
        </p:nvPicPr>
        <p:blipFill>
          <a:blip r:embed="rId11"/>
          <a:stretch>
            <a:fillRect/>
          </a:stretch>
        </p:blipFill>
        <p:spPr>
          <a:xfrm>
            <a:off x="377553" y="3131865"/>
            <a:ext cx="11161354" cy="2551180"/>
          </a:xfrm>
          <a:prstGeom prst="rect">
            <a:avLst/>
          </a:prstGeom>
        </p:spPr>
      </p:pic>
    </p:spTree>
    <p:extLst>
      <p:ext uri="{BB962C8B-B14F-4D97-AF65-F5344CB8AC3E}">
        <p14:creationId xmlns:p14="http://schemas.microsoft.com/office/powerpoint/2010/main" val="2998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7" name="TextBox 6"/>
          <p:cNvSpPr txBox="1"/>
          <p:nvPr/>
        </p:nvSpPr>
        <p:spPr>
          <a:xfrm>
            <a:off x="155575" y="1239859"/>
            <a:ext cx="6436442"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Valeurs: </a:t>
            </a:r>
          </a:p>
        </p:txBody>
      </p:sp>
      <p:pic>
        <p:nvPicPr>
          <p:cNvPr id="12" name="Image 24"/>
          <p:cNvPicPr/>
          <p:nvPr/>
        </p:nvPicPr>
        <p:blipFill>
          <a:blip r:embed="rId11"/>
          <a:stretch>
            <a:fillRect/>
          </a:stretch>
        </p:blipFill>
        <p:spPr>
          <a:xfrm>
            <a:off x="1284410" y="1738730"/>
            <a:ext cx="9842091" cy="1717675"/>
          </a:xfrm>
          <a:prstGeom prst="rect">
            <a:avLst/>
          </a:prstGeom>
        </p:spPr>
      </p:pic>
      <p:sp>
        <p:nvSpPr>
          <p:cNvPr id="14" name="TextBox 13"/>
          <p:cNvSpPr txBox="1"/>
          <p:nvPr/>
        </p:nvSpPr>
        <p:spPr>
          <a:xfrm>
            <a:off x="155575" y="3676685"/>
            <a:ext cx="4063677"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 fonctionnement de PageRank : </a:t>
            </a:r>
          </a:p>
        </p:txBody>
      </p:sp>
      <p:pic>
        <p:nvPicPr>
          <p:cNvPr id="16" name="Image 25"/>
          <p:cNvPicPr/>
          <p:nvPr/>
        </p:nvPicPr>
        <p:blipFill>
          <a:blip r:embed="rId12"/>
          <a:stretch>
            <a:fillRect/>
          </a:stretch>
        </p:blipFill>
        <p:spPr>
          <a:xfrm>
            <a:off x="1284410" y="4181206"/>
            <a:ext cx="9842091" cy="1932305"/>
          </a:xfrm>
          <a:prstGeom prst="rect">
            <a:avLst/>
          </a:prstGeom>
        </p:spPr>
      </p:pic>
    </p:spTree>
    <p:extLst>
      <p:ext uri="{BB962C8B-B14F-4D97-AF65-F5344CB8AC3E}">
        <p14:creationId xmlns:p14="http://schemas.microsoft.com/office/powerpoint/2010/main" val="11516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7" name="TextBox 6"/>
          <p:cNvSpPr txBox="1"/>
          <p:nvPr/>
        </p:nvSpPr>
        <p:spPr>
          <a:xfrm>
            <a:off x="155575" y="1239859"/>
            <a:ext cx="1357295"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Remarques: </a:t>
            </a:r>
          </a:p>
        </p:txBody>
      </p:sp>
      <p:sp>
        <p:nvSpPr>
          <p:cNvPr id="2" name="Rectangle 1"/>
          <p:cNvSpPr/>
          <p:nvPr/>
        </p:nvSpPr>
        <p:spPr>
          <a:xfrm>
            <a:off x="307975" y="1744861"/>
            <a:ext cx="11644676" cy="167674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Basé sur la même utilisation de la mémoire, Spark fonctionne toujours mieux que Hadoop (la mémoire par défaut pour une tâche de carte est de 1 Go). Les raisons résultent principalement des facteurs suivants :</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Les charges de travail Spark ont un nombre d'accès au disque par seconde plus élevé que celui de Hadoop</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 une meilleure utilisation de la bande passante mémoire que Hadoop</a:t>
            </a:r>
          </a:p>
          <a:p>
            <a:pPr marL="800100" lvl="1" indent="-342900" algn="just">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atteint des IPC plus élevés que Hadoop</a:t>
            </a:r>
          </a:p>
        </p:txBody>
      </p:sp>
      <p:sp>
        <p:nvSpPr>
          <p:cNvPr id="4" name="TextBox 3"/>
          <p:cNvSpPr txBox="1"/>
          <p:nvPr/>
        </p:nvSpPr>
        <p:spPr>
          <a:xfrm>
            <a:off x="307975" y="3557272"/>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Spark, la planification des tâches est basée sur un mode piloté par les événements, mais Hadoop utilise des pulsations pour suivre les tâches, ce qui entraîne périodiquement des retards de quelques secondes.</a:t>
            </a:r>
          </a:p>
        </p:txBody>
      </p:sp>
      <p:sp>
        <p:nvSpPr>
          <p:cNvPr id="15" name="TextBox 14"/>
          <p:cNvSpPr txBox="1"/>
          <p:nvPr/>
        </p:nvSpPr>
        <p:spPr>
          <a:xfrm>
            <a:off x="347340" y="4513697"/>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Pour certaines applications impliquées dans l'algorithme itératif, Hadoop est totalement submergé par Spark car plusieurs travaux dans Hadoop ne peuvent pas partager des données et doivent accéder fréquemment à HDFS.</a:t>
            </a:r>
          </a:p>
        </p:txBody>
      </p:sp>
    </p:spTree>
    <p:extLst>
      <p:ext uri="{BB962C8B-B14F-4D97-AF65-F5344CB8AC3E}">
        <p14:creationId xmlns:p14="http://schemas.microsoft.com/office/powerpoint/2010/main" val="8770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830101" y="2152569"/>
            <a:ext cx="8750709" cy="3085938"/>
          </a:xfrm>
          <a:prstGeom prst="wave">
            <a:avLst>
              <a:gd name="adj1" fmla="val 12500"/>
              <a:gd name="adj2" fmla="val -3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00854468"/>
              </p:ext>
            </p:extLst>
          </p:nvPr>
        </p:nvGraphicFramePr>
        <p:xfrm>
          <a:off x="460375" y="1616627"/>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dirty="0">
                          <a:effectLst/>
                        </a:rPr>
                        <a:t>Base de comparaison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Spark</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Le modèle MapReduce de Hadoop est complexe, il faut gérer les API de bas niveau</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sûr que 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coûteux car le modèle MapReduce offre une stratégie moins chère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
        <p:nvSpPr>
          <p:cNvPr id="9" name="TextBox 8"/>
          <p:cNvSpPr txBox="1"/>
          <p:nvPr/>
        </p:nvSpPr>
        <p:spPr>
          <a:xfrm>
            <a:off x="155575" y="994052"/>
            <a:ext cx="8994770" cy="369332"/>
          </a:xfrm>
          <a:prstGeom prst="rect">
            <a:avLst/>
          </a:prstGeom>
          <a:noFill/>
        </p:spPr>
        <p:txBody>
          <a:bodyPr wrap="none" rtlCol="0">
            <a:spAutoFit/>
          </a:bodyPr>
          <a:lstStyle/>
          <a:p>
            <a:r>
              <a:rPr lang="fr-FR" b="1"/>
              <a:t>On peut Résumer les différences </a:t>
            </a:r>
            <a:r>
              <a:rPr lang="fr-FR" b="1" dirty="0"/>
              <a:t>entre Hadoop et Spark dans le tableau suivant:</a:t>
            </a:r>
          </a:p>
        </p:txBody>
      </p:sp>
    </p:spTree>
    <p:extLst>
      <p:ext uri="{BB962C8B-B14F-4D97-AF65-F5344CB8AC3E}">
        <p14:creationId xmlns:p14="http://schemas.microsoft.com/office/powerpoint/2010/main" val="30834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Il 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8" name="Flèche droite 4"/>
          <p:cNvSpPr/>
          <p:nvPr/>
        </p:nvSpPr>
        <p:spPr>
          <a:xfrm>
            <a:off x="1972647" y="246564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5" y="2237174"/>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39613" y="372825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500496"/>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39613" y="518304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06904" y="5037551"/>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Le 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Vitesse</a:t>
            </a:r>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Véracité</a:t>
            </a:r>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Valeur</a:t>
            </a:r>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Variété</a:t>
            </a:r>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Comment gérer les big data ?</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Il 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HBase et l’algorithme MapReduce</a:t>
            </a: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36563</TotalTime>
  <Words>3913</Words>
  <Application>Microsoft Office PowerPoint</Application>
  <PresentationFormat>Grand écran</PresentationFormat>
  <Paragraphs>702</Paragraphs>
  <Slides>46</Slides>
  <Notes>46</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46</vt:i4>
      </vt:variant>
    </vt:vector>
  </HeadingPairs>
  <TitlesOfParts>
    <vt:vector size="58" baseType="lpstr">
      <vt:lpstr>Arial</vt:lpstr>
      <vt:lpstr>Bell MT</vt:lpstr>
      <vt:lpstr>Calibri</vt:lpstr>
      <vt:lpstr>Cambria</vt:lpstr>
      <vt:lpstr>Cambria Math</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Conditions initiales : </vt:lpstr>
      <vt:lpstr>Présentation PowerPoint</vt:lpstr>
      <vt:lpstr>Présentation PowerPoint</vt:lpstr>
      <vt:lpstr>Méthode d’étude : « Word Count-Trie par clés » </vt:lpstr>
      <vt:lpstr>Résultat du Méthode d’étude : « Word Count-Trie par clés » </vt:lpstr>
      <vt:lpstr>Méthode d’étude : « Word Count-Trie par Valeurs » </vt:lpstr>
      <vt:lpstr>Résultat du Méthode d’étude : « Word Count-Trie par valeurs » </vt:lpstr>
      <vt:lpstr>Algorithme itératif : </vt:lpstr>
      <vt:lpstr>Présentation PowerPoint</vt:lpstr>
      <vt:lpstr>Présentation PowerPoint</vt:lpstr>
      <vt:lpstr>Le Temps de réalisation sur Spark pour chaque méthode : </vt:lpstr>
      <vt:lpstr>Le Temps de réalisation sur Spark pour chaque méthode : </vt:lpstr>
      <vt:lpstr>Le Temps de réalisation sur Spark pour chaque méthode : </vt:lpstr>
      <vt:lpstr>Introduction</vt:lpstr>
      <vt:lpstr>Présentation PowerPoint</vt:lpstr>
      <vt:lpstr>Présentation PowerPoint</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lenovo</cp:lastModifiedBy>
  <cp:revision>645</cp:revision>
  <dcterms:created xsi:type="dcterms:W3CDTF">2019-02-20T08:43:28Z</dcterms:created>
  <dcterms:modified xsi:type="dcterms:W3CDTF">2020-06-11T15:57:09Z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