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8"/>
  </p:notesMasterIdLst>
  <p:sldIdLst>
    <p:sldId id="258" r:id="rId3"/>
    <p:sldId id="292" r:id="rId4"/>
    <p:sldId id="300" r:id="rId5"/>
    <p:sldId id="323" r:id="rId6"/>
    <p:sldId id="301" r:id="rId7"/>
    <p:sldId id="329" r:id="rId8"/>
    <p:sldId id="330" r:id="rId9"/>
    <p:sldId id="304" r:id="rId10"/>
    <p:sldId id="332" r:id="rId11"/>
    <p:sldId id="333" r:id="rId12"/>
    <p:sldId id="334" r:id="rId13"/>
    <p:sldId id="335" r:id="rId14"/>
    <p:sldId id="348" r:id="rId15"/>
    <p:sldId id="336" r:id="rId16"/>
    <p:sldId id="349" r:id="rId17"/>
    <p:sldId id="350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298" r:id="rId26"/>
    <p:sldId id="34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336"/>
    <a:srgbClr val="00CC00"/>
    <a:srgbClr val="FF9393"/>
    <a:srgbClr val="1B3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89435" autoAdjust="0"/>
  </p:normalViewPr>
  <p:slideViewPr>
    <p:cSldViewPr snapToGrid="0">
      <p:cViewPr varScale="1">
        <p:scale>
          <a:sx n="77" d="100"/>
          <a:sy n="77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781FF-0F28-4287-9535-CE3C31D624B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E014B8-A85A-4D28-BC0B-CCC9672CBCCA}">
      <dgm:prSet phldrT="[Texte]" custT="1"/>
      <dgm:spPr/>
      <dgm:t>
        <a:bodyPr/>
        <a:lstStyle/>
        <a:p>
          <a:r>
            <a:rPr lang="fr-FR" sz="2400" b="1" dirty="0"/>
            <a:t>Présentation du site </a:t>
          </a:r>
        </a:p>
      </dgm:t>
    </dgm:pt>
    <dgm:pt modelId="{CF71EF49-CB66-415B-98DC-1E4135B0C9A8}" type="parTrans" cxnId="{4FB60B2C-EEB5-41FB-AD78-E35C2CF26BA4}">
      <dgm:prSet/>
      <dgm:spPr/>
      <dgm:t>
        <a:bodyPr/>
        <a:lstStyle/>
        <a:p>
          <a:endParaRPr lang="fr-FR"/>
        </a:p>
      </dgm:t>
    </dgm:pt>
    <dgm:pt modelId="{CFC6105C-5DC3-4104-8778-B0581D454C6E}" type="sibTrans" cxnId="{4FB60B2C-EEB5-41FB-AD78-E35C2CF26BA4}">
      <dgm:prSet/>
      <dgm:spPr/>
      <dgm:t>
        <a:bodyPr/>
        <a:lstStyle/>
        <a:p>
          <a:endParaRPr lang="fr-FR"/>
        </a:p>
      </dgm:t>
    </dgm:pt>
    <dgm:pt modelId="{9D88BC07-579D-4830-AD29-AD4B017CFCF4}">
      <dgm:prSet phldrT="[Texte]" custT="1"/>
      <dgm:spPr/>
      <dgm:t>
        <a:bodyPr/>
        <a:lstStyle/>
        <a:p>
          <a:r>
            <a:rPr lang="fr-FR" sz="1800" b="0" i="1" dirty="0">
              <a:solidFill>
                <a:schemeClr val="bg1"/>
              </a:solidFill>
              <a:latin typeface="+mj-lt"/>
              <a:cs typeface="Times New Roman" pitchFamily="18" charset="0"/>
            </a:rPr>
            <a:t>Un site Web attractif, dynamique et interactif. Simple de navigation et d’utilisation.</a:t>
          </a:r>
          <a:r>
            <a:rPr lang="fr-FR" sz="3200" b="0" dirty="0"/>
            <a:t> </a:t>
          </a:r>
        </a:p>
      </dgm:t>
    </dgm:pt>
    <dgm:pt modelId="{3369C64E-4C0E-4C05-889B-0B08625BD773}" type="parTrans" cxnId="{D5E90343-9A43-41D4-87DE-12D6BF771848}">
      <dgm:prSet/>
      <dgm:spPr/>
      <dgm:t>
        <a:bodyPr/>
        <a:lstStyle/>
        <a:p>
          <a:endParaRPr lang="fr-FR"/>
        </a:p>
      </dgm:t>
    </dgm:pt>
    <dgm:pt modelId="{D3A221C9-9223-428F-8C45-F39585AFB80A}" type="sibTrans" cxnId="{D5E90343-9A43-41D4-87DE-12D6BF771848}">
      <dgm:prSet/>
      <dgm:spPr/>
      <dgm:t>
        <a:bodyPr/>
        <a:lstStyle/>
        <a:p>
          <a:endParaRPr lang="fr-FR"/>
        </a:p>
      </dgm:t>
    </dgm:pt>
    <dgm:pt modelId="{4D5FED20-21BB-4CFD-B29A-32526060ECE5}">
      <dgm:prSet phldrT="[Texte]" custT="1"/>
      <dgm:spPr/>
      <dgm:t>
        <a:bodyPr/>
        <a:lstStyle/>
        <a:p>
          <a:r>
            <a:rPr lang="fr-FR" sz="1800" b="0" i="1" dirty="0">
              <a:solidFill>
                <a:schemeClr val="bg1"/>
              </a:solidFill>
              <a:latin typeface="+mj-lt"/>
              <a:cs typeface="Times New Roman" pitchFamily="18" charset="0"/>
            </a:rPr>
            <a:t>Il s’adresse aux étudiants et professeurs du EST Meknès, et aux personnes qui souhaitant le découvrir. </a:t>
          </a:r>
        </a:p>
      </dgm:t>
    </dgm:pt>
    <dgm:pt modelId="{38824D4A-9630-477D-9527-CC28E4C9A3C6}" type="parTrans" cxnId="{3B044553-C5C7-4395-9CF3-029C8CCF5D76}">
      <dgm:prSet/>
      <dgm:spPr/>
      <dgm:t>
        <a:bodyPr/>
        <a:lstStyle/>
        <a:p>
          <a:endParaRPr lang="fr-FR"/>
        </a:p>
      </dgm:t>
    </dgm:pt>
    <dgm:pt modelId="{9C37F2D4-8903-4069-A077-BCBBB67339C8}" type="sibTrans" cxnId="{3B044553-C5C7-4395-9CF3-029C8CCF5D76}">
      <dgm:prSet/>
      <dgm:spPr/>
      <dgm:t>
        <a:bodyPr/>
        <a:lstStyle/>
        <a:p>
          <a:endParaRPr lang="fr-FR"/>
        </a:p>
      </dgm:t>
    </dgm:pt>
    <dgm:pt modelId="{04A55A4C-44D2-4B90-9548-A2B98F30A9B0}" type="pres">
      <dgm:prSet presAssocID="{E95781FF-0F28-4287-9535-CE3C31D624B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68A21C9-CC52-4A06-B37B-3982F2AF8687}" type="pres">
      <dgm:prSet presAssocID="{37E014B8-A85A-4D28-BC0B-CCC9672CBCCA}" presName="centerShape" presStyleLbl="node0" presStyleIdx="0" presStyleCnt="1" custScaleX="133882" custScaleY="76527" custLinFactNeighborX="3482" custLinFactNeighborY="1810"/>
      <dgm:spPr/>
    </dgm:pt>
    <dgm:pt modelId="{0E85F604-B4B9-4439-8CDC-7BDFF9F6D79E}" type="pres">
      <dgm:prSet presAssocID="{3369C64E-4C0E-4C05-889B-0B08625BD773}" presName="parTrans" presStyleLbl="bgSibTrans2D1" presStyleIdx="0" presStyleCnt="2" custAng="761006" custScaleX="38007" custScaleY="64481" custLinFactNeighborX="36643" custLinFactNeighborY="62404"/>
      <dgm:spPr/>
    </dgm:pt>
    <dgm:pt modelId="{C2BC2CCA-CFA4-4B1A-87F7-AEEB9C974D63}" type="pres">
      <dgm:prSet presAssocID="{9D88BC07-579D-4830-AD29-AD4B017CFCF4}" presName="node" presStyleLbl="node1" presStyleIdx="0" presStyleCnt="2" custScaleX="194858" custScaleY="101929" custRadScaleRad="142609" custRadScaleInc="-26309">
        <dgm:presLayoutVars>
          <dgm:bulletEnabled val="1"/>
        </dgm:presLayoutVars>
      </dgm:prSet>
      <dgm:spPr/>
    </dgm:pt>
    <dgm:pt modelId="{36C22760-3190-49AC-A26B-C81D37FDDB4A}" type="pres">
      <dgm:prSet presAssocID="{38824D4A-9630-477D-9527-CC28E4C9A3C6}" presName="parTrans" presStyleLbl="bgSibTrans2D1" presStyleIdx="1" presStyleCnt="2" custAng="20415177" custScaleX="39347" custScaleY="64762" custLinFactNeighborX="-39322" custLinFactNeighborY="22554"/>
      <dgm:spPr/>
    </dgm:pt>
    <dgm:pt modelId="{57BC2C47-0226-4DB9-88B0-DD0C6AEE9FEE}" type="pres">
      <dgm:prSet presAssocID="{4D5FED20-21BB-4CFD-B29A-32526060ECE5}" presName="node" presStyleLbl="node1" presStyleIdx="1" presStyleCnt="2" custScaleX="190654" custScaleY="101125" custRadScaleRad="146062" custRadScaleInc="27043">
        <dgm:presLayoutVars>
          <dgm:bulletEnabled val="1"/>
        </dgm:presLayoutVars>
      </dgm:prSet>
      <dgm:spPr/>
    </dgm:pt>
  </dgm:ptLst>
  <dgm:cxnLst>
    <dgm:cxn modelId="{4FB60B2C-EEB5-41FB-AD78-E35C2CF26BA4}" srcId="{E95781FF-0F28-4287-9535-CE3C31D624BB}" destId="{37E014B8-A85A-4D28-BC0B-CCC9672CBCCA}" srcOrd="0" destOrd="0" parTransId="{CF71EF49-CB66-415B-98DC-1E4135B0C9A8}" sibTransId="{CFC6105C-5DC3-4104-8778-B0581D454C6E}"/>
    <dgm:cxn modelId="{8FF1225D-3D73-420C-BC1A-879904F187AE}" type="presOf" srcId="{38824D4A-9630-477D-9527-CC28E4C9A3C6}" destId="{36C22760-3190-49AC-A26B-C81D37FDDB4A}" srcOrd="0" destOrd="0" presId="urn:microsoft.com/office/officeart/2005/8/layout/radial4"/>
    <dgm:cxn modelId="{4FEE415E-ADB7-4841-9B70-EAD51245A4A8}" type="presOf" srcId="{E95781FF-0F28-4287-9535-CE3C31D624BB}" destId="{04A55A4C-44D2-4B90-9548-A2B98F30A9B0}" srcOrd="0" destOrd="0" presId="urn:microsoft.com/office/officeart/2005/8/layout/radial4"/>
    <dgm:cxn modelId="{D5E90343-9A43-41D4-87DE-12D6BF771848}" srcId="{37E014B8-A85A-4D28-BC0B-CCC9672CBCCA}" destId="{9D88BC07-579D-4830-AD29-AD4B017CFCF4}" srcOrd="0" destOrd="0" parTransId="{3369C64E-4C0E-4C05-889B-0B08625BD773}" sibTransId="{D3A221C9-9223-428F-8C45-F39585AFB80A}"/>
    <dgm:cxn modelId="{3B044553-C5C7-4395-9CF3-029C8CCF5D76}" srcId="{37E014B8-A85A-4D28-BC0B-CCC9672CBCCA}" destId="{4D5FED20-21BB-4CFD-B29A-32526060ECE5}" srcOrd="1" destOrd="0" parTransId="{38824D4A-9630-477D-9527-CC28E4C9A3C6}" sibTransId="{9C37F2D4-8903-4069-A077-BCBBB67339C8}"/>
    <dgm:cxn modelId="{B9A401A9-1585-4CAD-B6BB-CD651C6AFE22}" type="presOf" srcId="{3369C64E-4C0E-4C05-889B-0B08625BD773}" destId="{0E85F604-B4B9-4439-8CDC-7BDFF9F6D79E}" srcOrd="0" destOrd="0" presId="urn:microsoft.com/office/officeart/2005/8/layout/radial4"/>
    <dgm:cxn modelId="{530BAAAC-A230-4572-AB97-E34A27DCB0A5}" type="presOf" srcId="{9D88BC07-579D-4830-AD29-AD4B017CFCF4}" destId="{C2BC2CCA-CFA4-4B1A-87F7-AEEB9C974D63}" srcOrd="0" destOrd="0" presId="urn:microsoft.com/office/officeart/2005/8/layout/radial4"/>
    <dgm:cxn modelId="{C8437ED9-111D-4413-9E04-D3C44AA3E660}" type="presOf" srcId="{37E014B8-A85A-4D28-BC0B-CCC9672CBCCA}" destId="{268A21C9-CC52-4A06-B37B-3982F2AF8687}" srcOrd="0" destOrd="0" presId="urn:microsoft.com/office/officeart/2005/8/layout/radial4"/>
    <dgm:cxn modelId="{96A29DE9-2AA0-45EB-ABCA-600C5BE3FCB1}" type="presOf" srcId="{4D5FED20-21BB-4CFD-B29A-32526060ECE5}" destId="{57BC2C47-0226-4DB9-88B0-DD0C6AEE9FEE}" srcOrd="0" destOrd="0" presId="urn:microsoft.com/office/officeart/2005/8/layout/radial4"/>
    <dgm:cxn modelId="{1E084EA0-40B5-455C-A04A-C79A3CE7BCE4}" type="presParOf" srcId="{04A55A4C-44D2-4B90-9548-A2B98F30A9B0}" destId="{268A21C9-CC52-4A06-B37B-3982F2AF8687}" srcOrd="0" destOrd="0" presId="urn:microsoft.com/office/officeart/2005/8/layout/radial4"/>
    <dgm:cxn modelId="{F12CA1C9-6A87-4A97-A682-5D53B0EE08A9}" type="presParOf" srcId="{04A55A4C-44D2-4B90-9548-A2B98F30A9B0}" destId="{0E85F604-B4B9-4439-8CDC-7BDFF9F6D79E}" srcOrd="1" destOrd="0" presId="urn:microsoft.com/office/officeart/2005/8/layout/radial4"/>
    <dgm:cxn modelId="{FA1499DB-C765-49D6-873D-5167D0A9AEEB}" type="presParOf" srcId="{04A55A4C-44D2-4B90-9548-A2B98F30A9B0}" destId="{C2BC2CCA-CFA4-4B1A-87F7-AEEB9C974D63}" srcOrd="2" destOrd="0" presId="urn:microsoft.com/office/officeart/2005/8/layout/radial4"/>
    <dgm:cxn modelId="{87649102-B864-4EB0-AA3B-4CC6BE041992}" type="presParOf" srcId="{04A55A4C-44D2-4B90-9548-A2B98F30A9B0}" destId="{36C22760-3190-49AC-A26B-C81D37FDDB4A}" srcOrd="3" destOrd="0" presId="urn:microsoft.com/office/officeart/2005/8/layout/radial4"/>
    <dgm:cxn modelId="{4095226E-142D-4032-BAF8-4445F5A78324}" type="presParOf" srcId="{04A55A4C-44D2-4B90-9548-A2B98F30A9B0}" destId="{57BC2C47-0226-4DB9-88B0-DD0C6AEE9FEE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 custLinFactNeighborX="-6617" custLinFactNeighborY="-12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C3A030-F8FB-4198-9C93-99A8B165B4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C488EA9-F3A5-47E5-9736-41907EAEABE8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 Introduction </a:t>
          </a:r>
        </a:p>
      </dgm:t>
    </dgm:pt>
    <dgm:pt modelId="{E9F30068-CC20-4D54-B337-78AEC5531959}" type="parTrans" cxnId="{F91FD1B8-11EC-461F-9FE7-F984F1AFE0D5}">
      <dgm:prSet/>
      <dgm:spPr/>
      <dgm:t>
        <a:bodyPr/>
        <a:lstStyle/>
        <a:p>
          <a:endParaRPr lang="fr-FR"/>
        </a:p>
      </dgm:t>
    </dgm:pt>
    <dgm:pt modelId="{5022ACD2-F6A2-4DC5-952B-33DEBA7A75A3}" type="sibTrans" cxnId="{F91FD1B8-11EC-461F-9FE7-F984F1AFE0D5}">
      <dgm:prSet/>
      <dgm:spPr/>
      <dgm:t>
        <a:bodyPr/>
        <a:lstStyle/>
        <a:p>
          <a:endParaRPr lang="fr-FR"/>
        </a:p>
      </dgm:t>
    </dgm:pt>
    <dgm:pt modelId="{CD380B0D-95E1-4DCE-B088-A8E81E34A0F0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Conclusion</a:t>
          </a:r>
        </a:p>
      </dgm:t>
    </dgm:pt>
    <dgm:pt modelId="{BFE06764-16FF-44A6-9F57-C2ABAC039839}" type="parTrans" cxnId="{92E32745-5D13-47BF-A092-64B1319376A0}">
      <dgm:prSet/>
      <dgm:spPr/>
      <dgm:t>
        <a:bodyPr/>
        <a:lstStyle/>
        <a:p>
          <a:endParaRPr lang="fr-FR"/>
        </a:p>
      </dgm:t>
    </dgm:pt>
    <dgm:pt modelId="{8642C4C1-26F3-4B0B-A104-4A030AB0DD98}" type="sibTrans" cxnId="{92E32745-5D13-47BF-A092-64B1319376A0}">
      <dgm:prSet/>
      <dgm:spPr/>
      <dgm:t>
        <a:bodyPr/>
        <a:lstStyle/>
        <a:p>
          <a:endParaRPr lang="fr-FR"/>
        </a:p>
      </dgm:t>
    </dgm:pt>
    <dgm:pt modelId="{F9C8EFEE-5633-43FD-A788-CE2144ADBA9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Etude préalable </a:t>
          </a:r>
        </a:p>
      </dgm:t>
    </dgm:pt>
    <dgm:pt modelId="{205B5B89-037D-4939-9862-896E9C0BFA92}" type="sibTrans" cxnId="{307D8A7A-1DE7-4FCA-B04A-A0CE327184E8}">
      <dgm:prSet/>
      <dgm:spPr/>
      <dgm:t>
        <a:bodyPr/>
        <a:lstStyle/>
        <a:p>
          <a:endParaRPr lang="fr-FR"/>
        </a:p>
      </dgm:t>
    </dgm:pt>
    <dgm:pt modelId="{0E7E623F-B6A6-4211-8B5F-373F59AB7E43}" type="parTrans" cxnId="{307D8A7A-1DE7-4FCA-B04A-A0CE327184E8}">
      <dgm:prSet/>
      <dgm:spPr/>
      <dgm:t>
        <a:bodyPr/>
        <a:lstStyle/>
        <a:p>
          <a:endParaRPr lang="fr-FR"/>
        </a:p>
      </dgm:t>
    </dgm:pt>
    <dgm:pt modelId="{F2A894B6-9D5B-4DB9-A56B-4B6B5E9FBD64}">
      <dgm:prSet phldrT="[Texte]" custT="1"/>
      <dgm:spPr>
        <a:solidFill>
          <a:schemeClr val="accent1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fr-FR" sz="1600" b="1" dirty="0"/>
            <a:t>Conception </a:t>
          </a:r>
        </a:p>
      </dgm:t>
    </dgm:pt>
    <dgm:pt modelId="{1A158BD0-CD84-40FE-9D15-AC9C6C0F0585}" type="parTrans" cxnId="{0CBE9443-49F7-4EA5-BE72-0F7391E96474}">
      <dgm:prSet/>
      <dgm:spPr/>
      <dgm:t>
        <a:bodyPr/>
        <a:lstStyle/>
        <a:p>
          <a:endParaRPr lang="fr-FR"/>
        </a:p>
      </dgm:t>
    </dgm:pt>
    <dgm:pt modelId="{F9E9CBA5-6C83-4BF4-BA09-E687402C0B8E}" type="sibTrans" cxnId="{0CBE9443-49F7-4EA5-BE72-0F7391E96474}">
      <dgm:prSet/>
      <dgm:spPr/>
      <dgm:t>
        <a:bodyPr/>
        <a:lstStyle/>
        <a:p>
          <a:endParaRPr lang="fr-FR"/>
        </a:p>
      </dgm:t>
    </dgm:pt>
    <dgm:pt modelId="{3A3B86A3-E224-4721-9229-288942A093F4}">
      <dgm:prSet phldrT="[Texte]"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fr-FR" sz="1600" b="1" dirty="0"/>
            <a:t>Réalisation </a:t>
          </a:r>
        </a:p>
      </dgm:t>
    </dgm:pt>
    <dgm:pt modelId="{A9ECE276-8D99-4D63-9A06-AD81E157BF99}" type="parTrans" cxnId="{7F067BE8-489A-4E84-A29B-29C66DCC8855}">
      <dgm:prSet/>
      <dgm:spPr/>
      <dgm:t>
        <a:bodyPr/>
        <a:lstStyle/>
        <a:p>
          <a:endParaRPr lang="fr-FR"/>
        </a:p>
      </dgm:t>
    </dgm:pt>
    <dgm:pt modelId="{ABD1350A-5C43-483A-8C06-83A27FA25AE8}" type="sibTrans" cxnId="{7F067BE8-489A-4E84-A29B-29C66DCC8855}">
      <dgm:prSet/>
      <dgm:spPr/>
      <dgm:t>
        <a:bodyPr/>
        <a:lstStyle/>
        <a:p>
          <a:endParaRPr lang="fr-FR"/>
        </a:p>
      </dgm:t>
    </dgm:pt>
    <dgm:pt modelId="{1A208AF3-7FD3-4AEF-B507-D169F28778BC}" type="pres">
      <dgm:prSet presAssocID="{B2C3A030-F8FB-4198-9C93-99A8B165B478}" presName="Name0" presStyleCnt="0">
        <dgm:presLayoutVars>
          <dgm:dir/>
          <dgm:resizeHandles val="exact"/>
        </dgm:presLayoutVars>
      </dgm:prSet>
      <dgm:spPr/>
    </dgm:pt>
    <dgm:pt modelId="{91738D36-56B8-457E-93CC-B630E7B07FF3}" type="pres">
      <dgm:prSet presAssocID="{3C488EA9-F3A5-47E5-9736-41907EAEABE8}" presName="parTxOnly" presStyleLbl="node1" presStyleIdx="0" presStyleCnt="5">
        <dgm:presLayoutVars>
          <dgm:bulletEnabled val="1"/>
        </dgm:presLayoutVars>
      </dgm:prSet>
      <dgm:spPr/>
    </dgm:pt>
    <dgm:pt modelId="{D9CF01DF-2695-4E06-9D96-74D05229CAD5}" type="pres">
      <dgm:prSet presAssocID="{5022ACD2-F6A2-4DC5-952B-33DEBA7A75A3}" presName="parSpace" presStyleCnt="0"/>
      <dgm:spPr/>
    </dgm:pt>
    <dgm:pt modelId="{D5C0CDBB-4F54-42A3-BC78-7C3E1A616FD7}" type="pres">
      <dgm:prSet presAssocID="{F9C8EFEE-5633-43FD-A788-CE2144ADBA94}" presName="parTxOnly" presStyleLbl="node1" presStyleIdx="1" presStyleCnt="5" custScaleX="98948">
        <dgm:presLayoutVars>
          <dgm:bulletEnabled val="1"/>
        </dgm:presLayoutVars>
      </dgm:prSet>
      <dgm:spPr/>
    </dgm:pt>
    <dgm:pt modelId="{96D4D29C-CB74-470D-8924-DEF8696ADC8C}" type="pres">
      <dgm:prSet presAssocID="{205B5B89-037D-4939-9862-896E9C0BFA92}" presName="parSpace" presStyleCnt="0"/>
      <dgm:spPr/>
    </dgm:pt>
    <dgm:pt modelId="{A415B3C3-B100-458E-A8EC-857F96E3D065}" type="pres">
      <dgm:prSet presAssocID="{F2A894B6-9D5B-4DB9-A56B-4B6B5E9FBD64}" presName="parTxOnly" presStyleLbl="node1" presStyleIdx="2" presStyleCnt="5">
        <dgm:presLayoutVars>
          <dgm:bulletEnabled val="1"/>
        </dgm:presLayoutVars>
      </dgm:prSet>
      <dgm:spPr/>
    </dgm:pt>
    <dgm:pt modelId="{D239AD0A-E0D1-4B7D-8AAC-6D0E12E09C52}" type="pres">
      <dgm:prSet presAssocID="{F9E9CBA5-6C83-4BF4-BA09-E687402C0B8E}" presName="parSpace" presStyleCnt="0"/>
      <dgm:spPr/>
    </dgm:pt>
    <dgm:pt modelId="{8D2B4937-70ED-4DA6-95D2-6911E69869A5}" type="pres">
      <dgm:prSet presAssocID="{3A3B86A3-E224-4721-9229-288942A093F4}" presName="parTxOnly" presStyleLbl="node1" presStyleIdx="3" presStyleCnt="5">
        <dgm:presLayoutVars>
          <dgm:bulletEnabled val="1"/>
        </dgm:presLayoutVars>
      </dgm:prSet>
      <dgm:spPr/>
    </dgm:pt>
    <dgm:pt modelId="{704308B4-48ED-4357-910D-23A7A89A1AEF}" type="pres">
      <dgm:prSet presAssocID="{ABD1350A-5C43-483A-8C06-83A27FA25AE8}" presName="parSpace" presStyleCnt="0"/>
      <dgm:spPr/>
    </dgm:pt>
    <dgm:pt modelId="{DFC492B7-8238-4CCF-8079-5EA661462D52}" type="pres">
      <dgm:prSet presAssocID="{CD380B0D-95E1-4DCE-B088-A8E81E34A0F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EFD7D003-7930-48DA-9FA9-79048FC45928}" type="presOf" srcId="{3A3B86A3-E224-4721-9229-288942A093F4}" destId="{8D2B4937-70ED-4DA6-95D2-6911E69869A5}" srcOrd="0" destOrd="0" presId="urn:microsoft.com/office/officeart/2005/8/layout/hChevron3"/>
    <dgm:cxn modelId="{F9834005-A53D-42CE-BE6A-F2687D723F32}" type="presOf" srcId="{B2C3A030-F8FB-4198-9C93-99A8B165B478}" destId="{1A208AF3-7FD3-4AEF-B507-D169F28778BC}" srcOrd="0" destOrd="0" presId="urn:microsoft.com/office/officeart/2005/8/layout/hChevron3"/>
    <dgm:cxn modelId="{53219739-392D-45A4-B3E6-404E56D99364}" type="presOf" srcId="{F2A894B6-9D5B-4DB9-A56B-4B6B5E9FBD64}" destId="{A415B3C3-B100-458E-A8EC-857F96E3D065}" srcOrd="0" destOrd="0" presId="urn:microsoft.com/office/officeart/2005/8/layout/hChevron3"/>
    <dgm:cxn modelId="{0CBE9443-49F7-4EA5-BE72-0F7391E96474}" srcId="{B2C3A030-F8FB-4198-9C93-99A8B165B478}" destId="{F2A894B6-9D5B-4DB9-A56B-4B6B5E9FBD64}" srcOrd="2" destOrd="0" parTransId="{1A158BD0-CD84-40FE-9D15-AC9C6C0F0585}" sibTransId="{F9E9CBA5-6C83-4BF4-BA09-E687402C0B8E}"/>
    <dgm:cxn modelId="{92E32745-5D13-47BF-A092-64B1319376A0}" srcId="{B2C3A030-F8FB-4198-9C93-99A8B165B478}" destId="{CD380B0D-95E1-4DCE-B088-A8E81E34A0F0}" srcOrd="4" destOrd="0" parTransId="{BFE06764-16FF-44A6-9F57-C2ABAC039839}" sibTransId="{8642C4C1-26F3-4B0B-A104-4A030AB0DD98}"/>
    <dgm:cxn modelId="{307D8A7A-1DE7-4FCA-B04A-A0CE327184E8}" srcId="{B2C3A030-F8FB-4198-9C93-99A8B165B478}" destId="{F9C8EFEE-5633-43FD-A788-CE2144ADBA94}" srcOrd="1" destOrd="0" parTransId="{0E7E623F-B6A6-4211-8B5F-373F59AB7E43}" sibTransId="{205B5B89-037D-4939-9862-896E9C0BFA92}"/>
    <dgm:cxn modelId="{F91FD1B8-11EC-461F-9FE7-F984F1AFE0D5}" srcId="{B2C3A030-F8FB-4198-9C93-99A8B165B478}" destId="{3C488EA9-F3A5-47E5-9736-41907EAEABE8}" srcOrd="0" destOrd="0" parTransId="{E9F30068-CC20-4D54-B337-78AEC5531959}" sibTransId="{5022ACD2-F6A2-4DC5-952B-33DEBA7A75A3}"/>
    <dgm:cxn modelId="{62F5EFDB-2A98-480E-B225-04649E6231D6}" type="presOf" srcId="{F9C8EFEE-5633-43FD-A788-CE2144ADBA94}" destId="{D5C0CDBB-4F54-42A3-BC78-7C3E1A616FD7}" srcOrd="0" destOrd="0" presId="urn:microsoft.com/office/officeart/2005/8/layout/hChevron3"/>
    <dgm:cxn modelId="{7F067BE8-489A-4E84-A29B-29C66DCC8855}" srcId="{B2C3A030-F8FB-4198-9C93-99A8B165B478}" destId="{3A3B86A3-E224-4721-9229-288942A093F4}" srcOrd="3" destOrd="0" parTransId="{A9ECE276-8D99-4D63-9A06-AD81E157BF99}" sibTransId="{ABD1350A-5C43-483A-8C06-83A27FA25AE8}"/>
    <dgm:cxn modelId="{CB8CCCE9-8000-4B2C-9221-8A5BA4306181}" type="presOf" srcId="{CD380B0D-95E1-4DCE-B088-A8E81E34A0F0}" destId="{DFC492B7-8238-4CCF-8079-5EA661462D52}" srcOrd="0" destOrd="0" presId="urn:microsoft.com/office/officeart/2005/8/layout/hChevron3"/>
    <dgm:cxn modelId="{73130BF9-8C04-49E5-A7A2-E23BACDE8793}" type="presOf" srcId="{3C488EA9-F3A5-47E5-9736-41907EAEABE8}" destId="{91738D36-56B8-457E-93CC-B630E7B07FF3}" srcOrd="0" destOrd="0" presId="urn:microsoft.com/office/officeart/2005/8/layout/hChevron3"/>
    <dgm:cxn modelId="{92B0A1DC-02FE-46BB-99D5-BD7625D4CD10}" type="presParOf" srcId="{1A208AF3-7FD3-4AEF-B507-D169F28778BC}" destId="{91738D36-56B8-457E-93CC-B630E7B07FF3}" srcOrd="0" destOrd="0" presId="urn:microsoft.com/office/officeart/2005/8/layout/hChevron3"/>
    <dgm:cxn modelId="{DB734EBC-7341-44FA-BB24-5069C8025633}" type="presParOf" srcId="{1A208AF3-7FD3-4AEF-B507-D169F28778BC}" destId="{D9CF01DF-2695-4E06-9D96-74D05229CAD5}" srcOrd="1" destOrd="0" presId="urn:microsoft.com/office/officeart/2005/8/layout/hChevron3"/>
    <dgm:cxn modelId="{C85FFB6A-3A39-4487-82A0-15A9549BE010}" type="presParOf" srcId="{1A208AF3-7FD3-4AEF-B507-D169F28778BC}" destId="{D5C0CDBB-4F54-42A3-BC78-7C3E1A616FD7}" srcOrd="2" destOrd="0" presId="urn:microsoft.com/office/officeart/2005/8/layout/hChevron3"/>
    <dgm:cxn modelId="{C9612744-BE1E-43FA-839E-E1CFB761A71D}" type="presParOf" srcId="{1A208AF3-7FD3-4AEF-B507-D169F28778BC}" destId="{96D4D29C-CB74-470D-8924-DEF8696ADC8C}" srcOrd="3" destOrd="0" presId="urn:microsoft.com/office/officeart/2005/8/layout/hChevron3"/>
    <dgm:cxn modelId="{F228C9F4-D23B-4A84-877F-4E8BA2961658}" type="presParOf" srcId="{1A208AF3-7FD3-4AEF-B507-D169F28778BC}" destId="{A415B3C3-B100-458E-A8EC-857F96E3D065}" srcOrd="4" destOrd="0" presId="urn:microsoft.com/office/officeart/2005/8/layout/hChevron3"/>
    <dgm:cxn modelId="{3A929A1A-6642-4B7F-9DED-1F8ED4D2FE32}" type="presParOf" srcId="{1A208AF3-7FD3-4AEF-B507-D169F28778BC}" destId="{D239AD0A-E0D1-4B7D-8AAC-6D0E12E09C52}" srcOrd="5" destOrd="0" presId="urn:microsoft.com/office/officeart/2005/8/layout/hChevron3"/>
    <dgm:cxn modelId="{15EE53B9-45A5-4F01-BFD8-9DCB86ACC384}" type="presParOf" srcId="{1A208AF3-7FD3-4AEF-B507-D169F28778BC}" destId="{8D2B4937-70ED-4DA6-95D2-6911E69869A5}" srcOrd="6" destOrd="0" presId="urn:microsoft.com/office/officeart/2005/8/layout/hChevron3"/>
    <dgm:cxn modelId="{80CCD3CC-4525-4272-A20E-6CAB0BD80FD0}" type="presParOf" srcId="{1A208AF3-7FD3-4AEF-B507-D169F28778BC}" destId="{704308B4-48ED-4357-910D-23A7A89A1AEF}" srcOrd="7" destOrd="0" presId="urn:microsoft.com/office/officeart/2005/8/layout/hChevron3"/>
    <dgm:cxn modelId="{4FA16F2B-B323-4679-992E-156F701019C8}" type="presParOf" srcId="{1A208AF3-7FD3-4AEF-B507-D169F28778BC}" destId="{DFC492B7-8238-4CCF-8079-5EA661462D5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A21C9-CC52-4A06-B37B-3982F2AF8687}">
      <dsp:nvSpPr>
        <dsp:cNvPr id="0" name=""/>
        <dsp:cNvSpPr/>
      </dsp:nvSpPr>
      <dsp:spPr>
        <a:xfrm>
          <a:off x="4861849" y="1831863"/>
          <a:ext cx="2850402" cy="1629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Présentation du site </a:t>
          </a:r>
        </a:p>
      </dsp:txBody>
      <dsp:txXfrm>
        <a:off x="5279281" y="2070467"/>
        <a:ext cx="2015538" cy="1152082"/>
      </dsp:txXfrm>
    </dsp:sp>
    <dsp:sp modelId="{0E85F604-B4B9-4439-8CDC-7BDFF9F6D79E}">
      <dsp:nvSpPr>
        <dsp:cNvPr id="0" name=""/>
        <dsp:cNvSpPr/>
      </dsp:nvSpPr>
      <dsp:spPr>
        <a:xfrm rot="12290283">
          <a:off x="3964519" y="2227578"/>
          <a:ext cx="1017722" cy="3912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C2CCA-CFA4-4B1A-87F7-AEEB9C974D63}">
      <dsp:nvSpPr>
        <dsp:cNvPr id="0" name=""/>
        <dsp:cNvSpPr/>
      </dsp:nvSpPr>
      <dsp:spPr>
        <a:xfrm>
          <a:off x="212746" y="938013"/>
          <a:ext cx="3941175" cy="1649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1" kern="1200" dirty="0">
              <a:solidFill>
                <a:schemeClr val="bg1"/>
              </a:solidFill>
              <a:latin typeface="+mj-lt"/>
              <a:cs typeface="Times New Roman" pitchFamily="18" charset="0"/>
            </a:rPr>
            <a:t>Un site Web attractif, dynamique et interactif. Simple de navigation et d’utilisation.</a:t>
          </a:r>
          <a:r>
            <a:rPr lang="fr-FR" sz="3200" b="0" kern="1200" dirty="0"/>
            <a:t> </a:t>
          </a:r>
        </a:p>
      </dsp:txBody>
      <dsp:txXfrm>
        <a:off x="261052" y="986319"/>
        <a:ext cx="3844563" cy="1552671"/>
      </dsp:txXfrm>
    </dsp:sp>
    <dsp:sp modelId="{36C22760-3190-49AC-A26B-C81D37FDDB4A}">
      <dsp:nvSpPr>
        <dsp:cNvPr id="0" name=""/>
        <dsp:cNvSpPr/>
      </dsp:nvSpPr>
      <dsp:spPr>
        <a:xfrm rot="19656459">
          <a:off x="7504431" y="1994391"/>
          <a:ext cx="949373" cy="39296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C2C47-0226-4DB9-88B0-DD0C6AEE9FEE}">
      <dsp:nvSpPr>
        <dsp:cNvPr id="0" name=""/>
        <dsp:cNvSpPr/>
      </dsp:nvSpPr>
      <dsp:spPr>
        <a:xfrm>
          <a:off x="8176964" y="971780"/>
          <a:ext cx="3856146" cy="1636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1" kern="1200" dirty="0">
              <a:solidFill>
                <a:schemeClr val="bg1"/>
              </a:solidFill>
              <a:latin typeface="+mj-lt"/>
              <a:cs typeface="Times New Roman" pitchFamily="18" charset="0"/>
            </a:rPr>
            <a:t>Il s’adresse aux étudiants et professeurs du EST Meknès, et aux personnes qui souhaitant le découvrir. </a:t>
          </a:r>
        </a:p>
      </dsp:txBody>
      <dsp:txXfrm>
        <a:off x="8224889" y="1019705"/>
        <a:ext cx="3760296" cy="15404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02827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490649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tx2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8D36-56B8-457E-93CC-B630E7B07FF3}">
      <dsp:nvSpPr>
        <dsp:cNvPr id="0" name=""/>
        <dsp:cNvSpPr/>
      </dsp:nvSpPr>
      <dsp:spPr>
        <a:xfrm>
          <a:off x="4116" y="0"/>
          <a:ext cx="2794619" cy="575643"/>
        </a:xfrm>
        <a:prstGeom prst="homePlat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Introduction </a:t>
          </a:r>
        </a:p>
      </dsp:txBody>
      <dsp:txXfrm>
        <a:off x="4116" y="0"/>
        <a:ext cx="2650708" cy="575643"/>
      </dsp:txXfrm>
    </dsp:sp>
    <dsp:sp modelId="{D5C0CDBB-4F54-42A3-BC78-7C3E1A616FD7}">
      <dsp:nvSpPr>
        <dsp:cNvPr id="0" name=""/>
        <dsp:cNvSpPr/>
      </dsp:nvSpPr>
      <dsp:spPr>
        <a:xfrm>
          <a:off x="2239811" y="0"/>
          <a:ext cx="27652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Etude préalable </a:t>
          </a:r>
        </a:p>
      </dsp:txBody>
      <dsp:txXfrm>
        <a:off x="2527633" y="0"/>
        <a:ext cx="2189576" cy="575643"/>
      </dsp:txXfrm>
    </dsp:sp>
    <dsp:sp modelId="{A415B3C3-B100-458E-A8EC-857F96E3D065}">
      <dsp:nvSpPr>
        <dsp:cNvPr id="0" name=""/>
        <dsp:cNvSpPr/>
      </dsp:nvSpPr>
      <dsp:spPr>
        <a:xfrm>
          <a:off x="4446107" y="0"/>
          <a:ext cx="2794619" cy="575643"/>
        </a:xfrm>
        <a:prstGeom prst="chevron">
          <a:avLst/>
        </a:prstGeom>
        <a:solidFill>
          <a:schemeClr val="accent1">
            <a:lumMod val="90000"/>
            <a:lumOff val="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Conception </a:t>
          </a:r>
        </a:p>
      </dsp:txBody>
      <dsp:txXfrm>
        <a:off x="4733929" y="0"/>
        <a:ext cx="2218976" cy="575643"/>
      </dsp:txXfrm>
    </dsp:sp>
    <dsp:sp modelId="{8D2B4937-70ED-4DA6-95D2-6911E69869A5}">
      <dsp:nvSpPr>
        <dsp:cNvPr id="0" name=""/>
        <dsp:cNvSpPr/>
      </dsp:nvSpPr>
      <dsp:spPr>
        <a:xfrm>
          <a:off x="6681802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Réalisation </a:t>
          </a:r>
        </a:p>
      </dsp:txBody>
      <dsp:txXfrm>
        <a:off x="6969624" y="0"/>
        <a:ext cx="2218976" cy="575643"/>
      </dsp:txXfrm>
    </dsp:sp>
    <dsp:sp modelId="{DFC492B7-8238-4CCF-8079-5EA661462D52}">
      <dsp:nvSpPr>
        <dsp:cNvPr id="0" name=""/>
        <dsp:cNvSpPr/>
      </dsp:nvSpPr>
      <dsp:spPr>
        <a:xfrm>
          <a:off x="8917497" y="0"/>
          <a:ext cx="2794619" cy="575643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Conclusion</a:t>
          </a:r>
        </a:p>
      </dsp:txBody>
      <dsp:txXfrm>
        <a:off x="9205319" y="0"/>
        <a:ext cx="2218976" cy="575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CA18-50AD-47A7-BD2B-E3173265E65D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313DA-4D47-4B52-BFC0-1524C0DCC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10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055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13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755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817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15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491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50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02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13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27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39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23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34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02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661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7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52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35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17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45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86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4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313DA-4D47-4B52-BFC0-1524C0DCC25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89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26" y="5068478"/>
            <a:ext cx="1350361" cy="76078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955238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-24070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925277"/>
            <a:ext cx="4128459" cy="28803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RECHERCHE &amp; DEVELOPPEMENT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7824192" y="5932573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NOM DU SITE OU DU SERVICE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39349" y="6213309"/>
            <a:ext cx="4128459" cy="384044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Référence Version  - Date - Propriétaire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7824192" y="6213309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Niveau de Confidentialité </a:t>
            </a:r>
          </a:p>
        </p:txBody>
      </p:sp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2549557" y="2516901"/>
            <a:ext cx="7578891" cy="528057"/>
          </a:xfrm>
          <a:noFill/>
        </p:spPr>
        <p:txBody>
          <a:bodyPr>
            <a:normAutofit/>
          </a:bodyPr>
          <a:lstStyle>
            <a:lvl1pPr algn="l">
              <a:defRPr sz="2133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CHANGER LE TITRE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554155" y="3068960"/>
            <a:ext cx="8534400" cy="360040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67" b="0">
                <a:solidFill>
                  <a:srgbClr val="D6D2C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68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5253203"/>
            <a:ext cx="7315200" cy="498180"/>
          </a:xfrm>
        </p:spPr>
        <p:txBody>
          <a:bodyPr anchor="b"/>
          <a:lstStyle>
            <a:lvl1pPr algn="l">
              <a:defRPr sz="16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L’IMAGE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95818" y="356659"/>
            <a:ext cx="11460823" cy="499255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751383"/>
            <a:ext cx="7315200" cy="557939"/>
          </a:xfr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dirty="0"/>
              <a:t>Modifiez les informations de l’image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154382" y="6309320"/>
            <a:ext cx="798268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08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677957" y="-2253402"/>
            <a:ext cx="4896545" cy="11460823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349" y="274639"/>
            <a:ext cx="11617291" cy="4660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22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2927648" y="-2235627"/>
            <a:ext cx="5664629" cy="10657184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184565" y="274640"/>
            <a:ext cx="672075" cy="5650637"/>
          </a:xfrm>
          <a:solidFill>
            <a:srgbClr val="D6D2C4"/>
          </a:solidFill>
        </p:spPr>
        <p:txBody>
          <a:bodyPr vert="eaVert"/>
          <a:lstStyle>
            <a:lvl1pPr>
              <a:defRPr>
                <a:solidFill>
                  <a:srgbClr val="1E233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1280576" y="260648"/>
            <a:ext cx="0" cy="5664629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8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8683" y="0"/>
            <a:ext cx="12240683" cy="6858000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26" y="5068478"/>
            <a:ext cx="1350361" cy="760789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955238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-240704" y="5644541"/>
            <a:ext cx="28803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925277"/>
            <a:ext cx="4128459" cy="288032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RECHERCHE &amp; DEVELOPPEMENT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7824192" y="5932573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1067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NOM DU SITE OU DU SERVICE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1" hasCustomPrompt="1"/>
          </p:nvPr>
        </p:nvSpPr>
        <p:spPr>
          <a:xfrm>
            <a:off x="239349" y="6213309"/>
            <a:ext cx="4128459" cy="384044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Référence Version  - Date - Propriétaire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7824192" y="6213309"/>
            <a:ext cx="4128459" cy="280736"/>
          </a:xfrm>
        </p:spPr>
        <p:txBody>
          <a:bodyPr>
            <a:norm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 sz="800" baseline="0">
                <a:solidFill>
                  <a:srgbClr val="D6D2C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50000"/>
              <a:buFont typeface="+mj-lt"/>
              <a:buNone/>
              <a:tabLst/>
              <a:defRPr/>
            </a:pPr>
            <a:r>
              <a:rPr lang="fr-FR" dirty="0"/>
              <a:t>Niveau de Confidentialité </a:t>
            </a:r>
          </a:p>
        </p:txBody>
      </p:sp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2549557" y="2516901"/>
            <a:ext cx="7578891" cy="528057"/>
          </a:xfrm>
          <a:noFill/>
        </p:spPr>
        <p:txBody>
          <a:bodyPr>
            <a:normAutofit/>
          </a:bodyPr>
          <a:lstStyle>
            <a:lvl1pPr algn="l">
              <a:defRPr sz="2133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CHANGER LE TITRE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554155" y="3068960"/>
            <a:ext cx="8534400" cy="360040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67" b="0">
                <a:solidFill>
                  <a:srgbClr val="D6D2C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260649"/>
            <a:ext cx="2880320" cy="15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8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0435136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80576" y="6309320"/>
            <a:ext cx="67207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5919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396225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45174" y="6309320"/>
            <a:ext cx="707476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88880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7223" y="3180448"/>
            <a:ext cx="7251172" cy="1498283"/>
          </a:xfrm>
        </p:spPr>
        <p:txBody>
          <a:bodyPr anchor="t"/>
          <a:lstStyle>
            <a:lvl1pPr algn="l">
              <a:defRPr sz="2133" b="0" cap="all"/>
            </a:lvl1pPr>
          </a:lstStyle>
          <a:p>
            <a:r>
              <a:rPr lang="fr-FR" dirty="0"/>
              <a:t>Modifiez le titre DU CHAPITRE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351584" y="1604797"/>
            <a:ext cx="7296811" cy="1479640"/>
          </a:xfrm>
        </p:spPr>
        <p:txBody>
          <a:bodyPr anchor="b">
            <a:normAutofit/>
          </a:bodyPr>
          <a:lstStyle>
            <a:lvl1pPr marL="0" indent="0">
              <a:buNone/>
              <a:defRPr sz="4267" b="0" baseline="0">
                <a:solidFill>
                  <a:srgbClr val="83786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01 N° Chapitre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543606" y="3087048"/>
            <a:ext cx="7104789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10025" y="6309320"/>
            <a:ext cx="64262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856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Tx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5"/>
          </p:nvPr>
        </p:nvSpPr>
        <p:spPr>
          <a:xfrm>
            <a:off x="45590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95288" indent="0">
              <a:buClr>
                <a:srgbClr val="83786F"/>
              </a:buClr>
              <a:buNone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448105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19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5"/>
          </p:nvPr>
        </p:nvSpPr>
        <p:spPr>
          <a:xfrm>
            <a:off x="45590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409196" cy="4660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61045"/>
            <a:ext cx="5412151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5586" y="1061045"/>
            <a:ext cx="5485044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48936" y="6309320"/>
            <a:ext cx="60371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448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0" y="274639"/>
            <a:ext cx="10383255" cy="4660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MODIFIEZ LE TITRE DE LA PAGE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46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80576" y="6309320"/>
            <a:ext cx="67207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019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35966" y="6309320"/>
            <a:ext cx="61668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2743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>
            <a:off x="4751851" y="260648"/>
            <a:ext cx="7104789" cy="5568619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83786F"/>
              </a:buClr>
              <a:buFont typeface="+mj-lt"/>
              <a:buAutoNum type="arabicPeriod"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1" y="273050"/>
            <a:ext cx="4381339" cy="371641"/>
          </a:xfrm>
        </p:spPr>
        <p:txBody>
          <a:bodyPr anchor="b"/>
          <a:lstStyle>
            <a:lvl1pPr algn="l">
              <a:defRPr sz="1867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9351" y="644692"/>
            <a:ext cx="4381339" cy="5184576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74875" y="6309320"/>
            <a:ext cx="577775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9874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5253203"/>
            <a:ext cx="7315200" cy="498180"/>
          </a:xfrm>
        </p:spPr>
        <p:txBody>
          <a:bodyPr anchor="b"/>
          <a:lstStyle>
            <a:lvl1pPr algn="l">
              <a:defRPr sz="1600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L’IMAGE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95818" y="356659"/>
            <a:ext cx="11460823" cy="499255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9349" y="5751383"/>
            <a:ext cx="7315200" cy="557939"/>
          </a:xfrm>
        </p:spPr>
        <p:txBody>
          <a:bodyPr>
            <a:normAutofit/>
          </a:bodyPr>
          <a:lstStyle>
            <a:lvl1pPr marL="0" indent="0">
              <a:buNone/>
              <a:defRPr sz="1333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dirty="0"/>
              <a:t>Modifiez les informations de l’image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154382" y="6309320"/>
            <a:ext cx="798268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22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677957" y="-2253402"/>
            <a:ext cx="4896545" cy="11460823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349" y="274639"/>
            <a:ext cx="11617291" cy="4660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699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 rot="5400000">
            <a:off x="3167055" y="-1996220"/>
            <a:ext cx="5185816" cy="10657184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184565" y="752273"/>
            <a:ext cx="672075" cy="5173004"/>
          </a:xfrm>
          <a:solidFill>
            <a:srgbClr val="D6D2C4"/>
          </a:solidFill>
        </p:spPr>
        <p:txBody>
          <a:bodyPr vert="eaVert"/>
          <a:lstStyle>
            <a:lvl1pPr>
              <a:defRPr>
                <a:solidFill>
                  <a:srgbClr val="1E233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1280576" y="739464"/>
            <a:ext cx="0" cy="5185813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9393662" y="6309320"/>
            <a:ext cx="2558989" cy="384043"/>
          </a:xfrm>
        </p:spPr>
        <p:txBody>
          <a:bodyPr/>
          <a:lstStyle/>
          <a:p>
            <a:fld id="{0F93E2AF-52FA-49AE-99E6-1B1ECCFCFE2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0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245174" y="6309320"/>
            <a:ext cx="707476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2"/>
          <p:cNvSpPr>
            <a:spLocks noGrp="1"/>
          </p:cNvSpPr>
          <p:nvPr>
            <p:ph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0553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7223" y="3180448"/>
            <a:ext cx="7251172" cy="1498283"/>
          </a:xfrm>
        </p:spPr>
        <p:txBody>
          <a:bodyPr anchor="t"/>
          <a:lstStyle>
            <a:lvl1pPr algn="l">
              <a:defRPr sz="2133" b="0" cap="all"/>
            </a:lvl1pPr>
          </a:lstStyle>
          <a:p>
            <a:r>
              <a:rPr lang="fr-FR" dirty="0"/>
              <a:t>Modifiez le titre DU CHAPITRE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351584" y="1604797"/>
            <a:ext cx="7296811" cy="1479640"/>
          </a:xfrm>
        </p:spPr>
        <p:txBody>
          <a:bodyPr anchor="b">
            <a:normAutofit/>
          </a:bodyPr>
          <a:lstStyle>
            <a:lvl1pPr marL="0" indent="0">
              <a:buNone/>
              <a:defRPr sz="4267" b="0" baseline="0">
                <a:solidFill>
                  <a:srgbClr val="83786F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01 N° Chapitre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543606" y="3087048"/>
            <a:ext cx="7104789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10025" y="6309320"/>
            <a:ext cx="64262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1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Tx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5"/>
          </p:nvPr>
        </p:nvSpPr>
        <p:spPr>
          <a:xfrm>
            <a:off x="455901" y="1028733"/>
            <a:ext cx="5412151" cy="4608512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95288" indent="0">
              <a:buClr>
                <a:srgbClr val="83786F"/>
              </a:buClr>
              <a:buNone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MODIFIEZ LE TITRE DE LA PAGE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92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/>
          <p:cNvSpPr>
            <a:spLocks noGrp="1"/>
          </p:cNvSpPr>
          <p:nvPr>
            <p:ph idx="16"/>
          </p:nvPr>
        </p:nvSpPr>
        <p:spPr>
          <a:xfrm>
            <a:off x="632395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5"/>
          </p:nvPr>
        </p:nvSpPr>
        <p:spPr>
          <a:xfrm>
            <a:off x="455901" y="1892830"/>
            <a:ext cx="5412151" cy="3936437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1867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>
                <a:solidFill>
                  <a:srgbClr val="29385E"/>
                </a:solidFill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61045"/>
            <a:ext cx="5412151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5586" y="1061045"/>
            <a:ext cx="5485044" cy="639763"/>
          </a:xfrm>
          <a:solidFill>
            <a:srgbClr val="D6D2C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fr-FR" b="0" smtClean="0">
                <a:solidFill>
                  <a:srgbClr val="1E2336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None/>
            </a:pPr>
            <a:r>
              <a:rPr lang="fr-FR"/>
              <a:t>Modifier les styles du texte du masque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48936" y="6309320"/>
            <a:ext cx="60371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49" y="274639"/>
            <a:ext cx="11617291" cy="4660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MODIFIEZ LE TITRE DE LA PAGE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818" y="740701"/>
            <a:ext cx="11460823" cy="0"/>
          </a:xfrm>
          <a:prstGeom prst="line">
            <a:avLst/>
          </a:prstGeom>
          <a:ln w="9525">
            <a:solidFill>
              <a:srgbClr val="83786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22995" y="6309320"/>
            <a:ext cx="62965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7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35966" y="6309320"/>
            <a:ext cx="61668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07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6"/>
          </p:nvPr>
        </p:nvSpPr>
        <p:spPr>
          <a:xfrm>
            <a:off x="4751851" y="260648"/>
            <a:ext cx="7104789" cy="5568619"/>
          </a:xfrm>
        </p:spPr>
        <p:txBody>
          <a:bodyPr/>
          <a:lstStyle>
            <a:lvl1pPr>
              <a:spcBef>
                <a:spcPts val="0"/>
              </a:spcBef>
              <a:spcAft>
                <a:spcPts val="800"/>
              </a:spcAft>
              <a:defRPr lang="fr-FR" sz="2133" b="0" kern="1200" dirty="0" smtClean="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83786F"/>
              </a:buClr>
              <a:buFont typeface="+mj-lt"/>
              <a:buAutoNum type="arabicPeriod"/>
              <a:defRPr lang="fr-FR" sz="1600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fr-FR" sz="1333" kern="1200" dirty="0" smtClean="0">
                <a:solidFill>
                  <a:srgbClr val="83786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>
                <a:solidFill>
                  <a:srgbClr val="ACA39A"/>
                </a:solidFill>
              </a:defRPr>
            </a:lvl4pPr>
            <a:lvl5pPr marL="2438339" indent="0">
              <a:buNone/>
              <a:defRPr>
                <a:solidFill>
                  <a:srgbClr val="ACA39A"/>
                </a:solidFill>
              </a:defRPr>
            </a:lvl5pPr>
          </a:lstStyle>
          <a:p>
            <a:pPr marL="457189" lvl="0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Modifier les styles du texte du masque</a:t>
            </a:r>
          </a:p>
          <a:p>
            <a:pPr marL="457189" lvl="1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Deuxième niveau</a:t>
            </a:r>
          </a:p>
          <a:p>
            <a:pPr marL="457189" lvl="2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Troisième niveau</a:t>
            </a:r>
          </a:p>
          <a:p>
            <a:pPr marL="457189" lvl="3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Quatrième niveau</a:t>
            </a:r>
          </a:p>
          <a:p>
            <a:pPr marL="457189" lvl="4" indent="-457189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29385E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9351" y="273050"/>
            <a:ext cx="4381339" cy="371641"/>
          </a:xfrm>
        </p:spPr>
        <p:txBody>
          <a:bodyPr anchor="b"/>
          <a:lstStyle>
            <a:lvl1pPr algn="l">
              <a:defRPr sz="1867" b="0" baseline="0">
                <a:solidFill>
                  <a:srgbClr val="ACA39A"/>
                </a:solidFill>
              </a:defRPr>
            </a:lvl1pPr>
          </a:lstStyle>
          <a:p>
            <a:r>
              <a:rPr lang="fr-FR" dirty="0"/>
              <a:t>MODIFIEZ LE TITRE DE LA PAGE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9351" y="644692"/>
            <a:ext cx="4381339" cy="5184576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4"/>
          </p:nvPr>
        </p:nvSpPr>
        <p:spPr>
          <a:xfrm>
            <a:off x="11374875" y="6309320"/>
            <a:ext cx="577775" cy="384043"/>
          </a:xfrm>
        </p:spPr>
        <p:txBody>
          <a:bodyPr/>
          <a:lstStyle/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3310"/>
            <a:ext cx="12192000" cy="644689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rgbClr val="29385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0876789" cy="4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marL="1189537" lvl="2" indent="-347125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/>
              <a:t>Troisième niveau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5644541"/>
            <a:ext cx="263961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4" y="6416431"/>
            <a:ext cx="490719" cy="276469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4875" y="6309320"/>
            <a:ext cx="734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26B3AD25-227A-4585-B9DA-E77F1F8C232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1103445" y="6405331"/>
            <a:ext cx="2880320" cy="221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900" kern="1200" baseline="0">
                <a:solidFill>
                  <a:srgbClr val="D6D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aseline="0" dirty="0">
                <a:solidFill>
                  <a:schemeClr val="bg1"/>
                </a:solidFill>
              </a:rPr>
              <a:t>RECHERCHE &amp; DEVELOPPEMENT</a:t>
            </a:r>
            <a:endParaRPr lang="fr-F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9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ts val="0"/>
        </a:spcBef>
        <a:spcAft>
          <a:spcPts val="800"/>
        </a:spcAft>
        <a:buSzPct val="150000"/>
        <a:buFont typeface="Wingdings" panose="05000000000000000000" pitchFamily="2" charset="2"/>
        <a:buChar char="§"/>
        <a:defRPr lang="fr-FR" sz="2133" b="0" kern="1200" dirty="0" smtClean="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6773" indent="-457189" algn="l" defTabSz="1219170" rtl="0" eaLnBrk="1" latinLnBrk="0" hangingPunct="1">
        <a:spcBef>
          <a:spcPts val="0"/>
        </a:spcBef>
        <a:spcAft>
          <a:spcPts val="800"/>
        </a:spcAft>
        <a:buSzPct val="120000"/>
        <a:buFont typeface="Arial" panose="020B0604020202020204" pitchFamily="34" charset="0"/>
        <a:buChar char="•"/>
        <a:defRPr lang="fr-FR" sz="1600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447764" indent="-2285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333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defTabSz="1219170" rtl="0" eaLnBrk="1" latinLnBrk="0" hangingPunct="1">
        <a:spcBef>
          <a:spcPct val="20000"/>
        </a:spcBef>
        <a:buFont typeface="Arial" panose="020B0604020202020204" pitchFamily="34" charset="0"/>
        <a:buNone/>
        <a:defRPr sz="1067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3310"/>
            <a:ext cx="12192000" cy="644689"/>
          </a:xfrm>
          <a:prstGeom prst="rect">
            <a:avLst/>
          </a:prstGeom>
          <a:solidFill>
            <a:srgbClr val="1E2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rgbClr val="29385E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0409196" cy="46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818" y="1028735"/>
            <a:ext cx="113648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marL="1189537" lvl="2" indent="-347125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83786F"/>
              </a:buClr>
              <a:buFont typeface="Arial" panose="020B0604020202020204" pitchFamily="34" charset="0"/>
              <a:buChar char="-"/>
            </a:pPr>
            <a:r>
              <a:rPr lang="fr-FR" dirty="0"/>
              <a:t>Troisième niveau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0" y="5644541"/>
            <a:ext cx="263961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4" y="6416431"/>
            <a:ext cx="490719" cy="276469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4875" y="6309320"/>
            <a:ext cx="734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0F93E2AF-52FA-49AE-99E6-1B1ECCFCFE2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1103445" y="6405331"/>
            <a:ext cx="2880320" cy="221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150000"/>
              <a:buFont typeface="+mj-lt"/>
              <a:buNone/>
              <a:defRPr sz="900" kern="1200" baseline="0">
                <a:solidFill>
                  <a:srgbClr val="D6D2C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+mj-lt"/>
              <a:buNone/>
              <a:defRPr sz="12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rgbClr val="29385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rgbClr val="ACA3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aseline="0" dirty="0">
                <a:solidFill>
                  <a:schemeClr val="bg1"/>
                </a:solidFill>
              </a:rPr>
              <a:t>RECHERCHE &amp; DEVELOPPEMENT</a:t>
            </a:r>
            <a:endParaRPr lang="fr-FR" sz="800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70" y="-16707"/>
            <a:ext cx="1920213" cy="10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rgbClr val="83786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ts val="0"/>
        </a:spcBef>
        <a:spcAft>
          <a:spcPts val="800"/>
        </a:spcAft>
        <a:buSzPct val="150000"/>
        <a:buFont typeface="Wingdings" panose="05000000000000000000" pitchFamily="2" charset="2"/>
        <a:buChar char="§"/>
        <a:defRPr lang="fr-FR" sz="2133" b="0" kern="1200" dirty="0" smtClean="0">
          <a:solidFill>
            <a:srgbClr val="293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6773" indent="-457189" algn="l" defTabSz="1219170" rtl="0" eaLnBrk="1" latinLnBrk="0" hangingPunct="1">
        <a:spcBef>
          <a:spcPts val="0"/>
        </a:spcBef>
        <a:spcAft>
          <a:spcPts val="800"/>
        </a:spcAft>
        <a:buSzPct val="120000"/>
        <a:buFont typeface="Arial" panose="020B0604020202020204" pitchFamily="34" charset="0"/>
        <a:buChar char="•"/>
        <a:defRPr lang="fr-FR" sz="1600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447764" indent="-2285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333" kern="1200" dirty="0" smtClean="0">
          <a:solidFill>
            <a:srgbClr val="8378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8339" indent="0" algn="l" defTabSz="1219170" rtl="0" eaLnBrk="1" latinLnBrk="0" hangingPunct="1">
        <a:spcBef>
          <a:spcPct val="20000"/>
        </a:spcBef>
        <a:buFont typeface="Arial" panose="020B0604020202020204" pitchFamily="34" charset="0"/>
        <a:buNone/>
        <a:defRPr sz="1067" kern="1200">
          <a:solidFill>
            <a:srgbClr val="ACA3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image" Target="../media/image6.png"/><Relationship Id="rId10" Type="http://schemas.microsoft.com/office/2007/relationships/diagramDrawing" Target="../diagrams/drawing9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5" Type="http://schemas.openxmlformats.org/officeDocument/2006/relationships/image" Target="../media/image6.png"/><Relationship Id="rId10" Type="http://schemas.microsoft.com/office/2007/relationships/diagramDrawing" Target="../diagrams/drawing10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1.xml"/><Relationship Id="rId5" Type="http://schemas.openxmlformats.org/officeDocument/2006/relationships/image" Target="../media/image6.png"/><Relationship Id="rId10" Type="http://schemas.microsoft.com/office/2007/relationships/diagramDrawing" Target="../diagrams/drawing11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2.xml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microsoft.com/office/2007/relationships/diagramDrawing" Target="../diagrams/drawing12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3.xml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microsoft.com/office/2007/relationships/diagramDrawing" Target="../diagrams/drawing13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4.xml"/><Relationship Id="rId5" Type="http://schemas.openxmlformats.org/officeDocument/2006/relationships/image" Target="../media/image6.png"/><Relationship Id="rId10" Type="http://schemas.microsoft.com/office/2007/relationships/diagramDrawing" Target="../diagrams/drawing14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5.xml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microsoft.com/office/2007/relationships/diagramDrawing" Target="../diagrams/drawing15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6.xml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microsoft.com/office/2007/relationships/diagramDrawing" Target="../diagrams/drawing16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7.xml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microsoft.com/office/2007/relationships/diagramDrawing" Target="../diagrams/drawing17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8.xml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microsoft.com/office/2007/relationships/diagramDrawing" Target="../diagrams/drawing18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9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9.xml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microsoft.com/office/2007/relationships/diagramDrawing" Target="../diagrams/drawing19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0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0.xml"/><Relationship Id="rId11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microsoft.com/office/2007/relationships/diagramDrawing" Target="../diagrams/drawing20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1.xml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microsoft.com/office/2007/relationships/diagramDrawing" Target="../diagrams/drawing21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2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2.xml"/><Relationship Id="rId5" Type="http://schemas.openxmlformats.org/officeDocument/2006/relationships/image" Target="../media/image6.png"/><Relationship Id="rId10" Type="http://schemas.microsoft.com/office/2007/relationships/diagramDrawing" Target="../diagrams/drawing22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6.png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6.png"/><Relationship Id="rId10" Type="http://schemas.microsoft.com/office/2007/relationships/diagramDrawing" Target="../diagrams/drawing4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diagramLayout" Target="../diagrams/layout5.xml"/><Relationship Id="rId12" Type="http://schemas.openxmlformats.org/officeDocument/2006/relationships/image" Target="../media/image10.jpe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microsoft.com/office/2007/relationships/diagramDrawing" Target="../diagrams/drawing5.xml"/><Relationship Id="rId19" Type="http://schemas.openxmlformats.org/officeDocument/2006/relationships/image" Target="../media/image17.png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5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microsoft.com/office/2007/relationships/diagramDrawing" Target="../diagrams/drawing6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7.xml"/><Relationship Id="rId9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image" Target="../media/image6.png"/><Relationship Id="rId10" Type="http://schemas.microsoft.com/office/2007/relationships/diagramDrawing" Target="../diagrams/drawing8.xml"/><Relationship Id="rId4" Type="http://schemas.openxmlformats.org/officeDocument/2006/relationships/hyperlink" Target="https://www.google.fr/url?sa=i&amp;url=http%3A%2F%2Fwww.est-umi.ac.ma%2F&amp;psig=AOvVaw1VInxe3HsBONGx89a7U_qb&amp;ust=1591207864785000&amp;source=images&amp;cd=vfe&amp;ved=0CAIQjRxqFwoTCKDO7rfd4-kCFQAAAAAdAAAAABAP" TargetMode="External"/><Relationship Id="rId9" Type="http://schemas.openxmlformats.org/officeDocument/2006/relationships/diagramColors" Target="../diagrams/colors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652160" y="2891890"/>
            <a:ext cx="9288121" cy="1297913"/>
          </a:xfrm>
        </p:spPr>
        <p:txBody>
          <a:bodyPr>
            <a:normAutofit/>
          </a:bodyPr>
          <a:lstStyle/>
          <a:p>
            <a:pPr algn="ctr"/>
            <a:r>
              <a:rPr lang="fr-F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Site Web E-Learning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963525" y="4170636"/>
            <a:ext cx="160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Présentée le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35444" y="18853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Département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Génie Informatique</a:t>
            </a:r>
          </a:p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 Filière </a:t>
            </a:r>
            <a:r>
              <a:rPr lang="fr-FR" dirty="0" err="1">
                <a:solidFill>
                  <a:schemeClr val="bg1"/>
                </a:solidFill>
                <a:latin typeface="Cambria" panose="02040503050406030204" pitchFamily="18" charset="0"/>
              </a:rPr>
              <a:t>Genie</a:t>
            </a: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 Informatique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35444" y="1320008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Projet de fin d’études 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half" idx="10"/>
          </p:nvPr>
        </p:nvSpPr>
        <p:spPr>
          <a:xfrm>
            <a:off x="7824192" y="5932573"/>
            <a:ext cx="4128459" cy="280736"/>
          </a:xfrm>
        </p:spPr>
        <p:txBody>
          <a:bodyPr>
            <a:normAutofit fontScale="92500" lnSpcReduction="20000"/>
          </a:bodyPr>
          <a:lstStyle/>
          <a:p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</a:rPr>
              <a:t>Mr. 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alt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My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altLang="fr-F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Lahcen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  HASNAOUI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6342"/>
          <a:stretch/>
        </p:blipFill>
        <p:spPr>
          <a:xfrm>
            <a:off x="4248608" y="4697552"/>
            <a:ext cx="3694785" cy="2111769"/>
          </a:xfrm>
          <a:prstGeom prst="rect">
            <a:avLst/>
          </a:prstGeom>
        </p:spPr>
      </p:pic>
      <p:sp>
        <p:nvSpPr>
          <p:cNvPr id="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239349" y="5925276"/>
            <a:ext cx="4128459" cy="35209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KHABBAZ Mohamed </a:t>
            </a:r>
          </a:p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BOUAYADI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Aiman</a:t>
            </a:r>
          </a:p>
        </p:txBody>
      </p:sp>
      <p:pic>
        <p:nvPicPr>
          <p:cNvPr id="2050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8" y="-248149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6"/>
          <p:cNvSpPr txBox="1"/>
          <p:nvPr/>
        </p:nvSpPr>
        <p:spPr>
          <a:xfrm>
            <a:off x="9422894" y="5204220"/>
            <a:ext cx="27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Encadré par :</a:t>
            </a:r>
          </a:p>
        </p:txBody>
      </p:sp>
      <p:sp>
        <p:nvSpPr>
          <p:cNvPr id="14" name="ZoneTexte 6"/>
          <p:cNvSpPr txBox="1"/>
          <p:nvPr/>
        </p:nvSpPr>
        <p:spPr>
          <a:xfrm>
            <a:off x="-167195" y="5204220"/>
            <a:ext cx="270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Réaliser par :</a:t>
            </a:r>
          </a:p>
        </p:txBody>
      </p:sp>
    </p:spTree>
    <p:extLst>
      <p:ext uri="{BB962C8B-B14F-4D97-AF65-F5344CB8AC3E}">
        <p14:creationId xmlns:p14="http://schemas.microsoft.com/office/powerpoint/2010/main" val="20392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972039" y="1049617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485681" y="946325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10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2390812" y="1793993"/>
            <a:ext cx="78807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Permission_user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Relier entre les fonction permis et l’utilisateur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questions de chaque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Quizzes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information du quiz.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résultats des quiz effectues par L’utilisateur (Etudiant)</a:t>
            </a:r>
            <a:endParaRPr lang="fr-FR" altLang="fr-F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Contient les rôles existe (générer par Bibliothèque </a:t>
            </a:r>
            <a:r>
              <a:rPr lang="fr-FR" altLang="fr-FR" sz="2200" dirty="0" err="1"/>
              <a:t>laratrust</a:t>
            </a:r>
            <a:r>
              <a:rPr lang="fr-FR" altLang="fr-FR" sz="2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Role_user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Relier entre le rôle et l’utilisateur (générer par Bibliothèque </a:t>
            </a:r>
            <a:r>
              <a:rPr lang="fr-FR" altLang="fr-FR" sz="2200" dirty="0" err="1"/>
              <a:t>laratrust</a:t>
            </a:r>
            <a:r>
              <a:rPr lang="fr-FR" altLang="fr-FR" sz="2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/>
              <a:t>Contient les informations des utilisateurs.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834302" y="990978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54859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883888" y="849903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11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253953" y="1991267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53008" y="3074194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453008" y="4157121"/>
            <a:ext cx="3267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Physique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3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2914 -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12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629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13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50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Conceptuel de Données 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1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905498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14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Exemple de deux tables (MCD):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837" y="2298832"/>
            <a:ext cx="99726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3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15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80663" y="1780019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48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72310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16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/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80663" y="1780019"/>
            <a:ext cx="317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Logique de Données 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1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31942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17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509158" y="1475219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Exemple de deux tables (MLD):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867" y="2400563"/>
            <a:ext cx="107251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737062" y="998020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7782040" y="831942"/>
            <a:ext cx="3690977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18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Rectangle 3"/>
          <p:cNvSpPr/>
          <p:nvPr/>
        </p:nvSpPr>
        <p:spPr>
          <a:xfrm>
            <a:off x="471237" y="1371000"/>
            <a:ext cx="317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latin typeface="Footlight MT Light" panose="0204060206030A020304" pitchFamily="18" charset="0"/>
              </a:rPr>
              <a:t>Le Modèle Physique de Données</a:t>
            </a:r>
            <a:endParaRPr lang="fr-FR" dirty="0"/>
          </a:p>
        </p:txBody>
      </p:sp>
      <p:pic>
        <p:nvPicPr>
          <p:cNvPr id="15" name="Picture 2" descr="C:\Users\hhh\Desktop\MLD 1 PF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98" y="1907721"/>
            <a:ext cx="8358187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18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50954" y="87181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950578" y="948750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09600" y="884396"/>
            <a:ext cx="287866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19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964344333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7" name="Picture 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34" y="1855790"/>
            <a:ext cx="8928166" cy="38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</a:t>
            </a:fld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4099253" y="1219485"/>
            <a:ext cx="1617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fr-FR" altLang="ja-JP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99253" y="2043489"/>
            <a:ext cx="19992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fr-FR" altLang="ja-JP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Etude</a:t>
            </a:r>
            <a:r>
              <a:rPr kumimoji="1" lang="fr-FR" altLang="ja-JP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 </a:t>
            </a:r>
            <a:r>
              <a:rPr kumimoji="1" lang="fr-FR" alt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préalable</a:t>
            </a:r>
          </a:p>
          <a:p>
            <a:endParaRPr kumimoji="1" lang="fr-FR" altLang="ja-JP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99253" y="2981059"/>
            <a:ext cx="147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Conception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84275" y="3812709"/>
            <a:ext cx="1447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Réalisation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8828" y="4644359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fr-F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Conclusion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47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Oval 11"/>
          <p:cNvSpPr/>
          <p:nvPr/>
        </p:nvSpPr>
        <p:spPr>
          <a:xfrm>
            <a:off x="3782134" y="1290718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Oval 11"/>
          <p:cNvSpPr/>
          <p:nvPr/>
        </p:nvSpPr>
        <p:spPr>
          <a:xfrm>
            <a:off x="3782133" y="2153344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Oval 11"/>
          <p:cNvSpPr/>
          <p:nvPr/>
        </p:nvSpPr>
        <p:spPr>
          <a:xfrm>
            <a:off x="3784137" y="3025250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Oval 11"/>
          <p:cNvSpPr/>
          <p:nvPr/>
        </p:nvSpPr>
        <p:spPr>
          <a:xfrm>
            <a:off x="3782133" y="3898681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Oval 11"/>
          <p:cNvSpPr/>
          <p:nvPr/>
        </p:nvSpPr>
        <p:spPr>
          <a:xfrm>
            <a:off x="3784139" y="4688550"/>
            <a:ext cx="311727" cy="3117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17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22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82B2"/>
                                      </p:to>
                                    </p:animClr>
                                    <p:set>
                                      <p:cBhvr>
                                        <p:cTn id="27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650954" y="87181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950578" y="948750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3780089" y="830122"/>
            <a:ext cx="287866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20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964344333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Picture 10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57" y="1789387"/>
            <a:ext cx="9793913" cy="41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5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0.00509 L 0.2599 -0.002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382642" y="86999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848980" y="96458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646606" y="839548"/>
            <a:ext cx="2386973" cy="569722"/>
            <a:chOff x="1977593" y="991388"/>
            <a:chExt cx="3112758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77593" y="1001304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853868" y="991388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21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06619136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5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1847" y="1587023"/>
            <a:ext cx="9047207" cy="41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4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509 L 0.22617 0.00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altLang="fr-FR" sz="1800" b="1" dirty="0"/>
              <a:t>Page de Connection</a:t>
            </a:r>
            <a:r>
              <a:rPr lang="fr-FR" sz="1800" b="1" dirty="0"/>
              <a:t>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3382642" y="869991"/>
            <a:ext cx="3136938" cy="489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Page d’Enregistrement</a:t>
            </a:r>
            <a:endParaRPr lang="fr-FR" sz="1800" b="1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848980" y="96458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Partie Utilisateur</a:t>
            </a:r>
            <a:endParaRPr lang="fr-FR" sz="18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9114503" y="869991"/>
            <a:ext cx="2873235" cy="569722"/>
            <a:chOff x="1977593" y="991388"/>
            <a:chExt cx="3112758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77593" y="1001304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853868" y="991388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22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06619136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9305439" y="930317"/>
            <a:ext cx="2522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Partie Administrateur</a:t>
            </a:r>
            <a:endParaRPr lang="fr-FR" b="1" dirty="0">
              <a:solidFill>
                <a:srgbClr val="83786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24331" y="1788967"/>
            <a:ext cx="9086673" cy="39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9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93 -0.00648 L 0.4573 -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6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23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663776470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5" name="Group 9"/>
          <p:cNvGrpSpPr/>
          <p:nvPr/>
        </p:nvGrpSpPr>
        <p:grpSpPr>
          <a:xfrm>
            <a:off x="5026431" y="3567725"/>
            <a:ext cx="2175730" cy="2043382"/>
            <a:chOff x="2874666" y="3010659"/>
            <a:chExt cx="1860809" cy="1609675"/>
          </a:xfrm>
        </p:grpSpPr>
        <p:sp>
          <p:nvSpPr>
            <p:cNvPr id="16" name="Hexagon 10"/>
            <p:cNvSpPr/>
            <p:nvPr/>
          </p:nvSpPr>
          <p:spPr>
            <a:xfrm>
              <a:off x="2874666" y="3010659"/>
              <a:ext cx="1860809" cy="1609675"/>
            </a:xfrm>
            <a:prstGeom prst="hexagon">
              <a:avLst>
                <a:gd name="adj" fmla="val 28570"/>
                <a:gd name="vf" fmla="val 11547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Hexagon 4"/>
            <p:cNvSpPr txBox="1"/>
            <p:nvPr/>
          </p:nvSpPr>
          <p:spPr>
            <a:xfrm>
              <a:off x="3183028" y="3351783"/>
              <a:ext cx="1244085" cy="10761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latin typeface="Times New Roman" pitchFamily="18" charset="0"/>
                  <a:cs typeface="Times New Roman" pitchFamily="18" charset="0"/>
                </a:rPr>
                <a:t>Les formes de la réussite de notre projet</a:t>
              </a:r>
              <a:endParaRPr lang="fr-FR" sz="2000" dirty="0"/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1" kern="12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da SC" panose="02000000000000000000" pitchFamily="50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955442" y="1436913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709479" y="1436912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8659703" y="3457300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877138" y="3457299"/>
            <a:ext cx="2730658" cy="1132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latin typeface="Times New Roman" pitchFamily="18" charset="0"/>
                <a:cs typeface="Times New Roman" pitchFamily="18" charset="0"/>
              </a:rPr>
              <a:t>De bien maitriser les outils de développement.</a:t>
            </a:r>
            <a:endParaRPr lang="fr-FR" dirty="0"/>
          </a:p>
        </p:txBody>
      </p:sp>
      <p:sp>
        <p:nvSpPr>
          <p:cNvPr id="24" name="Down Arrow 7"/>
          <p:cNvSpPr/>
          <p:nvPr/>
        </p:nvSpPr>
        <p:spPr>
          <a:xfrm rot="1471088">
            <a:off x="6654726" y="2570564"/>
            <a:ext cx="360549" cy="1129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Down Arrow 21"/>
          <p:cNvSpPr/>
          <p:nvPr/>
        </p:nvSpPr>
        <p:spPr>
          <a:xfrm rot="4599747">
            <a:off x="7718696" y="3565293"/>
            <a:ext cx="360549" cy="1577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Down Arrow 22"/>
          <p:cNvSpPr/>
          <p:nvPr/>
        </p:nvSpPr>
        <p:spPr>
          <a:xfrm rot="19130529">
            <a:off x="4946875" y="2387108"/>
            <a:ext cx="360549" cy="1431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Down Arrow 23"/>
          <p:cNvSpPr/>
          <p:nvPr/>
        </p:nvSpPr>
        <p:spPr>
          <a:xfrm rot="17177578">
            <a:off x="4145119" y="3570217"/>
            <a:ext cx="360549" cy="1520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105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 txBox="1">
            <a:spLocks/>
          </p:cNvSpPr>
          <p:nvPr/>
        </p:nvSpPr>
        <p:spPr>
          <a:xfrm>
            <a:off x="3904832" y="2713602"/>
            <a:ext cx="5011538" cy="729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3200" dirty="0"/>
              <a:t>Merci de votre attention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24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5" name="Picture 2" descr="Ecole supérieure de technologie Meknè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02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652160" y="2891890"/>
            <a:ext cx="9288121" cy="1297913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Merci pour votre attention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40198" y="4146218"/>
            <a:ext cx="690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Présentée le 19/06/2019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Par : Zineb EL KHABBAZ  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35444" y="18853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Département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Génie Informatique</a:t>
            </a:r>
          </a:p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 Filière Génie Informatique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35444" y="132000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Projet de fin d’études 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half" idx="10"/>
          </p:nvPr>
        </p:nvSpPr>
        <p:spPr>
          <a:xfrm>
            <a:off x="7824192" y="5932573"/>
            <a:ext cx="4128459" cy="280736"/>
          </a:xfrm>
        </p:spPr>
        <p:txBody>
          <a:bodyPr>
            <a:normAutofit fontScale="92500" lnSpcReduction="20000"/>
          </a:bodyPr>
          <a:lstStyle/>
          <a:p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</a:rPr>
              <a:t>Mr. </a:t>
            </a:r>
            <a:r>
              <a:rPr lang="fr-FR" alt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My Lahcen  HASNAOUI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6342"/>
          <a:stretch/>
        </p:blipFill>
        <p:spPr>
          <a:xfrm>
            <a:off x="4193252" y="4165599"/>
            <a:ext cx="3694785" cy="2111769"/>
          </a:xfrm>
          <a:prstGeom prst="rect">
            <a:avLst/>
          </a:prstGeom>
        </p:spPr>
      </p:pic>
      <p:sp>
        <p:nvSpPr>
          <p:cNvPr id="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239349" y="5925276"/>
            <a:ext cx="4128459" cy="352091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KHABBAZ Mohamed </a:t>
            </a:r>
          </a:p>
          <a:p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fr-FR" dirty="0">
                <a:solidFill>
                  <a:schemeClr val="bg1"/>
                </a:solidFill>
              </a:rPr>
              <a:t> 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BOUAYADI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40198" y="437671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ct val="250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Cambria" panose="02040503050406030204" pitchFamily="18" charset="0"/>
              </a:rPr>
              <a:t>Présenté le : </a:t>
            </a:r>
          </a:p>
        </p:txBody>
      </p:sp>
      <p:pic>
        <p:nvPicPr>
          <p:cNvPr id="2050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8" y="-248149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1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1208746080"/>
              </p:ext>
            </p:extLst>
          </p:nvPr>
        </p:nvGraphicFramePr>
        <p:xfrm>
          <a:off x="334913" y="275707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3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8" name="Picture 2" descr="Ecole supérieure de technologie Meknès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à coins arrondis 2"/>
          <p:cNvSpPr/>
          <p:nvPr/>
        </p:nvSpPr>
        <p:spPr>
          <a:xfrm>
            <a:off x="1405467" y="1490134"/>
            <a:ext cx="9347200" cy="14562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Dans le cadre de notre deuxième année à l’école Supérieure de technologie de Meknès, nous avons réalisé notre projet de fin d’étude il s’agit d’un site web E-Learning </a:t>
            </a:r>
            <a:r>
              <a:rPr lang="fr-FR" u="sng" dirty="0">
                <a:ln>
                  <a:solidFill>
                    <a:schemeClr val="tx1"/>
                  </a:solidFill>
                </a:ln>
                <a:solidFill>
                  <a:schemeClr val="tx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dont les utilisations seront indiqué dans la partie étu</a:t>
            </a: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tx1">
                    <a:lumMod val="20000"/>
                    <a:lumOff val="80000"/>
                  </a:schemeClr>
                </a:solidFill>
                <a:latin typeface="Garamond" panose="02020404030301010803" pitchFamily="18" charset="0"/>
              </a:rPr>
              <a:t>d</a:t>
            </a:r>
            <a:r>
              <a:rPr lang="fr-FR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aramond" panose="02020404030301010803" pitchFamily="18" charset="0"/>
              </a:rPr>
              <a:t>e</a:t>
            </a:r>
            <a:r>
              <a:rPr lang="fr-FR" dirty="0">
                <a:ln>
                  <a:solidFill>
                    <a:schemeClr val="tx1"/>
                  </a:solidFill>
                </a:ln>
                <a:latin typeface="Garamond" panose="02020404030301010803" pitchFamily="18" charset="0"/>
              </a:rPr>
              <a:t>.</a:t>
            </a:r>
          </a:p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858742" y="3212492"/>
            <a:ext cx="6115628" cy="256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accent1">
                  <a:lumMod val="50000"/>
                </a:schemeClr>
              </a:buClr>
            </a:pPr>
            <a:r>
              <a:rPr lang="fr-FR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  <a:latin typeface="Garamond" panose="02020404030301010803" pitchFamily="18" charset="0"/>
              </a:rPr>
              <a:t>Avantages:</a:t>
            </a:r>
          </a:p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Consultable 24h/24 et 7j/7. 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Modifiable rapidement.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Offrir un support à des visiteurs.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Gain de temps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entury Gothic" panose="020B0502020202020204" pitchFamily="34" charset="0"/>
                <a:cs typeface="Tahoma" panose="020B0604030504040204" pitchFamily="34" charset="0"/>
              </a:rPr>
              <a:t>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"/>
            </a:pP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da" panose="02000000000000000000" pitchFamily="50" charset="0"/>
              <a:ea typeface="Century Gothic" panose="020B050202020202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78" y="3212492"/>
            <a:ext cx="1614239" cy="21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110168385"/>
              </p:ext>
            </p:extLst>
          </p:nvPr>
        </p:nvGraphicFramePr>
        <p:xfrm>
          <a:off x="-1" y="1429096"/>
          <a:ext cx="12142231" cy="347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Planning de projet 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1146415" y="916602"/>
            <a:ext cx="3033215" cy="389476"/>
            <a:chOff x="1967926" y="1037692"/>
            <a:chExt cx="3033215" cy="389476"/>
          </a:xfrm>
        </p:grpSpPr>
        <p:sp>
          <p:nvSpPr>
            <p:cNvPr id="23" name="Accolade ouvrante 22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Accolade fermante 23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1209587179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9" name="Imag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5" name="Picture 2" descr="Ecole supérieure de technologie Meknès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6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5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Planning de projet 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605168" y="940989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425998" y="17537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:  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3022042" y="2396068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386667" y="22253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Faciliter l’accessibilité quelque soit pour les étudiants et les professeurs ou pour l’administrateur. </a:t>
            </a:r>
            <a:endParaRPr lang="en-US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9" name="Flèche droite 28"/>
          <p:cNvSpPr/>
          <p:nvPr/>
        </p:nvSpPr>
        <p:spPr>
          <a:xfrm>
            <a:off x="3014134" y="3486531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86667" y="33413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Circulation rapide des informations entre les étudiant, les professeur et  l’administrateur. 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0" name="Flèche droite 29"/>
          <p:cNvSpPr/>
          <p:nvPr/>
        </p:nvSpPr>
        <p:spPr>
          <a:xfrm>
            <a:off x="3014134" y="4705055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357728" y="4457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Mise en place d’une base de données pour faciliter la récupération des fichiers. 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7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28724 -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6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 animBg="1"/>
      <p:bldP spid="6" grpId="0"/>
      <p:bldP spid="29" grpId="0" animBg="1"/>
      <p:bldP spid="7" grpId="0"/>
      <p:bldP spid="3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6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Planning de projet 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620012" y="916602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sp>
        <p:nvSpPr>
          <p:cNvPr id="20" name="Flèche droite 19"/>
          <p:cNvSpPr/>
          <p:nvPr/>
        </p:nvSpPr>
        <p:spPr>
          <a:xfrm>
            <a:off x="1486071" y="2312646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33791" y="2139104"/>
            <a:ext cx="1517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Langages </a:t>
            </a:r>
            <a:endParaRPr lang="en-US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2" name="Flèche droite 21"/>
          <p:cNvSpPr/>
          <p:nvPr/>
        </p:nvSpPr>
        <p:spPr>
          <a:xfrm>
            <a:off x="1459373" y="3607691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791164" y="3431486"/>
            <a:ext cx="1845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1486071" y="4839257"/>
            <a:ext cx="372533" cy="6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1791164" y="4654591"/>
            <a:ext cx="1546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Outils</a:t>
            </a:r>
            <a:endParaRPr lang="fr-FR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425998" y="1699812"/>
            <a:ext cx="3722669" cy="251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>
                <a:solidFill>
                  <a:schemeClr val="tx1"/>
                </a:solidFill>
                <a:latin typeface="Footlight MT Light" panose="0204060206030A020304" pitchFamily="18" charset="0"/>
              </a:rPr>
              <a:t> </a:t>
            </a:r>
            <a:r>
              <a:rPr lang="fr-FR" sz="1800" b="1" dirty="0"/>
              <a:t>Langages et outils utilisé :  </a:t>
            </a:r>
          </a:p>
        </p:txBody>
      </p:sp>
      <p:pic>
        <p:nvPicPr>
          <p:cNvPr id="34" name="Image 4" descr="C:\Users\hhh\Desktop\BUREAU\téléchargement (1)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49" y="2548113"/>
            <a:ext cx="965794" cy="84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 5" descr="C:\Users\hhh\Desktop\BUREAU\cs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12" y="2421114"/>
            <a:ext cx="1078578" cy="94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mage 6" descr="C:\Users\hhh\Desktop\BUREAU\php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22" y="2695670"/>
            <a:ext cx="965795" cy="57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 7" descr="C:\Users\hhh\Desktop\BUREAU\mysql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651" y="2508289"/>
            <a:ext cx="904865" cy="74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436" y="2421113"/>
            <a:ext cx="631719" cy="889086"/>
          </a:xfrm>
          <a:prstGeom prst="rect">
            <a:avLst/>
          </a:prstGeom>
        </p:spPr>
      </p:pic>
      <p:pic>
        <p:nvPicPr>
          <p:cNvPr id="39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7" y="3732985"/>
            <a:ext cx="2018486" cy="903800"/>
          </a:xfrm>
          <a:prstGeom prst="rect">
            <a:avLst/>
          </a:prstGeom>
        </p:spPr>
      </p:pic>
      <p:pic>
        <p:nvPicPr>
          <p:cNvPr id="40" name="Picture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24" y="3732985"/>
            <a:ext cx="1196319" cy="996933"/>
          </a:xfrm>
          <a:prstGeom prst="rect">
            <a:avLst/>
          </a:prstGeom>
        </p:spPr>
      </p:pic>
      <p:pic>
        <p:nvPicPr>
          <p:cNvPr id="41" name="Image 11" descr="C:\Users\hhh\Desktop\power amc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53" y="5062694"/>
            <a:ext cx="978826" cy="90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52" y="5163087"/>
            <a:ext cx="2125017" cy="580940"/>
          </a:xfrm>
          <a:prstGeom prst="rect">
            <a:avLst/>
          </a:prstGeom>
        </p:spPr>
      </p:pic>
      <p:pic>
        <p:nvPicPr>
          <p:cNvPr id="43" name="Picture 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112" y="5027084"/>
            <a:ext cx="1920431" cy="1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7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3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534591644"/>
              </p:ext>
            </p:extLst>
          </p:nvPr>
        </p:nvGraphicFramePr>
        <p:xfrm>
          <a:off x="425998" y="262690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4755286" y="940989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Objectifs et outils 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7959105" y="961351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800" b="1" dirty="0"/>
              <a:t>Planning de projet 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7833652" y="926441"/>
            <a:ext cx="3033215" cy="389476"/>
            <a:chOff x="1967926" y="1037692"/>
            <a:chExt cx="3033215" cy="389476"/>
          </a:xfrm>
        </p:grpSpPr>
        <p:sp>
          <p:nvSpPr>
            <p:cNvPr id="25" name="Accolade ouvrante 24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ccolade fermante 25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Titre 1"/>
          <p:cNvSpPr txBox="1">
            <a:spLocks/>
          </p:cNvSpPr>
          <p:nvPr/>
        </p:nvSpPr>
        <p:spPr>
          <a:xfrm>
            <a:off x="1511943" y="951512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sz="1800" b="1" dirty="0"/>
              <a:t>Présentation du site </a:t>
            </a:r>
          </a:p>
        </p:txBody>
      </p:sp>
      <p:pic>
        <p:nvPicPr>
          <p:cNvPr id="29" name="Picture 2" descr="C:\Users\hhh\Desktop\Capture bda\pla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734" y="1486145"/>
            <a:ext cx="7912418" cy="433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6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0.26758 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5072801" y="1002449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28622" y="867514"/>
            <a:ext cx="318505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8</a:t>
            </a:fld>
            <a:endParaRPr lang="fr-FR"/>
          </a:p>
        </p:txBody>
      </p:sp>
      <p:sp>
        <p:nvSpPr>
          <p:cNvPr id="102" name="Espace réservé du contenu 2"/>
          <p:cNvSpPr txBox="1">
            <a:spLocks/>
          </p:cNvSpPr>
          <p:nvPr/>
        </p:nvSpPr>
        <p:spPr>
          <a:xfrm>
            <a:off x="1377960" y="1118899"/>
            <a:ext cx="2142011" cy="45510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fr-FR" altLang="fr-FR" dirty="0">
              <a:solidFill>
                <a:srgbClr val="3C4C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Merise:</a:t>
            </a:r>
            <a:endParaRPr lang="fr-FR" altLang="fr-FR" b="1" dirty="0">
              <a:solidFill>
                <a:schemeClr val="tx2"/>
              </a:solidFill>
            </a:endParaRPr>
          </a:p>
        </p:txBody>
      </p:sp>
      <p:sp>
        <p:nvSpPr>
          <p:cNvPr id="103" name="Oval 2"/>
          <p:cNvSpPr/>
          <p:nvPr/>
        </p:nvSpPr>
        <p:spPr>
          <a:xfrm>
            <a:off x="4856377" y="1649157"/>
            <a:ext cx="2648562" cy="474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Existant et besoins</a:t>
            </a:r>
          </a:p>
        </p:txBody>
      </p:sp>
      <p:sp>
        <p:nvSpPr>
          <p:cNvPr id="104" name="Down Arrow 3"/>
          <p:cNvSpPr/>
          <p:nvPr/>
        </p:nvSpPr>
        <p:spPr>
          <a:xfrm>
            <a:off x="6053910" y="2308394"/>
            <a:ext cx="181425" cy="510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5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325258" y="2323826"/>
            <a:ext cx="1346086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Abstraction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054682" y="2960902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Conceptuel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054682" y="4364229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Logique ou Organisationnel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24164" y="5688901"/>
            <a:ext cx="6613790" cy="38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2000" dirty="0"/>
              <a:t>Niveau Physique ou Opérationnel</a:t>
            </a:r>
          </a:p>
        </p:txBody>
      </p:sp>
      <p:sp>
        <p:nvSpPr>
          <p:cNvPr id="109" name="Down Arrow 16"/>
          <p:cNvSpPr/>
          <p:nvPr/>
        </p:nvSpPr>
        <p:spPr>
          <a:xfrm>
            <a:off x="6053909" y="3582231"/>
            <a:ext cx="181427" cy="640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0" name="Down Arrow 17"/>
          <p:cNvSpPr/>
          <p:nvPr/>
        </p:nvSpPr>
        <p:spPr>
          <a:xfrm>
            <a:off x="6053910" y="4951531"/>
            <a:ext cx="181427" cy="59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1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352826" y="3673529"/>
            <a:ext cx="3004573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Prise en compte de l’organisation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6429465" y="5021501"/>
            <a:ext cx="3463472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b="1" kern="0" dirty="0"/>
              <a:t>Prise en compte des choix techniques</a:t>
            </a:r>
            <a:endParaRPr 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2075834" y="2532570"/>
            <a:ext cx="841449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QUOI?  </a:t>
            </a:r>
          </a:p>
        </p:txBody>
      </p:sp>
      <p:sp>
        <p:nvSpPr>
          <p:cNvPr id="114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1565109" y="3963611"/>
            <a:ext cx="1300568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Qui fait quoi?</a:t>
            </a:r>
          </a:p>
        </p:txBody>
      </p:sp>
      <p:sp>
        <p:nvSpPr>
          <p:cNvPr id="115" name="Shape 130">
            <a:extLst>
              <a:ext uri="{FF2B5EF4-FFF2-40B4-BE49-F238E27FC236}">
                <a16:creationId xmlns:a16="http://schemas.microsoft.com/office/drawing/2014/main" id="{20181B0C-4B59-45D9-8950-64F051716075}"/>
              </a:ext>
            </a:extLst>
          </p:cNvPr>
          <p:cNvSpPr txBox="1">
            <a:spLocks/>
          </p:cNvSpPr>
          <p:nvPr/>
        </p:nvSpPr>
        <p:spPr>
          <a:xfrm>
            <a:off x="1396574" y="5246617"/>
            <a:ext cx="1466666" cy="25926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chemeClr val="lt1"/>
              </a:buClr>
              <a:buSzPct val="25000"/>
            </a:pPr>
            <a:r>
              <a:rPr lang="fr-FR" sz="1200" kern="0" dirty="0"/>
              <a:t>Comment faire?</a:t>
            </a:r>
          </a:p>
        </p:txBody>
      </p:sp>
      <p:graphicFrame>
        <p:nvGraphicFramePr>
          <p:cNvPr id="116" name="Diagramme 115"/>
          <p:cNvGraphicFramePr/>
          <p:nvPr>
            <p:extLst>
              <p:ext uri="{D42A27DB-BD31-4B8C-83A1-F6EECF244321}">
                <p14:modId xmlns:p14="http://schemas.microsoft.com/office/powerpoint/2010/main" val="3880043886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7" name="Image 1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118" name="Picture 2" descr="Ecole supérieure de technologie Meknès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itre 1"/>
          <p:cNvSpPr txBox="1">
            <a:spLocks/>
          </p:cNvSpPr>
          <p:nvPr/>
        </p:nvSpPr>
        <p:spPr>
          <a:xfrm>
            <a:off x="8834302" y="911947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346944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868643" y="956975"/>
            <a:ext cx="2782311" cy="319656"/>
          </a:xfrm>
        </p:spPr>
        <p:txBody>
          <a:bodyPr/>
          <a:lstStyle/>
          <a:p>
            <a:r>
              <a:rPr lang="fr-FR" sz="1800" b="1" dirty="0"/>
              <a:t>Méthode d’analyse    </a:t>
            </a: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4919240" y="1025384"/>
            <a:ext cx="2782311" cy="386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altLang="fr-FR" sz="1800" b="1" dirty="0"/>
              <a:t>Les différents table de  base données</a:t>
            </a:r>
            <a:r>
              <a:rPr lang="fr-FR" sz="1800" b="1" dirty="0"/>
              <a:t> 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4717866" y="956975"/>
            <a:ext cx="3185058" cy="569721"/>
            <a:chOff x="1967926" y="1037692"/>
            <a:chExt cx="3033215" cy="389476"/>
          </a:xfrm>
        </p:grpSpPr>
        <p:sp>
          <p:nvSpPr>
            <p:cNvPr id="12" name="Accolade ouvrante 11"/>
            <p:cNvSpPr/>
            <p:nvPr/>
          </p:nvSpPr>
          <p:spPr>
            <a:xfrm>
              <a:off x="1967926" y="1051556"/>
              <a:ext cx="283779" cy="34070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ccolade fermante 12"/>
            <p:cNvSpPr/>
            <p:nvPr/>
          </p:nvSpPr>
          <p:spPr>
            <a:xfrm>
              <a:off x="4764658" y="1037692"/>
              <a:ext cx="236483" cy="38947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6B3AD25-227A-4585-B9DA-E77F1F8C2329}" type="slidenum">
              <a:rPr lang="fr-FR" smtClean="0"/>
              <a:t>9</a:t>
            </a:fld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6253609"/>
            <a:ext cx="2865978" cy="439754"/>
          </a:xfrm>
          <a:prstGeom prst="rect">
            <a:avLst/>
          </a:prstGeom>
        </p:spPr>
      </p:pic>
      <p:pic>
        <p:nvPicPr>
          <p:cNvPr id="26" name="Picture 2" descr="Ecole supérieure de technologie Meknè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116454"/>
            <a:ext cx="2368384" cy="6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1297761059"/>
              </p:ext>
            </p:extLst>
          </p:nvPr>
        </p:nvGraphicFramePr>
        <p:xfrm>
          <a:off x="425998" y="194956"/>
          <a:ext cx="11716233" cy="57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/>
          <p:cNvSpPr/>
          <p:nvPr/>
        </p:nvSpPr>
        <p:spPr>
          <a:xfrm>
            <a:off x="2241342" y="1827927"/>
            <a:ext cx="788071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Classes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cours enseignées dans les filière.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Stocker les opinions des visiteur sur notre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Fields: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filière existe dans l’école.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Messages: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Stocker les message envoyer et reçus entre administrateur et professeurs.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Migrations: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diffèrent opération effectues sur la base de données (générer par Framework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Permissions: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Contient les fonction permit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Permission_role</a:t>
            </a:r>
            <a:r>
              <a:rPr lang="fr-FR" altLang="fr-FR" sz="22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Relier entre les fonction et le rôle (générer par Bibliothèque </a:t>
            </a:r>
            <a:r>
              <a:rPr lang="fr-FR" altLang="fr-F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laratrust</a:t>
            </a:r>
            <a:r>
              <a:rPr lang="fr-FR" altLang="fr-FR" sz="2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8690706" y="974936"/>
            <a:ext cx="2782311" cy="319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lang="fr-FR" sz="2400" kern="1200" dirty="0">
                <a:solidFill>
                  <a:srgbClr val="83786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altLang="fr-FR" sz="1800" b="1" dirty="0"/>
              <a:t>Modèles du site 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0841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0.33854 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SA">
  <a:themeElements>
    <a:clrScheme name="Groupe PSA">
      <a:dk1>
        <a:srgbClr val="1B365E"/>
      </a:dk1>
      <a:lt1>
        <a:sysClr val="window" lastClr="FFFFFF"/>
      </a:lt1>
      <a:dk2>
        <a:srgbClr val="1E2336"/>
      </a:dk2>
      <a:lt2>
        <a:srgbClr val="D6D2C4"/>
      </a:lt2>
      <a:accent1>
        <a:srgbClr val="1E2336"/>
      </a:accent1>
      <a:accent2>
        <a:srgbClr val="ACA39A"/>
      </a:accent2>
      <a:accent3>
        <a:srgbClr val="B9D3DC"/>
      </a:accent3>
      <a:accent4>
        <a:srgbClr val="0076A8"/>
      </a:accent4>
      <a:accent5>
        <a:srgbClr val="83786F"/>
      </a:accent5>
      <a:accent6>
        <a:srgbClr val="7BA7BC"/>
      </a:accent6>
      <a:hlink>
        <a:srgbClr val="4698CB"/>
      </a:hlink>
      <a:folHlink>
        <a:srgbClr val="FF42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A" id="{741EC6F9-38AF-42B7-9F21-AAE30B1E8F76}" vid="{FD9C1A46-A7FB-46A7-A8FA-D1E6E0004B51}"/>
    </a:ext>
  </a:extLst>
</a:theme>
</file>

<file path=ppt/theme/theme2.xml><?xml version="1.0" encoding="utf-8"?>
<a:theme xmlns:a="http://schemas.openxmlformats.org/drawingml/2006/main" name="1_Masque_PPT_Groupe_PSA">
  <a:themeElements>
    <a:clrScheme name="Groupe PSA">
      <a:dk1>
        <a:srgbClr val="1B365E"/>
      </a:dk1>
      <a:lt1>
        <a:sysClr val="window" lastClr="FFFFFF"/>
      </a:lt1>
      <a:dk2>
        <a:srgbClr val="1E2336"/>
      </a:dk2>
      <a:lt2>
        <a:srgbClr val="D6D2C4"/>
      </a:lt2>
      <a:accent1>
        <a:srgbClr val="1E2336"/>
      </a:accent1>
      <a:accent2>
        <a:srgbClr val="ACA39A"/>
      </a:accent2>
      <a:accent3>
        <a:srgbClr val="B9D3DC"/>
      </a:accent3>
      <a:accent4>
        <a:srgbClr val="0076A8"/>
      </a:accent4>
      <a:accent5>
        <a:srgbClr val="83786F"/>
      </a:accent5>
      <a:accent6>
        <a:srgbClr val="7BA7BC"/>
      </a:accent6>
      <a:hlink>
        <a:srgbClr val="4698CB"/>
      </a:hlink>
      <a:folHlink>
        <a:srgbClr val="FF42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PSA</Template>
  <TotalTime>35464</TotalTime>
  <Words>924</Words>
  <Application>Microsoft Office PowerPoint</Application>
  <PresentationFormat>Grand écran</PresentationFormat>
  <Paragraphs>298</Paragraphs>
  <Slides>25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40" baseType="lpstr">
      <vt:lpstr>Adobe Garamond Pro Bold</vt:lpstr>
      <vt:lpstr>Andada</vt:lpstr>
      <vt:lpstr>Andada SC</vt:lpstr>
      <vt:lpstr>Arial</vt:lpstr>
      <vt:lpstr>Bell MT</vt:lpstr>
      <vt:lpstr>Calibri</vt:lpstr>
      <vt:lpstr>Cambria</vt:lpstr>
      <vt:lpstr>Footlight MT Light</vt:lpstr>
      <vt:lpstr>Garamond</vt:lpstr>
      <vt:lpstr>Symbol</vt:lpstr>
      <vt:lpstr>Times New Roman</vt:lpstr>
      <vt:lpstr>Tw Cen MT Condensed Extra Bold</vt:lpstr>
      <vt:lpstr>Wingdings</vt:lpstr>
      <vt:lpstr>PSA</vt:lpstr>
      <vt:lpstr>1_Masque_PPT_Groupe_PSA</vt:lpstr>
      <vt:lpstr>Site Web E-Learning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Méthode d’analyse    </vt:lpstr>
      <vt:lpstr>Page de Connection    </vt:lpstr>
      <vt:lpstr>Page de Connection    </vt:lpstr>
      <vt:lpstr>Page de Connection    </vt:lpstr>
      <vt:lpstr>Page de Connection    </vt:lpstr>
      <vt:lpstr>Présentation PowerPoint</vt:lpstr>
      <vt:lpstr>Présentation PowerPoint</vt:lpstr>
      <vt:lpstr>Merci pour votre attention</vt:lpstr>
    </vt:vector>
  </TitlesOfParts>
  <Company>PSA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ABDELALIM BERADYA - U564339</dc:creator>
  <cp:lastModifiedBy>lenovo</cp:lastModifiedBy>
  <cp:revision>554</cp:revision>
  <dcterms:created xsi:type="dcterms:W3CDTF">2019-02-20T08:43:28Z</dcterms:created>
  <dcterms:modified xsi:type="dcterms:W3CDTF">2020-06-04T11:56:37Z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d53d93-3f4c-4b90-b511-bd6bdbb4fba9_Enabled">
    <vt:lpwstr>True</vt:lpwstr>
  </property>
  <property fmtid="{D5CDD505-2E9C-101B-9397-08002B2CF9AE}" pid="3" name="MSIP_Label_2fd53d93-3f4c-4b90-b511-bd6bdbb4fba9_SiteId">
    <vt:lpwstr>d852d5cd-724c-4128-8812-ffa5db3f8507</vt:lpwstr>
  </property>
  <property fmtid="{D5CDD505-2E9C-101B-9397-08002B2CF9AE}" pid="4" name="MSIP_Label_2fd53d93-3f4c-4b90-b511-bd6bdbb4fba9_Owner">
    <vt:lpwstr>E575685@inetpsa.com</vt:lpwstr>
  </property>
  <property fmtid="{D5CDD505-2E9C-101B-9397-08002B2CF9AE}" pid="5" name="MSIP_Label_2fd53d93-3f4c-4b90-b511-bd6bdbb4fba9_SetDate">
    <vt:lpwstr>2020-06-02T19:26:14.6586678Z</vt:lpwstr>
  </property>
  <property fmtid="{D5CDD505-2E9C-101B-9397-08002B2CF9AE}" pid="6" name="MSIP_Label_2fd53d93-3f4c-4b90-b511-bd6bdbb4fba9_Name">
    <vt:lpwstr>C2 - PSA Sensitive</vt:lpwstr>
  </property>
  <property fmtid="{D5CDD505-2E9C-101B-9397-08002B2CF9AE}" pid="7" name="MSIP_Label_2fd53d93-3f4c-4b90-b511-bd6bdbb4fba9_Application">
    <vt:lpwstr>Microsoft Azure Information Protection</vt:lpwstr>
  </property>
  <property fmtid="{D5CDD505-2E9C-101B-9397-08002B2CF9AE}" pid="8" name="MSIP_Label_2fd53d93-3f4c-4b90-b511-bd6bdbb4fba9_Extended_MSFT_Method">
    <vt:lpwstr>Automatic</vt:lpwstr>
  </property>
  <property fmtid="{D5CDD505-2E9C-101B-9397-08002B2CF9AE}" pid="9" name="Sensitivity">
    <vt:lpwstr>C2 - PSA Sensitive</vt:lpwstr>
  </property>
</Properties>
</file>