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4.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5.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6.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0.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1.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5"/>
  </p:notesMasterIdLst>
  <p:sldIdLst>
    <p:sldId id="258" r:id="rId3"/>
    <p:sldId id="292" r:id="rId4"/>
    <p:sldId id="300" r:id="rId5"/>
    <p:sldId id="323" r:id="rId6"/>
    <p:sldId id="351" r:id="rId7"/>
    <p:sldId id="352" r:id="rId8"/>
    <p:sldId id="353" r:id="rId9"/>
    <p:sldId id="354" r:id="rId10"/>
    <p:sldId id="355" r:id="rId11"/>
    <p:sldId id="304" r:id="rId12"/>
    <p:sldId id="356" r:id="rId13"/>
    <p:sldId id="357" r:id="rId14"/>
    <p:sldId id="358" r:id="rId15"/>
    <p:sldId id="385" r:id="rId16"/>
    <p:sldId id="386" r:id="rId17"/>
    <p:sldId id="341" r:id="rId18"/>
    <p:sldId id="359" r:id="rId19"/>
    <p:sldId id="360" r:id="rId20"/>
    <p:sldId id="387" r:id="rId21"/>
    <p:sldId id="361" r:id="rId22"/>
    <p:sldId id="390" r:id="rId23"/>
    <p:sldId id="362" r:id="rId24"/>
    <p:sldId id="388" r:id="rId25"/>
    <p:sldId id="389" r:id="rId26"/>
    <p:sldId id="363" r:id="rId27"/>
    <p:sldId id="382" r:id="rId28"/>
    <p:sldId id="383" r:id="rId29"/>
    <p:sldId id="384" r:id="rId30"/>
    <p:sldId id="372" r:id="rId31"/>
    <p:sldId id="373" r:id="rId32"/>
    <p:sldId id="374" r:id="rId33"/>
    <p:sldId id="375" r:id="rId34"/>
    <p:sldId id="376" r:id="rId35"/>
    <p:sldId id="377" r:id="rId36"/>
    <p:sldId id="378" r:id="rId37"/>
    <p:sldId id="379" r:id="rId38"/>
    <p:sldId id="380" r:id="rId39"/>
    <p:sldId id="381" r:id="rId40"/>
    <p:sldId id="371" r:id="rId41"/>
    <p:sldId id="364" r:id="rId42"/>
    <p:sldId id="370" r:id="rId43"/>
    <p:sldId id="347"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9435" autoAdjust="0"/>
  </p:normalViewPr>
  <p:slideViewPr>
    <p:cSldViewPr snapToGrid="0">
      <p:cViewPr varScale="1">
        <p:scale>
          <a:sx n="78" d="100"/>
          <a:sy n="78" d="100"/>
        </p:scale>
        <p:origin x="8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smtClean="0"/>
            <a:t>Etude</a:t>
          </a:r>
          <a:endParaRPr lang="fr-FR" sz="1600" b="1" dirty="0"/>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smtClean="0"/>
            <a:t>Différence</a:t>
          </a:r>
          <a:endParaRPr lang="fr-FR" sz="1600" b="1" dirty="0"/>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t>
        <a:bodyPr/>
        <a:lstStyle/>
        <a:p>
          <a:endParaRPr lang="en-US"/>
        </a:p>
      </dgm:t>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t>
        <a:bodyPr/>
        <a:lstStyle/>
        <a:p>
          <a:endParaRPr lang="en-US"/>
        </a:p>
      </dgm:t>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62F5EFDB-2A98-480E-B225-04649E6231D6}" type="presOf" srcId="{F9C8EFEE-5633-43FD-A788-CE2144ADBA94}" destId="{D5C0CDBB-4F54-42A3-BC78-7C3E1A616FD7}" srcOrd="0" destOrd="0" presId="urn:microsoft.com/office/officeart/2005/8/layout/hChevron3"/>
    <dgm:cxn modelId="{85E6E56E-EF97-4A9F-A3CC-E14263DFF4FF}" type="presOf" srcId="{7441B2F7-7D6B-4ECF-84A5-06D3934B55C4}" destId="{F1FDF943-5960-4215-8B84-E671A175C7D8}"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4C8AABD2-C5C7-46CC-BC72-92B87FA32BFA}" srcId="{B2C3A030-F8FB-4198-9C93-99A8B165B478}" destId="{7441B2F7-7D6B-4ECF-84A5-06D3934B55C4}" srcOrd="4" destOrd="0" parTransId="{5D23804F-0826-4F69-ABC5-97A2E32DE188}" sibTransId="{3193ECF5-E9C6-4B54-A268-73646074C76B}"/>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F09DD473-7E0E-42B0-8B94-7C87AFC3C718}" type="presOf" srcId="{1B033471-38BC-4AD1-997B-1AC26617677A}" destId="{A81EB50E-2635-4EB9-9870-3F957495EDD1}"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36620DE-8A50-414F-ACFA-6D648DF4DCB8}"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F69F2028-5AAC-4644-8E45-9DCCEBB7EEDE}">
      <dgm:prSet phldrT="[Text]" custT="1"/>
      <dgm:spPr/>
      <dgm:t>
        <a:bodyPr/>
        <a:lstStyle/>
        <a:p>
          <a:pPr algn="ctr"/>
          <a:r>
            <a:rPr lang="en-US" sz="1800" b="1" dirty="0" smtClean="0"/>
            <a:t>Industries du commerce électronique</a:t>
          </a:r>
          <a:endParaRPr lang="en-US" sz="1800" b="1" dirty="0"/>
        </a:p>
      </dgm:t>
    </dgm:pt>
    <dgm:pt modelId="{6D2365E1-68F3-42FC-A15A-7B42A665F46C}" type="parTrans" cxnId="{AD3204C1-EAD4-4D94-BE9E-F2624FFA6D85}">
      <dgm:prSet/>
      <dgm:spPr/>
      <dgm:t>
        <a:bodyPr/>
        <a:lstStyle/>
        <a:p>
          <a:endParaRPr lang="en-US"/>
        </a:p>
      </dgm:t>
    </dgm:pt>
    <dgm:pt modelId="{7C19AEBF-F4B5-4601-96FC-7C7FCA82D2FA}" type="sibTrans" cxnId="{AD3204C1-EAD4-4D94-BE9E-F2624FFA6D85}">
      <dgm:prSet/>
      <dgm:spPr/>
      <dgm:t>
        <a:bodyPr/>
        <a:lstStyle/>
        <a:p>
          <a:endParaRPr lang="en-US"/>
        </a:p>
      </dgm:t>
    </dgm:pt>
    <dgm:pt modelId="{FDEB76B6-21A0-44F0-AD36-B5F87452DBC3}">
      <dgm:prSet phldrT="[Text]" custT="1"/>
      <dgm:spPr/>
      <dgm:t>
        <a:bodyPr/>
        <a:lstStyle/>
        <a:p>
          <a:r>
            <a:rPr lang="en-US" sz="1800" b="1" dirty="0" smtClean="0"/>
            <a:t>Industries du voyage</a:t>
          </a:r>
          <a:endParaRPr lang="en-US" sz="1800" b="1" dirty="0"/>
        </a:p>
      </dgm:t>
    </dgm:pt>
    <dgm:pt modelId="{D6B7EDD4-D6E3-455E-95B8-0AD97288B227}" type="parTrans" cxnId="{5AB427C3-7AC8-4FAB-B8B6-7080713EBC8F}">
      <dgm:prSet/>
      <dgm:spPr/>
      <dgm:t>
        <a:bodyPr/>
        <a:lstStyle/>
        <a:p>
          <a:endParaRPr lang="en-US"/>
        </a:p>
      </dgm:t>
    </dgm:pt>
    <dgm:pt modelId="{1DF44495-CE27-434A-837A-862B854850DA}" type="sibTrans" cxnId="{5AB427C3-7AC8-4FAB-B8B6-7080713EBC8F}">
      <dgm:prSet/>
      <dgm:spPr/>
      <dgm:t>
        <a:bodyPr/>
        <a:lstStyle/>
        <a:p>
          <a:endParaRPr lang="en-US"/>
        </a:p>
      </dgm:t>
    </dgm:pt>
    <dgm:pt modelId="{FA18C5EB-AAD0-401F-AFF2-60737963C597}">
      <dgm:prSet phldrT="[Text]" custT="1"/>
      <dgm:spPr/>
      <dgm:t>
        <a:bodyPr/>
        <a:lstStyle/>
        <a:p>
          <a:r>
            <a:rPr lang="en-US" sz="1800" b="1" dirty="0" smtClean="0"/>
            <a:t>Industries des media et du divertissement</a:t>
          </a:r>
          <a:endParaRPr lang="en-US" sz="1800" b="1" dirty="0"/>
        </a:p>
      </dgm:t>
    </dgm:pt>
    <dgm:pt modelId="{B0423384-3594-4023-AA43-995814304E52}" type="parTrans" cxnId="{DBAFE4EF-44BF-4B11-9892-06C80D8C4A9F}">
      <dgm:prSet/>
      <dgm:spPr/>
      <dgm:t>
        <a:bodyPr/>
        <a:lstStyle/>
        <a:p>
          <a:endParaRPr lang="en-US"/>
        </a:p>
      </dgm:t>
    </dgm:pt>
    <dgm:pt modelId="{19329F7E-8591-49B6-95A1-F11869268813}" type="sibTrans" cxnId="{DBAFE4EF-44BF-4B11-9892-06C80D8C4A9F}">
      <dgm:prSet/>
      <dgm:spPr/>
      <dgm:t>
        <a:bodyPr/>
        <a:lstStyle/>
        <a:p>
          <a:endParaRPr lang="en-US"/>
        </a:p>
      </dgm:t>
    </dgm:pt>
    <dgm:pt modelId="{D63147C3-CDC5-4350-8F98-2B733F7CDBA7}">
      <dgm:prSet phldrT="[Text]" custT="1"/>
      <dgm:spPr/>
      <dgm:t>
        <a:bodyPr/>
        <a:lstStyle/>
        <a:p>
          <a:r>
            <a:rPr lang="en-US" sz="1800" b="1" dirty="0" smtClean="0"/>
            <a:t>Industries financiers</a:t>
          </a:r>
          <a:endParaRPr lang="en-US" sz="1800" b="1" dirty="0"/>
        </a:p>
      </dgm:t>
    </dgm:pt>
    <dgm:pt modelId="{F3EE68A2-9444-4349-BA64-32F17A36E30C}" type="sibTrans" cxnId="{2B07BC9B-2593-41EC-8A85-610D2DD4AF76}">
      <dgm:prSet/>
      <dgm:spPr/>
      <dgm:t>
        <a:bodyPr/>
        <a:lstStyle/>
        <a:p>
          <a:endParaRPr lang="en-US"/>
        </a:p>
      </dgm:t>
    </dgm:pt>
    <dgm:pt modelId="{4DFB29A4-04FF-45E2-94E5-6131851DE70B}" type="parTrans" cxnId="{2B07BC9B-2593-41EC-8A85-610D2DD4AF76}">
      <dgm:prSet/>
      <dgm:spPr/>
      <dgm:t>
        <a:bodyPr/>
        <a:lstStyle/>
        <a:p>
          <a:endParaRPr lang="en-US"/>
        </a:p>
      </dgm:t>
    </dgm:pt>
    <dgm:pt modelId="{D6CE1193-3B02-4D9E-879E-629826508342}">
      <dgm:prSet phldrT="[Text]" custT="1"/>
      <dgm:spPr/>
      <dgm:t>
        <a:bodyPr/>
        <a:lstStyle/>
        <a:p>
          <a:r>
            <a:rPr lang="en-US" sz="2800" dirty="0" smtClean="0"/>
            <a:t>Spark</a:t>
          </a:r>
          <a:endParaRPr lang="en-US" sz="2800" dirty="0"/>
        </a:p>
      </dgm:t>
    </dgm:pt>
    <dgm:pt modelId="{E5CDE500-4544-4690-BD63-863E45E2004F}" type="sibTrans" cxnId="{CF8E2E54-E2AF-46AC-B400-8F2C83277A6E}">
      <dgm:prSet/>
      <dgm:spPr/>
      <dgm:t>
        <a:bodyPr/>
        <a:lstStyle/>
        <a:p>
          <a:endParaRPr lang="en-US"/>
        </a:p>
      </dgm:t>
    </dgm:pt>
    <dgm:pt modelId="{D285B33B-9A04-4731-B68F-62147BED6C5F}" type="parTrans" cxnId="{CF8E2E54-E2AF-46AC-B400-8F2C83277A6E}">
      <dgm:prSet/>
      <dgm:spPr/>
      <dgm:t>
        <a:bodyPr/>
        <a:lstStyle/>
        <a:p>
          <a:endParaRPr lang="en-US"/>
        </a:p>
      </dgm:t>
    </dgm:pt>
    <dgm:pt modelId="{9841F17D-9769-4CD4-967A-E4E5326E5D10}" type="pres">
      <dgm:prSet presAssocID="{836620DE-8A50-414F-ACFA-6D648DF4DCB8}" presName="Name0" presStyleCnt="0">
        <dgm:presLayoutVars>
          <dgm:chMax val="1"/>
          <dgm:chPref val="1"/>
          <dgm:dir/>
          <dgm:animOne val="branch"/>
          <dgm:animLvl val="lvl"/>
        </dgm:presLayoutVars>
      </dgm:prSet>
      <dgm:spPr/>
      <dgm:t>
        <a:bodyPr/>
        <a:lstStyle/>
        <a:p>
          <a:endParaRPr lang="en-US"/>
        </a:p>
      </dgm:t>
    </dgm:pt>
    <dgm:pt modelId="{9ACD767B-B7EC-4ED2-A599-D260411C5195}" type="pres">
      <dgm:prSet presAssocID="{D6CE1193-3B02-4D9E-879E-629826508342}" presName="Parent" presStyleLbl="node0" presStyleIdx="0" presStyleCnt="1" custScaleX="86940" custScaleY="88099" custLinFactNeighborX="30845" custLinFactNeighborY="-31432">
        <dgm:presLayoutVars>
          <dgm:chMax val="6"/>
          <dgm:chPref val="6"/>
        </dgm:presLayoutVars>
      </dgm:prSet>
      <dgm:spPr/>
      <dgm:t>
        <a:bodyPr/>
        <a:lstStyle/>
        <a:p>
          <a:endParaRPr lang="en-US"/>
        </a:p>
      </dgm:t>
    </dgm:pt>
    <dgm:pt modelId="{7ACEB545-E4B1-4E00-AC36-1E4067259AF1}" type="pres">
      <dgm:prSet presAssocID="{D63147C3-CDC5-4350-8F98-2B733F7CDBA7}" presName="Accent1" presStyleCnt="0"/>
      <dgm:spPr/>
    </dgm:pt>
    <dgm:pt modelId="{382145B1-8354-4CD8-B0B3-85B1355AAFB2}" type="pres">
      <dgm:prSet presAssocID="{D63147C3-CDC5-4350-8F98-2B733F7CDBA7}" presName="Accent" presStyleLbl="bgShp" presStyleIdx="0" presStyleCnt="4"/>
      <dgm:spPr/>
    </dgm:pt>
    <dgm:pt modelId="{B76DFE9D-6AD0-4191-81C6-D44A6851801B}" type="pres">
      <dgm:prSet presAssocID="{D63147C3-CDC5-4350-8F98-2B733F7CDBA7}" presName="Child1" presStyleLbl="node1" presStyleIdx="0" presStyleCnt="4" custScaleX="164180" custScaleY="105193" custLinFactX="-10625" custLinFactNeighborX="-100000" custLinFactNeighborY="20264">
        <dgm:presLayoutVars>
          <dgm:chMax val="0"/>
          <dgm:chPref val="0"/>
          <dgm:bulletEnabled val="1"/>
        </dgm:presLayoutVars>
      </dgm:prSet>
      <dgm:spPr/>
      <dgm:t>
        <a:bodyPr/>
        <a:lstStyle/>
        <a:p>
          <a:endParaRPr lang="en-US"/>
        </a:p>
      </dgm:t>
    </dgm:pt>
    <dgm:pt modelId="{A8F6782E-E6B3-4BF6-BA63-B9FEC4713B26}" type="pres">
      <dgm:prSet presAssocID="{F69F2028-5AAC-4644-8E45-9DCCEBB7EEDE}" presName="Accent2" presStyleCnt="0"/>
      <dgm:spPr/>
    </dgm:pt>
    <dgm:pt modelId="{455D7E56-4818-4A94-AF53-1DA170F3B6AA}" type="pres">
      <dgm:prSet presAssocID="{F69F2028-5AAC-4644-8E45-9DCCEBB7EEDE}" presName="Accent" presStyleLbl="bgShp" presStyleIdx="1" presStyleCnt="4" custScaleX="83913" custScaleY="85719" custLinFactX="-14226" custLinFactY="100000" custLinFactNeighborX="-100000" custLinFactNeighborY="124338"/>
      <dgm:spPr/>
    </dgm:pt>
    <dgm:pt modelId="{E502774E-0C31-45A4-A047-0153A0D8B135}" type="pres">
      <dgm:prSet presAssocID="{F69F2028-5AAC-4644-8E45-9DCCEBB7EEDE}" presName="Child2" presStyleLbl="node1" presStyleIdx="1" presStyleCnt="4" custScaleX="156837" custScaleY="99680" custLinFactNeighborX="85266" custLinFactNeighborY="-38857">
        <dgm:presLayoutVars>
          <dgm:chMax val="0"/>
          <dgm:chPref val="0"/>
          <dgm:bulletEnabled val="1"/>
        </dgm:presLayoutVars>
      </dgm:prSet>
      <dgm:spPr/>
      <dgm:t>
        <a:bodyPr/>
        <a:lstStyle/>
        <a:p>
          <a:endParaRPr lang="en-US"/>
        </a:p>
      </dgm:t>
    </dgm:pt>
    <dgm:pt modelId="{EA91BB21-6883-4F70-BA4C-990C1DB5A6CC}" type="pres">
      <dgm:prSet presAssocID="{FDEB76B6-21A0-44F0-AD36-B5F87452DBC3}" presName="Accent3" presStyleCnt="0"/>
      <dgm:spPr/>
    </dgm:pt>
    <dgm:pt modelId="{C0F655CA-DC3C-4379-95E1-3C6CB47EB7D0}" type="pres">
      <dgm:prSet presAssocID="{FDEB76B6-21A0-44F0-AD36-B5F87452DBC3}" presName="Accent" presStyleLbl="bgShp" presStyleIdx="2" presStyleCnt="4" custScaleX="85865" custScaleY="104318" custLinFactY="-43842" custLinFactNeighborX="-431" custLinFactNeighborY="-100000"/>
      <dgm:spPr/>
    </dgm:pt>
    <dgm:pt modelId="{477993D5-337D-41DE-B2C5-EC5C8F78784F}" type="pres">
      <dgm:prSet presAssocID="{FDEB76B6-21A0-44F0-AD36-B5F87452DBC3}" presName="Child3" presStyleLbl="node1" presStyleIdx="2" presStyleCnt="4" custScaleX="148411" custScaleY="96257" custLinFactNeighborX="83563" custLinFactNeighborY="-32660">
        <dgm:presLayoutVars>
          <dgm:chMax val="0"/>
          <dgm:chPref val="0"/>
          <dgm:bulletEnabled val="1"/>
        </dgm:presLayoutVars>
      </dgm:prSet>
      <dgm:spPr/>
      <dgm:t>
        <a:bodyPr/>
        <a:lstStyle/>
        <a:p>
          <a:endParaRPr lang="en-US"/>
        </a:p>
      </dgm:t>
    </dgm:pt>
    <dgm:pt modelId="{A8DD3EB8-B310-4AB5-B192-C9BA9B1DE305}" type="pres">
      <dgm:prSet presAssocID="{FA18C5EB-AAD0-401F-AFF2-60737963C597}" presName="Accent4" presStyleCnt="0"/>
      <dgm:spPr/>
    </dgm:pt>
    <dgm:pt modelId="{8B31A472-9ABB-47E1-98C3-8180D72C0BA1}" type="pres">
      <dgm:prSet presAssocID="{FA18C5EB-AAD0-401F-AFF2-60737963C597}" presName="Accent" presStyleLbl="bgShp" presStyleIdx="3" presStyleCnt="4" custLinFactY="-73970" custLinFactNeighborX="76292" custLinFactNeighborY="-100000"/>
      <dgm:spPr/>
      <dgm:t>
        <a:bodyPr/>
        <a:lstStyle/>
        <a:p>
          <a:endParaRPr lang="en-US"/>
        </a:p>
      </dgm:t>
    </dgm:pt>
    <dgm:pt modelId="{24DA5EF1-6F03-4735-B82F-F81AD0062973}" type="pres">
      <dgm:prSet presAssocID="{FA18C5EB-AAD0-401F-AFF2-60737963C597}" presName="Child4" presStyleLbl="node1" presStyleIdx="3" presStyleCnt="4" custScaleX="165853" custScaleY="102452" custLinFactX="-5199" custLinFactNeighborX="-100000" custLinFactNeighborY="-88855">
        <dgm:presLayoutVars>
          <dgm:chMax val="0"/>
          <dgm:chPref val="0"/>
          <dgm:bulletEnabled val="1"/>
        </dgm:presLayoutVars>
      </dgm:prSet>
      <dgm:spPr/>
      <dgm:t>
        <a:bodyPr/>
        <a:lstStyle/>
        <a:p>
          <a:endParaRPr lang="en-US"/>
        </a:p>
      </dgm:t>
    </dgm:pt>
  </dgm:ptLst>
  <dgm:cxnLst>
    <dgm:cxn modelId="{8EEFCC48-EEA2-4379-B556-C1FB3EC770EF}" type="presOf" srcId="{D6CE1193-3B02-4D9E-879E-629826508342}" destId="{9ACD767B-B7EC-4ED2-A599-D260411C5195}" srcOrd="0" destOrd="0" presId="urn:microsoft.com/office/officeart/2011/layout/HexagonRadial"/>
    <dgm:cxn modelId="{82C07DB5-F376-412C-A15B-D74659A1505F}" type="presOf" srcId="{FDEB76B6-21A0-44F0-AD36-B5F87452DBC3}" destId="{477993D5-337D-41DE-B2C5-EC5C8F78784F}" srcOrd="0" destOrd="0" presId="urn:microsoft.com/office/officeart/2011/layout/HexagonRadial"/>
    <dgm:cxn modelId="{287037FE-40C1-4EA2-B083-3488606E09E4}" type="presOf" srcId="{FA18C5EB-AAD0-401F-AFF2-60737963C597}" destId="{24DA5EF1-6F03-4735-B82F-F81AD0062973}" srcOrd="0" destOrd="0" presId="urn:microsoft.com/office/officeart/2011/layout/HexagonRadial"/>
    <dgm:cxn modelId="{9130901C-628F-4DA3-A512-DD480F1EA8D1}" type="presOf" srcId="{F69F2028-5AAC-4644-8E45-9DCCEBB7EEDE}" destId="{E502774E-0C31-45A4-A047-0153A0D8B135}" srcOrd="0" destOrd="0" presId="urn:microsoft.com/office/officeart/2011/layout/HexagonRadial"/>
    <dgm:cxn modelId="{DBAFE4EF-44BF-4B11-9892-06C80D8C4A9F}" srcId="{D6CE1193-3B02-4D9E-879E-629826508342}" destId="{FA18C5EB-AAD0-401F-AFF2-60737963C597}" srcOrd="3" destOrd="0" parTransId="{B0423384-3594-4023-AA43-995814304E52}" sibTransId="{19329F7E-8591-49B6-95A1-F11869268813}"/>
    <dgm:cxn modelId="{CF8E2E54-E2AF-46AC-B400-8F2C83277A6E}" srcId="{836620DE-8A50-414F-ACFA-6D648DF4DCB8}" destId="{D6CE1193-3B02-4D9E-879E-629826508342}" srcOrd="0" destOrd="0" parTransId="{D285B33B-9A04-4731-B68F-62147BED6C5F}" sibTransId="{E5CDE500-4544-4690-BD63-863E45E2004F}"/>
    <dgm:cxn modelId="{2B07BC9B-2593-41EC-8A85-610D2DD4AF76}" srcId="{D6CE1193-3B02-4D9E-879E-629826508342}" destId="{D63147C3-CDC5-4350-8F98-2B733F7CDBA7}" srcOrd="0" destOrd="0" parTransId="{4DFB29A4-04FF-45E2-94E5-6131851DE70B}" sibTransId="{F3EE68A2-9444-4349-BA64-32F17A36E30C}"/>
    <dgm:cxn modelId="{B00C48F0-B67F-48DA-A03D-DA5347723AD0}" type="presOf" srcId="{836620DE-8A50-414F-ACFA-6D648DF4DCB8}" destId="{9841F17D-9769-4CD4-967A-E4E5326E5D10}" srcOrd="0" destOrd="0" presId="urn:microsoft.com/office/officeart/2011/layout/HexagonRadial"/>
    <dgm:cxn modelId="{4B043E5D-E410-4D08-89B3-E94FBB647B5E}" type="presOf" srcId="{D63147C3-CDC5-4350-8F98-2B733F7CDBA7}" destId="{B76DFE9D-6AD0-4191-81C6-D44A6851801B}" srcOrd="0" destOrd="0" presId="urn:microsoft.com/office/officeart/2011/layout/HexagonRadial"/>
    <dgm:cxn modelId="{5AB427C3-7AC8-4FAB-B8B6-7080713EBC8F}" srcId="{D6CE1193-3B02-4D9E-879E-629826508342}" destId="{FDEB76B6-21A0-44F0-AD36-B5F87452DBC3}" srcOrd="2" destOrd="0" parTransId="{D6B7EDD4-D6E3-455E-95B8-0AD97288B227}" sibTransId="{1DF44495-CE27-434A-837A-862B854850DA}"/>
    <dgm:cxn modelId="{AD3204C1-EAD4-4D94-BE9E-F2624FFA6D85}" srcId="{D6CE1193-3B02-4D9E-879E-629826508342}" destId="{F69F2028-5AAC-4644-8E45-9DCCEBB7EEDE}" srcOrd="1" destOrd="0" parTransId="{6D2365E1-68F3-42FC-A15A-7B42A665F46C}" sibTransId="{7C19AEBF-F4B5-4601-96FC-7C7FCA82D2FA}"/>
    <dgm:cxn modelId="{09FBB40B-BEC5-4153-880B-C2967F874558}" type="presParOf" srcId="{9841F17D-9769-4CD4-967A-E4E5326E5D10}" destId="{9ACD767B-B7EC-4ED2-A599-D260411C5195}" srcOrd="0" destOrd="0" presId="urn:microsoft.com/office/officeart/2011/layout/HexagonRadial"/>
    <dgm:cxn modelId="{7C27C799-768F-41D9-8DCD-32BBEA7E7A4C}" type="presParOf" srcId="{9841F17D-9769-4CD4-967A-E4E5326E5D10}" destId="{7ACEB545-E4B1-4E00-AC36-1E4067259AF1}" srcOrd="1" destOrd="0" presId="urn:microsoft.com/office/officeart/2011/layout/HexagonRadial"/>
    <dgm:cxn modelId="{46C43FC9-CE56-4203-9B59-65B49F7B3E76}" type="presParOf" srcId="{7ACEB545-E4B1-4E00-AC36-1E4067259AF1}" destId="{382145B1-8354-4CD8-B0B3-85B1355AAFB2}" srcOrd="0" destOrd="0" presId="urn:microsoft.com/office/officeart/2011/layout/HexagonRadial"/>
    <dgm:cxn modelId="{F62E1CDA-02E6-4A14-ACA8-55E5AF7535CA}" type="presParOf" srcId="{9841F17D-9769-4CD4-967A-E4E5326E5D10}" destId="{B76DFE9D-6AD0-4191-81C6-D44A6851801B}" srcOrd="2" destOrd="0" presId="urn:microsoft.com/office/officeart/2011/layout/HexagonRadial"/>
    <dgm:cxn modelId="{3B91D9E1-DD25-41F5-B7E7-BDC2FA86B849}" type="presParOf" srcId="{9841F17D-9769-4CD4-967A-E4E5326E5D10}" destId="{A8F6782E-E6B3-4BF6-BA63-B9FEC4713B26}" srcOrd="3" destOrd="0" presId="urn:microsoft.com/office/officeart/2011/layout/HexagonRadial"/>
    <dgm:cxn modelId="{0F057BA0-9E82-49D3-9B15-9D5AC20E55A5}" type="presParOf" srcId="{A8F6782E-E6B3-4BF6-BA63-B9FEC4713B26}" destId="{455D7E56-4818-4A94-AF53-1DA170F3B6AA}" srcOrd="0" destOrd="0" presId="urn:microsoft.com/office/officeart/2011/layout/HexagonRadial"/>
    <dgm:cxn modelId="{71DCC3A4-5A56-47C6-8425-E54179AB910D}" type="presParOf" srcId="{9841F17D-9769-4CD4-967A-E4E5326E5D10}" destId="{E502774E-0C31-45A4-A047-0153A0D8B135}" srcOrd="4" destOrd="0" presId="urn:microsoft.com/office/officeart/2011/layout/HexagonRadial"/>
    <dgm:cxn modelId="{1829C1B9-E5E1-4540-A23B-16406FDFC51E}" type="presParOf" srcId="{9841F17D-9769-4CD4-967A-E4E5326E5D10}" destId="{EA91BB21-6883-4F70-BA4C-990C1DB5A6CC}" srcOrd="5" destOrd="0" presId="urn:microsoft.com/office/officeart/2011/layout/HexagonRadial"/>
    <dgm:cxn modelId="{F65FE00C-178B-4772-AC48-CB42CC28503D}" type="presParOf" srcId="{EA91BB21-6883-4F70-BA4C-990C1DB5A6CC}" destId="{C0F655CA-DC3C-4379-95E1-3C6CB47EB7D0}" srcOrd="0" destOrd="0" presId="urn:microsoft.com/office/officeart/2011/layout/HexagonRadial"/>
    <dgm:cxn modelId="{5D76B646-A201-4C32-A7A7-7D8C6CC2D52C}" type="presParOf" srcId="{9841F17D-9769-4CD4-967A-E4E5326E5D10}" destId="{477993D5-337D-41DE-B2C5-EC5C8F78784F}" srcOrd="6" destOrd="0" presId="urn:microsoft.com/office/officeart/2011/layout/HexagonRadial"/>
    <dgm:cxn modelId="{9E805636-5329-4AA6-882C-9FF28219370D}" type="presParOf" srcId="{9841F17D-9769-4CD4-967A-E4E5326E5D10}" destId="{A8DD3EB8-B310-4AB5-B192-C9BA9B1DE305}" srcOrd="7" destOrd="0" presId="urn:microsoft.com/office/officeart/2011/layout/HexagonRadial"/>
    <dgm:cxn modelId="{074042A8-7DD0-4B5D-8278-A8140FCCBCC0}" type="presParOf" srcId="{A8DD3EB8-B310-4AB5-B192-C9BA9B1DE305}" destId="{8B31A472-9ABB-47E1-98C3-8180D72C0BA1}" srcOrd="0" destOrd="0" presId="urn:microsoft.com/office/officeart/2011/layout/HexagonRadial"/>
    <dgm:cxn modelId="{DEA252F6-561F-4736-A2BE-7F97F3B6F5F5}" type="presParOf" srcId="{9841F17D-9769-4CD4-967A-E4E5326E5D10}" destId="{24DA5EF1-6F03-4735-B82F-F81AD0062973}" srcOrd="8" destOrd="0" presId="urn:microsoft.com/office/officeart/2011/layout/HexagonRadial"/>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 Conclusion</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smtClean="0"/>
            <a:t>Différence</a:t>
          </a:r>
          <a:endParaRPr lang="fr-FR" sz="1600" b="1" dirty="0"/>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767B-B7EC-4ED2-A599-D260411C5195}">
      <dsp:nvSpPr>
        <dsp:cNvPr id="0" name=""/>
        <dsp:cNvSpPr/>
      </dsp:nvSpPr>
      <dsp:spPr>
        <a:xfrm>
          <a:off x="3129123" y="1092308"/>
          <a:ext cx="1662787" cy="145738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Spark</a:t>
          </a:r>
          <a:endParaRPr lang="en-US" sz="2800" kern="1200" dirty="0"/>
        </a:p>
      </dsp:txBody>
      <dsp:txXfrm>
        <a:off x="3406593" y="1335502"/>
        <a:ext cx="1107847" cy="970994"/>
      </dsp:txXfrm>
    </dsp:sp>
    <dsp:sp modelId="{455D7E56-4818-4A94-AF53-1DA170F3B6AA}">
      <dsp:nvSpPr>
        <dsp:cNvPr id="0" name=""/>
        <dsp:cNvSpPr/>
      </dsp:nvSpPr>
      <dsp:spPr>
        <a:xfrm>
          <a:off x="2845517" y="2161458"/>
          <a:ext cx="605605" cy="53290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DFE9D-6AD0-4191-81C6-D44A6851801B}">
      <dsp:nvSpPr>
        <dsp:cNvPr id="0" name=""/>
        <dsp:cNvSpPr/>
      </dsp:nvSpPr>
      <dsp:spPr>
        <a:xfrm>
          <a:off x="353966" y="248821"/>
          <a:ext cx="2572933" cy="142617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financiers</a:t>
          </a:r>
          <a:endParaRPr lang="en-US" sz="1800" b="1" kern="1200" dirty="0"/>
        </a:p>
      </dsp:txBody>
      <dsp:txXfrm>
        <a:off x="704197" y="442954"/>
        <a:ext cx="1872471" cy="1037910"/>
      </dsp:txXfrm>
    </dsp:sp>
    <dsp:sp modelId="{C0F655CA-DC3C-4379-95E1-3C6CB47EB7D0}">
      <dsp:nvSpPr>
        <dsp:cNvPr id="0" name=""/>
        <dsp:cNvSpPr/>
      </dsp:nvSpPr>
      <dsp:spPr>
        <a:xfrm>
          <a:off x="4501994" y="976942"/>
          <a:ext cx="619692" cy="6485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2774E-0C31-45A4-A047-0153A0D8B135}">
      <dsp:nvSpPr>
        <dsp:cNvPr id="0" name=""/>
        <dsp:cNvSpPr/>
      </dsp:nvSpPr>
      <dsp:spPr>
        <a:xfrm>
          <a:off x="4918762" y="318537"/>
          <a:ext cx="2457858" cy="135143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du commerce électronique</a:t>
          </a:r>
          <a:endParaRPr lang="en-US" sz="1800" b="1" kern="1200" dirty="0"/>
        </a:p>
      </dsp:txBody>
      <dsp:txXfrm>
        <a:off x="5252285" y="501922"/>
        <a:ext cx="1790812" cy="984662"/>
      </dsp:txXfrm>
    </dsp:sp>
    <dsp:sp modelId="{8B31A472-9ABB-47E1-98C3-8180D72C0BA1}">
      <dsp:nvSpPr>
        <dsp:cNvPr id="0" name=""/>
        <dsp:cNvSpPr/>
      </dsp:nvSpPr>
      <dsp:spPr>
        <a:xfrm>
          <a:off x="4419449" y="2114993"/>
          <a:ext cx="721705" cy="6216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993D5-337D-41DE-B2C5-EC5C8F78784F}">
      <dsp:nvSpPr>
        <dsp:cNvPr id="0" name=""/>
        <dsp:cNvSpPr/>
      </dsp:nvSpPr>
      <dsp:spPr>
        <a:xfrm>
          <a:off x="4958097" y="2065090"/>
          <a:ext cx="2325811" cy="130502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du voyage</a:t>
          </a:r>
          <a:endParaRPr lang="en-US" sz="1800" b="1" kern="1200" dirty="0"/>
        </a:p>
      </dsp:txBody>
      <dsp:txXfrm>
        <a:off x="5276196" y="2243577"/>
        <a:ext cx="1689613" cy="948050"/>
      </dsp:txXfrm>
    </dsp:sp>
    <dsp:sp modelId="{24DA5EF1-6F03-4735-B82F-F81AD0062973}">
      <dsp:nvSpPr>
        <dsp:cNvPr id="0" name=""/>
        <dsp:cNvSpPr/>
      </dsp:nvSpPr>
      <dsp:spPr>
        <a:xfrm>
          <a:off x="425890" y="2096042"/>
          <a:ext cx="2599151" cy="138901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des media et du divertissement</a:t>
          </a:r>
          <a:endParaRPr lang="en-US" sz="1800" b="1" kern="1200" dirty="0"/>
        </a:p>
      </dsp:txBody>
      <dsp:txXfrm>
        <a:off x="774766" y="2282485"/>
        <a:ext cx="1901399" cy="10161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 Conclusion</a:t>
          </a:r>
          <a:endParaRPr lang="fr-FR" sz="1600" b="1" kern="1200" dirty="0"/>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296704" y="0"/>
        <a:ext cx="1446665"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408096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315466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1495054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583945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49474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Cette figure illustre les composants du modèle d’architecture de Spark.</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4171564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71676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413347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3161756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701472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861224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29</a:t>
            </a:fld>
            <a:endParaRPr lang="fr-FR"/>
          </a:p>
        </p:txBody>
      </p:sp>
    </p:spTree>
    <p:extLst>
      <p:ext uri="{BB962C8B-B14F-4D97-AF65-F5344CB8AC3E}">
        <p14:creationId xmlns:p14="http://schemas.microsoft.com/office/powerpoint/2010/main" val="369262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30</a:t>
            </a:fld>
            <a:endParaRPr lang="fr-FR"/>
          </a:p>
        </p:txBody>
      </p:sp>
    </p:spTree>
    <p:extLst>
      <p:ext uri="{BB962C8B-B14F-4D97-AF65-F5344CB8AC3E}">
        <p14:creationId xmlns:p14="http://schemas.microsoft.com/office/powerpoint/2010/main" val="3544341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31</a:t>
            </a:fld>
            <a:endParaRPr lang="fr-FR"/>
          </a:p>
        </p:txBody>
      </p:sp>
    </p:spTree>
    <p:extLst>
      <p:ext uri="{BB962C8B-B14F-4D97-AF65-F5344CB8AC3E}">
        <p14:creationId xmlns:p14="http://schemas.microsoft.com/office/powerpoint/2010/main" val="3169229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32</a:t>
            </a:fld>
            <a:endParaRPr lang="fr-FR"/>
          </a:p>
        </p:txBody>
      </p:sp>
    </p:spTree>
    <p:extLst>
      <p:ext uri="{BB962C8B-B14F-4D97-AF65-F5344CB8AC3E}">
        <p14:creationId xmlns:p14="http://schemas.microsoft.com/office/powerpoint/2010/main" val="3560003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33</a:t>
            </a:fld>
            <a:endParaRPr lang="fr-FR"/>
          </a:p>
        </p:txBody>
      </p:sp>
    </p:spTree>
    <p:extLst>
      <p:ext uri="{BB962C8B-B14F-4D97-AF65-F5344CB8AC3E}">
        <p14:creationId xmlns:p14="http://schemas.microsoft.com/office/powerpoint/2010/main" val="228777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34</a:t>
            </a:fld>
            <a:endParaRPr lang="fr-FR"/>
          </a:p>
        </p:txBody>
      </p:sp>
    </p:spTree>
    <p:extLst>
      <p:ext uri="{BB962C8B-B14F-4D97-AF65-F5344CB8AC3E}">
        <p14:creationId xmlns:p14="http://schemas.microsoft.com/office/powerpoint/2010/main" val="3343811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35</a:t>
            </a:fld>
            <a:endParaRPr lang="fr-FR"/>
          </a:p>
        </p:txBody>
      </p:sp>
    </p:spTree>
    <p:extLst>
      <p:ext uri="{BB962C8B-B14F-4D97-AF65-F5344CB8AC3E}">
        <p14:creationId xmlns:p14="http://schemas.microsoft.com/office/powerpoint/2010/main" val="284465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36</a:t>
            </a:fld>
            <a:endParaRPr lang="fr-FR"/>
          </a:p>
        </p:txBody>
      </p:sp>
    </p:spTree>
    <p:extLst>
      <p:ext uri="{BB962C8B-B14F-4D97-AF65-F5344CB8AC3E}">
        <p14:creationId xmlns:p14="http://schemas.microsoft.com/office/powerpoint/2010/main" val="4159021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37</a:t>
            </a:fld>
            <a:endParaRPr lang="fr-FR"/>
          </a:p>
        </p:txBody>
      </p:sp>
    </p:spTree>
    <p:extLst>
      <p:ext uri="{BB962C8B-B14F-4D97-AF65-F5344CB8AC3E}">
        <p14:creationId xmlns:p14="http://schemas.microsoft.com/office/powerpoint/2010/main" val="4145683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38</a:t>
            </a:fld>
            <a:endParaRPr lang="fr-FR"/>
          </a:p>
        </p:txBody>
      </p:sp>
    </p:spTree>
    <p:extLst>
      <p:ext uri="{BB962C8B-B14F-4D97-AF65-F5344CB8AC3E}">
        <p14:creationId xmlns:p14="http://schemas.microsoft.com/office/powerpoint/2010/main" val="772609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39</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comparaison principale entre Hadoop et Spark est discutée ci-dessous</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40</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41</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42</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7.png"/><Relationship Id="rId7" Type="http://schemas.openxmlformats.org/officeDocument/2006/relationships/diagramData" Target="../diagrams/data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9.xml"/><Relationship Id="rId5" Type="http://schemas.openxmlformats.org/officeDocument/2006/relationships/image" Target="../media/image6.png"/><Relationship Id="rId10" Type="http://schemas.openxmlformats.org/officeDocument/2006/relationships/diagramColors" Target="../diagrams/colors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7.png"/><Relationship Id="rId7" Type="http://schemas.openxmlformats.org/officeDocument/2006/relationships/diagramLayout" Target="../diagrams/layout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6.png"/><Relationship Id="rId10" Type="http://schemas.microsoft.com/office/2007/relationships/diagramDrawing" Target="../diagrams/drawing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7.png"/><Relationship Id="rId7" Type="http://schemas.openxmlformats.org/officeDocument/2006/relationships/diagramData" Target="../diagrams/data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diagramDrawing" Target="../diagrams/drawing11.xml"/><Relationship Id="rId5" Type="http://schemas.openxmlformats.org/officeDocument/2006/relationships/image" Target="../media/image6.png"/><Relationship Id="rId10" Type="http://schemas.openxmlformats.org/officeDocument/2006/relationships/diagramColors" Target="../diagrams/colors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7.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6.png"/><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4.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5.xml"/><Relationship Id="rId13" Type="http://schemas.openxmlformats.org/officeDocument/2006/relationships/diagramQuickStyle" Target="../diagrams/quickStyle16.xml"/><Relationship Id="rId3" Type="http://schemas.openxmlformats.org/officeDocument/2006/relationships/image" Target="../media/image7.png"/><Relationship Id="rId7" Type="http://schemas.openxmlformats.org/officeDocument/2006/relationships/diagramLayout" Target="../diagrams/layout15.xml"/><Relationship Id="rId12" Type="http://schemas.openxmlformats.org/officeDocument/2006/relationships/diagramLayout" Target="../diagrams/layout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15.xml"/><Relationship Id="rId11" Type="http://schemas.openxmlformats.org/officeDocument/2006/relationships/diagramData" Target="../diagrams/data16.xml"/><Relationship Id="rId5" Type="http://schemas.openxmlformats.org/officeDocument/2006/relationships/image" Target="../media/image6.png"/><Relationship Id="rId15" Type="http://schemas.microsoft.com/office/2007/relationships/diagramDrawing" Target="../diagrams/drawing16.xml"/><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 Id="rId14" Type="http://schemas.openxmlformats.org/officeDocument/2006/relationships/diagramColors" Target="../diagrams/colors16.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7.png"/><Relationship Id="rId7" Type="http://schemas.openxmlformats.org/officeDocument/2006/relationships/diagramLayout" Target="../diagrams/layout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image" Target="../media/image6.png"/><Relationship Id="rId10" Type="http://schemas.microsoft.com/office/2007/relationships/diagramDrawing" Target="../diagrams/drawing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7.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7.png"/><Relationship Id="rId7" Type="http://schemas.openxmlformats.org/officeDocument/2006/relationships/diagramLayout" Target="../diagrams/layout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8.xml"/><Relationship Id="rId5" Type="http://schemas.openxmlformats.org/officeDocument/2006/relationships/image" Target="../media/image6.png"/><Relationship Id="rId10" Type="http://schemas.microsoft.com/office/2007/relationships/diagramDrawing" Target="../diagrams/drawing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7.png"/><Relationship Id="rId7" Type="http://schemas.openxmlformats.org/officeDocument/2006/relationships/diagramData" Target="../diagrams/data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diagramDrawing" Target="../diagrams/drawing19.xml"/><Relationship Id="rId5" Type="http://schemas.openxmlformats.org/officeDocument/2006/relationships/image" Target="../media/image6.png"/><Relationship Id="rId10" Type="http://schemas.openxmlformats.org/officeDocument/2006/relationships/diagramColors" Target="../diagrams/colors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7.png"/><Relationship Id="rId7" Type="http://schemas.openxmlformats.org/officeDocument/2006/relationships/diagramLayout" Target="../diagrams/layout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6.png"/><Relationship Id="rId10" Type="http://schemas.microsoft.com/office/2007/relationships/diagramDrawing" Target="../diagrams/drawing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7.png"/><Relationship Id="rId7" Type="http://schemas.openxmlformats.org/officeDocument/2006/relationships/diagramData" Target="../diagrams/data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11" Type="http://schemas.microsoft.com/office/2007/relationships/diagramDrawing" Target="../diagrams/drawing21.xml"/><Relationship Id="rId5" Type="http://schemas.openxmlformats.org/officeDocument/2006/relationships/image" Target="../media/image6.png"/><Relationship Id="rId10" Type="http://schemas.openxmlformats.org/officeDocument/2006/relationships/diagramColors" Target="../diagrams/colors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7.png"/><Relationship Id="rId7" Type="http://schemas.openxmlformats.org/officeDocument/2006/relationships/diagramLayout" Target="../diagrams/layout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2.xml"/><Relationship Id="rId5" Type="http://schemas.openxmlformats.org/officeDocument/2006/relationships/image" Target="../media/image6.png"/><Relationship Id="rId10" Type="http://schemas.microsoft.com/office/2007/relationships/diagramDrawing" Target="../diagrams/drawing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2.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image" Target="../media/image7.png"/><Relationship Id="rId7" Type="http://schemas.openxmlformats.org/officeDocument/2006/relationships/diagramLayout" Target="../diagrams/layout2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4.xml"/><Relationship Id="rId5" Type="http://schemas.openxmlformats.org/officeDocument/2006/relationships/image" Target="../media/image6.png"/><Relationship Id="rId10" Type="http://schemas.microsoft.com/office/2007/relationships/diagramDrawing" Target="../diagrams/drawing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4.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image" Target="../media/image18.png"/><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image" Target="../media/image7.png"/><Relationship Id="rId7" Type="http://schemas.openxmlformats.org/officeDocument/2006/relationships/diagramLayout" Target="../diagrams/layout2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Data" Target="../diagrams/data27.xml"/><Relationship Id="rId5" Type="http://schemas.openxmlformats.org/officeDocument/2006/relationships/image" Target="../media/image6.png"/><Relationship Id="rId10" Type="http://schemas.microsoft.com/office/2007/relationships/diagramDrawing" Target="../diagrams/drawing2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7.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8.xml"/><Relationship Id="rId3" Type="http://schemas.openxmlformats.org/officeDocument/2006/relationships/image" Target="../media/image7.png"/><Relationship Id="rId7" Type="http://schemas.openxmlformats.org/officeDocument/2006/relationships/diagramLayout" Target="../diagrams/layout2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Data" Target="../diagrams/data28.xml"/><Relationship Id="rId11" Type="http://schemas.openxmlformats.org/officeDocument/2006/relationships/image" Target="../media/image19.png"/><Relationship Id="rId5" Type="http://schemas.openxmlformats.org/officeDocument/2006/relationships/image" Target="../media/image6.png"/><Relationship Id="rId10" Type="http://schemas.microsoft.com/office/2007/relationships/diagramDrawing" Target="../diagrams/drawing2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image" Target="../media/image7.png"/><Relationship Id="rId7" Type="http://schemas.openxmlformats.org/officeDocument/2006/relationships/diagramLayout" Target="../diagrams/layout29.xml"/><Relationship Id="rId12"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29.xml"/><Relationship Id="rId11" Type="http://schemas.openxmlformats.org/officeDocument/2006/relationships/image" Target="../media/image20.png"/><Relationship Id="rId5" Type="http://schemas.openxmlformats.org/officeDocument/2006/relationships/image" Target="../media/image6.png"/><Relationship Id="rId10" Type="http://schemas.microsoft.com/office/2007/relationships/diagramDrawing" Target="../diagrams/drawing2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9.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30.xml"/><Relationship Id="rId3" Type="http://schemas.openxmlformats.org/officeDocument/2006/relationships/image" Target="../media/image7.png"/><Relationship Id="rId7" Type="http://schemas.openxmlformats.org/officeDocument/2006/relationships/diagramLayout" Target="../diagrams/layout3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Data" Target="../diagrams/data30.xml"/><Relationship Id="rId11" Type="http://schemas.openxmlformats.org/officeDocument/2006/relationships/image" Target="../media/image22.png"/><Relationship Id="rId5" Type="http://schemas.openxmlformats.org/officeDocument/2006/relationships/image" Target="../media/image6.png"/><Relationship Id="rId10" Type="http://schemas.microsoft.com/office/2007/relationships/diagramDrawing" Target="../diagrams/drawing3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0.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image" Target="../media/image7.png"/><Relationship Id="rId7" Type="http://schemas.openxmlformats.org/officeDocument/2006/relationships/diagramLayout" Target="../diagrams/layout3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Data" Target="../diagrams/data31.xml"/><Relationship Id="rId11" Type="http://schemas.openxmlformats.org/officeDocument/2006/relationships/image" Target="../media/image23.png"/><Relationship Id="rId5" Type="http://schemas.openxmlformats.org/officeDocument/2006/relationships/image" Target="../media/image6.png"/><Relationship Id="rId10" Type="http://schemas.microsoft.com/office/2007/relationships/diagramDrawing" Target="../diagrams/drawing3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1.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32.xml"/><Relationship Id="rId3" Type="http://schemas.openxmlformats.org/officeDocument/2006/relationships/image" Target="../media/image7.png"/><Relationship Id="rId7" Type="http://schemas.openxmlformats.org/officeDocument/2006/relationships/diagramLayout" Target="../diagrams/layout3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Data" Target="../diagrams/data32.xml"/><Relationship Id="rId5" Type="http://schemas.openxmlformats.org/officeDocument/2006/relationships/image" Target="../media/image6.png"/><Relationship Id="rId10" Type="http://schemas.microsoft.com/office/2007/relationships/diagramDrawing" Target="../diagrams/drawing3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2.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7.png"/><Relationship Id="rId7" Type="http://schemas.openxmlformats.org/officeDocument/2006/relationships/diagramLayout" Target="../diagrams/layout3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24.png"/><Relationship Id="rId5" Type="http://schemas.openxmlformats.org/officeDocument/2006/relationships/image" Target="../media/image6.png"/><Relationship Id="rId10" Type="http://schemas.microsoft.com/office/2007/relationships/diagramDrawing" Target="../diagrams/drawing3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3.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4.xml"/><Relationship Id="rId3" Type="http://schemas.openxmlformats.org/officeDocument/2006/relationships/image" Target="../media/image7.png"/><Relationship Id="rId7" Type="http://schemas.openxmlformats.org/officeDocument/2006/relationships/diagramLayout" Target="../diagrams/layout3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34.xml"/><Relationship Id="rId11" Type="http://schemas.openxmlformats.org/officeDocument/2006/relationships/image" Target="../media/image25.png"/><Relationship Id="rId5" Type="http://schemas.openxmlformats.org/officeDocument/2006/relationships/image" Target="../media/image6.png"/><Relationship Id="rId10" Type="http://schemas.microsoft.com/office/2007/relationships/diagramDrawing" Target="../diagrams/drawing3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4.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image" Target="../media/image7.png"/><Relationship Id="rId7" Type="http://schemas.openxmlformats.org/officeDocument/2006/relationships/diagramLayout" Target="../diagrams/layout3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5.xml"/><Relationship Id="rId11" Type="http://schemas.openxmlformats.org/officeDocument/2006/relationships/image" Target="../media/image26.png"/><Relationship Id="rId5" Type="http://schemas.openxmlformats.org/officeDocument/2006/relationships/image" Target="../media/image6.png"/><Relationship Id="rId10" Type="http://schemas.microsoft.com/office/2007/relationships/diagramDrawing" Target="../diagrams/drawing3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5.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6.xml"/><Relationship Id="rId3" Type="http://schemas.openxmlformats.org/officeDocument/2006/relationships/image" Target="../media/image7.png"/><Relationship Id="rId7" Type="http://schemas.openxmlformats.org/officeDocument/2006/relationships/diagramLayout" Target="../diagrams/layout36.xml"/><Relationship Id="rId12"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Data" Target="../diagrams/data36.xml"/><Relationship Id="rId11" Type="http://schemas.openxmlformats.org/officeDocument/2006/relationships/image" Target="../media/image27.png"/><Relationship Id="rId5" Type="http://schemas.openxmlformats.org/officeDocument/2006/relationships/image" Target="../media/image6.png"/><Relationship Id="rId10" Type="http://schemas.microsoft.com/office/2007/relationships/diagramDrawing" Target="../diagrams/drawing3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6.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7.xml"/><Relationship Id="rId3" Type="http://schemas.openxmlformats.org/officeDocument/2006/relationships/image" Target="../media/image7.png"/><Relationship Id="rId7" Type="http://schemas.openxmlformats.org/officeDocument/2006/relationships/diagramLayout" Target="../diagrams/layout3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Data" Target="../diagrams/data37.xml"/><Relationship Id="rId5" Type="http://schemas.openxmlformats.org/officeDocument/2006/relationships/image" Target="../media/image6.png"/><Relationship Id="rId10" Type="http://schemas.microsoft.com/office/2007/relationships/diagramDrawing" Target="../diagrams/drawing3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7.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8.xml"/><Relationship Id="rId3" Type="http://schemas.openxmlformats.org/officeDocument/2006/relationships/image" Target="../media/image7.png"/><Relationship Id="rId7" Type="http://schemas.openxmlformats.org/officeDocument/2006/relationships/diagramLayout" Target="../diagrams/layout38.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Data" Target="../diagrams/data38.xml"/><Relationship Id="rId5" Type="http://schemas.openxmlformats.org/officeDocument/2006/relationships/image" Target="../media/image6.png"/><Relationship Id="rId10" Type="http://schemas.microsoft.com/office/2007/relationships/diagramDrawing" Target="../diagrams/drawing3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39.xml"/><Relationship Id="rId3" Type="http://schemas.openxmlformats.org/officeDocument/2006/relationships/image" Target="../media/image7.png"/><Relationship Id="rId7" Type="http://schemas.openxmlformats.org/officeDocument/2006/relationships/diagramLayout" Target="../diagrams/layout3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Data" Target="../diagrams/data39.xml"/><Relationship Id="rId5" Type="http://schemas.openxmlformats.org/officeDocument/2006/relationships/image" Target="../media/image6.png"/><Relationship Id="rId10" Type="http://schemas.microsoft.com/office/2007/relationships/diagramDrawing" Target="../diagrams/drawing3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9.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40.xml"/><Relationship Id="rId3" Type="http://schemas.openxmlformats.org/officeDocument/2006/relationships/image" Target="../media/image7.png"/><Relationship Id="rId7" Type="http://schemas.openxmlformats.org/officeDocument/2006/relationships/diagramLayout" Target="../diagrams/layout4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Data" Target="../diagrams/data40.xml"/><Relationship Id="rId5" Type="http://schemas.openxmlformats.org/officeDocument/2006/relationships/image" Target="../media/image6.png"/><Relationship Id="rId10" Type="http://schemas.microsoft.com/office/2007/relationships/diagramDrawing" Target="../diagrams/drawing4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0.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smtClean="0">
                <a:solidFill>
                  <a:schemeClr val="bg1"/>
                </a:solidFill>
                <a:latin typeface="Cambria" panose="02040503050406030204" pitchFamily="18" charset="0"/>
              </a:rPr>
              <a:t>Stage </a:t>
            </a:r>
            <a:r>
              <a:rPr lang="fr-FR" sz="2000" b="1"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239349" y="848655"/>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r>
              <a:rPr lang="fr-FR" dirty="0" smtClean="0">
                <a:ln>
                  <a:solidFill>
                    <a:schemeClr val="tx1"/>
                  </a:solidFill>
                </a:ln>
                <a:solidFill>
                  <a:schemeClr val="tx1"/>
                </a:solidFill>
                <a:latin typeface="Calibri" panose="020F0502020204030204" pitchFamily="34" charset="0"/>
                <a:cs typeface="Calibri" panose="020F0502020204030204" pitchFamily="34" charset="0"/>
              </a:rPr>
              <a:t>).</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endParaRPr lang="fr-FR" dirty="0" smtClean="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Common.</a:t>
            </a:r>
            <a:r>
              <a:rPr lang="fr-FR" dirty="0">
                <a:ln>
                  <a:solidFill>
                    <a:schemeClr val="tx1"/>
                  </a:solidFill>
                </a:ln>
                <a:solidFill>
                  <a:schemeClr val="tx1"/>
                </a:solidFill>
                <a:latin typeface="Calibri" panose="020F0502020204030204" pitchFamily="34" charset="0"/>
                <a:cs typeface="Calibri" panose="020F0502020204030204" pitchFamily="34" charset="0"/>
              </a:rPr>
              <a:t>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r>
              <a:rPr lang="en-US" dirty="0" smtClean="0">
                <a:ln>
                  <a:solidFill>
                    <a:schemeClr val="tx1"/>
                  </a:solidFill>
                </a:ln>
                <a:solidFill>
                  <a:schemeClr val="tx1"/>
                </a:solidFill>
                <a:latin typeface="Calibri" panose="020F0502020204030204" pitchFamily="34" charset="0"/>
                <a:cs typeface="Calibri" panose="020F0502020204030204" pitchFamily="34" charset="0"/>
              </a:rPr>
              <a:t>).</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YARN.</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MapReduce.</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2574243" y="772578"/>
            <a:ext cx="2873919"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15" name="Image 276"/>
          <p:cNvPicPr/>
          <p:nvPr/>
        </p:nvPicPr>
        <p:blipFill>
          <a:blip r:embed="rId6">
            <a:extLst>
              <a:ext uri="{28A0092B-C50C-407E-A947-70E740481C1C}">
                <a14:useLocalDpi xmlns:a14="http://schemas.microsoft.com/office/drawing/2010/main" val="0"/>
              </a:ext>
            </a:extLst>
          </a:blip>
          <a:srcRect/>
          <a:stretch>
            <a:fillRect/>
          </a:stretch>
        </p:blipFill>
        <p:spPr bwMode="auto">
          <a:xfrm>
            <a:off x="1592826" y="1735469"/>
            <a:ext cx="9094839" cy="4109884"/>
          </a:xfrm>
          <a:prstGeom prst="rect">
            <a:avLst/>
          </a:prstGeom>
          <a:noFill/>
          <a:ln>
            <a:noFill/>
          </a:ln>
        </p:spPr>
      </p:pic>
      <p:graphicFrame>
        <p:nvGraphicFramePr>
          <p:cNvPr id="16"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00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6448153" y="77257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a:t>
            </a:r>
            <a:r>
              <a:rPr lang="fr-FR" sz="1800" b="1" dirty="0" smtClean="0"/>
              <a:t>4 </a:t>
            </a:r>
            <a:r>
              <a:rPr lang="fr-FR" sz="1800" b="1" dirty="0"/>
              <a:t>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334929"/>
            <a:ext cx="11669980" cy="1754326"/>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Common utilities: </a:t>
            </a:r>
            <a:r>
              <a:rPr lang="fr-FR" dirty="0">
                <a:solidFill>
                  <a:schemeClr val="tx2"/>
                </a:solidFill>
                <a:latin typeface="Times New Roman" pitchFamily="18" charset="0"/>
                <a:cs typeface="Times New Roman" pitchFamily="18" charset="0"/>
              </a:rPr>
              <a:t>Aussi appelé le Hadoop commun et Hadoop Core. Ce ne sont que les bibliothèques, fichiers, scripts et utilitaires JAVA réellement requis par les autres composants Hadoop pour fonctionner, Il s'agit d'une partie ou d'un module essentiel du Framework Apache Hadoop, avec le système de fichiers distribués Hadoop (HDFS), Hadoop YARN et Hadoop MapReduce.</a:t>
            </a:r>
            <a:endParaRPr lang="en-US" b="1" dirty="0">
              <a:solidFill>
                <a:schemeClr val="tx2"/>
              </a:solidFill>
              <a:latin typeface="Footlight MT Light" panose="0204060206030A020304" pitchFamily="18" charset="0"/>
            </a:endParaRPr>
          </a:p>
        </p:txBody>
      </p:sp>
      <p:sp>
        <p:nvSpPr>
          <p:cNvPr id="16" name="Rectangle 15"/>
          <p:cNvSpPr/>
          <p:nvPr/>
        </p:nvSpPr>
        <p:spPr>
          <a:xfrm>
            <a:off x="282671" y="3023300"/>
            <a:ext cx="11669980" cy="1754326"/>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NDFS: </a:t>
            </a:r>
            <a:r>
              <a:rPr lang="fr-FR" dirty="0" smtClean="0">
                <a:solidFill>
                  <a:schemeClr val="tx2"/>
                </a:solidFill>
                <a:latin typeface="Times New Roman" pitchFamily="18" charset="0"/>
                <a:cs typeface="Times New Roman" pitchFamily="18" charset="0"/>
              </a:rPr>
              <a:t>est </a:t>
            </a:r>
            <a:r>
              <a:rPr lang="fr-FR" dirty="0">
                <a:solidFill>
                  <a:schemeClr val="tx2"/>
                </a:solidFill>
                <a:latin typeface="Times New Roman" pitchFamily="18" charset="0"/>
                <a:cs typeface="Times New Roman" pitchFamily="18" charset="0"/>
              </a:rPr>
              <a:t>la couche de stockage pour le </a:t>
            </a:r>
            <a:r>
              <a:rPr lang="fr-FR" dirty="0" err="1">
                <a:solidFill>
                  <a:schemeClr val="tx2"/>
                </a:solidFill>
                <a:latin typeface="Times New Roman" pitchFamily="18" charset="0"/>
                <a:cs typeface="Times New Roman" pitchFamily="18" charset="0"/>
              </a:rPr>
              <a:t>Big</a:t>
            </a:r>
            <a:r>
              <a:rPr lang="fr-FR" dirty="0">
                <a:solidFill>
                  <a:schemeClr val="tx2"/>
                </a:solidFill>
                <a:latin typeface="Times New Roman" pitchFamily="18" charset="0"/>
                <a:cs typeface="Times New Roman" pitchFamily="18" charset="0"/>
              </a:rPr>
              <a:t> Data, c'est un cluster de nombreuses machines, les données stockées peuvent être utilisées pour le traitement à l'aide de Hadoop. Une fois les données sont transmises à HDFS, nous pouvons les traiter à tout moment, jusqu'au moment où nous traitons les données, elles résideront dans HDFS jusqu'à ce que nous supprimions les fichiers manuellement.</a:t>
            </a:r>
            <a:endParaRPr lang="en-US" b="1" dirty="0">
              <a:solidFill>
                <a:schemeClr val="tx2"/>
              </a:solidFill>
              <a:latin typeface="Footlight MT Light" panose="0204060206030A020304" pitchFamily="18" charset="0"/>
            </a:endParaRPr>
          </a:p>
        </p:txBody>
      </p:sp>
      <p:sp>
        <p:nvSpPr>
          <p:cNvPr id="17" name="Rectangle 16"/>
          <p:cNvSpPr/>
          <p:nvPr/>
        </p:nvSpPr>
        <p:spPr>
          <a:xfrm>
            <a:off x="332050" y="4727862"/>
            <a:ext cx="11669980" cy="1338828"/>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YARN: </a:t>
            </a:r>
            <a:r>
              <a:rPr lang="fr-FR" dirty="0">
                <a:solidFill>
                  <a:schemeClr val="tx2"/>
                </a:solidFill>
                <a:latin typeface="Times New Roman" pitchFamily="18" charset="0"/>
                <a:cs typeface="Times New Roman" pitchFamily="18" charset="0"/>
              </a:rPr>
              <a:t>YARN détermine quel travail est effectué et quelle machine il est effectué. Il a toutes les informations des cœurs et de la mémoire disponibles dans le cluster, il suit la consommation de mémoire dans le cluster. Il interagit avec le NameNode sur les données où il réside pour prendre la décision sur l'allocation des </a:t>
            </a:r>
            <a:r>
              <a:rPr lang="fr-FR" dirty="0" smtClean="0">
                <a:solidFill>
                  <a:schemeClr val="tx2"/>
                </a:solidFill>
                <a:latin typeface="Times New Roman" pitchFamily="18" charset="0"/>
                <a:cs typeface="Times New Roman" pitchFamily="18" charset="0"/>
              </a:rPr>
              <a:t>ressources.</a:t>
            </a: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2674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210913"/>
            <a:ext cx="11669980" cy="549381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MapReduce</a:t>
            </a:r>
            <a:r>
              <a:rPr lang="fr-FR" dirty="0">
                <a:solidFill>
                  <a:schemeClr val="tx2"/>
                </a:solidFill>
                <a:latin typeface="Times New Roman" pitchFamily="18" charset="0"/>
                <a:cs typeface="Times New Roman" pitchFamily="18" charset="0"/>
              </a:rPr>
              <a:t> </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MapReduce est Framework de programmation qui nous permet d'effectuer un traitement distribué et parallèle sur de grands ensembles des données dans un environnement distribué. Il se compose de deux tâches distinctes : Map et </a:t>
            </a:r>
            <a:r>
              <a:rPr lang="fr-FR" dirty="0" smtClean="0">
                <a:solidFill>
                  <a:schemeClr val="tx2"/>
                </a:solidFill>
                <a:latin typeface="Times New Roman" pitchFamily="18" charset="0"/>
                <a:cs typeface="Times New Roman" pitchFamily="18" charset="0"/>
              </a:rPr>
              <a:t>Reduce. </a:t>
            </a:r>
            <a:r>
              <a:rPr lang="fr-FR" dirty="0">
                <a:solidFill>
                  <a:schemeClr val="tx2"/>
                </a:solidFill>
                <a:latin typeface="Times New Roman" pitchFamily="18" charset="0"/>
                <a:cs typeface="Times New Roman" pitchFamily="18" charset="0"/>
              </a:rPr>
              <a:t>MapReduce a principalement les trois classes suivantes : </a:t>
            </a:r>
          </a:p>
          <a:p>
            <a:pPr marL="285750" indent="-285750">
              <a:lnSpc>
                <a:spcPct val="150000"/>
              </a:lnSpc>
              <a:buFont typeface="Arial" panose="020B0604020202020204" pitchFamily="34" charset="0"/>
              <a:buChar char="•"/>
            </a:pPr>
            <a:r>
              <a:rPr lang="en-US" b="1" dirty="0">
                <a:solidFill>
                  <a:schemeClr val="tx2"/>
                </a:solidFill>
                <a:latin typeface="Footlight MT Light" panose="0204060206030A020304" pitchFamily="18" charset="0"/>
              </a:rPr>
              <a:t> </a:t>
            </a:r>
            <a:r>
              <a:rPr lang="en-US" b="1" dirty="0" smtClean="0">
                <a:solidFill>
                  <a:schemeClr val="tx2"/>
                </a:solidFill>
                <a:latin typeface="Footlight MT Light" panose="0204060206030A020304" pitchFamily="18" charset="0"/>
              </a:rPr>
              <a:t> Classe Mapper: </a:t>
            </a:r>
            <a:r>
              <a:rPr lang="en-US" dirty="0">
                <a:solidFill>
                  <a:schemeClr val="tx2"/>
                </a:solidFill>
                <a:latin typeface="Times New Roman" pitchFamily="18" charset="0"/>
                <a:cs typeface="Times New Roman" pitchFamily="18" charset="0"/>
              </a:rPr>
              <a:t>Dans ce </a:t>
            </a:r>
            <a:r>
              <a:rPr lang="en-US" dirty="0" smtClean="0">
                <a:solidFill>
                  <a:schemeClr val="tx2"/>
                </a:solidFill>
                <a:latin typeface="Times New Roman" pitchFamily="18" charset="0"/>
                <a:cs typeface="Times New Roman" pitchFamily="18" charset="0"/>
              </a:rPr>
              <a:t>classe</a:t>
            </a:r>
            <a:r>
              <a:rPr lang="fr-FR"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RecordReader traite chaque enregistrement d'entrée et génère la paire clé-valeur respective. Le Mapper de Hadoop enregistre ces données intermédiaires sur le disque local</a:t>
            </a:r>
            <a:r>
              <a:rPr lang="fr-FR" dirty="0" smtClean="0">
                <a:solidFill>
                  <a:schemeClr val="tx2"/>
                </a:solidFill>
                <a:latin typeface="Times New Roman" pitchFamily="18" charset="0"/>
                <a:cs typeface="Times New Roman" pitchFamily="18" charset="0"/>
              </a:rPr>
              <a:t>.</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Reducer</a:t>
            </a:r>
            <a:r>
              <a:rPr lang="fr-FR" b="1" dirty="0" smtClean="0">
                <a:solidFill>
                  <a:schemeClr val="tx2"/>
                </a:solidFill>
                <a:latin typeface="Footlight MT Light" panose="0204060206030A020304" pitchFamily="18" charset="0"/>
              </a:rPr>
              <a:t>: </a:t>
            </a:r>
            <a:r>
              <a:rPr lang="fr-FR" dirty="0">
                <a:solidFill>
                  <a:schemeClr val="tx2"/>
                </a:solidFill>
                <a:latin typeface="Times New Roman" pitchFamily="18" charset="0"/>
                <a:cs typeface="Times New Roman" pitchFamily="18" charset="0"/>
              </a:rPr>
              <a:t>Reduce est la classe qui accepte les clés et les valeurs de la sortie de la phase des mappeurs. Les clés et les valeurs générées par le mappeur sont acceptées en entrée dans le réducteur pour un traitement ultérieur. </a:t>
            </a:r>
            <a:endParaRPr lang="fr-FR" dirty="0" smtClean="0">
              <a:solidFill>
                <a:schemeClr val="tx2"/>
              </a:solidFill>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driver: </a:t>
            </a:r>
            <a:r>
              <a:rPr lang="fr-FR" dirty="0">
                <a:solidFill>
                  <a:schemeClr val="tx2"/>
                </a:solidFill>
                <a:latin typeface="Times New Roman" pitchFamily="18" charset="0"/>
                <a:cs typeface="Times New Roman" pitchFamily="18" charset="0"/>
              </a:rPr>
              <a:t>Outre la classe mapper et Reducer, nous avons besoin d'une classe supplémentaire qui est la classe Driver. Ce code est nécessaire pour MapReduce car il est le pont entre le Framework et la logique implémentée. Il spécifie la configuration, le chemin des données d'entrée, le chemin de stockage de sortie et, plus important encore, les classes de mappage et de réduction qui doivent être implémentées et de nombreuses autres configurations doivent être définies dans cette classe. </a:t>
            </a:r>
          </a:p>
          <a:p>
            <a:pPr marL="285750" indent="-285750">
              <a:lnSpc>
                <a:spcPct val="150000"/>
              </a:lnSpc>
              <a:buFont typeface="Arial" panose="020B0604020202020204" pitchFamily="34" charset="0"/>
              <a:buChar char="•"/>
            </a:pP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10473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32" name="Groupe 10"/>
          <p:cNvGrpSpPr/>
          <p:nvPr/>
        </p:nvGrpSpPr>
        <p:grpSpPr>
          <a:xfrm>
            <a:off x="347340" y="763983"/>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3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3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Diagram 1"/>
          <p:cNvGraphicFramePr/>
          <p:nvPr>
            <p:extLst>
              <p:ext uri="{D42A27DB-BD31-4B8C-83A1-F6EECF244321}">
                <p14:modId xmlns:p14="http://schemas.microsoft.com/office/powerpoint/2010/main" val="688532892"/>
              </p:ext>
            </p:extLst>
          </p:nvPr>
        </p:nvGraphicFramePr>
        <p:xfrm>
          <a:off x="2045110" y="1474517"/>
          <a:ext cx="8114890" cy="46638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9" name="Hexagon 18"/>
          <p:cNvSpPr/>
          <p:nvPr/>
        </p:nvSpPr>
        <p:spPr>
          <a:xfrm>
            <a:off x="4837471" y="2488130"/>
            <a:ext cx="658761" cy="58122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31" name="Groupe 10"/>
          <p:cNvGrpSpPr/>
          <p:nvPr/>
        </p:nvGrpSpPr>
        <p:grpSpPr>
          <a:xfrm>
            <a:off x="2156421" y="796493"/>
            <a:ext cx="2821858" cy="471809"/>
            <a:chOff x="1967926" y="1037692"/>
            <a:chExt cx="3033215" cy="389476"/>
          </a:xfrm>
        </p:grpSpPr>
        <p:sp>
          <p:nvSpPr>
            <p:cNvPr id="3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4"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35"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36"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3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38" name="Diagramme 29"/>
          <p:cNvGraphicFramePr/>
          <p:nvPr>
            <p:extLst>
              <p:ext uri="{D42A27DB-BD31-4B8C-83A1-F6EECF244321}">
                <p14:modId xmlns:p14="http://schemas.microsoft.com/office/powerpoint/2010/main" val="1109551842"/>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63102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9" name="Groupe 10"/>
          <p:cNvGrpSpPr/>
          <p:nvPr/>
        </p:nvGrpSpPr>
        <p:grpSpPr>
          <a:xfrm>
            <a:off x="5162399" y="763261"/>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6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6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55575" y="1411347"/>
            <a:ext cx="8661410" cy="369332"/>
          </a:xfrm>
          <a:prstGeom prst="rect">
            <a:avLst/>
          </a:prstGeom>
          <a:noFill/>
        </p:spPr>
        <p:txBody>
          <a:bodyPr wrap="none" rtlCol="0">
            <a:spAutoFit/>
          </a:bodyPr>
          <a:lstStyle/>
          <a:p>
            <a:r>
              <a:rPr lang="fr-FR" b="1" dirty="0"/>
              <a:t>L’architecture de Spark comprend les trois composants principaux suivants </a:t>
            </a:r>
            <a:r>
              <a:rPr lang="fr-FR" b="1" dirty="0" smtClean="0"/>
              <a:t>:</a:t>
            </a:r>
            <a:endParaRPr lang="fr-FR" b="1" dirty="0"/>
          </a:p>
        </p:txBody>
      </p:sp>
      <p:sp>
        <p:nvSpPr>
          <p:cNvPr id="18" name="Rectangle 17"/>
          <p:cNvSpPr/>
          <p:nvPr/>
        </p:nvSpPr>
        <p:spPr>
          <a:xfrm>
            <a:off x="221237" y="1915248"/>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Le stockage des données</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Spark utilise le système de fichiers HDFS pour le stockage des données. Il peut fonctionner avec n’importe quelle source des données compatible avec Hadoop, dont HDFS, HBase, Cassandra, etc.</a:t>
            </a:r>
            <a:endParaRPr lang="en-US" dirty="0">
              <a:solidFill>
                <a:schemeClr val="tx2"/>
              </a:solidFill>
              <a:latin typeface="Times New Roman" pitchFamily="18" charset="0"/>
              <a:cs typeface="Times New Roman" pitchFamily="18" charset="0"/>
            </a:endParaRPr>
          </a:p>
        </p:txBody>
      </p:sp>
      <p:sp>
        <p:nvSpPr>
          <p:cNvPr id="19" name="Rectangle 18"/>
          <p:cNvSpPr/>
          <p:nvPr/>
        </p:nvSpPr>
        <p:spPr>
          <a:xfrm>
            <a:off x="221237" y="3374153"/>
            <a:ext cx="11669980" cy="873572"/>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L’API: </a:t>
            </a:r>
            <a:r>
              <a:rPr lang="fr-FR" dirty="0">
                <a:solidFill>
                  <a:schemeClr val="tx2"/>
                </a:solidFill>
                <a:latin typeface="Times New Roman" pitchFamily="18" charset="0"/>
                <a:cs typeface="Times New Roman" pitchFamily="18" charset="0"/>
              </a:rPr>
              <a:t>L’API permet aux développeurs de créer des applications Spark en utilisant une API standard. L’API existe en Scala, Java et Python. </a:t>
            </a:r>
          </a:p>
        </p:txBody>
      </p:sp>
      <p:sp>
        <p:nvSpPr>
          <p:cNvPr id="20" name="Rectangle 19"/>
          <p:cNvSpPr/>
          <p:nvPr/>
        </p:nvSpPr>
        <p:spPr>
          <a:xfrm>
            <a:off x="239349" y="4525292"/>
            <a:ext cx="11669980" cy="877035"/>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Gestion des ressources</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Spark peut être déployé comme un serveur autonome ou sur un Framework de traitements distribués comme Mesos ou YARN.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243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Hadoop</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Spark</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Différence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Etude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itre 1"/>
          <p:cNvSpPr txBox="1">
            <a:spLocks/>
          </p:cNvSpPr>
          <p:nvPr/>
        </p:nvSpPr>
        <p:spPr>
          <a:xfrm>
            <a:off x="155575" y="1347600"/>
            <a:ext cx="612123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i="1" dirty="0"/>
              <a:t>Les </a:t>
            </a:r>
            <a:r>
              <a:rPr lang="fr-FR" sz="1800" b="1" i="1" dirty="0" err="1" smtClean="0"/>
              <a:t>Resilient</a:t>
            </a:r>
            <a:r>
              <a:rPr lang="fr-FR" sz="1800" b="1" i="1" dirty="0" smtClean="0"/>
              <a:t> </a:t>
            </a:r>
            <a:r>
              <a:rPr lang="fr-FR" sz="1800" b="1" i="1" dirty="0" err="1"/>
              <a:t>Distributed</a:t>
            </a:r>
            <a:r>
              <a:rPr lang="fr-FR" sz="1800" b="1" i="1" dirty="0"/>
              <a:t> </a:t>
            </a:r>
            <a:r>
              <a:rPr lang="fr-FR" sz="1800" b="1" i="1" dirty="0" err="1" smtClean="0"/>
              <a:t>Datasets</a:t>
            </a:r>
            <a:r>
              <a:rPr lang="fr-FR" b="1" i="1" dirty="0"/>
              <a:t> </a:t>
            </a:r>
            <a:r>
              <a:rPr lang="fr-FR" b="1" i="1" dirty="0" smtClean="0"/>
              <a:t>« RDD »</a:t>
            </a:r>
            <a:endParaRPr lang="fr-FR" dirty="0"/>
          </a:p>
          <a:p>
            <a:endParaRPr lang="fr-FR" sz="1800" b="1" dirty="0"/>
          </a:p>
        </p:txBody>
      </p:sp>
      <p:sp>
        <p:nvSpPr>
          <p:cNvPr id="2" name="Rectangle 1"/>
          <p:cNvSpPr/>
          <p:nvPr/>
        </p:nvSpPr>
        <p:spPr>
          <a:xfrm>
            <a:off x="239349" y="1790753"/>
            <a:ext cx="11824224" cy="4247317"/>
          </a:xfrm>
          <a:prstGeom prst="rect">
            <a:avLst/>
          </a:prstGeom>
        </p:spPr>
        <p:txBody>
          <a:bodyPr wrap="square">
            <a:spAutoFit/>
          </a:bodyPr>
          <a:lstStyle/>
          <a:p>
            <a:pPr algn="just">
              <a:lnSpc>
                <a:spcPct val="150000"/>
              </a:lnSpc>
            </a:pPr>
            <a:r>
              <a:rPr lang="fr-FR" dirty="0"/>
              <a:t>Les </a:t>
            </a:r>
            <a:r>
              <a:rPr lang="fr-FR" dirty="0" err="1"/>
              <a:t>Resilient</a:t>
            </a:r>
            <a:r>
              <a:rPr lang="fr-FR" dirty="0"/>
              <a:t> </a:t>
            </a:r>
            <a:r>
              <a:rPr lang="fr-FR" dirty="0" err="1"/>
              <a:t>Distributed</a:t>
            </a:r>
            <a:r>
              <a:rPr lang="fr-FR" dirty="0"/>
              <a:t> </a:t>
            </a:r>
            <a:r>
              <a:rPr lang="fr-FR" dirty="0" err="1"/>
              <a:t>Datasets</a:t>
            </a:r>
            <a:r>
              <a:rPr lang="fr-FR" dirty="0"/>
              <a:t> </a:t>
            </a:r>
            <a:r>
              <a:rPr lang="fr-FR" dirty="0" smtClean="0"/>
              <a:t>,ou </a:t>
            </a:r>
            <a:r>
              <a:rPr lang="fr-FR" dirty="0"/>
              <a:t>RDD, sont un concept au cœur du Framework Spark. Vous pouvez voir un RDD comme une table dans une base des données. Celui-ci peut porter tout type des données et la stocké par Spark sur différentes partitions. Les RDD permettent de réarranger les calculs et d’optimiser le traitement. Les RDD supportent deux types d’opérations :</a:t>
            </a:r>
          </a:p>
          <a:p>
            <a:pPr marL="285750" indent="-285750" algn="just">
              <a:lnSpc>
                <a:spcPct val="150000"/>
              </a:lnSpc>
              <a:buFont typeface="Wingdings" panose="05000000000000000000" pitchFamily="2" charset="2"/>
              <a:buChar char="q"/>
            </a:pPr>
            <a:r>
              <a:rPr lang="fr-FR" b="1" dirty="0"/>
              <a:t>Les transformations : </a:t>
            </a:r>
            <a:r>
              <a:rPr lang="fr-FR" dirty="0"/>
              <a:t>les </a:t>
            </a:r>
            <a:r>
              <a:rPr lang="fr-FR" dirty="0" smtClean="0"/>
              <a:t>transformations</a:t>
            </a:r>
            <a:r>
              <a:rPr lang="fr-FR" dirty="0"/>
              <a:t> ne retournent pas de valeur seule, elles retournent un nouveau RDD. Rien n’est évalué lorsque l’on fait appel à une fonction de transformation, cette fonction prend juste un RDD et retourne un nouveau RDD. </a:t>
            </a:r>
          </a:p>
          <a:p>
            <a:pPr marL="285750" indent="-285750" algn="just">
              <a:lnSpc>
                <a:spcPct val="150000"/>
              </a:lnSpc>
              <a:buFont typeface="Wingdings" panose="05000000000000000000" pitchFamily="2" charset="2"/>
              <a:buChar char="q"/>
            </a:pPr>
            <a:r>
              <a:rPr lang="fr-FR" b="1" dirty="0"/>
              <a:t>Les actions :</a:t>
            </a:r>
            <a:r>
              <a:rPr lang="fr-FR" dirty="0"/>
              <a:t> les </a:t>
            </a:r>
            <a:r>
              <a:rPr lang="fr-FR" dirty="0" smtClean="0"/>
              <a:t>actions</a:t>
            </a:r>
            <a:r>
              <a:rPr lang="fr-FR" dirty="0"/>
              <a:t> évaluent et retournent une nouvelle valeur. Au moment où une fonction d’action est appelée sur un objet RDD, toutes les requêtes de traitement des données sont calculées et le résultat est retourné. </a:t>
            </a:r>
          </a:p>
        </p:txBody>
      </p:sp>
    </p:spTree>
    <p:extLst>
      <p:ext uri="{BB962C8B-B14F-4D97-AF65-F5344CB8AC3E}">
        <p14:creationId xmlns:p14="http://schemas.microsoft.com/office/powerpoint/2010/main" val="535672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327427"/>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Apache Spark </a:t>
            </a:r>
            <a:r>
              <a:rPr lang="fr-FR" b="1" dirty="0" smtClean="0">
                <a:solidFill>
                  <a:schemeClr val="tx2"/>
                </a:solidFill>
                <a:latin typeface="Times New Roman" pitchFamily="18" charset="0"/>
                <a:cs typeface="Times New Roman" pitchFamily="18" charset="0"/>
              </a:rPr>
              <a:t>Core: </a:t>
            </a:r>
            <a:r>
              <a:rPr lang="fr-FR" dirty="0">
                <a:solidFill>
                  <a:schemeClr val="tx2"/>
                </a:solidFill>
                <a:latin typeface="Times New Roman" pitchFamily="18" charset="0"/>
                <a:cs typeface="Times New Roman" pitchFamily="18" charset="0"/>
              </a:rPr>
              <a:t>est le moteur d'exécution général sous-jacent de la plateforme Spark sur lequel toutes les autres fonctionnalités sont basées. Il fournit des jeux des données de calcul et de référencement en mémoire dans des systèmes de stockage externes..</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2921215"/>
            <a:ext cx="11669980" cy="873252"/>
          </a:xfrm>
          <a:prstGeom prst="rect">
            <a:avLst/>
          </a:prstGeom>
        </p:spPr>
        <p:txBody>
          <a:bodyPr wrap="square">
            <a:spAutoFit/>
          </a:bodyPr>
          <a:lstStyle/>
          <a:p>
            <a:pPr algn="just">
              <a:lnSpc>
                <a:spcPct val="150000"/>
              </a:lnSpc>
            </a:pPr>
            <a:r>
              <a:rPr lang="fr-FR" b="1" dirty="0" smtClean="0">
                <a:solidFill>
                  <a:schemeClr val="tx2"/>
                </a:solidFill>
                <a:latin typeface="Times New Roman" pitchFamily="18" charset="0"/>
                <a:cs typeface="Times New Roman" pitchFamily="18" charset="0"/>
              </a:rPr>
              <a:t>Spark SQL: </a:t>
            </a:r>
            <a:r>
              <a:rPr lang="fr-FR" dirty="0">
                <a:solidFill>
                  <a:schemeClr val="tx2"/>
                </a:solidFill>
                <a:latin typeface="Times New Roman" pitchFamily="18" charset="0"/>
                <a:cs typeface="Times New Roman" pitchFamily="18" charset="0"/>
              </a:rPr>
              <a:t>est un composant au-dessus de Spark Core qui introduit une nouvelle abstraction des données appelée Schéma RDD, qui prend en charge les données structurées et semi-structurées.</a:t>
            </a:r>
            <a:endParaRPr lang="en-US" dirty="0">
              <a:solidFill>
                <a:schemeClr val="tx2"/>
              </a:solidFill>
              <a:latin typeface="Times New Roman" pitchFamily="18" charset="0"/>
              <a:cs typeface="Times New Roman" pitchFamily="18" charset="0"/>
            </a:endParaRPr>
          </a:p>
        </p:txBody>
      </p:sp>
      <p:sp>
        <p:nvSpPr>
          <p:cNvPr id="29" name="Rectangle 28"/>
          <p:cNvSpPr/>
          <p:nvPr/>
        </p:nvSpPr>
        <p:spPr>
          <a:xfrm>
            <a:off x="155575" y="4367839"/>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a:t>
            </a:r>
            <a:r>
              <a:rPr lang="fr-FR" b="1" dirty="0" smtClean="0">
                <a:solidFill>
                  <a:schemeClr val="tx2"/>
                </a:solidFill>
                <a:latin typeface="Times New Roman" pitchFamily="18" charset="0"/>
                <a:cs typeface="Times New Roman" pitchFamily="18" charset="0"/>
              </a:rPr>
              <a:t>Streaming: </a:t>
            </a:r>
            <a:r>
              <a:rPr lang="fr-FR" dirty="0">
                <a:solidFill>
                  <a:schemeClr val="tx2"/>
                </a:solidFill>
                <a:latin typeface="Times New Roman" pitchFamily="18" charset="0"/>
                <a:cs typeface="Times New Roman" pitchFamily="18" charset="0"/>
              </a:rPr>
              <a:t>Spark Streaming exploite la capacité de planification rapide de Spark Core pour effectuer des analyses de streaming. Il ingère les données en mini-lots et effectue des transformations RDD (</a:t>
            </a:r>
            <a:r>
              <a:rPr lang="fr-FR" dirty="0" err="1">
                <a:solidFill>
                  <a:schemeClr val="tx2"/>
                </a:solidFill>
                <a:latin typeface="Times New Roman" pitchFamily="18" charset="0"/>
                <a:cs typeface="Times New Roman" pitchFamily="18" charset="0"/>
              </a:rPr>
              <a:t>Resilient</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Distributed</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Datasets</a:t>
            </a:r>
            <a:r>
              <a:rPr lang="fr-FR" dirty="0">
                <a:solidFill>
                  <a:schemeClr val="tx2"/>
                </a:solidFill>
                <a:latin typeface="Times New Roman" pitchFamily="18" charset="0"/>
                <a:cs typeface="Times New Roman" pitchFamily="18" charset="0"/>
              </a:rPr>
              <a:t>) sur ces mini-lots des données.</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07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749412"/>
            <a:ext cx="11669980" cy="87357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MLlib (bibliothèque d'apprentissage automatique</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MLlib est un cadre d'apprentissage machine distribué au-dessus de Spark en raison de l'architecture Spark basée sur la mémoire distribuée.</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3414961"/>
            <a:ext cx="11669980" cy="1338828"/>
          </a:xfrm>
          <a:prstGeom prst="rect">
            <a:avLst/>
          </a:prstGeom>
        </p:spPr>
        <p:txBody>
          <a:bodyPr wrap="square">
            <a:spAutoFit/>
          </a:bodyPr>
          <a:lstStyle/>
          <a:p>
            <a:pPr algn="just">
              <a:lnSpc>
                <a:spcPct val="150000"/>
              </a:lnSpc>
            </a:pPr>
            <a:r>
              <a:rPr lang="fr-FR" b="1" dirty="0" smtClean="0">
                <a:solidFill>
                  <a:schemeClr val="tx2"/>
                </a:solidFill>
                <a:latin typeface="Times New Roman" pitchFamily="18" charset="0"/>
                <a:cs typeface="Times New Roman" pitchFamily="18" charset="0"/>
              </a:rPr>
              <a:t>GraphX: </a:t>
            </a:r>
            <a:r>
              <a:rPr lang="fr-FR" dirty="0"/>
              <a:t>​​</a:t>
            </a:r>
            <a:r>
              <a:rPr lang="fr-FR" dirty="0">
                <a:solidFill>
                  <a:schemeClr val="tx2"/>
                </a:solidFill>
                <a:latin typeface="Times New Roman" pitchFamily="18" charset="0"/>
                <a:cs typeface="Times New Roman" pitchFamily="18" charset="0"/>
              </a:rPr>
              <a:t>est un Framework de traitement graphique distribué au-dessus de Spark. Il fournit une API pour exprimer le calcul de graphes qui peut modéliser les graphes définis par l'utilisateur à l'aide de l'API d'abstraction </a:t>
            </a:r>
            <a:r>
              <a:rPr lang="fr-FR" dirty="0" err="1">
                <a:solidFill>
                  <a:schemeClr val="tx2"/>
                </a:solidFill>
                <a:latin typeface="Times New Roman" pitchFamily="18" charset="0"/>
                <a:cs typeface="Times New Roman" pitchFamily="18" charset="0"/>
              </a:rPr>
              <a:t>Pregel</a:t>
            </a:r>
            <a:r>
              <a:rPr lang="fr-FR" dirty="0">
                <a:solidFill>
                  <a:schemeClr val="tx2"/>
                </a:solidFill>
                <a:latin typeface="Times New Roman" pitchFamily="18" charset="0"/>
                <a:cs typeface="Times New Roman" pitchFamily="18" charset="0"/>
              </a:rPr>
              <a:t>. Il fournit également un runtime optimisé pour cette abstraction.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68787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460375" y="2407346"/>
            <a:ext cx="11392376" cy="210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p>
        </p:txBody>
      </p:sp>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a:t>
            </a:r>
            <a:r>
              <a:rPr lang="fr-FR" sz="1800" b="1" dirty="0" smtClean="0"/>
              <a:t>d'essai les méthodes:</a:t>
            </a:r>
            <a:r>
              <a:rPr lang="fr-FR" sz="1800" b="1" dirty="0"/>
              <a:t/>
            </a:r>
            <a:br>
              <a:rPr lang="fr-FR" sz="1800" b="1" dirty="0"/>
            </a:br>
            <a:endParaRPr lang="fr-FR" sz="1800" b="1" dirty="0"/>
          </a:p>
        </p:txBody>
      </p:sp>
      <p:sp>
        <p:nvSpPr>
          <p:cNvPr id="4" name="Rectangle 3"/>
          <p:cNvSpPr/>
          <p:nvPr/>
        </p:nvSpPr>
        <p:spPr>
          <a:xfrm>
            <a:off x="239349" y="1373442"/>
            <a:ext cx="11713302" cy="880369"/>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ce travail, Hadoop et Spark sont déployés sur 8 machines virtuelles. Le maître l'IP du nœud est 10.59.7.151, et les autres nœuds esclaves ou travailleurs sont de 10.59.7.152 à 10.59.7.158.</a:t>
            </a:r>
          </a:p>
        </p:txBody>
      </p:sp>
      <p:pic>
        <p:nvPicPr>
          <p:cNvPr id="17" name="Image 1"/>
          <p:cNvPicPr/>
          <p:nvPr/>
        </p:nvPicPr>
        <p:blipFill rotWithShape="1">
          <a:blip r:embed="rId11"/>
          <a:srcRect l="3380" t="4560" r="7381" b="4264"/>
          <a:stretch/>
        </p:blipFill>
        <p:spPr bwMode="auto">
          <a:xfrm>
            <a:off x="460375" y="2568196"/>
            <a:ext cx="11339876" cy="3175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a:t>
            </a:r>
            <a:r>
              <a:rPr lang="fr-FR" sz="1800" b="1" dirty="0" smtClean="0"/>
              <a:t>d'essai les méthodes:</a:t>
            </a:r>
            <a:r>
              <a:rPr lang="fr-FR" sz="1800" b="1" dirty="0"/>
              <a:t/>
            </a:r>
            <a:br>
              <a:rPr lang="fr-FR" sz="1800" b="1" dirty="0"/>
            </a:br>
            <a:endParaRPr lang="fr-FR" sz="1800" b="1" dirty="0"/>
          </a:p>
        </p:txBody>
      </p:sp>
      <p:sp>
        <p:nvSpPr>
          <p:cNvPr id="11" name="Rectangle 10"/>
          <p:cNvSpPr/>
          <p:nvPr/>
        </p:nvSpPr>
        <p:spPr>
          <a:xfrm>
            <a:off x="239349" y="1373442"/>
            <a:ext cx="11713302" cy="38869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t>Performances des </a:t>
            </a:r>
            <a:r>
              <a:rPr lang="fr-FR" dirty="0" smtClean="0"/>
              <a:t>machines :</a:t>
            </a:r>
            <a:endParaRPr lang="fr-FR" dirty="0"/>
          </a:p>
        </p:txBody>
      </p:sp>
      <p:graphicFrame>
        <p:nvGraphicFramePr>
          <p:cNvPr id="2" name="Table 1"/>
          <p:cNvGraphicFramePr>
            <a:graphicFrameLocks noGrp="1"/>
          </p:cNvGraphicFramePr>
          <p:nvPr>
            <p:extLst>
              <p:ext uri="{D42A27DB-BD31-4B8C-83A1-F6EECF244321}">
                <p14:modId xmlns:p14="http://schemas.microsoft.com/office/powerpoint/2010/main" val="2059216575"/>
              </p:ext>
            </p:extLst>
          </p:nvPr>
        </p:nvGraphicFramePr>
        <p:xfrm>
          <a:off x="894736" y="2101238"/>
          <a:ext cx="10385840" cy="3689494"/>
        </p:xfrm>
        <a:graphic>
          <a:graphicData uri="http://schemas.openxmlformats.org/drawingml/2006/table">
            <a:tbl>
              <a:tblPr firstRow="1" firstCol="1" bandRow="1">
                <a:tableStyleId>{7DF18680-E054-41AD-8BC1-D1AEF772440D}</a:tableStyleId>
              </a:tblPr>
              <a:tblGrid>
                <a:gridCol w="3514236">
                  <a:extLst>
                    <a:ext uri="{9D8B030D-6E8A-4147-A177-3AD203B41FA5}">
                      <a16:colId xmlns:a16="http://schemas.microsoft.com/office/drawing/2014/main" val="3498327314"/>
                    </a:ext>
                  </a:extLst>
                </a:gridCol>
                <a:gridCol w="6871604">
                  <a:extLst>
                    <a:ext uri="{9D8B030D-6E8A-4147-A177-3AD203B41FA5}">
                      <a16:colId xmlns:a16="http://schemas.microsoft.com/office/drawing/2014/main" val="3167057938"/>
                    </a:ext>
                  </a:extLst>
                </a:gridCol>
              </a:tblGrid>
              <a:tr h="415820">
                <a:tc>
                  <a:txBody>
                    <a:bodyPr/>
                    <a:lstStyle/>
                    <a:p>
                      <a:pPr algn="just">
                        <a:lnSpc>
                          <a:spcPct val="107000"/>
                        </a:lnSpc>
                        <a:spcAft>
                          <a:spcPts val="0"/>
                        </a:spcAft>
                      </a:pPr>
                      <a:r>
                        <a:rPr lang="fr-FR" sz="1600" dirty="0">
                          <a:effectLst/>
                        </a:rPr>
                        <a:t>Software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Version</a:t>
                      </a: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683292"/>
                  </a:ext>
                </a:extLst>
              </a:tr>
              <a:tr h="344593">
                <a:tc>
                  <a:txBody>
                    <a:bodyPr/>
                    <a:lstStyle/>
                    <a:p>
                      <a:pPr algn="just">
                        <a:lnSpc>
                          <a:spcPct val="107000"/>
                        </a:lnSpc>
                        <a:spcAft>
                          <a:spcPts val="0"/>
                        </a:spcAft>
                      </a:pPr>
                      <a:r>
                        <a:rPr lang="fr-FR" sz="1600" dirty="0">
                          <a:effectLst/>
                        </a:rPr>
                        <a:t>OS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fr-FR" sz="1600" dirty="0">
                          <a:effectLst/>
                        </a:rPr>
                        <a:t>Ubuntu 12.04, 32-bit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66311"/>
                  </a:ext>
                </a:extLst>
              </a:tr>
              <a:tr h="363329">
                <a:tc>
                  <a:txBody>
                    <a:bodyPr/>
                    <a:lstStyle/>
                    <a:p>
                      <a:pPr algn="just">
                        <a:lnSpc>
                          <a:spcPct val="107000"/>
                        </a:lnSpc>
                        <a:spcAft>
                          <a:spcPts val="0"/>
                        </a:spcAft>
                      </a:pPr>
                      <a:r>
                        <a:rPr lang="fr-FR" sz="1600" dirty="0">
                          <a:effectLst/>
                        </a:rPr>
                        <a:t>Apache Hadoop</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2.7.1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19163"/>
                  </a:ext>
                </a:extLst>
              </a:tr>
              <a:tr h="344593">
                <a:tc>
                  <a:txBody>
                    <a:bodyPr/>
                    <a:lstStyle/>
                    <a:p>
                      <a:pPr algn="just">
                        <a:lnSpc>
                          <a:spcPct val="107000"/>
                        </a:lnSpc>
                        <a:spcAft>
                          <a:spcPts val="0"/>
                        </a:spcAft>
                      </a:pPr>
                      <a:r>
                        <a:rPr lang="fr-FR" sz="1600" dirty="0">
                          <a:effectLst/>
                        </a:rPr>
                        <a:t>Apache Spark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1.4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14626"/>
                  </a:ext>
                </a:extLst>
              </a:tr>
              <a:tr h="691636">
                <a:tc>
                  <a:txBody>
                    <a:bodyPr/>
                    <a:lstStyle/>
                    <a:p>
                      <a:pPr algn="just">
                        <a:lnSpc>
                          <a:spcPct val="107000"/>
                        </a:lnSpc>
                        <a:spcAft>
                          <a:spcPts val="0"/>
                        </a:spcAft>
                      </a:pPr>
                      <a:r>
                        <a:rPr lang="fr-FR" sz="1600" dirty="0">
                          <a:effectLst/>
                        </a:rPr>
                        <a:t>JRE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Java (TM) SE Runtime </a:t>
                      </a:r>
                      <a:r>
                        <a:rPr lang="fr-FR" sz="1600" dirty="0" err="1">
                          <a:effectLst/>
                        </a:rPr>
                        <a:t>Environment</a:t>
                      </a:r>
                      <a:r>
                        <a:rPr lang="fr-FR" sz="1600" dirty="0">
                          <a:effectLst/>
                        </a:rPr>
                        <a:t> (</a:t>
                      </a:r>
                      <a:r>
                        <a:rPr lang="fr-FR" sz="1600" dirty="0" err="1">
                          <a:effectLst/>
                        </a:rPr>
                        <a:t>build</a:t>
                      </a:r>
                      <a:r>
                        <a:rPr lang="fr-FR" sz="1600" dirty="0">
                          <a:effectLst/>
                        </a:rPr>
                        <a:t> 1.8.0_66- b17)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926068"/>
                  </a:ext>
                </a:extLst>
              </a:tr>
              <a:tr h="399281">
                <a:tc>
                  <a:txBody>
                    <a:bodyPr/>
                    <a:lstStyle/>
                    <a:p>
                      <a:pPr algn="just">
                        <a:lnSpc>
                          <a:spcPct val="107000"/>
                        </a:lnSpc>
                        <a:spcAft>
                          <a:spcPts val="0"/>
                        </a:spcAft>
                      </a:pPr>
                      <a:r>
                        <a:rPr lang="fr-FR" sz="1600" dirty="0">
                          <a:effectLst/>
                        </a:rPr>
                        <a:t>SSH</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Openssh_5.9p1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378838"/>
                  </a:ext>
                </a:extLst>
              </a:tr>
              <a:tr h="344593">
                <a:tc>
                  <a:txBody>
                    <a:bodyPr/>
                    <a:lstStyle/>
                    <a:p>
                      <a:pPr algn="just">
                        <a:lnSpc>
                          <a:spcPct val="107000"/>
                        </a:lnSpc>
                        <a:spcAft>
                          <a:spcPts val="0"/>
                        </a:spcAft>
                      </a:pPr>
                      <a:r>
                        <a:rPr lang="fr-FR" sz="1600" dirty="0">
                          <a:effectLst/>
                        </a:rPr>
                        <a:t>Platform de virtualisation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VMware </a:t>
                      </a:r>
                      <a:r>
                        <a:rPr lang="fr-FR" sz="1600" dirty="0" err="1">
                          <a:effectLst/>
                        </a:rPr>
                        <a:t>vSphere</a:t>
                      </a:r>
                      <a:r>
                        <a:rPr lang="fr-FR" sz="1600" dirty="0">
                          <a:effectLst/>
                        </a:rPr>
                        <a:t> 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755677"/>
                  </a:ext>
                </a:extLst>
              </a:tr>
              <a:tr h="441056">
                <a:tc gridSpan="2">
                  <a:txBody>
                    <a:bodyPr/>
                    <a:lstStyle/>
                    <a:p>
                      <a:pPr algn="just">
                        <a:lnSpc>
                          <a:spcPct val="107000"/>
                        </a:lnSpc>
                        <a:spcAft>
                          <a:spcPts val="0"/>
                        </a:spcAft>
                      </a:pPr>
                      <a:r>
                        <a:rPr lang="fr-FR" sz="1600" dirty="0">
                          <a:effectLst/>
                        </a:rPr>
                        <a:t>Storage size dans chaque machine : 100G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1536947167"/>
                  </a:ext>
                </a:extLst>
              </a:tr>
              <a:tr h="344593">
                <a:tc gridSpan="2">
                  <a:txBody>
                    <a:bodyPr/>
                    <a:lstStyle/>
                    <a:p>
                      <a:pPr algn="just">
                        <a:lnSpc>
                          <a:spcPct val="107000"/>
                        </a:lnSpc>
                        <a:spcAft>
                          <a:spcPts val="0"/>
                        </a:spcAft>
                      </a:pPr>
                      <a:r>
                        <a:rPr lang="fr-FR" sz="1600" dirty="0">
                          <a:effectLst/>
                        </a:rPr>
                        <a:t>Memory size dans chaque Machine : 6G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2114927654"/>
                  </a:ext>
                </a:extLst>
              </a:tr>
            </a:tbl>
          </a:graphicData>
        </a:graphic>
      </p:graphicFrame>
    </p:spTree>
    <p:extLst>
      <p:ext uri="{BB962C8B-B14F-4D97-AF65-F5344CB8AC3E}">
        <p14:creationId xmlns:p14="http://schemas.microsoft.com/office/powerpoint/2010/main" val="1195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a:t>
            </a:r>
            <a:r>
              <a:rPr lang="fr-FR" sz="1800" b="1" dirty="0" smtClean="0"/>
              <a:t>d'essai les méthodes:</a:t>
            </a:r>
            <a:r>
              <a:rPr lang="fr-FR" sz="1800" b="1" dirty="0"/>
              <a:t/>
            </a:r>
            <a:br>
              <a:rPr lang="fr-FR" sz="1800" b="1" dirty="0"/>
            </a:br>
            <a:endParaRPr lang="fr-FR" sz="1800" b="1" dirty="0"/>
          </a:p>
        </p:txBody>
      </p:sp>
      <p:sp>
        <p:nvSpPr>
          <p:cNvPr id="11" name="Rectangle 10"/>
          <p:cNvSpPr/>
          <p:nvPr/>
        </p:nvSpPr>
        <p:spPr>
          <a:xfrm>
            <a:off x="239349" y="1373442"/>
            <a:ext cx="11713302" cy="128753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t>Dans cette recherche, chaque étude de cas a été répétée plus de 10 fois les tests pour obtenir les résultats de fonctionnement moyens. Parfois, en raison du trafic réseau instable, il y a quelques secondes de bande d'erreur pour un petit travail, ou des dizaines de secondes de bande d'erreur pour un gros </a:t>
            </a:r>
            <a:r>
              <a:rPr lang="fr-FR" dirty="0" smtClean="0"/>
              <a:t>travail.</a:t>
            </a:r>
            <a:endParaRPr lang="fr-FR" dirty="0"/>
          </a:p>
        </p:txBody>
      </p:sp>
    </p:spTree>
    <p:extLst>
      <p:ext uri="{BB962C8B-B14F-4D97-AF65-F5344CB8AC3E}">
        <p14:creationId xmlns:p14="http://schemas.microsoft.com/office/powerpoint/2010/main" val="17413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Méthode d’étude : « </a:t>
            </a:r>
            <a:r>
              <a:rPr lang="fr-FR" sz="1800" b="1" dirty="0"/>
              <a:t>Word Count-Trie par </a:t>
            </a:r>
            <a:r>
              <a:rPr lang="fr-FR" sz="1800" b="1" dirty="0" smtClean="0"/>
              <a:t>clés »</a:t>
            </a:r>
            <a:r>
              <a:rPr lang="fr-FR" b="1" dirty="0"/>
              <a:t/>
            </a:r>
            <a:br>
              <a:rPr lang="fr-FR" b="1" dirty="0"/>
            </a:br>
            <a:endParaRPr lang="fr-FR" sz="1800" b="1" dirty="0"/>
          </a:p>
        </p:txBody>
      </p:sp>
      <p:sp>
        <p:nvSpPr>
          <p:cNvPr id="2" name="Flowchart: Terminator 1"/>
          <p:cNvSpPr/>
          <p:nvPr/>
        </p:nvSpPr>
        <p:spPr>
          <a:xfrm>
            <a:off x="851791" y="1304278"/>
            <a:ext cx="10707329" cy="1332064"/>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Word Count-tries par clés lit les fichiers texte et compte la fréquence à laquelle les mots apparaissent. L'entrée est des fichiers texte et la sortie est des fichiers texte, dont chaque ligne contient un mot et le nombre de fois qu'il s'est </a:t>
            </a:r>
            <a:r>
              <a:rPr lang="fr-FR" dirty="0" smtClean="0">
                <a:ln>
                  <a:solidFill>
                    <a:schemeClr val="tx1"/>
                  </a:solidFill>
                </a:ln>
                <a:solidFill>
                  <a:schemeClr val="tx1"/>
                </a:solidFill>
                <a:latin typeface="Calibri" panose="020F0502020204030204" pitchFamily="34" charset="0"/>
                <a:cs typeface="Calibri" panose="020F0502020204030204" pitchFamily="34" charset="0"/>
              </a:rPr>
              <a:t>produit.</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307975" y="2754017"/>
            <a:ext cx="1787804" cy="369332"/>
          </a:xfrm>
          <a:prstGeom prst="rect">
            <a:avLst/>
          </a:prstGeom>
          <a:noFill/>
        </p:spPr>
        <p:txBody>
          <a:bodyPr wrap="square" rtlCol="0">
            <a:spAutoFit/>
          </a:bodyPr>
          <a:lstStyle/>
          <a:p>
            <a:r>
              <a:rPr lang="fr-FR" dirty="0" smtClean="0"/>
              <a:t>Par Exemple :</a:t>
            </a:r>
            <a:endParaRPr lang="fr-FR" dirty="0"/>
          </a:p>
        </p:txBody>
      </p:sp>
      <p:pic>
        <p:nvPicPr>
          <p:cNvPr id="17" name="Image 4"/>
          <p:cNvPicPr/>
          <p:nvPr/>
        </p:nvPicPr>
        <p:blipFill>
          <a:blip r:embed="rId11"/>
          <a:stretch>
            <a:fillRect/>
          </a:stretch>
        </p:blipFill>
        <p:spPr>
          <a:xfrm>
            <a:off x="3185652" y="2998840"/>
            <a:ext cx="6046837" cy="3117614"/>
          </a:xfrm>
          <a:prstGeom prst="rect">
            <a:avLst/>
          </a:prstGeom>
        </p:spPr>
      </p:pic>
    </p:spTree>
    <p:extLst>
      <p:ext uri="{BB962C8B-B14F-4D97-AF65-F5344CB8AC3E}">
        <p14:creationId xmlns:p14="http://schemas.microsoft.com/office/powerpoint/2010/main" val="961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 nous avons réalisé notre </a:t>
            </a:r>
            <a:r>
              <a:rPr lang="fr-FR" dirty="0" smtClean="0">
                <a:ln>
                  <a:solidFill>
                    <a:schemeClr val="tx1"/>
                  </a:solidFill>
                </a:ln>
                <a:latin typeface="Garamond" panose="02020404030301010803" pitchFamily="18" charset="0"/>
              </a:rPr>
              <a:t>stage</a:t>
            </a:r>
            <a:r>
              <a:rPr lang="fr-FR" dirty="0">
                <a:ln>
                  <a:solidFill>
                    <a:schemeClr val="tx1"/>
                  </a:solidFill>
                </a:ln>
                <a:latin typeface="Garamond" panose="02020404030301010803" pitchFamily="18" charset="0"/>
              </a:rPr>
              <a:t> de fin d’étude,</a:t>
            </a:r>
          </a:p>
          <a:p>
            <a:pPr algn="ctr"/>
            <a:r>
              <a:rPr lang="fr-FR" dirty="0">
                <a:ln>
                  <a:solidFill>
                    <a:schemeClr val="tx1"/>
                  </a:solidFill>
                </a:ln>
                <a:latin typeface="Garamond" panose="02020404030301010803" pitchFamily="18" charset="0"/>
              </a:rPr>
              <a:t> il s’agit </a:t>
            </a:r>
            <a:r>
              <a:rPr lang="fr-FR" dirty="0" smtClean="0">
                <a:ln>
                  <a:solidFill>
                    <a:schemeClr val="tx1"/>
                  </a:solidFill>
                </a:ln>
                <a:latin typeface="Garamond" panose="02020404030301010803" pitchFamily="18" charset="0"/>
              </a:rPr>
              <a:t>d’une Recherche théorique sur Hadoop et Spark.</a:t>
            </a:r>
            <a:endParaRPr lang="fr-FR" dirty="0">
              <a:ln>
                <a:solidFill>
                  <a:schemeClr val="tx1"/>
                </a:solidFill>
              </a:ln>
              <a:latin typeface="Garamond" panose="02020404030301010803" pitchFamily="18" charset="0"/>
            </a:endParaRPr>
          </a:p>
          <a:p>
            <a:pPr algn="ctr"/>
            <a:endParaRPr lang="fr-FR" dirty="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3019" y="3506446"/>
            <a:ext cx="5155647" cy="2497767"/>
          </a:xfrm>
          <a:prstGeom prst="rect">
            <a:avLst/>
          </a:prstGeom>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430320"/>
            <a:ext cx="2992651" cy="967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56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Résultat du Méthode d’étude : « </a:t>
            </a:r>
            <a:r>
              <a:rPr lang="fr-FR" sz="1800" b="1" dirty="0"/>
              <a:t>Word Count-Trie par </a:t>
            </a:r>
            <a:r>
              <a:rPr lang="fr-FR" sz="1800" b="1" dirty="0" smtClean="0"/>
              <a:t>clés »</a:t>
            </a:r>
            <a:r>
              <a:rPr lang="fr-FR" b="1" dirty="0"/>
              <a:t/>
            </a:r>
            <a:br>
              <a:rPr lang="fr-FR" b="1" dirty="0"/>
            </a:br>
            <a:endParaRPr lang="fr-FR" sz="1800" b="1" dirty="0"/>
          </a:p>
        </p:txBody>
      </p:sp>
      <p:sp>
        <p:nvSpPr>
          <p:cNvPr id="7" name="Rectangle 6"/>
          <p:cNvSpPr/>
          <p:nvPr/>
        </p:nvSpPr>
        <p:spPr>
          <a:xfrm>
            <a:off x="239349" y="1311906"/>
            <a:ext cx="11713302" cy="16577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il existe un rapport de performances stable entre Spark et Hadoop car les données sont traitées dans le nœud local, que ce soit dans Hadoop ou dans Spark. Cependant, à mesure que la taille des données augmente, c'est-à-dire que davantage de blocs divisés sont générés, il y a un rapport de performance croissant entre Spark et Hadoop. Ici, le rapport de performance (PR) est défini comme :</a:t>
            </a:r>
          </a:p>
        </p:txBody>
      </p:sp>
      <mc:AlternateContent xmlns:mc="http://schemas.openxmlformats.org/markup-compatibility/2006" xmlns:a14="http://schemas.microsoft.com/office/drawing/2010/main">
        <mc:Choice Requires="a14">
          <p:sp>
            <p:nvSpPr>
              <p:cNvPr id="8" name="Rectangle 7"/>
              <p:cNvSpPr/>
              <p:nvPr/>
            </p:nvSpPr>
            <p:spPr>
              <a:xfrm>
                <a:off x="2454449" y="4072691"/>
                <a:ext cx="7502013" cy="675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𝑃𝑅</m:t>
                      </m:r>
                      <m:r>
                        <a:rPr lang="fr-FR" i="0">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𝑢𝑛𝑒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𝑆𝑝𝑎𝑟𝑘</m:t>
                          </m:r>
                        </m:num>
                        <m:den>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r>
                            <a:rPr lang="fr-FR" i="1">
                              <a:latin typeface="Cambria Math" panose="02040503050406030204" pitchFamily="18" charset="0"/>
                            </a:rPr>
                            <m:t>𝑑</m:t>
                          </m:r>
                          <m:r>
                            <a:rPr lang="fr-FR" i="0">
                              <a:latin typeface="Cambria Math" panose="02040503050406030204" pitchFamily="18" charset="0"/>
                            </a:rPr>
                            <m:t>′</m:t>
                          </m:r>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𝑙𝑎</m:t>
                          </m:r>
                          <m:r>
                            <a:rPr lang="fr-FR" i="0">
                              <a:latin typeface="Cambria Math" panose="02040503050406030204" pitchFamily="18" charset="0"/>
                            </a:rPr>
                            <m:t> </m:t>
                          </m:r>
                          <m:r>
                            <a:rPr lang="fr-FR" i="1">
                              <a:latin typeface="Cambria Math" panose="02040503050406030204" pitchFamily="18" charset="0"/>
                            </a:rPr>
                            <m:t>𝑚</m:t>
                          </m:r>
                          <m:r>
                            <a:rPr lang="fr-FR" i="0">
                              <a:latin typeface="Cambria Math" panose="02040503050406030204" pitchFamily="18" charset="0"/>
                            </a:rPr>
                            <m:t>ê</m:t>
                          </m:r>
                          <m:r>
                            <a:rPr lang="fr-FR" i="1">
                              <a:latin typeface="Cambria Math" panose="02040503050406030204" pitchFamily="18" charset="0"/>
                            </a:rPr>
                            <m:t>𝑚𝑒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𝐻𝑎𝑑𝑜𝑜𝑝</m:t>
                          </m:r>
                        </m:den>
                      </m:f>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2454449" y="4072691"/>
                <a:ext cx="7502013" cy="675441"/>
              </a:xfrm>
              <a:prstGeom prst="rect">
                <a:avLst/>
              </a:prstGeom>
              <a:blipFill>
                <a:blip r:embed="rId11"/>
                <a:stretch>
                  <a:fillRect/>
                </a:stretch>
              </a:blipFill>
            </p:spPr>
            <p:txBody>
              <a:bodyPr/>
              <a:lstStyle/>
              <a:p>
                <a:r>
                  <a:rPr lang="fr-FR">
                    <a:noFill/>
                  </a:rPr>
                  <a:t> </a:t>
                </a:r>
              </a:p>
            </p:txBody>
          </p:sp>
        </mc:Fallback>
      </mc:AlternateContent>
      <p:sp>
        <p:nvSpPr>
          <p:cNvPr id="9" name="TextBox 8"/>
          <p:cNvSpPr txBox="1"/>
          <p:nvPr/>
        </p:nvSpPr>
        <p:spPr>
          <a:xfrm>
            <a:off x="550760" y="3509090"/>
            <a:ext cx="2056973" cy="369332"/>
          </a:xfrm>
          <a:prstGeom prst="rect">
            <a:avLst/>
          </a:prstGeom>
          <a:noFill/>
        </p:spPr>
        <p:txBody>
          <a:bodyPr wrap="none" rtlCol="0">
            <a:spAutoFit/>
          </a:bodyPr>
          <a:lstStyle/>
          <a:p>
            <a:r>
              <a:rPr lang="fr-FR" dirty="0" smtClean="0"/>
              <a:t>Pour calculé (PR):</a:t>
            </a:r>
            <a:endParaRPr lang="fr-FR" dirty="0"/>
          </a:p>
        </p:txBody>
      </p:sp>
      <p:pic>
        <p:nvPicPr>
          <p:cNvPr id="15" name="Image 20"/>
          <p:cNvPicPr/>
          <p:nvPr/>
        </p:nvPicPr>
        <p:blipFill>
          <a:blip r:embed="rId12">
            <a:extLst>
              <a:ext uri="{28A0092B-C50C-407E-A947-70E740481C1C}">
                <a14:useLocalDpi xmlns:a14="http://schemas.microsoft.com/office/drawing/2010/main" val="0"/>
              </a:ext>
            </a:extLst>
          </a:blip>
          <a:stretch>
            <a:fillRect/>
          </a:stretch>
        </p:blipFill>
        <p:spPr>
          <a:xfrm>
            <a:off x="993057" y="3351346"/>
            <a:ext cx="10707330" cy="2464836"/>
          </a:xfrm>
          <a:prstGeom prst="rect">
            <a:avLst/>
          </a:prstGeom>
        </p:spPr>
      </p:pic>
    </p:spTree>
    <p:extLst>
      <p:ext uri="{BB962C8B-B14F-4D97-AF65-F5344CB8AC3E}">
        <p14:creationId xmlns:p14="http://schemas.microsoft.com/office/powerpoint/2010/main" val="20493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grpId="1" nodeType="with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Méthode d’étude : « </a:t>
            </a:r>
            <a:r>
              <a:rPr lang="fr-FR" sz="1800" b="1" dirty="0"/>
              <a:t>Word Count-Trie par </a:t>
            </a:r>
            <a:r>
              <a:rPr lang="fr-FR" sz="1800" b="1" dirty="0" smtClean="0"/>
              <a:t>Valeurs »</a:t>
            </a:r>
            <a:r>
              <a:rPr lang="fr-FR" b="1" dirty="0"/>
              <a:t/>
            </a:r>
            <a:br>
              <a:rPr lang="fr-FR" b="1" dirty="0"/>
            </a:br>
            <a:endParaRPr lang="fr-FR" sz="1800" b="1" dirty="0"/>
          </a:p>
        </p:txBody>
      </p:sp>
      <p:sp>
        <p:nvSpPr>
          <p:cNvPr id="4" name="TextBox 3"/>
          <p:cNvSpPr txBox="1"/>
          <p:nvPr/>
        </p:nvSpPr>
        <p:spPr>
          <a:xfrm>
            <a:off x="239349" y="2971235"/>
            <a:ext cx="1787804" cy="369332"/>
          </a:xfrm>
          <a:prstGeom prst="rect">
            <a:avLst/>
          </a:prstGeom>
          <a:noFill/>
        </p:spPr>
        <p:txBody>
          <a:bodyPr wrap="square" rtlCol="0">
            <a:spAutoFit/>
          </a:bodyPr>
          <a:lstStyle/>
          <a:p>
            <a:r>
              <a:rPr lang="fr-FR" dirty="0" smtClean="0"/>
              <a:t>Par Exemple :</a:t>
            </a:r>
            <a:endParaRPr lang="fr-FR" dirty="0"/>
          </a:p>
        </p:txBody>
      </p:sp>
      <p:sp>
        <p:nvSpPr>
          <p:cNvPr id="7" name="Rectangle 6"/>
          <p:cNvSpPr/>
          <p:nvPr/>
        </p:nvSpPr>
        <p:spPr>
          <a:xfrm>
            <a:off x="307975" y="1241562"/>
            <a:ext cx="11644676" cy="1645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t> </a:t>
            </a:r>
            <a:r>
              <a:rPr lang="fr-FR" dirty="0" smtClean="0">
                <a:ln>
                  <a:solidFill>
                    <a:schemeClr val="tx1"/>
                  </a:solidFill>
                </a:ln>
                <a:solidFill>
                  <a:schemeClr val="tx1"/>
                </a:solidFill>
                <a:latin typeface="Calibri" panose="020F0502020204030204" pitchFamily="34" charset="0"/>
                <a:cs typeface="Calibri" panose="020F0502020204030204" pitchFamily="34" charset="0"/>
              </a:rPr>
              <a:t>Cette méthode consiste sur trois </a:t>
            </a:r>
            <a:r>
              <a:rPr lang="fr-FR" dirty="0">
                <a:ln>
                  <a:solidFill>
                    <a:schemeClr val="tx1"/>
                  </a:solidFill>
                </a:ln>
                <a:solidFill>
                  <a:schemeClr val="tx1"/>
                </a:solidFill>
                <a:latin typeface="Calibri" panose="020F0502020204030204" pitchFamily="34" charset="0"/>
                <a:cs typeface="Calibri" panose="020F0502020204030204" pitchFamily="34" charset="0"/>
              </a:rPr>
              <a:t>Job qui complètent l'ensemble du programme. Le premier Job produit les mêmes données immédiates comme ce que fait la première </a:t>
            </a:r>
            <a:r>
              <a:rPr lang="fr-FR" dirty="0" smtClean="0">
                <a:ln>
                  <a:solidFill>
                    <a:schemeClr val="tx1"/>
                  </a:solidFill>
                </a:ln>
                <a:solidFill>
                  <a:schemeClr val="tx1"/>
                </a:solidFill>
                <a:latin typeface="Calibri" panose="020F0502020204030204" pitchFamily="34" charset="0"/>
                <a:cs typeface="Calibri" panose="020F0502020204030204" pitchFamily="34" charset="0"/>
              </a:rPr>
              <a:t>méthode d’étude. </a:t>
            </a:r>
            <a:r>
              <a:rPr lang="fr-FR" dirty="0">
                <a:ln>
                  <a:solidFill>
                    <a:schemeClr val="tx1"/>
                  </a:solidFill>
                </a:ln>
                <a:solidFill>
                  <a:schemeClr val="tx1"/>
                </a:solidFill>
                <a:latin typeface="Calibri" panose="020F0502020204030204" pitchFamily="34" charset="0"/>
                <a:cs typeface="Calibri" panose="020F0502020204030204" pitchFamily="34" charset="0"/>
              </a:rPr>
              <a:t>Le deuxième Job échange la valeur-clé paires, puis utilise la fonction de tri des nombres entiers pour trier les fréquences. Enfin, le troisième Job consiste à regrouper les données immédiates par fréquence, puis à les trier par mots.</a:t>
            </a:r>
          </a:p>
        </p:txBody>
      </p:sp>
      <p:pic>
        <p:nvPicPr>
          <p:cNvPr id="13" name="Image 5"/>
          <p:cNvPicPr/>
          <p:nvPr/>
        </p:nvPicPr>
        <p:blipFill>
          <a:blip r:embed="rId11"/>
          <a:stretch>
            <a:fillRect/>
          </a:stretch>
        </p:blipFill>
        <p:spPr>
          <a:xfrm>
            <a:off x="307975" y="3448499"/>
            <a:ext cx="11644676" cy="2544445"/>
          </a:xfrm>
          <a:prstGeom prst="rect">
            <a:avLst/>
          </a:prstGeom>
        </p:spPr>
      </p:pic>
    </p:spTree>
    <p:extLst>
      <p:ext uri="{BB962C8B-B14F-4D97-AF65-F5344CB8AC3E}">
        <p14:creationId xmlns:p14="http://schemas.microsoft.com/office/powerpoint/2010/main" val="1742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Résultat du Méthode d’étude : « </a:t>
            </a:r>
            <a:r>
              <a:rPr lang="fr-FR" sz="1800" b="1" dirty="0"/>
              <a:t>Word Count-Trie par </a:t>
            </a:r>
            <a:r>
              <a:rPr lang="fr-FR" sz="1800" b="1" dirty="0" smtClean="0"/>
              <a:t>valeurs »</a:t>
            </a:r>
            <a:r>
              <a:rPr lang="fr-FR" b="1" dirty="0"/>
              <a:t/>
            </a:r>
            <a:br>
              <a:rPr lang="fr-FR" b="1" dirty="0"/>
            </a:br>
            <a:endParaRPr lang="fr-FR" sz="1800" b="1" dirty="0"/>
          </a:p>
        </p:txBody>
      </p:sp>
      <p:sp>
        <p:nvSpPr>
          <p:cNvPr id="7" name="Rectangle 6"/>
          <p:cNvSpPr/>
          <p:nvPr/>
        </p:nvSpPr>
        <p:spPr>
          <a:xfrm>
            <a:off x="239349" y="1374308"/>
            <a:ext cx="11713302" cy="852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La valeur du rapport de performance est supérieure à celle de la première méthode d’étude car il existe </a:t>
            </a:r>
            <a:r>
              <a:rPr lang="fr-FR" dirty="0" smtClean="0">
                <a:ln>
                  <a:solidFill>
                    <a:schemeClr val="tx1"/>
                  </a:solidFill>
                </a:ln>
                <a:solidFill>
                  <a:schemeClr val="tx1"/>
                </a:solidFill>
                <a:latin typeface="Calibri" panose="020F0502020204030204" pitchFamily="34" charset="0"/>
                <a:cs typeface="Calibri" panose="020F0502020204030204" pitchFamily="34" charset="0"/>
              </a:rPr>
              <a:t>plusieurs itérations</a:t>
            </a:r>
            <a:r>
              <a:rPr lang="fr-FR" dirty="0">
                <a:ln>
                  <a:solidFill>
                    <a:schemeClr val="tx1"/>
                  </a:solidFill>
                </a:ln>
                <a:solidFill>
                  <a:schemeClr val="tx1"/>
                </a:solidFill>
                <a:latin typeface="Calibri" panose="020F0502020204030204" pitchFamily="34" charset="0"/>
                <a:cs typeface="Calibri" panose="020F0502020204030204" pitchFamily="34" charset="0"/>
              </a:rPr>
              <a:t>.</a:t>
            </a:r>
          </a:p>
        </p:txBody>
      </p:sp>
      <p:pic>
        <p:nvPicPr>
          <p:cNvPr id="13" name="Image 21"/>
          <p:cNvPicPr/>
          <p:nvPr/>
        </p:nvPicPr>
        <p:blipFill>
          <a:blip r:embed="rId11">
            <a:extLst>
              <a:ext uri="{28A0092B-C50C-407E-A947-70E740481C1C}">
                <a14:useLocalDpi xmlns:a14="http://schemas.microsoft.com/office/drawing/2010/main" val="0"/>
              </a:ext>
            </a:extLst>
          </a:blip>
          <a:stretch>
            <a:fillRect/>
          </a:stretch>
        </p:blipFill>
        <p:spPr>
          <a:xfrm>
            <a:off x="816076" y="2652394"/>
            <a:ext cx="10825317" cy="2971658"/>
          </a:xfrm>
          <a:prstGeom prst="rect">
            <a:avLst/>
          </a:prstGeom>
        </p:spPr>
      </p:pic>
    </p:spTree>
    <p:extLst>
      <p:ext uri="{BB962C8B-B14F-4D97-AF65-F5344CB8AC3E}">
        <p14:creationId xmlns:p14="http://schemas.microsoft.com/office/powerpoint/2010/main" val="42167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803020"/>
            <a:ext cx="7897044" cy="396210"/>
          </a:xfrm>
        </p:spPr>
        <p:txBody>
          <a:bodyPr/>
          <a:lstStyle/>
          <a:p>
            <a:r>
              <a:rPr lang="fr-FR" sz="1800" b="1" dirty="0" smtClean="0"/>
              <a:t>Algorithme </a:t>
            </a:r>
            <a:r>
              <a:rPr lang="fr-FR" sz="1800" b="1" dirty="0"/>
              <a:t>itératif</a:t>
            </a:r>
            <a:r>
              <a:rPr lang="fr-FR" sz="1800" b="1" dirty="0" smtClean="0"/>
              <a:t> :</a:t>
            </a:r>
            <a:r>
              <a:rPr lang="fr-FR" b="1" dirty="0"/>
              <a:t/>
            </a:r>
            <a:br>
              <a:rPr lang="fr-FR" b="1" dirty="0"/>
            </a:br>
            <a:endParaRPr lang="fr-FR" sz="1800" b="1" dirty="0"/>
          </a:p>
        </p:txBody>
      </p:sp>
      <p:sp>
        <p:nvSpPr>
          <p:cNvPr id="7" name="Rectangle 6"/>
          <p:cNvSpPr/>
          <p:nvPr/>
        </p:nvSpPr>
        <p:spPr>
          <a:xfrm>
            <a:off x="155575" y="1121886"/>
            <a:ext cx="11907998" cy="47442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Par exemple: </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PageRank apparaît avec le développement de moteurs de recherche Web. C'est considéré comme la probabilité qu'un utilisateur, qui reçoit une page au hasard et clique sur des liens au hasard tout le temps, finit par s'ennuyer et passe à une autre page au hasard. Comme résultat, il est utilisé pour calculer un classement de qualité pour chaque page dans la structure de liens du Web, et améliore ainsi la précision des résultats de recherche. C'est ainsi que Google Le moteur de recherche évalue la qualité des pages Web.</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Fondamentalement, l'idée centrale du PageRank est la suivante : </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 grand nombre d'autres pages, il est beaucoup plus important qu'une page liée par quelques autres, et cette page possède également une valeur de rang plus élevée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une autre page avec une valeur de classement plus élevée, sa valeur de classement est améliorée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Le but final de cet algorithme est de trouver des rangs stables pour tous les liens après plusieurs itérations</a:t>
            </a:r>
          </a:p>
          <a:p>
            <a:endParaRPr lang="fr-FR" dirty="0"/>
          </a:p>
        </p:txBody>
      </p:sp>
    </p:spTree>
    <p:extLst>
      <p:ext uri="{BB962C8B-B14F-4D97-AF65-F5344CB8AC3E}">
        <p14:creationId xmlns:p14="http://schemas.microsoft.com/office/powerpoint/2010/main" val="37338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1200329"/>
          </a:xfrm>
          <a:prstGeom prst="rect">
            <a:avLst/>
          </a:prstGeom>
          <a:noFill/>
        </p:spPr>
        <p:txBody>
          <a:bodyPr wrap="square" rtlCol="0">
            <a:spAutoFit/>
          </a:bodyPr>
          <a:lstStyle/>
          <a:p>
            <a:pPr>
              <a:lnSpc>
                <a:spcPct val="150000"/>
              </a:lnSpc>
            </a:pPr>
            <a:r>
              <a:rPr lang="fr-FR" i="1" dirty="0" smtClean="0"/>
              <a:t>La valeur </a:t>
            </a:r>
            <a:r>
              <a:rPr lang="fr-FR" i="1" dirty="0"/>
              <a:t>de PageRank sera calculée par la formule suivante, qui a été proposée par les fondateurs de Google Brin et Page en 1998 :</a:t>
            </a:r>
          </a:p>
          <a:p>
            <a:endParaRPr lang="fr-FR" dirty="0"/>
          </a:p>
        </p:txBody>
      </p:sp>
      <p:pic>
        <p:nvPicPr>
          <p:cNvPr id="12" name="Image 7"/>
          <p:cNvPicPr/>
          <p:nvPr/>
        </p:nvPicPr>
        <p:blipFill>
          <a:blip r:embed="rId11"/>
          <a:stretch>
            <a:fillRect/>
          </a:stretch>
        </p:blipFill>
        <p:spPr>
          <a:xfrm>
            <a:off x="2914648" y="2169755"/>
            <a:ext cx="6179265" cy="1366146"/>
          </a:xfrm>
          <a:prstGeom prst="rect">
            <a:avLst/>
          </a:prstGeom>
        </p:spPr>
      </p:pic>
      <p:sp>
        <p:nvSpPr>
          <p:cNvPr id="8" name="TextBox 7"/>
          <p:cNvSpPr txBox="1"/>
          <p:nvPr/>
        </p:nvSpPr>
        <p:spPr>
          <a:xfrm>
            <a:off x="460375" y="3984042"/>
            <a:ext cx="8211543" cy="1477328"/>
          </a:xfrm>
          <a:prstGeom prst="rect">
            <a:avLst/>
          </a:prstGeom>
          <a:noFill/>
        </p:spPr>
        <p:txBody>
          <a:bodyPr wrap="none" rtlCol="0">
            <a:spAutoFit/>
          </a:bodyPr>
          <a:lstStyle/>
          <a:p>
            <a:r>
              <a:rPr lang="fr-FR" dirty="0"/>
              <a:t>𝑅𝑖 : La valeur PageRank du lien i</a:t>
            </a:r>
          </a:p>
          <a:p>
            <a:r>
              <a:rPr lang="fr-FR" dirty="0"/>
              <a:t>𝑅𝑗 : La valeur PageRank du lien j</a:t>
            </a:r>
          </a:p>
          <a:p>
            <a:r>
              <a:rPr lang="fr-FR" dirty="0"/>
              <a:t>𝑁𝑗 : Le nombre de liens sortants du lien j pointant vers ses liens voisins</a:t>
            </a:r>
          </a:p>
          <a:p>
            <a:r>
              <a:rPr lang="fr-FR" dirty="0"/>
              <a:t>𝑆 : L'ensemble des liens qui pointent vers le lien i</a:t>
            </a:r>
          </a:p>
          <a:p>
            <a:r>
              <a:rPr lang="fr-FR" dirty="0"/>
              <a:t>𝑑 : Le facteur d'amortissement- The damping factor - (généralement, d = 0,85</a:t>
            </a:r>
            <a:r>
              <a:rPr lang="fr-FR" dirty="0" smtClean="0"/>
              <a:t>).</a:t>
            </a:r>
            <a:endParaRPr lang="fr-FR" dirty="0"/>
          </a:p>
        </p:txBody>
      </p:sp>
    </p:spTree>
    <p:extLst>
      <p:ext uri="{BB962C8B-B14F-4D97-AF65-F5344CB8AC3E}">
        <p14:creationId xmlns:p14="http://schemas.microsoft.com/office/powerpoint/2010/main" val="3722471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784830"/>
          </a:xfrm>
          <a:prstGeom prst="rect">
            <a:avLst/>
          </a:prstGeom>
          <a:noFill/>
        </p:spPr>
        <p:txBody>
          <a:bodyPr wrap="square" rtlCol="0">
            <a:spAutoFit/>
          </a:bodyPr>
          <a:lstStyle/>
          <a:p>
            <a:pPr>
              <a:lnSpc>
                <a:spcPct val="150000"/>
              </a:lnSpc>
            </a:pPr>
            <a:r>
              <a:rPr lang="fr-FR" i="1" dirty="0" smtClean="0"/>
              <a:t>Ce table présenter le temps de travaille pour PageRank : </a:t>
            </a:r>
            <a:endParaRPr lang="fr-FR" i="1" dirty="0"/>
          </a:p>
          <a:p>
            <a:endParaRPr lang="fr-FR" dirty="0"/>
          </a:p>
        </p:txBody>
      </p:sp>
      <p:pic>
        <p:nvPicPr>
          <p:cNvPr id="11" name="Image 22"/>
          <p:cNvPicPr/>
          <p:nvPr/>
        </p:nvPicPr>
        <p:blipFill>
          <a:blip r:embed="rId11"/>
          <a:stretch>
            <a:fillRect/>
          </a:stretch>
        </p:blipFill>
        <p:spPr>
          <a:xfrm>
            <a:off x="1703374" y="2049469"/>
            <a:ext cx="9004164" cy="3318944"/>
          </a:xfrm>
          <a:prstGeom prst="rect">
            <a:avLst/>
          </a:prstGeom>
        </p:spPr>
      </p:pic>
    </p:spTree>
    <p:extLst>
      <p:ext uri="{BB962C8B-B14F-4D97-AF65-F5344CB8AC3E}">
        <p14:creationId xmlns:p14="http://schemas.microsoft.com/office/powerpoint/2010/main" val="12057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2" name="TextBox 1"/>
          <p:cNvSpPr txBox="1"/>
          <p:nvPr/>
        </p:nvSpPr>
        <p:spPr>
          <a:xfrm>
            <a:off x="155575" y="1252725"/>
            <a:ext cx="11605311" cy="923330"/>
          </a:xfrm>
          <a:prstGeom prst="rect">
            <a:avLst/>
          </a:prstGeom>
          <a:noFill/>
        </p:spPr>
        <p:txBody>
          <a:bodyPr wrap="square" rtlCol="0">
            <a:spAutoFit/>
          </a:bodyPr>
          <a:lstStyle/>
          <a:p>
            <a:pPr>
              <a:lnSpc>
                <a:spcPct val="150000"/>
              </a:lnSpc>
            </a:pPr>
            <a:r>
              <a:rPr lang="fr-FR" i="1" dirty="0"/>
              <a:t>Spark permet de limiter l'utilisation de la mémoire de chaque exécuteur en affectant </a:t>
            </a:r>
            <a:r>
              <a:rPr lang="fr-FR" i="1" dirty="0" smtClean="0"/>
              <a:t>« spark.executor.memory » </a:t>
            </a:r>
            <a:r>
              <a:rPr lang="fr-FR" i="1" dirty="0"/>
              <a:t>à une valeur </a:t>
            </a:r>
            <a:r>
              <a:rPr lang="fr-FR" i="1" dirty="0" smtClean="0"/>
              <a:t>appropriée</a:t>
            </a:r>
            <a:r>
              <a:rPr lang="fr-FR" i="1" dirty="0"/>
              <a:t>. Et après cela, nous avons extrait les données </a:t>
            </a:r>
            <a:r>
              <a:rPr lang="fr-FR" i="1" dirty="0" smtClean="0"/>
              <a:t>suivantes :</a:t>
            </a:r>
            <a:endParaRPr lang="fr-FR" i="1" dirty="0"/>
          </a:p>
        </p:txBody>
      </p:sp>
      <p:sp>
        <p:nvSpPr>
          <p:cNvPr id="7" name="TextBox 6"/>
          <p:cNvSpPr txBox="1"/>
          <p:nvPr/>
        </p:nvSpPr>
        <p:spPr>
          <a:xfrm>
            <a:off x="162583" y="2503468"/>
            <a:ext cx="6042873"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a:t>
            </a:r>
            <a:r>
              <a:rPr lang="fr-FR" dirty="0" smtClean="0">
                <a:ln>
                  <a:solidFill>
                    <a:schemeClr val="tx1"/>
                  </a:solidFill>
                </a:ln>
                <a:latin typeface="Calibri" panose="020F0502020204030204" pitchFamily="34" charset="0"/>
                <a:cs typeface="Calibri" panose="020F0502020204030204" pitchFamily="34" charset="0"/>
              </a:rPr>
              <a:t>clés : </a:t>
            </a:r>
            <a:endParaRPr lang="fr-FR" dirty="0">
              <a:ln>
                <a:solidFill>
                  <a:schemeClr val="tx1"/>
                </a:solidFill>
              </a:ln>
              <a:latin typeface="Calibri" panose="020F0502020204030204" pitchFamily="34" charset="0"/>
              <a:cs typeface="Calibri" panose="020F0502020204030204" pitchFamily="34" charset="0"/>
            </a:endParaRPr>
          </a:p>
        </p:txBody>
      </p:sp>
      <p:pic>
        <p:nvPicPr>
          <p:cNvPr id="13" name="Image 23"/>
          <p:cNvPicPr/>
          <p:nvPr/>
        </p:nvPicPr>
        <p:blipFill>
          <a:blip r:embed="rId11"/>
          <a:stretch>
            <a:fillRect/>
          </a:stretch>
        </p:blipFill>
        <p:spPr>
          <a:xfrm>
            <a:off x="377553" y="3131865"/>
            <a:ext cx="11161354" cy="2551180"/>
          </a:xfrm>
          <a:prstGeom prst="rect">
            <a:avLst/>
          </a:prstGeom>
        </p:spPr>
      </p:pic>
    </p:spTree>
    <p:extLst>
      <p:ext uri="{BB962C8B-B14F-4D97-AF65-F5344CB8AC3E}">
        <p14:creationId xmlns:p14="http://schemas.microsoft.com/office/powerpoint/2010/main" val="2998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6436442"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a:t>
            </a:r>
            <a:r>
              <a:rPr lang="fr-FR" dirty="0" smtClean="0">
                <a:ln>
                  <a:solidFill>
                    <a:schemeClr val="tx1"/>
                  </a:solidFill>
                </a:ln>
                <a:latin typeface="Calibri" panose="020F0502020204030204" pitchFamily="34" charset="0"/>
                <a:cs typeface="Calibri" panose="020F0502020204030204" pitchFamily="34" charset="0"/>
              </a:rPr>
              <a:t>Word </a:t>
            </a:r>
            <a:r>
              <a:rPr lang="fr-FR" dirty="0">
                <a:ln>
                  <a:solidFill>
                    <a:schemeClr val="tx1"/>
                  </a:solidFill>
                </a:ln>
                <a:latin typeface="Calibri" panose="020F0502020204030204" pitchFamily="34" charset="0"/>
                <a:cs typeface="Calibri" panose="020F0502020204030204" pitchFamily="34" charset="0"/>
              </a:rPr>
              <a:t>Count-Trie par Valeurs</a:t>
            </a:r>
            <a:r>
              <a:rPr lang="fr-FR" dirty="0" smtClean="0">
                <a:ln>
                  <a:solidFill>
                    <a:schemeClr val="tx1"/>
                  </a:solidFill>
                </a:ln>
                <a:latin typeface="Calibri" panose="020F0502020204030204" pitchFamily="34" charset="0"/>
                <a:cs typeface="Calibri" panose="020F0502020204030204" pitchFamily="34" charset="0"/>
              </a:rPr>
              <a:t>: </a:t>
            </a:r>
            <a:endParaRPr lang="fr-FR" dirty="0">
              <a:ln>
                <a:solidFill>
                  <a:schemeClr val="tx1"/>
                </a:solidFill>
              </a:ln>
              <a:latin typeface="Calibri" panose="020F0502020204030204" pitchFamily="34" charset="0"/>
              <a:cs typeface="Calibri" panose="020F0502020204030204" pitchFamily="34" charset="0"/>
            </a:endParaRPr>
          </a:p>
        </p:txBody>
      </p:sp>
      <p:pic>
        <p:nvPicPr>
          <p:cNvPr id="12" name="Image 24"/>
          <p:cNvPicPr/>
          <p:nvPr/>
        </p:nvPicPr>
        <p:blipFill>
          <a:blip r:embed="rId11"/>
          <a:stretch>
            <a:fillRect/>
          </a:stretch>
        </p:blipFill>
        <p:spPr>
          <a:xfrm>
            <a:off x="1284410" y="1738730"/>
            <a:ext cx="9842091" cy="1717675"/>
          </a:xfrm>
          <a:prstGeom prst="rect">
            <a:avLst/>
          </a:prstGeom>
        </p:spPr>
      </p:pic>
      <p:sp>
        <p:nvSpPr>
          <p:cNvPr id="14" name="TextBox 13"/>
          <p:cNvSpPr txBox="1"/>
          <p:nvPr/>
        </p:nvSpPr>
        <p:spPr>
          <a:xfrm>
            <a:off x="155575" y="3676685"/>
            <a:ext cx="4063677"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 fonctionnement de PageRank : </a:t>
            </a:r>
          </a:p>
        </p:txBody>
      </p:sp>
      <p:pic>
        <p:nvPicPr>
          <p:cNvPr id="16" name="Image 25"/>
          <p:cNvPicPr/>
          <p:nvPr/>
        </p:nvPicPr>
        <p:blipFill>
          <a:blip r:embed="rId12"/>
          <a:stretch>
            <a:fillRect/>
          </a:stretch>
        </p:blipFill>
        <p:spPr>
          <a:xfrm>
            <a:off x="1284410" y="4181206"/>
            <a:ext cx="9842091" cy="1932305"/>
          </a:xfrm>
          <a:prstGeom prst="rect">
            <a:avLst/>
          </a:prstGeom>
        </p:spPr>
      </p:pic>
    </p:spTree>
    <p:extLst>
      <p:ext uri="{BB962C8B-B14F-4D97-AF65-F5344CB8AC3E}">
        <p14:creationId xmlns:p14="http://schemas.microsoft.com/office/powerpoint/2010/main" val="11516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1357295" cy="369332"/>
          </a:xfrm>
          <a:prstGeom prst="rect">
            <a:avLst/>
          </a:prstGeom>
          <a:noFill/>
        </p:spPr>
        <p:txBody>
          <a:bodyPr wrap="none" rtlCol="0">
            <a:spAutoFit/>
          </a:bodyPr>
          <a:lstStyle/>
          <a:p>
            <a:r>
              <a:rPr lang="fr-FR" dirty="0" smtClean="0">
                <a:ln>
                  <a:solidFill>
                    <a:schemeClr val="tx1"/>
                  </a:solidFill>
                </a:ln>
                <a:latin typeface="Calibri" panose="020F0502020204030204" pitchFamily="34" charset="0"/>
                <a:cs typeface="Calibri" panose="020F0502020204030204" pitchFamily="34" charset="0"/>
              </a:rPr>
              <a:t>Remarques: </a:t>
            </a:r>
            <a:endParaRPr lang="fr-FR" dirty="0">
              <a:ln>
                <a:solidFill>
                  <a:schemeClr val="tx1"/>
                </a:solidFill>
              </a:ln>
              <a:latin typeface="Calibri" panose="020F0502020204030204" pitchFamily="34" charset="0"/>
              <a:cs typeface="Calibri" panose="020F0502020204030204" pitchFamily="34" charset="0"/>
            </a:endParaRPr>
          </a:p>
        </p:txBody>
      </p:sp>
      <p:sp>
        <p:nvSpPr>
          <p:cNvPr id="2" name="Rectangle 1"/>
          <p:cNvSpPr/>
          <p:nvPr/>
        </p:nvSpPr>
        <p:spPr>
          <a:xfrm>
            <a:off x="307975" y="1744861"/>
            <a:ext cx="11644676" cy="167674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Basé sur la même utilisation de la mémoire, Spark fonctionne toujours mieux que Hadoop (la mémoire par défaut pour une tâche de carte est de 1 Go). Les raisons résultent principalement des facteurs suivants :</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Les charges de travail Spark ont un nombre d'accès au disque par seconde plus élevé que celui de Hadoop</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 une meilleure utilisation de la bande passante mémoire que Hadoop</a:t>
            </a:r>
          </a:p>
          <a:p>
            <a:pPr marL="800100" lvl="1" indent="-342900" algn="just">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atteint des IPC plus élevés que </a:t>
            </a:r>
            <a:r>
              <a:rPr lang="fr-FR" dirty="0" smtClean="0">
                <a:latin typeface="Calibri" panose="020F0502020204030204" pitchFamily="34" charset="0"/>
                <a:ea typeface="Calibri" panose="020F0502020204030204" pitchFamily="34" charset="0"/>
                <a:cs typeface="Times New Roman" panose="02020603050405020304" pitchFamily="18" charset="0"/>
              </a:rPr>
              <a:t>Hadoop</a:t>
            </a:r>
          </a:p>
        </p:txBody>
      </p:sp>
      <p:sp>
        <p:nvSpPr>
          <p:cNvPr id="4" name="TextBox 3"/>
          <p:cNvSpPr txBox="1"/>
          <p:nvPr/>
        </p:nvSpPr>
        <p:spPr>
          <a:xfrm>
            <a:off x="307975" y="3557272"/>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latin typeface="Calibri" panose="020F0502020204030204" pitchFamily="34" charset="0"/>
                <a:ea typeface="Calibri" panose="020F0502020204030204" pitchFamily="34" charset="0"/>
                <a:cs typeface="Times New Roman" panose="02020603050405020304" pitchFamily="18" charset="0"/>
              </a:rPr>
              <a:t>Dans </a:t>
            </a:r>
            <a:r>
              <a:rPr lang="fr-FR" dirty="0">
                <a:latin typeface="Calibri" panose="020F0502020204030204" pitchFamily="34" charset="0"/>
                <a:ea typeface="Calibri" panose="020F0502020204030204" pitchFamily="34" charset="0"/>
                <a:cs typeface="Times New Roman" panose="02020603050405020304" pitchFamily="18" charset="0"/>
              </a:rPr>
              <a:t>Spark, la planification des tâches est basée sur un mode piloté par les événements, mais Hadoop utilise des pulsations pour suivre les tâches, ce qui entraîne périodiquement des retards de quelques secondes</a:t>
            </a:r>
            <a:r>
              <a:rPr lang="fr-FR" dirty="0" smtClean="0">
                <a:latin typeface="Calibri" panose="020F0502020204030204" pitchFamily="34"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p:cNvSpPr txBox="1"/>
          <p:nvPr/>
        </p:nvSpPr>
        <p:spPr>
          <a:xfrm>
            <a:off x="347340" y="4513697"/>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Pour certaines applications impliquées dans l'algorithme itératif, Hadoop est totalement submergé par Spark car plusieurs travaux dans Hadoop ne peuvent pas partager des données et doivent accéder fréquemment à HDFS.</a:t>
            </a:r>
          </a:p>
        </p:txBody>
      </p:sp>
    </p:spTree>
    <p:extLst>
      <p:ext uri="{BB962C8B-B14F-4D97-AF65-F5344CB8AC3E}">
        <p14:creationId xmlns:p14="http://schemas.microsoft.com/office/powerpoint/2010/main" val="8770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830101" y="2152569"/>
            <a:ext cx="8750709" cy="3085938"/>
          </a:xfrm>
          <a:prstGeom prst="wave">
            <a:avLst>
              <a:gd name="adj1" fmla="val 12500"/>
              <a:gd name="adj2" fmla="val -3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a:t>
            </a: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travailler.</a:t>
            </a:r>
            <a:endParaRPr lang="fr-FR" sz="2400" dirty="0">
              <a:ln>
                <a:solidFill>
                  <a:schemeClr val="tx1"/>
                </a:solidFill>
              </a:ln>
              <a:solidFill>
                <a:schemeClr val="tx1"/>
              </a:solidFill>
              <a:latin typeface="Calibri" panose="020F0502020204030204" pitchFamily="34" charset="0"/>
              <a:cs typeface="Calibri" panose="020F0502020204030204" pitchFamily="34" charset="0"/>
            </a:endParaRP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00854468"/>
              </p:ext>
            </p:extLst>
          </p:nvPr>
        </p:nvGraphicFramePr>
        <p:xfrm>
          <a:off x="460375" y="1616627"/>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dirty="0">
                          <a:effectLst/>
                        </a:rPr>
                        <a:t>Base de comparaison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Spark</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Le modèle MapReduce de Hadoop est complexe, il faut gérer les API de bas niveau</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sûr que 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coûteux car le modèle MapReduce offre une stratégie moins chère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
        <p:nvSpPr>
          <p:cNvPr id="9" name="TextBox 8"/>
          <p:cNvSpPr txBox="1"/>
          <p:nvPr/>
        </p:nvSpPr>
        <p:spPr>
          <a:xfrm>
            <a:off x="155575" y="994052"/>
            <a:ext cx="8994770" cy="369332"/>
          </a:xfrm>
          <a:prstGeom prst="rect">
            <a:avLst/>
          </a:prstGeom>
          <a:noFill/>
        </p:spPr>
        <p:txBody>
          <a:bodyPr wrap="none" rtlCol="0">
            <a:spAutoFit/>
          </a:bodyPr>
          <a:lstStyle/>
          <a:p>
            <a:r>
              <a:rPr lang="fr-FR" b="1" smtClean="0"/>
              <a:t>On peut Résumer les différences </a:t>
            </a:r>
            <a:r>
              <a:rPr lang="fr-FR" b="1" dirty="0" smtClean="0"/>
              <a:t>entre Hadoop et Spark dans le tableau suivant:</a:t>
            </a:r>
            <a:endParaRPr lang="fr-FR" b="1" dirty="0"/>
          </a:p>
        </p:txBody>
      </p:sp>
    </p:spTree>
    <p:extLst>
      <p:ext uri="{BB962C8B-B14F-4D97-AF65-F5344CB8AC3E}">
        <p14:creationId xmlns:p14="http://schemas.microsoft.com/office/powerpoint/2010/main" val="30834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Il </a:t>
            </a:r>
            <a:r>
              <a:rPr lang="fr-FR" sz="2400" dirty="0">
                <a:ln>
                  <a:solidFill>
                    <a:schemeClr val="tx1"/>
                  </a:solidFill>
                </a:ln>
                <a:solidFill>
                  <a:schemeClr val="tx1"/>
                </a:solidFill>
                <a:latin typeface="Calibri" panose="020F0502020204030204" pitchFamily="34" charset="0"/>
                <a:cs typeface="Calibri" panose="020F0502020204030204" pitchFamily="34" charset="0"/>
              </a:rPr>
              <a:t>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smtClean="0">
                <a:solidFill>
                  <a:schemeClr val="bg1"/>
                </a:solidFill>
                <a:latin typeface="Cambria" panose="02040503050406030204" pitchFamily="18" charset="0"/>
              </a:rPr>
              <a:t>Stage </a:t>
            </a:r>
            <a:r>
              <a:rPr lang="fr-FR"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8" name="Flèche droite 4"/>
          <p:cNvSpPr/>
          <p:nvPr/>
        </p:nvSpPr>
        <p:spPr>
          <a:xfrm>
            <a:off x="1934370" y="267585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5" y="2237174"/>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40527" y="39016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500496"/>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34371" y="528775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06904" y="5037551"/>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smtClean="0">
                <a:ln>
                  <a:solidFill>
                    <a:schemeClr val="tx1"/>
                  </a:solidFill>
                </a:ln>
                <a:solidFill>
                  <a:schemeClr val="tx1"/>
                </a:solidFill>
                <a:latin typeface="Calibri" panose="020F0502020204030204" pitchFamily="34" charset="0"/>
                <a:cs typeface="Calibri" panose="020F0502020204030204" pitchFamily="34" charset="0"/>
              </a:rPr>
              <a:t>Le </a:t>
            </a:r>
            <a:r>
              <a:rPr lang="fr-FR" dirty="0">
                <a:ln>
                  <a:solidFill>
                    <a:schemeClr val="tx1"/>
                  </a:solidFill>
                </a:ln>
                <a:solidFill>
                  <a:schemeClr val="tx1"/>
                </a:solidFill>
                <a:latin typeface="Calibri" panose="020F0502020204030204" pitchFamily="34" charset="0"/>
                <a:cs typeface="Calibri" panose="020F0502020204030204" pitchFamily="34" charset="0"/>
              </a:rPr>
              <a:t>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Vitesse</a:t>
            </a:r>
            <a:endParaRPr lang="fr-FR" sz="1600" b="1" dirty="0"/>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Véracité</a:t>
            </a:r>
            <a:endParaRPr lang="fr-FR" sz="1600" b="1" dirty="0"/>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Valeur</a:t>
            </a:r>
            <a:endParaRPr lang="fr-FR" sz="1600" b="1" dirty="0"/>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Variété</a:t>
            </a:r>
            <a:endParaRPr lang="fr-FR" sz="1600" b="1" dirty="0"/>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Comment gérer les big data ?</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a:t>
            </a:r>
            <a:r>
              <a:rPr lang="fr-FR" dirty="0" smtClean="0">
                <a:ln>
                  <a:solidFill>
                    <a:schemeClr val="tx1"/>
                  </a:solidFill>
                </a:ln>
                <a:solidFill>
                  <a:schemeClr val="tx1"/>
                </a:solidFill>
                <a:latin typeface="Calibri" panose="020F0502020204030204" pitchFamily="34" charset="0"/>
                <a:cs typeface="Calibri" panose="020F0502020204030204" pitchFamily="34" charset="0"/>
              </a:rPr>
              <a:t>l </a:t>
            </a:r>
            <a:r>
              <a:rPr lang="fr-FR" dirty="0">
                <a:ln>
                  <a:solidFill>
                    <a:schemeClr val="tx1"/>
                  </a:solidFill>
                </a:ln>
                <a:solidFill>
                  <a:schemeClr val="tx1"/>
                </a:solidFill>
                <a:latin typeface="Calibri" panose="020F0502020204030204" pitchFamily="34" charset="0"/>
                <a:cs typeface="Calibri" panose="020F0502020204030204" pitchFamily="34" charset="0"/>
              </a:rPr>
              <a:t>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HBase et l’algorithme MapReduce</a:t>
            </a: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36441</TotalTime>
  <Words>3536</Words>
  <Application>Microsoft Office PowerPoint</Application>
  <PresentationFormat>Widescreen</PresentationFormat>
  <Paragraphs>653</Paragraphs>
  <Slides>42</Slides>
  <Notes>42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ＭＳ Ｐゴシック</vt:lpstr>
      <vt:lpstr>Arial</vt:lpstr>
      <vt:lpstr>Bell MT</vt:lpstr>
      <vt:lpstr>Calibri</vt:lpstr>
      <vt:lpstr>Cambria</vt:lpstr>
      <vt:lpstr>Cambria Math</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Conditions d'essai les méthodes: </vt:lpstr>
      <vt:lpstr>Conditions d'essai les méthodes: </vt:lpstr>
      <vt:lpstr>Conditions d'essai les méthodes: </vt:lpstr>
      <vt:lpstr>Méthode d’étude : « Word Count-Trie par clés » </vt:lpstr>
      <vt:lpstr>Résultat du Méthode d’étude : « Word Count-Trie par clés » </vt:lpstr>
      <vt:lpstr>Méthode d’étude : « Word Count-Trie par Valeurs » </vt:lpstr>
      <vt:lpstr>Résultat du Méthode d’étude : « Word Count-Trie par valeurs » </vt:lpstr>
      <vt:lpstr>Algorithme itératif : </vt:lpstr>
      <vt:lpstr>PowerPoint Presentation</vt:lpstr>
      <vt:lpstr>PowerPoint Presentation</vt:lpstr>
      <vt:lpstr>Le Temps de réalisation sur Spark pour chaque méthode : </vt:lpstr>
      <vt:lpstr>Le Temps de réalisation sur Spark pour chaque méthode : </vt:lpstr>
      <vt:lpstr>Le Temps de réalisation sur Spark pour chaque méthode : </vt:lpstr>
      <vt:lpstr>Introduction</vt:lpstr>
      <vt:lpstr>PowerPoint Presentation</vt:lpstr>
      <vt:lpstr>PowerPoint Presentation</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Utilisateur Windows</cp:lastModifiedBy>
  <cp:revision>623</cp:revision>
  <dcterms:created xsi:type="dcterms:W3CDTF">2019-02-20T08:43:28Z</dcterms:created>
  <dcterms:modified xsi:type="dcterms:W3CDTF">2020-06-11T12:25:29Z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