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17" r:id="rId2"/>
  </p:sldMasterIdLst>
  <p:notesMasterIdLst>
    <p:notesMasterId r:id="rId24"/>
  </p:notesMasterIdLst>
  <p:sldIdLst>
    <p:sldId id="257" r:id="rId3"/>
    <p:sldId id="298" r:id="rId4"/>
    <p:sldId id="264" r:id="rId5"/>
    <p:sldId id="265" r:id="rId6"/>
    <p:sldId id="303" r:id="rId7"/>
    <p:sldId id="305" r:id="rId8"/>
    <p:sldId id="307" r:id="rId9"/>
    <p:sldId id="309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0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CC6C6"/>
    <a:srgbClr val="FAF0F0"/>
    <a:srgbClr val="31CF78"/>
    <a:srgbClr val="F4DCDC"/>
    <a:srgbClr val="EFE1EA"/>
    <a:srgbClr val="FFCCFF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59A82-FD8D-40F3-B39A-7D13C295BC1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41689-9AFB-46AB-8BB1-1DC5DF7164B4}">
      <dgm:prSet phldrT="[Text]" custT="1"/>
      <dgm:spPr/>
      <dgm:t>
        <a:bodyPr/>
        <a:lstStyle/>
        <a:p>
          <a:r>
            <a:rPr lang="en-US" sz="2000" b="1" dirty="0" smtClean="0">
              <a:latin typeface="Footlight MT Light" panose="0204060206030A020304" pitchFamily="18" charset="0"/>
            </a:rPr>
            <a:t>Objectifs</a:t>
          </a:r>
          <a:endParaRPr lang="en-US" sz="1400" b="1" dirty="0"/>
        </a:p>
      </dgm:t>
    </dgm:pt>
    <dgm:pt modelId="{6DB12EB4-9533-4B5E-BBC8-B08848738AD8}" type="parTrans" cxnId="{8022679A-87FE-4EFC-9452-4364BE34611E}">
      <dgm:prSet/>
      <dgm:spPr/>
      <dgm:t>
        <a:bodyPr/>
        <a:lstStyle/>
        <a:p>
          <a:endParaRPr lang="en-US"/>
        </a:p>
      </dgm:t>
    </dgm:pt>
    <dgm:pt modelId="{526A521E-069F-4320-9BD2-BF1730B7A129}" type="sibTrans" cxnId="{8022679A-87FE-4EFC-9452-4364BE34611E}">
      <dgm:prSet/>
      <dgm:spPr/>
      <dgm:t>
        <a:bodyPr/>
        <a:lstStyle/>
        <a:p>
          <a:endParaRPr lang="en-US"/>
        </a:p>
      </dgm:t>
    </dgm:pt>
    <dgm:pt modelId="{960AFD45-49CA-448F-8F63-D8166FD52DA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fr-FR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Faciliter l’accessibilité quelque soit pour les étudiants et les professeurs ou pour l’administrateur. </a:t>
          </a:r>
          <a:endParaRPr lang="en-US" sz="1800" b="1" dirty="0">
            <a:solidFill>
              <a:schemeClr val="bg1"/>
            </a:solidFill>
            <a:latin typeface="Footlight MT Light" panose="0204060206030A020304" pitchFamily="18" charset="0"/>
          </a:endParaRPr>
        </a:p>
      </dgm:t>
    </dgm:pt>
    <dgm:pt modelId="{F6C71548-00B3-4588-A68E-0F52C8F77511}" type="parTrans" cxnId="{E399ECFC-99CF-43C5-8396-816970FB0022}">
      <dgm:prSet/>
      <dgm:spPr/>
      <dgm:t>
        <a:bodyPr/>
        <a:lstStyle/>
        <a:p>
          <a:endParaRPr lang="en-US"/>
        </a:p>
      </dgm:t>
    </dgm:pt>
    <dgm:pt modelId="{43825938-324C-4A1B-82CC-9B6084D3B3C1}" type="sibTrans" cxnId="{E399ECFC-99CF-43C5-8396-816970FB0022}">
      <dgm:prSet/>
      <dgm:spPr/>
      <dgm:t>
        <a:bodyPr/>
        <a:lstStyle/>
        <a:p>
          <a:endParaRPr lang="en-US"/>
        </a:p>
      </dgm:t>
    </dgm:pt>
    <dgm:pt modelId="{030C4412-2C73-4173-B102-4000756459DE}">
      <dgm:prSet phldrT="[Text]" custT="1"/>
      <dgm:spPr/>
      <dgm:t>
        <a:bodyPr/>
        <a:lstStyle/>
        <a:p>
          <a:pPr algn="ctr"/>
          <a:r>
            <a:rPr lang="fr-FR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Circulation rapide des informations entre les étudiant, les professeur et  l’administrateur. </a:t>
          </a:r>
          <a:endParaRPr lang="fr-FR" sz="1800" b="1" noProof="0" dirty="0">
            <a:solidFill>
              <a:schemeClr val="bg1"/>
            </a:solidFill>
            <a:latin typeface="Footlight MT Light" panose="0204060206030A020304" pitchFamily="18" charset="0"/>
          </a:endParaRPr>
        </a:p>
      </dgm:t>
    </dgm:pt>
    <dgm:pt modelId="{9C4BE42D-8899-4590-A20B-2425A5A7B0CE}" type="parTrans" cxnId="{4CF13DCF-C939-47E1-8C47-6A19EDDAC315}">
      <dgm:prSet/>
      <dgm:spPr/>
      <dgm:t>
        <a:bodyPr/>
        <a:lstStyle/>
        <a:p>
          <a:endParaRPr lang="en-US"/>
        </a:p>
      </dgm:t>
    </dgm:pt>
    <dgm:pt modelId="{E6C8DECF-594C-42FE-888A-43D0D1897D35}" type="sibTrans" cxnId="{4CF13DCF-C939-47E1-8C47-6A19EDDAC315}">
      <dgm:prSet/>
      <dgm:spPr/>
      <dgm:t>
        <a:bodyPr/>
        <a:lstStyle/>
        <a:p>
          <a:endParaRPr lang="en-US"/>
        </a:p>
      </dgm:t>
    </dgm:pt>
    <dgm:pt modelId="{D941E634-3C33-4EB7-A58A-5AABA2EEFA3D}">
      <dgm:prSet phldrT="[Text]" custT="1"/>
      <dgm:spPr/>
      <dgm:t>
        <a:bodyPr/>
        <a:lstStyle/>
        <a:p>
          <a:r>
            <a:rPr lang="fr-FR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Mise en place d’une base de données pour faciliter la récupération des fichiers. </a:t>
          </a:r>
          <a:endParaRPr lang="fr-FR" sz="1800" b="1" noProof="0" dirty="0">
            <a:solidFill>
              <a:schemeClr val="bg1"/>
            </a:solidFill>
            <a:latin typeface="Footlight MT Light" panose="0204060206030A020304" pitchFamily="18" charset="0"/>
          </a:endParaRPr>
        </a:p>
      </dgm:t>
    </dgm:pt>
    <dgm:pt modelId="{24E5084E-91DD-4D4C-9BDF-91560571CA45}" type="parTrans" cxnId="{EA9B0BB2-6674-4F9F-9E11-40483D0B7E9C}">
      <dgm:prSet/>
      <dgm:spPr/>
      <dgm:t>
        <a:bodyPr/>
        <a:lstStyle/>
        <a:p>
          <a:endParaRPr lang="en-US"/>
        </a:p>
      </dgm:t>
    </dgm:pt>
    <dgm:pt modelId="{C2E43F2B-809E-42EF-8E18-1DCF08327D93}" type="sibTrans" cxnId="{EA9B0BB2-6674-4F9F-9E11-40483D0B7E9C}">
      <dgm:prSet/>
      <dgm:spPr/>
      <dgm:t>
        <a:bodyPr/>
        <a:lstStyle/>
        <a:p>
          <a:endParaRPr lang="en-US"/>
        </a:p>
      </dgm:t>
    </dgm:pt>
    <dgm:pt modelId="{71703319-0DCF-4F5B-95C4-5FDC6A6E1025}" type="pres">
      <dgm:prSet presAssocID="{2D059A82-FD8D-40F3-B39A-7D13C295BC1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F3829F-1C58-45F2-B475-E6E90F3F3B13}" type="pres">
      <dgm:prSet presAssocID="{EC441689-9AFB-46AB-8BB1-1DC5DF7164B4}" presName="centerShape" presStyleLbl="node0" presStyleIdx="0" presStyleCnt="1" custScaleX="72101" custScaleY="59223"/>
      <dgm:spPr/>
      <dgm:t>
        <a:bodyPr/>
        <a:lstStyle/>
        <a:p>
          <a:endParaRPr lang="en-US"/>
        </a:p>
      </dgm:t>
    </dgm:pt>
    <dgm:pt modelId="{316E3919-32BD-4B09-AB1F-EF555283551A}" type="pres">
      <dgm:prSet presAssocID="{960AFD45-49CA-448F-8F63-D8166FD52DA8}" presName="node" presStyleLbl="node1" presStyleIdx="0" presStyleCnt="3" custScaleX="308372" custScaleY="100248" custRadScaleRad="78743" custRadScaleInc="-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C319B-9E0E-4C9B-8604-AD2257851BEA}" type="pres">
      <dgm:prSet presAssocID="{960AFD45-49CA-448F-8F63-D8166FD52DA8}" presName="dummy" presStyleCnt="0"/>
      <dgm:spPr/>
      <dgm:t>
        <a:bodyPr/>
        <a:lstStyle/>
        <a:p>
          <a:endParaRPr lang="en-US"/>
        </a:p>
      </dgm:t>
    </dgm:pt>
    <dgm:pt modelId="{FD4DEBB2-6720-4D37-A67B-F57F240C3A7E}" type="pres">
      <dgm:prSet presAssocID="{43825938-324C-4A1B-82CC-9B6084D3B3C1}" presName="sibTrans" presStyleLbl="sibTrans2D1" presStyleIdx="0" presStyleCnt="3" custScaleX="99268" custScaleY="74941" custLinFactNeighborX="-1316" custLinFactNeighborY="-576"/>
      <dgm:spPr/>
      <dgm:t>
        <a:bodyPr/>
        <a:lstStyle/>
        <a:p>
          <a:endParaRPr lang="en-US"/>
        </a:p>
      </dgm:t>
    </dgm:pt>
    <dgm:pt modelId="{9FF5E603-4B97-45B3-9C82-DFB8257BE969}" type="pres">
      <dgm:prSet presAssocID="{030C4412-2C73-4173-B102-4000756459DE}" presName="node" presStyleLbl="node1" presStyleIdx="1" presStyleCnt="3" custScaleX="260540" custScaleY="111935" custRadScaleRad="165552" custRadScaleInc="-30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02C17-6FDF-46B9-BCB3-80A790B16C05}" type="pres">
      <dgm:prSet presAssocID="{030C4412-2C73-4173-B102-4000756459DE}" presName="dummy" presStyleCnt="0"/>
      <dgm:spPr/>
      <dgm:t>
        <a:bodyPr/>
        <a:lstStyle/>
        <a:p>
          <a:endParaRPr lang="en-US"/>
        </a:p>
      </dgm:t>
    </dgm:pt>
    <dgm:pt modelId="{B370F97D-ACB4-46FC-A327-5CD8B179EAB9}" type="pres">
      <dgm:prSet presAssocID="{E6C8DECF-594C-42FE-888A-43D0D1897D35}" presName="sibTrans" presStyleLbl="sibTrans2D1" presStyleIdx="1" presStyleCnt="3" custScaleY="63434" custLinFactNeighborX="-134" custLinFactNeighborY="-10253"/>
      <dgm:spPr/>
      <dgm:t>
        <a:bodyPr/>
        <a:lstStyle/>
        <a:p>
          <a:endParaRPr lang="en-US"/>
        </a:p>
      </dgm:t>
    </dgm:pt>
    <dgm:pt modelId="{562A1170-2270-410F-B195-85EDE3311F7A}" type="pres">
      <dgm:prSet presAssocID="{D941E634-3C33-4EB7-A58A-5AABA2EEFA3D}" presName="node" presStyleLbl="node1" presStyleIdx="2" presStyleCnt="3" custScaleX="258871" custScaleY="106399" custRadScaleRad="146323" custRadScaleInc="26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030AE-DA8F-40D7-90A9-3A2DCED3E989}" type="pres">
      <dgm:prSet presAssocID="{D941E634-3C33-4EB7-A58A-5AABA2EEFA3D}" presName="dummy" presStyleCnt="0"/>
      <dgm:spPr/>
      <dgm:t>
        <a:bodyPr/>
        <a:lstStyle/>
        <a:p>
          <a:endParaRPr lang="en-US"/>
        </a:p>
      </dgm:t>
    </dgm:pt>
    <dgm:pt modelId="{4B7BD1B1-6C4D-4D15-9371-05F394CF20AF}" type="pres">
      <dgm:prSet presAssocID="{C2E43F2B-809E-42EF-8E18-1DCF08327D93}" presName="sibTrans" presStyleLbl="sibTrans2D1" presStyleIdx="2" presStyleCnt="3" custScaleX="123345" custScaleY="106066"/>
      <dgm:spPr/>
      <dgm:t>
        <a:bodyPr/>
        <a:lstStyle/>
        <a:p>
          <a:endParaRPr lang="en-US"/>
        </a:p>
      </dgm:t>
    </dgm:pt>
  </dgm:ptLst>
  <dgm:cxnLst>
    <dgm:cxn modelId="{5B39B484-E4CC-4E37-B030-B6FBB958225F}" type="presOf" srcId="{030C4412-2C73-4173-B102-4000756459DE}" destId="{9FF5E603-4B97-45B3-9C82-DFB8257BE969}" srcOrd="0" destOrd="0" presId="urn:microsoft.com/office/officeart/2005/8/layout/radial6"/>
    <dgm:cxn modelId="{FAA17F42-81C6-4E66-9003-E80179339B40}" type="presOf" srcId="{D941E634-3C33-4EB7-A58A-5AABA2EEFA3D}" destId="{562A1170-2270-410F-B195-85EDE3311F7A}" srcOrd="0" destOrd="0" presId="urn:microsoft.com/office/officeart/2005/8/layout/radial6"/>
    <dgm:cxn modelId="{880B8B7B-12A6-4CD3-A707-7B5CD344F053}" type="presOf" srcId="{E6C8DECF-594C-42FE-888A-43D0D1897D35}" destId="{B370F97D-ACB4-46FC-A327-5CD8B179EAB9}" srcOrd="0" destOrd="0" presId="urn:microsoft.com/office/officeart/2005/8/layout/radial6"/>
    <dgm:cxn modelId="{8022679A-87FE-4EFC-9452-4364BE34611E}" srcId="{2D059A82-FD8D-40F3-B39A-7D13C295BC13}" destId="{EC441689-9AFB-46AB-8BB1-1DC5DF7164B4}" srcOrd="0" destOrd="0" parTransId="{6DB12EB4-9533-4B5E-BBC8-B08848738AD8}" sibTransId="{526A521E-069F-4320-9BD2-BF1730B7A129}"/>
    <dgm:cxn modelId="{79E8825F-2478-4980-B967-BE3CFA4FA060}" type="presOf" srcId="{43825938-324C-4A1B-82CC-9B6084D3B3C1}" destId="{FD4DEBB2-6720-4D37-A67B-F57F240C3A7E}" srcOrd="0" destOrd="0" presId="urn:microsoft.com/office/officeart/2005/8/layout/radial6"/>
    <dgm:cxn modelId="{4CF13DCF-C939-47E1-8C47-6A19EDDAC315}" srcId="{EC441689-9AFB-46AB-8BB1-1DC5DF7164B4}" destId="{030C4412-2C73-4173-B102-4000756459DE}" srcOrd="1" destOrd="0" parTransId="{9C4BE42D-8899-4590-A20B-2425A5A7B0CE}" sibTransId="{E6C8DECF-594C-42FE-888A-43D0D1897D35}"/>
    <dgm:cxn modelId="{D551795A-0BDD-4E9E-8522-A0B518042D47}" type="presOf" srcId="{C2E43F2B-809E-42EF-8E18-1DCF08327D93}" destId="{4B7BD1B1-6C4D-4D15-9371-05F394CF20AF}" srcOrd="0" destOrd="0" presId="urn:microsoft.com/office/officeart/2005/8/layout/radial6"/>
    <dgm:cxn modelId="{EA9B0BB2-6674-4F9F-9E11-40483D0B7E9C}" srcId="{EC441689-9AFB-46AB-8BB1-1DC5DF7164B4}" destId="{D941E634-3C33-4EB7-A58A-5AABA2EEFA3D}" srcOrd="2" destOrd="0" parTransId="{24E5084E-91DD-4D4C-9BDF-91560571CA45}" sibTransId="{C2E43F2B-809E-42EF-8E18-1DCF08327D93}"/>
    <dgm:cxn modelId="{079CA90A-1072-4069-9A1F-A3DF566328E4}" type="presOf" srcId="{2D059A82-FD8D-40F3-B39A-7D13C295BC13}" destId="{71703319-0DCF-4F5B-95C4-5FDC6A6E1025}" srcOrd="0" destOrd="0" presId="urn:microsoft.com/office/officeart/2005/8/layout/radial6"/>
    <dgm:cxn modelId="{688524C1-D43A-4585-9AA4-48A1A9AB0173}" type="presOf" srcId="{960AFD45-49CA-448F-8F63-D8166FD52DA8}" destId="{316E3919-32BD-4B09-AB1F-EF555283551A}" srcOrd="0" destOrd="0" presId="urn:microsoft.com/office/officeart/2005/8/layout/radial6"/>
    <dgm:cxn modelId="{E399ECFC-99CF-43C5-8396-816970FB0022}" srcId="{EC441689-9AFB-46AB-8BB1-1DC5DF7164B4}" destId="{960AFD45-49CA-448F-8F63-D8166FD52DA8}" srcOrd="0" destOrd="0" parTransId="{F6C71548-00B3-4588-A68E-0F52C8F77511}" sibTransId="{43825938-324C-4A1B-82CC-9B6084D3B3C1}"/>
    <dgm:cxn modelId="{C4946915-01EB-4633-8E23-F4AF8A83742D}" type="presOf" srcId="{EC441689-9AFB-46AB-8BB1-1DC5DF7164B4}" destId="{92F3829F-1C58-45F2-B475-E6E90F3F3B13}" srcOrd="0" destOrd="0" presId="urn:microsoft.com/office/officeart/2005/8/layout/radial6"/>
    <dgm:cxn modelId="{2974995C-C872-4F44-91AF-3728D9E35B5E}" type="presParOf" srcId="{71703319-0DCF-4F5B-95C4-5FDC6A6E1025}" destId="{92F3829F-1C58-45F2-B475-E6E90F3F3B13}" srcOrd="0" destOrd="0" presId="urn:microsoft.com/office/officeart/2005/8/layout/radial6"/>
    <dgm:cxn modelId="{E3605501-D300-47B6-ACD0-26693524CE09}" type="presParOf" srcId="{71703319-0DCF-4F5B-95C4-5FDC6A6E1025}" destId="{316E3919-32BD-4B09-AB1F-EF555283551A}" srcOrd="1" destOrd="0" presId="urn:microsoft.com/office/officeart/2005/8/layout/radial6"/>
    <dgm:cxn modelId="{6C1086B5-2148-49FB-893F-ADF0B601BCE1}" type="presParOf" srcId="{71703319-0DCF-4F5B-95C4-5FDC6A6E1025}" destId="{6BAC319B-9E0E-4C9B-8604-AD2257851BEA}" srcOrd="2" destOrd="0" presId="urn:microsoft.com/office/officeart/2005/8/layout/radial6"/>
    <dgm:cxn modelId="{F1D92934-FF77-4C44-8732-A8D21CD27EF8}" type="presParOf" srcId="{71703319-0DCF-4F5B-95C4-5FDC6A6E1025}" destId="{FD4DEBB2-6720-4D37-A67B-F57F240C3A7E}" srcOrd="3" destOrd="0" presId="urn:microsoft.com/office/officeart/2005/8/layout/radial6"/>
    <dgm:cxn modelId="{124527D0-7D21-4CE0-89A0-92C2861FC959}" type="presParOf" srcId="{71703319-0DCF-4F5B-95C4-5FDC6A6E1025}" destId="{9FF5E603-4B97-45B3-9C82-DFB8257BE969}" srcOrd="4" destOrd="0" presId="urn:microsoft.com/office/officeart/2005/8/layout/radial6"/>
    <dgm:cxn modelId="{2B07939B-EBBC-4F6B-871D-73282B493A95}" type="presParOf" srcId="{71703319-0DCF-4F5B-95C4-5FDC6A6E1025}" destId="{A0702C17-6FDF-46B9-BCB3-80A790B16C05}" srcOrd="5" destOrd="0" presId="urn:microsoft.com/office/officeart/2005/8/layout/radial6"/>
    <dgm:cxn modelId="{268C9600-D0F8-4346-B1E8-AC2BDBD7C3AC}" type="presParOf" srcId="{71703319-0DCF-4F5B-95C4-5FDC6A6E1025}" destId="{B370F97D-ACB4-46FC-A327-5CD8B179EAB9}" srcOrd="6" destOrd="0" presId="urn:microsoft.com/office/officeart/2005/8/layout/radial6"/>
    <dgm:cxn modelId="{7F7BD786-2465-418B-B4E3-A5C35186C54F}" type="presParOf" srcId="{71703319-0DCF-4F5B-95C4-5FDC6A6E1025}" destId="{562A1170-2270-410F-B195-85EDE3311F7A}" srcOrd="7" destOrd="0" presId="urn:microsoft.com/office/officeart/2005/8/layout/radial6"/>
    <dgm:cxn modelId="{6AD39CF2-0A00-4F63-8C6F-79739A031B8A}" type="presParOf" srcId="{71703319-0DCF-4F5B-95C4-5FDC6A6E1025}" destId="{4E9030AE-DA8F-40D7-90A9-3A2DCED3E989}" srcOrd="8" destOrd="0" presId="urn:microsoft.com/office/officeart/2005/8/layout/radial6"/>
    <dgm:cxn modelId="{3C1ADFDD-0D02-4E8F-BF5C-15CCEFEB547E}" type="presParOf" srcId="{71703319-0DCF-4F5B-95C4-5FDC6A6E1025}" destId="{4B7BD1B1-6C4D-4D15-9371-05F394CF20AF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BD1B1-6C4D-4D15-9371-05F394CF20AF}">
      <dsp:nvSpPr>
        <dsp:cNvPr id="0" name=""/>
        <dsp:cNvSpPr/>
      </dsp:nvSpPr>
      <dsp:spPr>
        <a:xfrm>
          <a:off x="1771943" y="760279"/>
          <a:ext cx="5483514" cy="4715346"/>
        </a:xfrm>
        <a:prstGeom prst="blockArc">
          <a:avLst>
            <a:gd name="adj1" fmla="val 9443973"/>
            <a:gd name="adj2" fmla="val 17811105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0F97D-ACB4-46FC-A327-5CD8B179EAB9}">
      <dsp:nvSpPr>
        <dsp:cNvPr id="0" name=""/>
        <dsp:cNvSpPr/>
      </dsp:nvSpPr>
      <dsp:spPr>
        <a:xfrm>
          <a:off x="2448826" y="1229689"/>
          <a:ext cx="6522407" cy="4137423"/>
        </a:xfrm>
        <a:prstGeom prst="blockArc">
          <a:avLst>
            <a:gd name="adj1" fmla="val 15826"/>
            <a:gd name="adj2" fmla="val 10815826"/>
            <a:gd name="adj3" fmla="val 316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DEBB2-6720-4D37-A67B-F57F240C3A7E}">
      <dsp:nvSpPr>
        <dsp:cNvPr id="0" name=""/>
        <dsp:cNvSpPr/>
      </dsp:nvSpPr>
      <dsp:spPr>
        <a:xfrm>
          <a:off x="4900969" y="856084"/>
          <a:ext cx="4501474" cy="3398325"/>
        </a:xfrm>
        <a:prstGeom prst="blockArc">
          <a:avLst>
            <a:gd name="adj1" fmla="val 13152275"/>
            <a:gd name="adj2" fmla="val 2352275"/>
            <a:gd name="adj3" fmla="val 45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3829F-1C58-45F2-B475-E6E90F3F3B13}">
      <dsp:nvSpPr>
        <dsp:cNvPr id="0" name=""/>
        <dsp:cNvSpPr/>
      </dsp:nvSpPr>
      <dsp:spPr>
        <a:xfrm>
          <a:off x="4765475" y="2284279"/>
          <a:ext cx="1476071" cy="1212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Footlight MT Light" panose="0204060206030A020304" pitchFamily="18" charset="0"/>
            </a:rPr>
            <a:t>Objectifs</a:t>
          </a:r>
          <a:endParaRPr lang="en-US" sz="1400" b="1" kern="1200" dirty="0"/>
        </a:p>
      </dsp:txBody>
      <dsp:txXfrm>
        <a:off x="4981641" y="2461835"/>
        <a:ext cx="1043739" cy="857317"/>
      </dsp:txXfrm>
    </dsp:sp>
    <dsp:sp modelId="{316E3919-32BD-4B09-AB1F-EF555283551A}">
      <dsp:nvSpPr>
        <dsp:cNvPr id="0" name=""/>
        <dsp:cNvSpPr/>
      </dsp:nvSpPr>
      <dsp:spPr>
        <a:xfrm>
          <a:off x="3284838" y="462507"/>
          <a:ext cx="4419153" cy="1436613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Faciliter l’accessibilité quelque soit pour les étudiants et les professeurs ou pour l’administrateur. </a:t>
          </a:r>
          <a:endParaRPr lang="en-US" sz="1800" b="1" kern="1200" dirty="0">
            <a:solidFill>
              <a:schemeClr val="bg1"/>
            </a:solidFill>
            <a:latin typeface="Footlight MT Light" panose="0204060206030A020304" pitchFamily="18" charset="0"/>
          </a:endParaRPr>
        </a:p>
      </dsp:txBody>
      <dsp:txXfrm>
        <a:off x="3932008" y="672894"/>
        <a:ext cx="3124813" cy="1015839"/>
      </dsp:txXfrm>
    </dsp:sp>
    <dsp:sp modelId="{9FF5E603-4B97-45B3-9C82-DFB8257BE969}">
      <dsp:nvSpPr>
        <dsp:cNvPr id="0" name=""/>
        <dsp:cNvSpPr/>
      </dsp:nvSpPr>
      <dsp:spPr>
        <a:xfrm>
          <a:off x="7061502" y="3179871"/>
          <a:ext cx="3733692" cy="1604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Circulation rapide des informations entre les étudiant, les professeur et  l’administrateur. </a:t>
          </a:r>
          <a:endParaRPr lang="fr-FR" sz="1800" b="1" kern="1200" noProof="0" dirty="0">
            <a:solidFill>
              <a:schemeClr val="bg1"/>
            </a:solidFill>
            <a:latin typeface="Footlight MT Light" panose="0204060206030A020304" pitchFamily="18" charset="0"/>
          </a:endParaRPr>
        </a:p>
      </dsp:txBody>
      <dsp:txXfrm>
        <a:off x="7608289" y="3414785"/>
        <a:ext cx="2640118" cy="1134267"/>
      </dsp:txXfrm>
    </dsp:sp>
    <dsp:sp modelId="{562A1170-2270-410F-B195-85EDE3311F7A}">
      <dsp:nvSpPr>
        <dsp:cNvPr id="0" name=""/>
        <dsp:cNvSpPr/>
      </dsp:nvSpPr>
      <dsp:spPr>
        <a:xfrm>
          <a:off x="654302" y="3189987"/>
          <a:ext cx="3709775" cy="1524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Mise en place d’une base de données pour faciliter la récupération des fichiers. </a:t>
          </a:r>
          <a:endParaRPr lang="fr-FR" sz="1800" b="1" kern="1200" noProof="0" dirty="0">
            <a:solidFill>
              <a:schemeClr val="bg1"/>
            </a:solidFill>
            <a:latin typeface="Footlight MT Light" panose="0204060206030A020304" pitchFamily="18" charset="0"/>
          </a:endParaRPr>
        </a:p>
      </dsp:txBody>
      <dsp:txXfrm>
        <a:off x="1197586" y="3413283"/>
        <a:ext cx="2623207" cy="1078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986C-9C7F-4A0E-B6BE-516CDD6567E8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14B9-AC0E-47C9-A93D-A66C3DA91B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algn="l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660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07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770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19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035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4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364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86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134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872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6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plan de cette présentation est le suivant :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504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9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25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4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57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07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9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YAZAKI met la qualité dans ses premières priorités par conséquent ses clients sont des sociétés de réputation telles que : MERCEDES, JAGUAR, LAND ROVER, PEUGEOT, NISSAN, FIAT, TOYOTA, FORD   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E14B9-AC0E-47C9-A93D-A66C3DA91B7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0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8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7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719999" y="3798792"/>
            <a:ext cx="6240693" cy="24257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7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3"/>
          </p:nvPr>
        </p:nvSpPr>
        <p:spPr>
          <a:xfrm>
            <a:off x="719999" y="624001"/>
            <a:ext cx="6240693" cy="310481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73"/>
              </a:spcBef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buClr>
                <a:schemeClr val="dk1"/>
              </a:buClr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359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095470" y="0"/>
            <a:ext cx="1" cy="6858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辺形 12"/>
          <p:cNvSpPr/>
          <p:nvPr userDrawn="1"/>
        </p:nvSpPr>
        <p:spPr>
          <a:xfrm rot="10800000">
            <a:off x="6429406" y="1069104"/>
            <a:ext cx="4546429" cy="835885"/>
          </a:xfrm>
          <a:prstGeom prst="parallelogram">
            <a:avLst>
              <a:gd name="adj" fmla="val 7539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176214" y="1000109"/>
            <a:ext cx="3450683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46207" y="1489152"/>
            <a:ext cx="3413979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9" name="平行四辺形 18"/>
          <p:cNvSpPr/>
          <p:nvPr userDrawn="1"/>
        </p:nvSpPr>
        <p:spPr>
          <a:xfrm flipV="1">
            <a:off x="1235039" y="1583994"/>
            <a:ext cx="4546429" cy="797249"/>
          </a:xfrm>
          <a:prstGeom prst="parallelogram">
            <a:avLst>
              <a:gd name="adj" fmla="val 7539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505092" y="1523987"/>
            <a:ext cx="3450683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535098" y="2013031"/>
            <a:ext cx="3390670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5" name="平行四辺形 24"/>
          <p:cNvSpPr/>
          <p:nvPr userDrawn="1"/>
        </p:nvSpPr>
        <p:spPr>
          <a:xfrm rot="10800000">
            <a:off x="6380526" y="2450239"/>
            <a:ext cx="4546429" cy="835885"/>
          </a:xfrm>
          <a:prstGeom prst="parallelogram">
            <a:avLst>
              <a:gd name="adj" fmla="val 7539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176214" y="2381243"/>
            <a:ext cx="3450683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146207" y="2870287"/>
            <a:ext cx="3413979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4878" y="248647"/>
            <a:ext cx="4697679" cy="9058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10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118743"/>
            <a:ext cx="519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5810414" y="5889274"/>
            <a:ext cx="570113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705923" y="5966321"/>
            <a:ext cx="780154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810414" y="338657"/>
            <a:ext cx="570113" cy="57006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705923" y="415705"/>
            <a:ext cx="780154" cy="415967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16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36" name="平行四辺形 18"/>
          <p:cNvSpPr/>
          <p:nvPr userDrawn="1"/>
        </p:nvSpPr>
        <p:spPr>
          <a:xfrm flipV="1">
            <a:off x="1237794" y="3117617"/>
            <a:ext cx="4546429" cy="787636"/>
          </a:xfrm>
          <a:prstGeom prst="parallelogram">
            <a:avLst>
              <a:gd name="adj" fmla="val 7539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07848" y="3057611"/>
            <a:ext cx="3450683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KKK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537854" y="3546655"/>
            <a:ext cx="3390670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41" name="平行四辺形 12"/>
          <p:cNvSpPr/>
          <p:nvPr userDrawn="1"/>
        </p:nvSpPr>
        <p:spPr>
          <a:xfrm rot="10800000">
            <a:off x="6407776" y="3888612"/>
            <a:ext cx="4546429" cy="778646"/>
          </a:xfrm>
          <a:prstGeom prst="parallelogram">
            <a:avLst>
              <a:gd name="adj" fmla="val 7539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203464" y="3819617"/>
            <a:ext cx="3450683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7173458" y="4308660"/>
            <a:ext cx="3413979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46" name="平行四辺形 18"/>
          <p:cNvSpPr/>
          <p:nvPr userDrawn="1"/>
        </p:nvSpPr>
        <p:spPr>
          <a:xfrm flipV="1">
            <a:off x="1237794" y="4546377"/>
            <a:ext cx="4546429" cy="740011"/>
          </a:xfrm>
          <a:prstGeom prst="parallelogram">
            <a:avLst>
              <a:gd name="adj" fmla="val 7539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07848" y="4486371"/>
            <a:ext cx="3450683" cy="565983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537854" y="4975415"/>
            <a:ext cx="3390670" cy="930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51" name="平行四辺形 12"/>
          <p:cNvSpPr/>
          <p:nvPr userDrawn="1"/>
        </p:nvSpPr>
        <p:spPr>
          <a:xfrm rot="10800000">
            <a:off x="6407776" y="5307759"/>
            <a:ext cx="4546429" cy="740634"/>
          </a:xfrm>
          <a:prstGeom prst="parallelogram">
            <a:avLst>
              <a:gd name="adj" fmla="val 7539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7203464" y="5238763"/>
            <a:ext cx="3450683" cy="565983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2133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41" grpId="0" animBg="1"/>
      <p:bldP spid="46" grpId="0" animBg="1"/>
      <p:bldP spid="5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226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90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7365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361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0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53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3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775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419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330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38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9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30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9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8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21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91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6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03" r:id="rId13"/>
    <p:sldLayoutId id="2147483729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24989A-4E32-409F-B1E3-5D39844CBDBD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A33E067-8A8E-4BCB-9BF9-4D9EABE2D378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768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20000"/>
                <a:lumOff val="80000"/>
              </a:schemeClr>
            </a:gs>
            <a:gs pos="83000">
              <a:schemeClr val="accent6">
                <a:lumMod val="20000"/>
                <a:lumOff val="8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7"/>
          <p:cNvSpPr txBox="1">
            <a:spLocks/>
          </p:cNvSpPr>
          <p:nvPr/>
        </p:nvSpPr>
        <p:spPr>
          <a:xfrm>
            <a:off x="267285" y="1623849"/>
            <a:ext cx="11657431" cy="2469584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r-FR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Site 	Web E-Learning</a:t>
            </a:r>
            <a:endParaRPr lang="fr-FR" sz="4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9" name="Forme libre : forme 18"/>
          <p:cNvSpPr/>
          <p:nvPr/>
        </p:nvSpPr>
        <p:spPr>
          <a:xfrm>
            <a:off x="-83975" y="3810918"/>
            <a:ext cx="12192000" cy="447691"/>
          </a:xfrm>
          <a:custGeom>
            <a:avLst/>
            <a:gdLst>
              <a:gd name="connsiteX0" fmla="*/ 0 w 9317658"/>
              <a:gd name="connsiteY0" fmla="*/ 0 h 764524"/>
              <a:gd name="connsiteX1" fmla="*/ 2863121 w 9317658"/>
              <a:gd name="connsiteY1" fmla="*/ 764498 h 764524"/>
              <a:gd name="connsiteX2" fmla="*/ 6408295 w 9317658"/>
              <a:gd name="connsiteY2" fmla="*/ 29980 h 764524"/>
              <a:gd name="connsiteX3" fmla="*/ 9099030 w 9317658"/>
              <a:gd name="connsiteY3" fmla="*/ 599606 h 764524"/>
              <a:gd name="connsiteX4" fmla="*/ 9166485 w 9317658"/>
              <a:gd name="connsiteY4" fmla="*/ 614596 h 76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7658" h="764524">
                <a:moveTo>
                  <a:pt x="0" y="0"/>
                </a:moveTo>
                <a:cubicBezTo>
                  <a:pt x="897536" y="379750"/>
                  <a:pt x="1795072" y="759501"/>
                  <a:pt x="2863121" y="764498"/>
                </a:cubicBezTo>
                <a:cubicBezTo>
                  <a:pt x="3931170" y="769495"/>
                  <a:pt x="5368977" y="57462"/>
                  <a:pt x="6408295" y="29980"/>
                </a:cubicBezTo>
                <a:cubicBezTo>
                  <a:pt x="7447613" y="2498"/>
                  <a:pt x="8639332" y="502170"/>
                  <a:pt x="9099030" y="599606"/>
                </a:cubicBezTo>
                <a:cubicBezTo>
                  <a:pt x="9558728" y="697042"/>
                  <a:pt x="9147747" y="603353"/>
                  <a:pt x="9166485" y="614596"/>
                </a:cubicBezTo>
              </a:path>
            </a:pathLst>
          </a:cu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Forme libre : forme 20"/>
          <p:cNvSpPr/>
          <p:nvPr/>
        </p:nvSpPr>
        <p:spPr>
          <a:xfrm>
            <a:off x="0" y="3549862"/>
            <a:ext cx="12192000" cy="919399"/>
          </a:xfrm>
          <a:custGeom>
            <a:avLst/>
            <a:gdLst>
              <a:gd name="connsiteX0" fmla="*/ 0 w 8132164"/>
              <a:gd name="connsiteY0" fmla="*/ 104931 h 489964"/>
              <a:gd name="connsiteX1" fmla="*/ 1821305 w 8132164"/>
              <a:gd name="connsiteY1" fmla="*/ 194872 h 489964"/>
              <a:gd name="connsiteX2" fmla="*/ 4991724 w 8132164"/>
              <a:gd name="connsiteY2" fmla="*/ 487180 h 489964"/>
              <a:gd name="connsiteX3" fmla="*/ 8132164 w 8132164"/>
              <a:gd name="connsiteY3" fmla="*/ 0 h 48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164" h="489964">
                <a:moveTo>
                  <a:pt x="0" y="104931"/>
                </a:moveTo>
                <a:cubicBezTo>
                  <a:pt x="494675" y="118047"/>
                  <a:pt x="989351" y="131164"/>
                  <a:pt x="1821305" y="194872"/>
                </a:cubicBezTo>
                <a:cubicBezTo>
                  <a:pt x="2653259" y="258580"/>
                  <a:pt x="3939914" y="519659"/>
                  <a:pt x="4991724" y="487180"/>
                </a:cubicBezTo>
                <a:cubicBezTo>
                  <a:pt x="6043534" y="454701"/>
                  <a:pt x="7437620" y="42472"/>
                  <a:pt x="8132164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Shape 130">
            <a:extLst>
              <a:ext uri="{FF2B5EF4-FFF2-40B4-BE49-F238E27FC236}">
                <a16:creationId xmlns:a16="http://schemas.microsoft.com/office/drawing/2014/main" id="{337D22D4-436F-4A30-BC2F-2EA19B3C4F4B}"/>
              </a:ext>
            </a:extLst>
          </p:cNvPr>
          <p:cNvSpPr txBox="1">
            <a:spLocks/>
          </p:cNvSpPr>
          <p:nvPr/>
        </p:nvSpPr>
        <p:spPr>
          <a:xfrm>
            <a:off x="2218362" y="1080976"/>
            <a:ext cx="8180967" cy="83189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chemeClr val="lt1"/>
              </a:buClr>
              <a:buSzPct val="25000"/>
            </a:pPr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Naskh Medium" panose="01010101010101010101" pitchFamily="50" charset="-78"/>
                <a:cs typeface="Adobe Naskh Medium" panose="01010101010101010101" pitchFamily="50" charset="-78"/>
              </a:rPr>
              <a:t>Projet de Fin d’Etude</a:t>
            </a:r>
            <a:endParaRPr lang="en" sz="32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grpSp>
        <p:nvGrpSpPr>
          <p:cNvPr id="26" name="Groupe 23"/>
          <p:cNvGrpSpPr/>
          <p:nvPr/>
        </p:nvGrpSpPr>
        <p:grpSpPr>
          <a:xfrm>
            <a:off x="238422" y="1810893"/>
            <a:ext cx="11411584" cy="1293365"/>
            <a:chOff x="642910" y="1812760"/>
            <a:chExt cx="7560000" cy="649287"/>
          </a:xfrm>
        </p:grpSpPr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>
              <a:off x="642910" y="1819110"/>
              <a:ext cx="7560000" cy="0"/>
            </a:xfrm>
            <a:prstGeom prst="line">
              <a:avLst/>
            </a:prstGeom>
            <a:noFill/>
            <a:ln w="3175" cap="flat" cmpd="sng" algn="ctr">
              <a:solidFill>
                <a:srgbClr val="C00000"/>
              </a:solidFill>
              <a:prstDash val="lgDashDotDot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ar-EG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642910" y="1812760"/>
              <a:ext cx="0" cy="649287"/>
            </a:xfrm>
            <a:prstGeom prst="line">
              <a:avLst/>
            </a:prstGeom>
            <a:noFill/>
            <a:ln w="3175" cap="flat" cmpd="sng" algn="ctr">
              <a:solidFill>
                <a:srgbClr val="C00000"/>
              </a:solidFill>
              <a:prstDash val="lgDashDotDot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ar-EG" kern="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" name="Groupe 25"/>
          <p:cNvGrpSpPr/>
          <p:nvPr/>
        </p:nvGrpSpPr>
        <p:grpSpPr>
          <a:xfrm>
            <a:off x="1479166" y="2291653"/>
            <a:ext cx="10514031" cy="1778234"/>
            <a:chOff x="1546870" y="3067744"/>
            <a:chExt cx="6913562" cy="649288"/>
          </a:xfrm>
        </p:grpSpPr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8460432" y="3067744"/>
              <a:ext cx="0" cy="649288"/>
            </a:xfrm>
            <a:prstGeom prst="line">
              <a:avLst/>
            </a:prstGeom>
            <a:noFill/>
            <a:ln w="3175" cap="flat" cmpd="sng" algn="ctr">
              <a:solidFill>
                <a:srgbClr val="C00000"/>
              </a:solidFill>
              <a:prstDash val="lgDashDotDot"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ar-EG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 flipH="1">
              <a:off x="1546870" y="3702578"/>
              <a:ext cx="6913562" cy="0"/>
            </a:xfrm>
            <a:prstGeom prst="line">
              <a:avLst/>
            </a:prstGeom>
            <a:noFill/>
            <a:ln w="3175" cap="flat" cmpd="sng" algn="ctr">
              <a:solidFill>
                <a:srgbClr val="C00000"/>
              </a:solidFill>
              <a:prstDash val="lgDashDotDot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ar-EG" kern="0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831" y="116308"/>
            <a:ext cx="3585169" cy="882814"/>
          </a:xfrm>
          <a:prstGeom prst="rect">
            <a:avLst/>
          </a:prstGeom>
        </p:spPr>
      </p:pic>
      <p:sp>
        <p:nvSpPr>
          <p:cNvPr id="24" name="Shape 130">
            <a:extLst>
              <a:ext uri="{FF2B5EF4-FFF2-40B4-BE49-F238E27FC236}">
                <a16:creationId xmlns:a16="http://schemas.microsoft.com/office/drawing/2014/main" id="{1F249EB7-2AEC-4E4A-9106-A607D8655CC0}"/>
              </a:ext>
            </a:extLst>
          </p:cNvPr>
          <p:cNvSpPr txBox="1">
            <a:spLocks/>
          </p:cNvSpPr>
          <p:nvPr/>
        </p:nvSpPr>
        <p:spPr>
          <a:xfrm>
            <a:off x="0" y="10191"/>
            <a:ext cx="8195048" cy="83189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en-US" sz="1467" dirty="0">
                <a:solidFill>
                  <a:schemeClr val="tx1"/>
                </a:solidFill>
              </a:rPr>
              <a:t>Université </a:t>
            </a:r>
            <a:r>
              <a:rPr lang="en-US" sz="1467" dirty="0" err="1" smtClean="0">
                <a:solidFill>
                  <a:schemeClr val="tx1"/>
                </a:solidFill>
              </a:rPr>
              <a:t>Moulay</a:t>
            </a:r>
            <a:r>
              <a:rPr lang="en-US" sz="1467" dirty="0" smtClean="0">
                <a:solidFill>
                  <a:schemeClr val="tx1"/>
                </a:solidFill>
              </a:rPr>
              <a:t> </a:t>
            </a:r>
            <a:r>
              <a:rPr lang="en-US" sz="1467" dirty="0" smtClean="0">
                <a:solidFill>
                  <a:schemeClr val="tx1"/>
                </a:solidFill>
              </a:rPr>
              <a:t>ISMAIL . </a:t>
            </a:r>
            <a:r>
              <a:rPr lang="en-US" sz="1467" dirty="0" err="1" smtClean="0">
                <a:solidFill>
                  <a:schemeClr val="tx1"/>
                </a:solidFill>
              </a:rPr>
              <a:t>Ecole</a:t>
            </a:r>
            <a:r>
              <a:rPr lang="en-US" sz="1467" dirty="0" smtClean="0">
                <a:solidFill>
                  <a:schemeClr val="tx1"/>
                </a:solidFill>
              </a:rPr>
              <a:t> </a:t>
            </a:r>
            <a:r>
              <a:rPr lang="en-US" sz="1467" dirty="0" smtClean="0">
                <a:solidFill>
                  <a:schemeClr val="tx1"/>
                </a:solidFill>
              </a:rPr>
              <a:t>Supérieure de </a:t>
            </a:r>
            <a:r>
              <a:rPr lang="en-US" sz="1467" dirty="0" err="1" smtClean="0">
                <a:solidFill>
                  <a:schemeClr val="tx1"/>
                </a:solidFill>
              </a:rPr>
              <a:t>technologie</a:t>
            </a:r>
            <a:r>
              <a:rPr lang="en-US" sz="1467" dirty="0" smtClean="0">
                <a:solidFill>
                  <a:schemeClr val="tx1"/>
                </a:solidFill>
              </a:rPr>
              <a:t> - Meknés</a:t>
            </a:r>
            <a:endParaRPr lang="en-US" sz="1467" dirty="0">
              <a:solidFill>
                <a:schemeClr val="tx1"/>
              </a:solidFill>
            </a:endParaRP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en-US" sz="1467" dirty="0" err="1" smtClean="0">
                <a:solidFill>
                  <a:schemeClr val="tx1"/>
                </a:solidFill>
              </a:rPr>
              <a:t>Département</a:t>
            </a:r>
            <a:r>
              <a:rPr lang="en-US" sz="1467" dirty="0" smtClean="0">
                <a:solidFill>
                  <a:schemeClr val="tx1"/>
                </a:solidFill>
              </a:rPr>
              <a:t> </a:t>
            </a:r>
            <a:r>
              <a:rPr lang="en-US" sz="1467" dirty="0" err="1" smtClean="0">
                <a:solidFill>
                  <a:schemeClr val="tx1"/>
                </a:solidFill>
              </a:rPr>
              <a:t>Génie</a:t>
            </a:r>
            <a:r>
              <a:rPr lang="en-US" sz="1467" dirty="0" smtClean="0">
                <a:solidFill>
                  <a:schemeClr val="tx1"/>
                </a:solidFill>
              </a:rPr>
              <a:t> </a:t>
            </a:r>
            <a:r>
              <a:rPr lang="en-US" sz="1467" dirty="0" err="1" smtClean="0">
                <a:solidFill>
                  <a:schemeClr val="tx1"/>
                </a:solidFill>
              </a:rPr>
              <a:t>Informatique</a:t>
            </a:r>
            <a:r>
              <a:rPr lang="en-US" sz="1467" dirty="0" smtClean="0">
                <a:solidFill>
                  <a:schemeClr val="tx1"/>
                </a:solidFill>
              </a:rPr>
              <a:t> .</a:t>
            </a:r>
            <a:r>
              <a:rPr lang="en-US" sz="1467" dirty="0" err="1" smtClean="0">
                <a:solidFill>
                  <a:schemeClr val="tx1"/>
                </a:solidFill>
              </a:rPr>
              <a:t>Filière</a:t>
            </a:r>
            <a:r>
              <a:rPr lang="en-US" sz="1467" dirty="0" smtClean="0">
                <a:solidFill>
                  <a:schemeClr val="tx1"/>
                </a:solidFill>
              </a:rPr>
              <a:t> </a:t>
            </a:r>
            <a:r>
              <a:rPr lang="en-US" sz="1467" dirty="0">
                <a:solidFill>
                  <a:schemeClr val="tx1"/>
                </a:solidFill>
              </a:rPr>
              <a:t>Genie </a:t>
            </a:r>
            <a:r>
              <a:rPr lang="en-US" sz="1467" dirty="0" err="1" smtClean="0">
                <a:solidFill>
                  <a:schemeClr val="tx1"/>
                </a:solidFill>
              </a:rPr>
              <a:t>Informatique</a:t>
            </a:r>
            <a:endParaRPr lang="en" sz="1467" dirty="0">
              <a:solidFill>
                <a:schemeClr val="tx1"/>
              </a:solidFill>
            </a:endParaRPr>
          </a:p>
        </p:txBody>
      </p:sp>
      <p:sp>
        <p:nvSpPr>
          <p:cNvPr id="2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2141922" y="4816466"/>
            <a:ext cx="2472620" cy="353266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Mohamed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 169">
            <a:extLst>
              <a:ext uri="{FF2B5EF4-FFF2-40B4-BE49-F238E27FC236}">
                <a16:creationId xmlns:a16="http://schemas.microsoft.com/office/drawing/2014/main" id="{5814FEBF-490E-40AB-8425-6A9F1C14E17B}"/>
              </a:ext>
            </a:extLst>
          </p:cNvPr>
          <p:cNvSpPr/>
          <p:nvPr/>
        </p:nvSpPr>
        <p:spPr>
          <a:xfrm>
            <a:off x="2024852" y="4752731"/>
            <a:ext cx="76015" cy="480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169">
            <a:extLst>
              <a:ext uri="{FF2B5EF4-FFF2-40B4-BE49-F238E27FC236}">
                <a16:creationId xmlns:a16="http://schemas.microsoft.com/office/drawing/2014/main" id="{5814FEBF-490E-40AB-8425-6A9F1C14E17B}"/>
              </a:ext>
            </a:extLst>
          </p:cNvPr>
          <p:cNvSpPr/>
          <p:nvPr/>
        </p:nvSpPr>
        <p:spPr>
          <a:xfrm>
            <a:off x="2019134" y="5368777"/>
            <a:ext cx="87449" cy="480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2191275" y="5347513"/>
            <a:ext cx="2211993" cy="43573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/>
              <a:t> </a:t>
            </a:r>
            <a:r>
              <a:rPr lang="fr-F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/>
              <a:t> </a:t>
            </a:r>
            <a:r>
              <a:rPr lang="fr-F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sp>
        <p:nvSpPr>
          <p:cNvPr id="39" name="Shape 130">
            <a:extLst>
              <a:ext uri="{FF2B5EF4-FFF2-40B4-BE49-F238E27FC236}">
                <a16:creationId xmlns:a16="http://schemas.microsoft.com/office/drawing/2014/main" id="{6D2E0DC5-0498-4F6D-9326-6560A8814838}"/>
              </a:ext>
            </a:extLst>
          </p:cNvPr>
          <p:cNvSpPr txBox="1">
            <a:spLocks/>
          </p:cNvSpPr>
          <p:nvPr/>
        </p:nvSpPr>
        <p:spPr>
          <a:xfrm>
            <a:off x="8779139" y="4993099"/>
            <a:ext cx="2964011" cy="583518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altLang="fr-F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</a:t>
            </a:r>
            <a:r>
              <a:rPr lang="fr-FR" altLang="fr-FR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fr-FR" altLang="fr-F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fr-FR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Lahcen</a:t>
            </a:r>
            <a:r>
              <a:rPr lang="fr-FR" altLang="fr-FR" sz="1600" b="1" dirty="0">
                <a:solidFill>
                  <a:schemeClr val="bg1"/>
                </a:solidFill>
                <a:latin typeface="Verdana" panose="020B0604030504040204" pitchFamily="34" charset="0"/>
              </a:rPr>
              <a:t>  </a:t>
            </a:r>
            <a:r>
              <a:rPr lang="fr-FR" altLang="fr-F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HASNAOUI</a:t>
            </a:r>
          </a:p>
        </p:txBody>
      </p:sp>
      <p:sp>
        <p:nvSpPr>
          <p:cNvPr id="40" name="Shape 169">
            <a:extLst>
              <a:ext uri="{FF2B5EF4-FFF2-40B4-BE49-F238E27FC236}">
                <a16:creationId xmlns:a16="http://schemas.microsoft.com/office/drawing/2014/main" id="{5814FEBF-490E-40AB-8425-6A9F1C14E17B}"/>
              </a:ext>
            </a:extLst>
          </p:cNvPr>
          <p:cNvSpPr/>
          <p:nvPr/>
        </p:nvSpPr>
        <p:spPr>
          <a:xfrm>
            <a:off x="8662069" y="5095882"/>
            <a:ext cx="76015" cy="480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ZoneTexte 9"/>
          <p:cNvSpPr txBox="1"/>
          <p:nvPr/>
        </p:nvSpPr>
        <p:spPr>
          <a:xfrm>
            <a:off x="1649662" y="4346518"/>
            <a:ext cx="156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fr-FR" sz="1600" b="1" u="sng" dirty="0">
                <a:latin typeface="Andada SC" panose="02000000000000000000" pitchFamily="50" charset="0"/>
                <a:ea typeface="Arial"/>
                <a:cs typeface="Arial"/>
                <a:sym typeface="Arial"/>
              </a:rPr>
              <a:t>Réalisé</a:t>
            </a:r>
            <a:r>
              <a:rPr lang="en-US" sz="1600" b="1" u="sng" dirty="0">
                <a:latin typeface="Andada SC" panose="02000000000000000000" pitchFamily="50" charset="0"/>
                <a:ea typeface="Arial"/>
                <a:cs typeface="Arial"/>
                <a:sym typeface="Arial"/>
              </a:rPr>
              <a:t> par :</a:t>
            </a:r>
          </a:p>
        </p:txBody>
      </p:sp>
      <p:sp>
        <p:nvSpPr>
          <p:cNvPr id="42" name="Shape 130">
            <a:extLst>
              <a:ext uri="{FF2B5EF4-FFF2-40B4-BE49-F238E27FC236}">
                <a16:creationId xmlns:a16="http://schemas.microsoft.com/office/drawing/2014/main" id="{B55B0B18-93C7-4D7F-88C7-648A43A4C21A}"/>
              </a:ext>
            </a:extLst>
          </p:cNvPr>
          <p:cNvSpPr txBox="1">
            <a:spLocks/>
          </p:cNvSpPr>
          <p:nvPr/>
        </p:nvSpPr>
        <p:spPr>
          <a:xfrm>
            <a:off x="8440197" y="4698455"/>
            <a:ext cx="1599076" cy="39399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u="sng" dirty="0" err="1">
                <a:solidFill>
                  <a:schemeClr val="tx1"/>
                </a:solidFill>
                <a:latin typeface="Andada SC" panose="02000000000000000000" pitchFamily="50" charset="0"/>
              </a:rPr>
              <a:t>Encadré</a:t>
            </a:r>
            <a:r>
              <a:rPr lang="en-US" sz="1600" b="1" u="sng" dirty="0">
                <a:solidFill>
                  <a:schemeClr val="tx1"/>
                </a:solidFill>
                <a:latin typeface="Andada SC" panose="02000000000000000000" pitchFamily="50" charset="0"/>
              </a:rPr>
              <a:t> par : </a:t>
            </a:r>
            <a:endParaRPr lang="en" sz="1600" b="1" u="sng" dirty="0">
              <a:solidFill>
                <a:schemeClr val="tx1"/>
              </a:solidFill>
              <a:latin typeface="Andada SC" panose="02000000000000000000" pitchFamily="50" charset="0"/>
            </a:endParaRPr>
          </a:p>
        </p:txBody>
      </p:sp>
      <p:sp>
        <p:nvSpPr>
          <p:cNvPr id="43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8712" y="6436086"/>
            <a:ext cx="1287469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4973953" y="3059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568058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2. Les différents table de notre base données</a:t>
            </a: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:</a:t>
            </a: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err="1" smtClean="0">
                <a:solidFill>
                  <a:srgbClr val="FF0000"/>
                </a:solidFill>
              </a:rPr>
              <a:t>Roles</a:t>
            </a:r>
            <a:r>
              <a:rPr lang="fr-FR" altLang="fr-FR" dirty="0" smtClean="0">
                <a:solidFill>
                  <a:srgbClr val="FF0000"/>
                </a:solidFill>
              </a:rPr>
              <a:t> : </a:t>
            </a:r>
            <a:r>
              <a:rPr lang="fr-FR" altLang="fr-FR" dirty="0" smtClean="0"/>
              <a:t>Contient les rôles existe</a:t>
            </a:r>
            <a:r>
              <a:rPr lang="fr-FR" altLang="fr-FR" dirty="0"/>
              <a:t> (générer par Bibliothèque laratrust</a:t>
            </a:r>
            <a:r>
              <a:rPr lang="fr-FR" altLang="fr-FR" dirty="0" smtClean="0"/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err="1" smtClean="0">
                <a:solidFill>
                  <a:srgbClr val="FF0000"/>
                </a:solidFill>
              </a:rPr>
              <a:t>Role_user</a:t>
            </a:r>
            <a:r>
              <a:rPr lang="fr-FR" altLang="fr-FR" dirty="0" smtClean="0">
                <a:solidFill>
                  <a:srgbClr val="FF0000"/>
                </a:solidFill>
              </a:rPr>
              <a:t> : </a:t>
            </a:r>
            <a:r>
              <a:rPr lang="fr-FR" altLang="fr-FR" dirty="0" smtClean="0"/>
              <a:t>Relier entre le rôle et l’utilisateur</a:t>
            </a:r>
            <a:r>
              <a:rPr lang="fr-FR" altLang="fr-FR" dirty="0"/>
              <a:t> (générer par Bibliothèque laratrust</a:t>
            </a:r>
            <a:r>
              <a:rPr lang="fr-FR" altLang="fr-FR" dirty="0" smtClean="0"/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err="1" smtClean="0">
                <a:solidFill>
                  <a:srgbClr val="FF0000"/>
                </a:solidFill>
              </a:rPr>
              <a:t>Users</a:t>
            </a:r>
            <a:r>
              <a:rPr lang="fr-FR" altLang="fr-FR" dirty="0" smtClean="0">
                <a:solidFill>
                  <a:srgbClr val="FF0000"/>
                </a:solidFill>
              </a:rPr>
              <a:t> : </a:t>
            </a:r>
            <a:r>
              <a:rPr lang="fr-FR" altLang="fr-FR" dirty="0" smtClean="0"/>
              <a:t>Contient les informations des utilisateurs.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16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4973953" y="3059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36059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4</a:t>
            </a: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. </a:t>
            </a: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Le Modèle Conceptuel de Données :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pic>
        <p:nvPicPr>
          <p:cNvPr id="9" name="Image 4" descr="G:\derniierrr mc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38" y="1292436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015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4973953" y="3059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36059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5. </a:t>
            </a: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Exemple de deux tables (MCD</a:t>
            </a: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):</a:t>
            </a: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pic>
        <p:nvPicPr>
          <p:cNvPr id="10" name="Picture 2" descr="C:\Users\hhh\Desktop\mcd 1 P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538" y="1434058"/>
            <a:ext cx="87153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079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4973953" y="3059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36059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6. </a:t>
            </a: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Le Modèle Logique de Données :</a:t>
            </a:r>
          </a:p>
          <a:p>
            <a:pPr>
              <a:buNone/>
            </a:pP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pic>
        <p:nvPicPr>
          <p:cNvPr id="11" name="Espace réservé du contenu 5" descr="G:\mldddd dernieer staage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59" y="1274587"/>
            <a:ext cx="9144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838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4973953" y="3059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36059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6. </a:t>
            </a: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Exemple de deux tables (MLD):</a:t>
            </a: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None/>
            </a:pP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pic>
        <p:nvPicPr>
          <p:cNvPr id="11" name="Picture 2" descr="C:\Users\hhh\Desktop\MLD 1 P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32" y="1467259"/>
            <a:ext cx="8358187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6202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4973953" y="3059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36059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7</a:t>
            </a: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. </a:t>
            </a: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Le Modèle Physique de Données :</a:t>
            </a:r>
          </a:p>
          <a:p>
            <a:pPr>
              <a:buNone/>
            </a:pP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pic>
        <p:nvPicPr>
          <p:cNvPr id="11" name="Picture 2" descr="C:\Users\hhh\Desktop\MLD 1 P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32" y="1467259"/>
            <a:ext cx="8358187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80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5124802" y="22282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806" y="22282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7593413" y="2228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36059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1. Page de Connection:</a:t>
            </a: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None/>
            </a:pP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06"/>
            <a:ext cx="12192000" cy="53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342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5124802" y="22282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806" y="22282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7593413" y="2228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36059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2</a:t>
            </a: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. Page de Engistrement:</a:t>
            </a: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None/>
            </a:pP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2" y="1192808"/>
            <a:ext cx="11286308" cy="51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32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5124802" y="22282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806" y="22282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7593413" y="2228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36059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- Partie Utilisateur:</a:t>
            </a: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None/>
            </a:pP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6" y="1292436"/>
            <a:ext cx="12057248" cy="47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6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5124802" y="22282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806" y="22282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7593413" y="2228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36059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- Partie Administrateur:</a:t>
            </a: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None/>
            </a:pP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405"/>
            <a:ext cx="12192000" cy="53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82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20000"/>
                <a:lumOff val="80000"/>
              </a:schemeClr>
            </a:gs>
            <a:gs pos="83000">
              <a:schemeClr val="accent3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>
            <a:off x="-1957946" y="-6032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33553" y="971119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25252" y="2110846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59053" y="3199058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25252" y="4403047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-855794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noFill/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2405" y="793549"/>
            <a:ext cx="328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introduction</a:t>
            </a:r>
            <a:endParaRPr kumimoji="1" lang="fr-FR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17705" y="1996303"/>
            <a:ext cx="37721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Etude </a:t>
            </a:r>
            <a:r>
              <a:rPr kumimoji="1" lang="fr-FR" alt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préalable</a:t>
            </a:r>
          </a:p>
          <a:p>
            <a:endParaRPr kumimoji="1" lang="fr-FR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2878" y="3093311"/>
            <a:ext cx="2728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Conception</a:t>
            </a:r>
            <a:endParaRPr kumimoji="1" lang="fr-FR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4916" y="4297300"/>
            <a:ext cx="2733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réalisation</a:t>
            </a:r>
            <a:endParaRPr kumimoji="1" lang="fr-FR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7050" y="5415854"/>
            <a:ext cx="274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conclusion</a:t>
            </a:r>
            <a:endParaRPr kumimoji="1" lang="fr-FR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0678" y="5521601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02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02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02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02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02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5010824" y="22282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7564606" y="0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9987055" y="2228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25786" y="736689"/>
            <a:ext cx="11561414" cy="55247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altLang="fr-FR" b="1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26431" y="3567725"/>
            <a:ext cx="2175730" cy="2043382"/>
            <a:chOff x="2874666" y="3010659"/>
            <a:chExt cx="1860809" cy="1609675"/>
          </a:xfrm>
        </p:grpSpPr>
        <p:sp>
          <p:nvSpPr>
            <p:cNvPr id="11" name="Hexagon 10"/>
            <p:cNvSpPr/>
            <p:nvPr/>
          </p:nvSpPr>
          <p:spPr>
            <a:xfrm>
              <a:off x="2874666" y="3010659"/>
              <a:ext cx="1860809" cy="1609675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Hexagon 4"/>
            <p:cNvSpPr txBox="1"/>
            <p:nvPr/>
          </p:nvSpPr>
          <p:spPr>
            <a:xfrm>
              <a:off x="3183028" y="3351783"/>
              <a:ext cx="1244085" cy="1076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Les formes de la réussite de notre projet</a:t>
              </a:r>
              <a:endParaRPr lang="fr-FR" sz="2000" dirty="0"/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955442" y="1436913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709479" y="1436912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659703" y="3457300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877138" y="3457299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8" name="Down Arrow 7"/>
          <p:cNvSpPr/>
          <p:nvPr/>
        </p:nvSpPr>
        <p:spPr>
          <a:xfrm rot="1471088">
            <a:off x="6654726" y="2570564"/>
            <a:ext cx="360549" cy="1129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Down Arrow 21"/>
          <p:cNvSpPr/>
          <p:nvPr/>
        </p:nvSpPr>
        <p:spPr>
          <a:xfrm rot="4599747">
            <a:off x="7718696" y="3565293"/>
            <a:ext cx="360549" cy="157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Down Arrow 22"/>
          <p:cNvSpPr/>
          <p:nvPr/>
        </p:nvSpPr>
        <p:spPr>
          <a:xfrm rot="19130529">
            <a:off x="4946875" y="2387108"/>
            <a:ext cx="360549" cy="143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wn Arrow 23"/>
          <p:cNvSpPr/>
          <p:nvPr/>
        </p:nvSpPr>
        <p:spPr>
          <a:xfrm rot="17177578">
            <a:off x="4145119" y="3570217"/>
            <a:ext cx="360549" cy="152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267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E6E6"/>
            </a:gs>
            <a:gs pos="10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67826" y="1275008"/>
            <a:ext cx="80966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7200" b="1" spc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rPr>
              <a:t>MERCI </a:t>
            </a:r>
            <a:r>
              <a:rPr kumimoji="1" lang="en-US" altLang="ja-JP" sz="7200" b="1" spc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rPr>
              <a:t>POUR </a:t>
            </a:r>
            <a:r>
              <a:rPr kumimoji="1" lang="en-US" altLang="ja-JP" sz="7200" b="1" spc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rPr>
              <a:t>VOTRE ATTENTION</a:t>
            </a:r>
            <a:endParaRPr kumimoji="1" lang="ja-JP" altLang="en-US" sz="7200" b="1" spc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 SC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E6E6"/>
            </a:gs>
            <a:gs pos="10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-1" y="47601"/>
            <a:ext cx="2295331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428850" y="47601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952992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87573" y="4729779"/>
            <a:ext cx="4275335" cy="30671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algn="ctr" defTabSz="4148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933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78" name="Forme libre 7"/>
          <p:cNvSpPr/>
          <p:nvPr/>
        </p:nvSpPr>
        <p:spPr>
          <a:xfrm>
            <a:off x="778980" y="985079"/>
            <a:ext cx="10312911" cy="1489260"/>
          </a:xfrm>
          <a:custGeom>
            <a:avLst/>
            <a:gdLst>
              <a:gd name="connsiteX0" fmla="*/ 0 w 8229600"/>
              <a:gd name="connsiteY0" fmla="*/ 187886 h 1127295"/>
              <a:gd name="connsiteX1" fmla="*/ 55031 w 8229600"/>
              <a:gd name="connsiteY1" fmla="*/ 55031 h 1127295"/>
              <a:gd name="connsiteX2" fmla="*/ 187887 w 8229600"/>
              <a:gd name="connsiteY2" fmla="*/ 1 h 1127295"/>
              <a:gd name="connsiteX3" fmla="*/ 8041714 w 8229600"/>
              <a:gd name="connsiteY3" fmla="*/ 0 h 1127295"/>
              <a:gd name="connsiteX4" fmla="*/ 8174569 w 8229600"/>
              <a:gd name="connsiteY4" fmla="*/ 55031 h 1127295"/>
              <a:gd name="connsiteX5" fmla="*/ 8229599 w 8229600"/>
              <a:gd name="connsiteY5" fmla="*/ 187887 h 1127295"/>
              <a:gd name="connsiteX6" fmla="*/ 8229600 w 8229600"/>
              <a:gd name="connsiteY6" fmla="*/ 939409 h 1127295"/>
              <a:gd name="connsiteX7" fmla="*/ 8174569 w 8229600"/>
              <a:gd name="connsiteY7" fmla="*/ 1072265 h 1127295"/>
              <a:gd name="connsiteX8" fmla="*/ 8041713 w 8229600"/>
              <a:gd name="connsiteY8" fmla="*/ 1127295 h 1127295"/>
              <a:gd name="connsiteX9" fmla="*/ 187886 w 8229600"/>
              <a:gd name="connsiteY9" fmla="*/ 1127295 h 1127295"/>
              <a:gd name="connsiteX10" fmla="*/ 55031 w 8229600"/>
              <a:gd name="connsiteY10" fmla="*/ 1072264 h 1127295"/>
              <a:gd name="connsiteX11" fmla="*/ 1 w 8229600"/>
              <a:gd name="connsiteY11" fmla="*/ 939408 h 1127295"/>
              <a:gd name="connsiteX12" fmla="*/ 0 w 8229600"/>
              <a:gd name="connsiteY12" fmla="*/ 187886 h 11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9600" h="1127295">
                <a:moveTo>
                  <a:pt x="0" y="187886"/>
                </a:moveTo>
                <a:cubicBezTo>
                  <a:pt x="0" y="138056"/>
                  <a:pt x="19795" y="90266"/>
                  <a:pt x="55031" y="55031"/>
                </a:cubicBezTo>
                <a:cubicBezTo>
                  <a:pt x="90267" y="19796"/>
                  <a:pt x="138056" y="1"/>
                  <a:pt x="187887" y="1"/>
                </a:cubicBezTo>
                <a:lnTo>
                  <a:pt x="8041714" y="0"/>
                </a:lnTo>
                <a:cubicBezTo>
                  <a:pt x="8091544" y="0"/>
                  <a:pt x="8139334" y="19795"/>
                  <a:pt x="8174569" y="55031"/>
                </a:cubicBezTo>
                <a:cubicBezTo>
                  <a:pt x="8209804" y="90267"/>
                  <a:pt x="8229599" y="138056"/>
                  <a:pt x="8229599" y="187887"/>
                </a:cubicBezTo>
                <a:cubicBezTo>
                  <a:pt x="8229599" y="438394"/>
                  <a:pt x="8229600" y="688902"/>
                  <a:pt x="8229600" y="939409"/>
                </a:cubicBezTo>
                <a:cubicBezTo>
                  <a:pt x="8229600" y="989239"/>
                  <a:pt x="8209805" y="1037029"/>
                  <a:pt x="8174569" y="1072265"/>
                </a:cubicBezTo>
                <a:cubicBezTo>
                  <a:pt x="8139334" y="1107500"/>
                  <a:pt x="8091544" y="1127296"/>
                  <a:pt x="8041713" y="1127295"/>
                </a:cubicBezTo>
                <a:lnTo>
                  <a:pt x="187886" y="1127295"/>
                </a:lnTo>
                <a:cubicBezTo>
                  <a:pt x="138056" y="1127295"/>
                  <a:pt x="90266" y="1107500"/>
                  <a:pt x="55031" y="1072264"/>
                </a:cubicBezTo>
                <a:cubicBezTo>
                  <a:pt x="19796" y="1037028"/>
                  <a:pt x="1" y="989239"/>
                  <a:pt x="1" y="939408"/>
                </a:cubicBezTo>
                <a:cubicBezTo>
                  <a:pt x="1" y="688901"/>
                  <a:pt x="0" y="438393"/>
                  <a:pt x="0" y="187886"/>
                </a:cubicBezTo>
                <a:close/>
              </a:path>
            </a:pathLst>
          </a:custGeom>
          <a:gradFill rotWithShape="1">
            <a:gsLst>
              <a:gs pos="0">
                <a:srgbClr val="E6E6E6"/>
              </a:gs>
              <a:gs pos="100000">
                <a:srgbClr val="FFFFFF"/>
              </a:gs>
            </a:gsLst>
            <a:lin ang="16200000"/>
          </a:gra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fr-FR" dirty="0" smtClean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Dans </a:t>
            </a:r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le cadre de notre deuxième année à l’école Supérieure de technologie de Meknès, nous avons réalisé notre projet de fin d’étude il s’agit d’un site </a:t>
            </a:r>
            <a:r>
              <a:rPr lang="fr-FR" dirty="0" smtClean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web E-Learning .</a:t>
            </a:r>
            <a:endParaRPr lang="fr-FR" dirty="0">
              <a:ln>
                <a:solidFill>
                  <a:schemeClr val="tx1"/>
                </a:solidFill>
              </a:ln>
              <a:latin typeface="Garamond" panose="02020404030301010803" pitchFamily="18" charset="0"/>
            </a:endParaRPr>
          </a:p>
          <a:p>
            <a:endParaRPr lang="fr-FR" sz="1500" dirty="0">
              <a:ln>
                <a:solidFill>
                  <a:schemeClr val="tx1"/>
                </a:solidFill>
              </a:ln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472" y="3111607"/>
            <a:ext cx="1866900" cy="244792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361507" y="2954868"/>
            <a:ext cx="6115628" cy="329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r>
              <a:rPr lang="fr-FR" sz="2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" panose="02000000000000000000" pitchFamily="50" charset="0"/>
                <a:ea typeface="Century Gothic" panose="020B0502020202020204" pitchFamily="34" charset="0"/>
                <a:cs typeface="Tahoma" panose="020B0604030504040204" pitchFamily="34" charset="0"/>
              </a:rPr>
              <a:t>Avantages :</a:t>
            </a: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" panose="02000000000000000000" pitchFamily="50" charset="0"/>
                <a:ea typeface="Century Gothic" panose="020B0502020202020204" pitchFamily="34" charset="0"/>
                <a:cs typeface="Tahoma" panose="020B0604030504040204" pitchFamily="34" charset="0"/>
              </a:rPr>
              <a:t>Consultable 24h/24 et 7j/7. 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" panose="02000000000000000000" pitchFamily="50" charset="0"/>
              <a:ea typeface="Century Gothic" panose="020B0502020202020204" pitchFamily="34" charset="0"/>
              <a:cs typeface="Tahoma" panose="020B0604030504040204" pitchFamily="34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" panose="02000000000000000000" pitchFamily="50" charset="0"/>
                <a:ea typeface="Century Gothic" panose="020B0502020202020204" pitchFamily="34" charset="0"/>
                <a:cs typeface="Tahoma" panose="020B0604030504040204" pitchFamily="34" charset="0"/>
              </a:rPr>
              <a:t>Modifiable 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" panose="02000000000000000000" pitchFamily="50" charset="0"/>
                <a:ea typeface="Century Gothic" panose="020B0502020202020204" pitchFamily="34" charset="0"/>
                <a:cs typeface="Tahoma" panose="020B0604030504040204" pitchFamily="34" charset="0"/>
              </a:rPr>
              <a:t>rapidement.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" panose="02000000000000000000" pitchFamily="50" charset="0"/>
                <a:ea typeface="Century Gothic" panose="020B0502020202020204" pitchFamily="34" charset="0"/>
                <a:cs typeface="Tahoma" panose="020B0604030504040204" pitchFamily="34" charset="0"/>
              </a:rPr>
              <a:t>Offrir un support à 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" panose="02000000000000000000" pitchFamily="50" charset="0"/>
                <a:ea typeface="Century Gothic" panose="020B0502020202020204" pitchFamily="34" charset="0"/>
                <a:cs typeface="Tahoma" panose="020B0604030504040204" pitchFamily="34" charset="0"/>
              </a:rPr>
              <a:t>les visiteurs.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" panose="02000000000000000000" pitchFamily="50" charset="0"/>
                <a:ea typeface="Century Gothic" panose="020B0502020202020204" pitchFamily="34" charset="0"/>
                <a:cs typeface="Tahoma" panose="020B0604030504040204" pitchFamily="34" charset="0"/>
              </a:rPr>
              <a:t>Gain de 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" panose="02000000000000000000" pitchFamily="50" charset="0"/>
                <a:ea typeface="Century Gothic" panose="020B0502020202020204" pitchFamily="34" charset="0"/>
                <a:cs typeface="Tahoma" panose="020B0604030504040204" pitchFamily="34" charset="0"/>
              </a:rPr>
              <a:t>temps.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" panose="02000000000000000000" pitchFamily="50" charset="0"/>
              <a:ea typeface="Century Gothic" panose="020B0502020202020204" pitchFamily="34" charset="0"/>
              <a:cs typeface="Tahoma" panose="020B0604030504040204" pitchFamily="34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" panose="02000000000000000000" pitchFamily="50" charset="0"/>
              <a:ea typeface="Century Gothic" panose="020B0502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266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E6E6"/>
            </a:gs>
            <a:gs pos="10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4952992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2484381" y="11011"/>
            <a:ext cx="2295331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5637" y="942737"/>
            <a:ext cx="2697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fr-FR" sz="2400" b="1" dirty="0" smtClean="0">
                <a:latin typeface="Footlight MT Light" panose="0204060206030A020304" pitchFamily="18" charset="0"/>
              </a:rPr>
              <a:t>1. Présentation</a:t>
            </a:r>
            <a:endParaRPr lang="fr-FR" sz="2400" b="1" dirty="0">
              <a:latin typeface="Footlight MT Light" panose="0204060206030A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524659" y="1404402"/>
            <a:ext cx="3048000" cy="1154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779712" y="1750841"/>
            <a:ext cx="2260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fr-FR" sz="2400" b="1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Présentation</a:t>
            </a:r>
            <a:endParaRPr lang="fr-FR" sz="2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9241" y="3359129"/>
            <a:ext cx="4140471" cy="1477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fr-FR" b="1" i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Un site Web attractif, dynamique et interactif. Simple de navigation et </a:t>
            </a:r>
            <a:r>
              <a:rPr lang="fr-FR" b="1" i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d’utilisation.</a:t>
            </a:r>
            <a:endParaRPr lang="fr-FR" b="1" i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72659" y="3344244"/>
            <a:ext cx="4083632" cy="16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fr-FR" b="1" i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Il s’adresse </a:t>
            </a:r>
            <a:r>
              <a:rPr lang="fr-FR" b="1" i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aux étudiants et professeurs du EST </a:t>
            </a:r>
            <a:r>
              <a:rPr lang="fr-FR" b="1" i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Meknès, </a:t>
            </a:r>
            <a:r>
              <a:rPr lang="fr-FR" b="1" i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et aux personnes qui souhaitant le </a:t>
            </a:r>
            <a:r>
              <a:rPr lang="fr-FR" b="1" i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découvrir.</a:t>
            </a:r>
            <a:endParaRPr lang="fr-FR" b="1" i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82757" y="1996560"/>
            <a:ext cx="1641902" cy="13625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6"/>
            <a:endCxn id="7" idx="0"/>
          </p:cNvCxnSpPr>
          <p:nvPr/>
        </p:nvCxnSpPr>
        <p:spPr>
          <a:xfrm>
            <a:off x="7572659" y="1981675"/>
            <a:ext cx="2041816" cy="136256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340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4952992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2484381" y="11011"/>
            <a:ext cx="2295331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5637" y="942737"/>
            <a:ext cx="2697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fr-FR" sz="2400" b="1" dirty="0">
                <a:latin typeface="Footlight MT Light" panose="0204060206030A020304" pitchFamily="18" charset="0"/>
              </a:rPr>
              <a:t>2</a:t>
            </a:r>
            <a:r>
              <a:rPr lang="fr-FR" altLang="fr-FR" sz="2400" b="1" dirty="0" smtClean="0">
                <a:latin typeface="Footlight MT Light" panose="0204060206030A020304" pitchFamily="18" charset="0"/>
              </a:rPr>
              <a:t>. </a:t>
            </a:r>
            <a:r>
              <a:rPr lang="fr-FR" altLang="fr-FR" sz="2400" b="1" dirty="0">
                <a:latin typeface="Footlight MT Light" panose="0204060206030A020304" pitchFamily="18" charset="0"/>
              </a:rPr>
              <a:t>Objectifs</a:t>
            </a:r>
            <a:endParaRPr lang="fr-FR" sz="2400" b="1" dirty="0">
              <a:latin typeface="Footlight MT Light" panose="0204060206030A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79712" y="1750841"/>
            <a:ext cx="2260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fr-FR" sz="2400" b="1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Présentation</a:t>
            </a:r>
            <a:endParaRPr lang="fr-FR" sz="2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702542156"/>
              </p:ext>
            </p:extLst>
          </p:nvPr>
        </p:nvGraphicFramePr>
        <p:xfrm>
          <a:off x="539168" y="728882"/>
          <a:ext cx="11018981" cy="540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46937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4952992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2484381" y="11011"/>
            <a:ext cx="2295331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79712" y="1750841"/>
            <a:ext cx="2260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fr-FR" sz="2400" b="1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Présentation</a:t>
            </a:r>
            <a:endParaRPr lang="fr-FR" sz="2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181523" y="816004"/>
            <a:ext cx="11734272" cy="551512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fr-FR" dirty="0" smtClean="0">
                <a:solidFill>
                  <a:srgbClr val="3C4C7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3. Langages</a:t>
            </a:r>
            <a:r>
              <a:rPr lang="fr-FR" dirty="0" smtClean="0">
                <a:solidFill>
                  <a:srgbClr val="3C4C7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et</a:t>
            </a:r>
            <a:r>
              <a:rPr lang="fr-FR" dirty="0" smtClean="0">
                <a:solidFill>
                  <a:srgbClr val="3C4C7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outils</a:t>
            </a:r>
            <a:r>
              <a:rPr lang="fr-FR" dirty="0" smtClean="0">
                <a:solidFill>
                  <a:srgbClr val="3C4C7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utilisé:</a:t>
            </a:r>
          </a:p>
          <a:p>
            <a:pPr>
              <a:buNone/>
              <a:defRPr/>
            </a:pPr>
            <a:r>
              <a:rPr lang="fr-FR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Langages</a:t>
            </a:r>
            <a:r>
              <a:rPr lang="fr-FR" sz="1800" dirty="0">
                <a:solidFill>
                  <a:srgbClr val="7030A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fr-FR" sz="1800" dirty="0" smtClean="0">
                <a:solidFill>
                  <a:srgbClr val="3C4C7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fr-FR" sz="1800" dirty="0" smtClean="0">
              <a:solidFill>
                <a:srgbClr val="3C4C7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fr-FR" sz="1800" dirty="0" smtClean="0">
              <a:solidFill>
                <a:srgbClr val="3C4C7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fr-FR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Framework</a:t>
            </a:r>
            <a:r>
              <a:rPr lang="fr-FR" sz="1800" dirty="0" smtClean="0">
                <a:solidFill>
                  <a:srgbClr val="7030A0"/>
                </a:solidFill>
              </a:rPr>
              <a:t>:</a:t>
            </a:r>
            <a:endParaRPr lang="fr-FR" sz="18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fr-FR" sz="1800" dirty="0" smtClean="0">
              <a:solidFill>
                <a:srgbClr val="3C4C7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fr-FR" sz="1800" dirty="0">
              <a:solidFill>
                <a:srgbClr val="3C4C7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fr-FR" sz="1800" dirty="0" smtClean="0">
              <a:solidFill>
                <a:srgbClr val="3C4C7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fr-FR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Outils:</a:t>
            </a:r>
            <a:endParaRPr lang="fr-FR" sz="1800" dirty="0" smtClean="0">
              <a:solidFill>
                <a:srgbClr val="3C4C7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fr-FR" sz="1800" dirty="0" smtClean="0">
              <a:solidFill>
                <a:srgbClr val="3C4C7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Image 4" descr="C:\Users\hhh\Desktop\BUREAU\téléchargement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39" y="1714111"/>
            <a:ext cx="118268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5" descr="C:\Users\hhh\Desktop\BUREAU\c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03" y="1587111"/>
            <a:ext cx="1320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6" descr="C:\Users\hhh\Desktop\BUREAU\ph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13" y="1861668"/>
            <a:ext cx="1182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7" descr="C:\Users\hhh\Desktop\BUREAU\my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942" y="1674287"/>
            <a:ext cx="1108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27" y="1587111"/>
            <a:ext cx="773587" cy="1088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78" y="3329123"/>
            <a:ext cx="2515010" cy="1126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79" y="3329123"/>
            <a:ext cx="1490600" cy="1242167"/>
          </a:xfrm>
          <a:prstGeom prst="rect">
            <a:avLst/>
          </a:prstGeom>
        </p:spPr>
      </p:pic>
      <p:pic>
        <p:nvPicPr>
          <p:cNvPr id="19" name="Image 11" descr="C:\Users\hhh\Desktop\power amc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39" y="4938155"/>
            <a:ext cx="1219699" cy="112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5118510"/>
            <a:ext cx="2647950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985" y="4879297"/>
            <a:ext cx="2393017" cy="12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66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4952992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2484381" y="11011"/>
            <a:ext cx="2295331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79712" y="1750841"/>
            <a:ext cx="2260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fr-FR" sz="2400" b="1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Présentation</a:t>
            </a:r>
            <a:endParaRPr lang="fr-FR" sz="2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52482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4. </a:t>
            </a: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Planning</a:t>
            </a:r>
            <a:r>
              <a:rPr lang="fr-FR" altLang="fr-FR" dirty="0" smtClean="0">
                <a:solidFill>
                  <a:srgbClr val="3C4C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du</a:t>
            </a:r>
            <a:r>
              <a:rPr lang="fr-FR" altLang="fr-FR" dirty="0" smtClean="0">
                <a:solidFill>
                  <a:srgbClr val="3C4C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travail</a:t>
            </a: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:</a:t>
            </a:r>
            <a:endParaRPr lang="fr-FR" altLang="fr-FR" dirty="0" smtClean="0">
              <a:solidFill>
                <a:srgbClr val="3C4C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</p:txBody>
      </p:sp>
      <p:pic>
        <p:nvPicPr>
          <p:cNvPr id="22" name="Picture 2" descr="C:\Users\hhh\Desktop\Capture bda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05" y="1360986"/>
            <a:ext cx="82153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8853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4973953" y="3059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52482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1. La méthode d’analyse utilisé:</a:t>
            </a:r>
            <a:endParaRPr lang="fr-FR" altLang="fr-FR" dirty="0" smtClean="0">
              <a:solidFill>
                <a:srgbClr val="3C4C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Merise:</a:t>
            </a:r>
            <a:endParaRPr lang="fr-FR" altLang="fr-FR" dirty="0" smtClean="0"/>
          </a:p>
        </p:txBody>
      </p:sp>
      <p:sp>
        <p:nvSpPr>
          <p:cNvPr id="3" name="Oval 2"/>
          <p:cNvSpPr/>
          <p:nvPr/>
        </p:nvSpPr>
        <p:spPr>
          <a:xfrm>
            <a:off x="4779712" y="1104707"/>
            <a:ext cx="2725227" cy="646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Existant et besoins</a:t>
            </a:r>
            <a:endParaRPr lang="fr-FR" dirty="0"/>
          </a:p>
        </p:txBody>
      </p:sp>
      <p:sp>
        <p:nvSpPr>
          <p:cNvPr id="4" name="Down Arrow 3"/>
          <p:cNvSpPr/>
          <p:nvPr/>
        </p:nvSpPr>
        <p:spPr>
          <a:xfrm>
            <a:off x="6048660" y="1750841"/>
            <a:ext cx="186676" cy="695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286294" y="1857303"/>
            <a:ext cx="1385050" cy="353266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b="1" kern="0" dirty="0"/>
              <a:t>Abstraction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3240" y="2447028"/>
            <a:ext cx="6805232" cy="53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 dirty="0"/>
              <a:t>Niveau Conceptuel</a:t>
            </a:r>
            <a:endParaRPr lang="fr-FR" sz="2400" dirty="0"/>
          </a:p>
        </p:txBody>
      </p:sp>
      <p:sp>
        <p:nvSpPr>
          <p:cNvPr id="15" name="Rectangle 14"/>
          <p:cNvSpPr/>
          <p:nvPr/>
        </p:nvSpPr>
        <p:spPr>
          <a:xfrm>
            <a:off x="2863240" y="3850355"/>
            <a:ext cx="6805232" cy="53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 dirty="0"/>
              <a:t>Niveau Logique ou Organisationnel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2832722" y="5175027"/>
            <a:ext cx="6805232" cy="53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400" dirty="0"/>
              <a:t>Niveau Physique ou Opérationnel</a:t>
            </a:r>
            <a:endParaRPr lang="fr-FR" sz="2400" dirty="0"/>
          </a:p>
        </p:txBody>
      </p:sp>
      <p:sp>
        <p:nvSpPr>
          <p:cNvPr id="17" name="Down Arrow 16"/>
          <p:cNvSpPr/>
          <p:nvPr/>
        </p:nvSpPr>
        <p:spPr>
          <a:xfrm>
            <a:off x="6048657" y="2977439"/>
            <a:ext cx="186679" cy="872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wn Arrow 17"/>
          <p:cNvSpPr/>
          <p:nvPr/>
        </p:nvSpPr>
        <p:spPr>
          <a:xfrm>
            <a:off x="6048658" y="4362919"/>
            <a:ext cx="186679" cy="812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265856" y="3207006"/>
            <a:ext cx="3091543" cy="353266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b="1" kern="0" dirty="0"/>
              <a:t>Prise en </a:t>
            </a:r>
            <a:r>
              <a:rPr lang="fr-FR" b="1" kern="0" dirty="0" smtClean="0"/>
              <a:t>compte</a:t>
            </a:r>
            <a:r>
              <a:rPr lang="fr-FR" b="1" kern="0" dirty="0"/>
              <a:t> de l’organisation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29212" y="4554978"/>
            <a:ext cx="3563725" cy="353266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b="1" kern="0" dirty="0"/>
              <a:t>Prise en </a:t>
            </a:r>
            <a:r>
              <a:rPr lang="fr-FR" b="1" kern="0" dirty="0" smtClean="0"/>
              <a:t>compte</a:t>
            </a:r>
            <a:r>
              <a:rPr lang="fr-FR" b="1" kern="0" dirty="0"/>
              <a:t> des choix techniques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2051478" y="2066047"/>
            <a:ext cx="865805" cy="353266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kern="0" dirty="0"/>
              <a:t>QUOI?  </a:t>
            </a:r>
          </a:p>
        </p:txBody>
      </p:sp>
      <p:sp>
        <p:nvSpPr>
          <p:cNvPr id="26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527463" y="3497088"/>
            <a:ext cx="1338214" cy="353266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kern="0" dirty="0"/>
              <a:t>Qui fait quoi</a:t>
            </a:r>
            <a:r>
              <a:rPr lang="fr-FR" kern="0" dirty="0" smtClean="0"/>
              <a:t>?</a:t>
            </a:r>
            <a:endParaRPr lang="fr-FR" kern="0" dirty="0"/>
          </a:p>
        </p:txBody>
      </p:sp>
      <p:sp>
        <p:nvSpPr>
          <p:cNvPr id="3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354120" y="4780094"/>
            <a:ext cx="1509120" cy="353266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kern="0" dirty="0"/>
              <a:t>Comment faire</a:t>
            </a:r>
            <a:r>
              <a:rPr lang="fr-FR" kern="0" dirty="0" smtClean="0"/>
              <a:t>?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5667143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440137" y="6426393"/>
            <a:ext cx="1217045" cy="365125"/>
          </a:xfrm>
        </p:spPr>
        <p:txBody>
          <a:bodyPr/>
          <a:lstStyle/>
          <a:p>
            <a:r>
              <a:rPr lang="en-US" sz="1600" b="1" dirty="0" smtClean="0">
                <a:latin typeface="Andada SC" panose="02000000000000000000" pitchFamily="50" charset="0"/>
              </a:rPr>
              <a:t>2019/2020</a:t>
            </a:r>
            <a:endParaRPr lang="en-US" sz="1600" b="1" dirty="0">
              <a:latin typeface="Andada SC" panose="02000000000000000000" pitchFamily="50" charset="0"/>
            </a:endParaRPr>
          </a:p>
        </p:txBody>
      </p:sp>
      <p:sp>
        <p:nvSpPr>
          <p:cNvPr id="20" name="Rectangle à coins arrondis 13"/>
          <p:cNvSpPr/>
          <p:nvPr/>
        </p:nvSpPr>
        <p:spPr>
          <a:xfrm>
            <a:off x="0" y="-11489"/>
            <a:ext cx="2311101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INTRODUCTION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Rectangle à coins arrondis 14"/>
          <p:cNvSpPr/>
          <p:nvPr/>
        </p:nvSpPr>
        <p:spPr>
          <a:xfrm>
            <a:off x="2484380" y="22282"/>
            <a:ext cx="2295332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Etude </a:t>
            </a:r>
            <a:r>
              <a:rPr kumimoji="1" lang="fr-FR" sz="1867" dirty="0" err="1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péalable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8" name="Rectangle à coins arrondis 15"/>
          <p:cNvSpPr/>
          <p:nvPr/>
        </p:nvSpPr>
        <p:spPr>
          <a:xfrm>
            <a:off x="7477135" y="47601"/>
            <a:ext cx="2191337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réalisation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9" name="Rectangle à coins arrondis 16"/>
          <p:cNvSpPr/>
          <p:nvPr/>
        </p:nvSpPr>
        <p:spPr>
          <a:xfrm>
            <a:off x="10001278" y="47601"/>
            <a:ext cx="2190194" cy="571504"/>
          </a:xfrm>
          <a:prstGeom prst="roundRect">
            <a:avLst>
              <a:gd name="adj" fmla="val 50000"/>
            </a:avLst>
          </a:prstGeom>
          <a:solidFill>
            <a:srgbClr val="FAF0F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conclusion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0" name="Rectangle à coins arrondis 12"/>
          <p:cNvSpPr/>
          <p:nvPr/>
        </p:nvSpPr>
        <p:spPr>
          <a:xfrm>
            <a:off x="4973953" y="30592"/>
            <a:ext cx="2204945" cy="571504"/>
          </a:xfrm>
          <a:prstGeom prst="roundRect">
            <a:avLst>
              <a:gd name="adj" fmla="val 50000"/>
            </a:avLst>
          </a:prstGeom>
          <a:solidFill>
            <a:srgbClr val="ECC6C6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r-FR" sz="1867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conception</a:t>
            </a:r>
            <a:endParaRPr kumimoji="1" lang="fr-FR" sz="1867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43203" y="762816"/>
            <a:ext cx="11561414" cy="568058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altLang="fr-FR" b="1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2. Les différents table de notre base données:</a:t>
            </a:r>
            <a:endParaRPr lang="fr-FR" altLang="fr-FR" dirty="0" smtClean="0">
              <a:solidFill>
                <a:srgbClr val="3C4C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rgbClr val="FF0000"/>
                </a:solidFill>
              </a:rPr>
              <a:t>Classes : </a:t>
            </a:r>
            <a:r>
              <a:rPr lang="fr-FR" altLang="fr-FR" dirty="0" smtClean="0"/>
              <a:t>Contient les </a:t>
            </a:r>
            <a:r>
              <a:rPr lang="fr-FR" altLang="fr-FR" dirty="0"/>
              <a:t>cours </a:t>
            </a:r>
            <a:r>
              <a:rPr lang="fr-FR" altLang="fr-FR" dirty="0" smtClean="0"/>
              <a:t>enseignées dans les filière.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solidFill>
                  <a:srgbClr val="FF0000"/>
                </a:solidFill>
              </a:rPr>
              <a:t>Comments</a:t>
            </a:r>
            <a:r>
              <a:rPr lang="fr-FR" altLang="fr-FR" dirty="0" smtClean="0">
                <a:solidFill>
                  <a:srgbClr val="FF0000"/>
                </a:solidFill>
              </a:rPr>
              <a:t> : </a:t>
            </a:r>
            <a:r>
              <a:rPr lang="fr-FR" altLang="fr-FR" dirty="0" smtClean="0"/>
              <a:t>Stocker les opinions des visiteur sur notre site.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rgbClr val="FF0000"/>
                </a:solidFill>
              </a:rPr>
              <a:t>Fields: </a:t>
            </a:r>
            <a:r>
              <a:rPr lang="fr-FR" altLang="fr-FR" dirty="0" smtClean="0"/>
              <a:t>Contient les filière existe dans l’</a:t>
            </a:r>
            <a:r>
              <a:rPr lang="fr-FR" altLang="fr-FR" dirty="0"/>
              <a:t>é</a:t>
            </a:r>
            <a:r>
              <a:rPr lang="fr-FR" altLang="fr-FR" dirty="0" smtClean="0"/>
              <a:t>cole.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rgbClr val="FF0000"/>
                </a:solidFill>
              </a:rPr>
              <a:t>Messages: </a:t>
            </a:r>
            <a:r>
              <a:rPr lang="fr-FR" altLang="fr-FR" dirty="0" smtClean="0"/>
              <a:t>Stocker les message envoyer et reçus entre administrateur et professeurs.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rgbClr val="FF0000"/>
                </a:solidFill>
              </a:rPr>
              <a:t>Migrations: </a:t>
            </a:r>
            <a:r>
              <a:rPr lang="fr-FR" altLang="fr-FR" dirty="0" smtClean="0"/>
              <a:t>Contient les diffèrent opération effectues sur la base de données (générer par Framework laravel).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rgbClr val="FF0000"/>
                </a:solidFill>
              </a:rPr>
              <a:t>Permissions: </a:t>
            </a:r>
            <a:r>
              <a:rPr lang="fr-FR" altLang="fr-FR" dirty="0" smtClean="0"/>
              <a:t>Contient les fonction permit </a:t>
            </a:r>
            <a:r>
              <a:rPr lang="fr-FR" altLang="fr-FR" dirty="0"/>
              <a:t>(générer par </a:t>
            </a:r>
            <a:r>
              <a:rPr lang="fr-FR" altLang="fr-FR" dirty="0" smtClean="0"/>
              <a:t>Bibliothèque laratrust).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rgbClr val="FF0000"/>
                </a:solidFill>
              </a:rPr>
              <a:t>Permission_role : </a:t>
            </a:r>
            <a:r>
              <a:rPr lang="fr-FR" altLang="fr-FR" dirty="0" smtClean="0"/>
              <a:t>Relier entre les fonction et le rôle</a:t>
            </a:r>
            <a:r>
              <a:rPr lang="fr-FR" altLang="fr-FR" dirty="0"/>
              <a:t> (générer par Bibliothèque laratrust</a:t>
            </a:r>
            <a:r>
              <a:rPr lang="fr-FR" altLang="fr-FR" dirty="0" smtClean="0"/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err="1" smtClean="0">
                <a:solidFill>
                  <a:srgbClr val="FF0000"/>
                </a:solidFill>
              </a:rPr>
              <a:t>Permission_user</a:t>
            </a:r>
            <a:r>
              <a:rPr lang="fr-FR" altLang="fr-FR" dirty="0" smtClean="0">
                <a:solidFill>
                  <a:srgbClr val="FF0000"/>
                </a:solidFill>
              </a:rPr>
              <a:t> : </a:t>
            </a:r>
            <a:r>
              <a:rPr lang="fr-FR" altLang="fr-FR" dirty="0" smtClean="0"/>
              <a:t>Relier entre les fonction permis et l’utilisateur</a:t>
            </a:r>
            <a:r>
              <a:rPr lang="fr-FR" altLang="fr-FR" dirty="0"/>
              <a:t> (générer par Bibliothèque laratrust</a:t>
            </a:r>
            <a:r>
              <a:rPr lang="fr-FR" altLang="fr-FR" dirty="0" smtClean="0"/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smtClean="0">
                <a:solidFill>
                  <a:srgbClr val="FF0000"/>
                </a:solidFill>
              </a:rPr>
              <a:t>Questions : </a:t>
            </a:r>
            <a:r>
              <a:rPr lang="fr-FR" altLang="fr-FR" dirty="0" smtClean="0"/>
              <a:t>Contient les questions de chaque quiz.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err="1" smtClean="0">
                <a:solidFill>
                  <a:srgbClr val="FF0000"/>
                </a:solidFill>
              </a:rPr>
              <a:t>Quizzes</a:t>
            </a:r>
            <a:r>
              <a:rPr lang="fr-FR" altLang="fr-FR" dirty="0" smtClean="0">
                <a:solidFill>
                  <a:srgbClr val="FF0000"/>
                </a:solidFill>
              </a:rPr>
              <a:t> : </a:t>
            </a:r>
            <a:r>
              <a:rPr lang="fr-FR" altLang="fr-FR" dirty="0" smtClean="0"/>
              <a:t>Contient les information du quiz.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 err="1" smtClean="0">
                <a:solidFill>
                  <a:srgbClr val="FF0000"/>
                </a:solidFill>
              </a:rPr>
              <a:t>Results</a:t>
            </a:r>
            <a:r>
              <a:rPr lang="fr-FR" altLang="fr-FR" dirty="0" smtClean="0">
                <a:solidFill>
                  <a:srgbClr val="FF0000"/>
                </a:solidFill>
              </a:rPr>
              <a:t>: </a:t>
            </a:r>
            <a:r>
              <a:rPr lang="fr-FR" altLang="fr-FR" dirty="0" smtClean="0"/>
              <a:t>Contient les résultats des quiz effectues par L’utilisateur (Etudiant)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  <a:p>
            <a:pPr>
              <a:buFont typeface="Wingdings" panose="05000000000000000000" pitchFamily="2" charset="2"/>
              <a:buNone/>
            </a:pP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156075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t">
  <a:themeElements>
    <a:clrScheme name="Custom 9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39E92"/>
      </a:accent1>
      <a:accent2>
        <a:srgbClr val="6F493C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Crop">
  <a:themeElements>
    <a:clrScheme name="Custom 11">
      <a:dk1>
        <a:srgbClr val="912B2B"/>
      </a:dk1>
      <a:lt1>
        <a:sysClr val="window" lastClr="FFFFFF"/>
      </a:lt1>
      <a:dk2>
        <a:srgbClr val="6C202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2667</TotalTime>
  <Words>1327</Words>
  <Application>Microsoft Office PowerPoint</Application>
  <PresentationFormat>Widescreen</PresentationFormat>
  <Paragraphs>241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42" baseType="lpstr">
      <vt:lpstr>メイリオ</vt:lpstr>
      <vt:lpstr>ＭＳ Ｐゴシック</vt:lpstr>
      <vt:lpstr>Adobe Garamond Pro Bold</vt:lpstr>
      <vt:lpstr>Adobe Naskh Medium</vt:lpstr>
      <vt:lpstr>Andada</vt:lpstr>
      <vt:lpstr>Andada SC</vt:lpstr>
      <vt:lpstr>Arial</vt:lpstr>
      <vt:lpstr>Calibri</vt:lpstr>
      <vt:lpstr>Calibri Light</vt:lpstr>
      <vt:lpstr>Century Gothic</vt:lpstr>
      <vt:lpstr>Footlight MT Light</vt:lpstr>
      <vt:lpstr>Franklin Gothic Book</vt:lpstr>
      <vt:lpstr>Garamond</vt:lpstr>
      <vt:lpstr>Symbol</vt:lpstr>
      <vt:lpstr>Tahoma</vt:lpstr>
      <vt:lpstr>Times New Roman</vt:lpstr>
      <vt:lpstr>Tw Cen MT Condensed Extra Bold</vt:lpstr>
      <vt:lpstr>Verdana</vt:lpstr>
      <vt:lpstr>Wingdings</vt:lpstr>
      <vt:lpstr>Retrospect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fatiimazahrae.elkhabbaz@gmail.com</dc:creator>
  <cp:lastModifiedBy>Utilisateur Windows</cp:lastModifiedBy>
  <cp:revision>124</cp:revision>
  <dcterms:created xsi:type="dcterms:W3CDTF">2017-12-05T22:10:32Z</dcterms:created>
  <dcterms:modified xsi:type="dcterms:W3CDTF">2020-06-02T16:33:10Z</dcterms:modified>
</cp:coreProperties>
</file>