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0.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1.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3.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4.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5.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6.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7.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8.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39.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0.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1.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45"/>
  </p:notesMasterIdLst>
  <p:sldIdLst>
    <p:sldId id="258" r:id="rId3"/>
    <p:sldId id="292" r:id="rId4"/>
    <p:sldId id="300" r:id="rId5"/>
    <p:sldId id="323" r:id="rId6"/>
    <p:sldId id="351" r:id="rId7"/>
    <p:sldId id="352" r:id="rId8"/>
    <p:sldId id="353" r:id="rId9"/>
    <p:sldId id="354" r:id="rId10"/>
    <p:sldId id="355" r:id="rId11"/>
    <p:sldId id="304" r:id="rId12"/>
    <p:sldId id="356" r:id="rId13"/>
    <p:sldId id="357" r:id="rId14"/>
    <p:sldId id="358" r:id="rId15"/>
    <p:sldId id="385" r:id="rId16"/>
    <p:sldId id="386" r:id="rId17"/>
    <p:sldId id="341" r:id="rId18"/>
    <p:sldId id="359" r:id="rId19"/>
    <p:sldId id="360" r:id="rId20"/>
    <p:sldId id="387" r:id="rId21"/>
    <p:sldId id="361" r:id="rId22"/>
    <p:sldId id="390" r:id="rId23"/>
    <p:sldId id="362" r:id="rId24"/>
    <p:sldId id="388" r:id="rId25"/>
    <p:sldId id="389" r:id="rId26"/>
    <p:sldId id="363" r:id="rId27"/>
    <p:sldId id="382" r:id="rId28"/>
    <p:sldId id="383" r:id="rId29"/>
    <p:sldId id="384" r:id="rId30"/>
    <p:sldId id="372" r:id="rId31"/>
    <p:sldId id="373" r:id="rId32"/>
    <p:sldId id="374" r:id="rId33"/>
    <p:sldId id="375" r:id="rId34"/>
    <p:sldId id="376" r:id="rId35"/>
    <p:sldId id="377" r:id="rId36"/>
    <p:sldId id="378" r:id="rId37"/>
    <p:sldId id="379" r:id="rId38"/>
    <p:sldId id="380" r:id="rId39"/>
    <p:sldId id="381" r:id="rId40"/>
    <p:sldId id="371" r:id="rId41"/>
    <p:sldId id="364" r:id="rId42"/>
    <p:sldId id="370" r:id="rId43"/>
    <p:sldId id="347"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93"/>
    <a:srgbClr val="00CC00"/>
    <a:srgbClr val="1E2336"/>
    <a:srgbClr val="1B36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89435" autoAdjust="0"/>
  </p:normalViewPr>
  <p:slideViewPr>
    <p:cSldViewPr snapToGrid="0">
      <p:cViewPr varScale="1">
        <p:scale>
          <a:sx n="77" d="100"/>
          <a:sy n="77" d="100"/>
        </p:scale>
        <p:origin x="93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accent1">
            <a:lumMod val="90000"/>
            <a:lumOff val="10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441B2F7-7D6B-4ECF-84A5-06D3934B55C4}">
      <dgm:prSet phldrT="[Texte]" custT="1"/>
      <dgm:spPr>
        <a:solidFill>
          <a:schemeClr val="bg1">
            <a:lumMod val="65000"/>
          </a:schemeClr>
        </a:solidFill>
      </dgm:spPr>
      <dgm:t>
        <a:bodyPr/>
        <a:lstStyle/>
        <a:p>
          <a:r>
            <a:rPr lang="fr-FR" sz="1600" b="1" dirty="0"/>
            <a:t>Etude</a:t>
          </a:r>
        </a:p>
      </dgm:t>
    </dgm:pt>
    <dgm:pt modelId="{5D23804F-0826-4F69-ABC5-97A2E32DE188}" type="parTrans" cxnId="{4C8AABD2-C5C7-46CC-BC72-92B87FA32BFA}">
      <dgm:prSet/>
      <dgm:spPr/>
      <dgm:t>
        <a:bodyPr/>
        <a:lstStyle/>
        <a:p>
          <a:endParaRPr lang="en-US"/>
        </a:p>
      </dgm:t>
    </dgm:pt>
    <dgm:pt modelId="{3193ECF5-E9C6-4B54-A268-73646074C76B}" type="sibTrans" cxnId="{4C8AABD2-C5C7-46CC-BC72-92B87FA32BFA}">
      <dgm:prSet/>
      <dgm:spPr/>
      <dgm:t>
        <a:bodyPr/>
        <a:lstStyle/>
        <a:p>
          <a:endParaRPr lang="en-US"/>
        </a:p>
      </dgm:t>
    </dgm:pt>
    <dgm:pt modelId="{1B033471-38BC-4AD1-997B-1AC26617677A}">
      <dgm:prSet phldrT="[Texte]" custT="1"/>
      <dgm:spPr>
        <a:solidFill>
          <a:schemeClr val="bg1">
            <a:lumMod val="65000"/>
          </a:schemeClr>
        </a:solidFill>
      </dgm:spPr>
      <dgm:t>
        <a:bodyPr/>
        <a:lstStyle/>
        <a:p>
          <a:r>
            <a:rPr lang="fr-FR" sz="1600" b="1" dirty="0"/>
            <a:t>Différence</a:t>
          </a:r>
        </a:p>
      </dgm:t>
    </dgm:pt>
    <dgm:pt modelId="{82161D94-14CC-45A4-BDCE-0ECD67521A32}" type="parTrans" cxnId="{3BC67F26-CCC4-4B16-A855-4B6A5C351EA5}">
      <dgm:prSet/>
      <dgm:spPr/>
      <dgm:t>
        <a:bodyPr/>
        <a:lstStyle/>
        <a:p>
          <a:endParaRPr lang="en-US"/>
        </a:p>
      </dgm:t>
    </dgm:pt>
    <dgm:pt modelId="{EE640821-AF01-4E00-B5DF-8E151474E4E8}" type="sibTrans" cxnId="{3BC67F26-CCC4-4B16-A855-4B6A5C351EA5}">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F1FDF943-5960-4215-8B84-E671A175C7D8}" type="pres">
      <dgm:prSet presAssocID="{7441B2F7-7D6B-4ECF-84A5-06D3934B55C4}" presName="parTxOnly" presStyleLbl="node1" presStyleIdx="4" presStyleCnt="7">
        <dgm:presLayoutVars>
          <dgm:bulletEnabled val="1"/>
        </dgm:presLayoutVars>
      </dgm:prSet>
      <dgm:spPr/>
    </dgm:pt>
    <dgm:pt modelId="{4C983213-BC93-4606-AF2A-298D141EF70E}" type="pres">
      <dgm:prSet presAssocID="{3193ECF5-E9C6-4B54-A268-73646074C76B}" presName="parSpace" presStyleCnt="0"/>
      <dgm:spPr/>
    </dgm:pt>
    <dgm:pt modelId="{A81EB50E-2635-4EB9-9870-3F957495EDD1}" type="pres">
      <dgm:prSet presAssocID="{1B033471-38BC-4AD1-997B-1AC26617677A}" presName="parTxOnly" presStyleLbl="node1" presStyleIdx="5" presStyleCnt="7">
        <dgm:presLayoutVars>
          <dgm:bulletEnabled val="1"/>
        </dgm:presLayoutVars>
      </dgm:prSet>
      <dgm:spPr/>
    </dgm:pt>
    <dgm:pt modelId="{7527E4B6-9764-4C32-9671-EBFAFB7E8D9C}" type="pres">
      <dgm:prSet presAssocID="{EE640821-AF01-4E00-B5DF-8E151474E4E8}"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3BC67F26-CCC4-4B16-A855-4B6A5C351EA5}" srcId="{B2C3A030-F8FB-4198-9C93-99A8B165B478}" destId="{1B033471-38BC-4AD1-997B-1AC26617677A}" srcOrd="5" destOrd="0" parTransId="{82161D94-14CC-45A4-BDCE-0ECD67521A32}" sibTransId="{EE640821-AF01-4E00-B5DF-8E151474E4E8}"/>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85E6E56E-EF97-4A9F-A3CC-E14263DFF4FF}" type="presOf" srcId="{7441B2F7-7D6B-4ECF-84A5-06D3934B55C4}" destId="{F1FDF943-5960-4215-8B84-E671A175C7D8}" srcOrd="0" destOrd="0" presId="urn:microsoft.com/office/officeart/2005/8/layout/hChevron3"/>
    <dgm:cxn modelId="{F09DD473-7E0E-42B0-8B94-7C87AFC3C718}" type="presOf" srcId="{1B033471-38BC-4AD1-997B-1AC26617677A}" destId="{A81EB50E-2635-4EB9-9870-3F957495EDD1}"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4C8AABD2-C5C7-46CC-BC72-92B87FA32BFA}" srcId="{B2C3A030-F8FB-4198-9C93-99A8B165B478}" destId="{7441B2F7-7D6B-4ECF-84A5-06D3934B55C4}" srcOrd="4" destOrd="0" parTransId="{5D23804F-0826-4F69-ABC5-97A2E32DE188}" sibTransId="{3193ECF5-E9C6-4B54-A268-73646074C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DB08BEA-E256-426A-AADF-81D27DE87718}" type="presParOf" srcId="{1A208AF3-7FD3-4AEF-B507-D169F28778BC}" destId="{F1FDF943-5960-4215-8B84-E671A175C7D8}" srcOrd="8" destOrd="0" presId="urn:microsoft.com/office/officeart/2005/8/layout/hChevron3"/>
    <dgm:cxn modelId="{132A212F-7B21-4A6D-BC5C-BAD0D472DCB0}" type="presParOf" srcId="{1A208AF3-7FD3-4AEF-B507-D169F28778BC}" destId="{4C983213-BC93-4606-AF2A-298D141EF70E}" srcOrd="9" destOrd="0" presId="urn:microsoft.com/office/officeart/2005/8/layout/hChevron3"/>
    <dgm:cxn modelId="{14230145-91CF-42C2-9982-3BD172FAEC7D}" type="presParOf" srcId="{1A208AF3-7FD3-4AEF-B507-D169F28778BC}" destId="{A81EB50E-2635-4EB9-9870-3F957495EDD1}" srcOrd="10" destOrd="0" presId="urn:microsoft.com/office/officeart/2005/8/layout/hChevron3"/>
    <dgm:cxn modelId="{C6AAA3E2-BF59-4CA2-BF2E-338001AFEA34}" type="presParOf" srcId="{1A208AF3-7FD3-4AEF-B507-D169F28778BC}" destId="{7527E4B6-9764-4C32-9671-EBFAFB7E8D9C}"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836620DE-8A50-414F-ACFA-6D648DF4DCB8}"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F69F2028-5AAC-4644-8E45-9DCCEBB7EEDE}">
      <dgm:prSet phldrT="[Text]" custT="1"/>
      <dgm:spPr/>
      <dgm:t>
        <a:bodyPr/>
        <a:lstStyle/>
        <a:p>
          <a:pPr algn="ctr"/>
          <a:r>
            <a:rPr lang="en-US" sz="1800" b="1" dirty="0"/>
            <a:t>Industries du commerce électronique</a:t>
          </a:r>
        </a:p>
      </dgm:t>
    </dgm:pt>
    <dgm:pt modelId="{6D2365E1-68F3-42FC-A15A-7B42A665F46C}" type="parTrans" cxnId="{AD3204C1-EAD4-4D94-BE9E-F2624FFA6D85}">
      <dgm:prSet/>
      <dgm:spPr/>
      <dgm:t>
        <a:bodyPr/>
        <a:lstStyle/>
        <a:p>
          <a:endParaRPr lang="en-US"/>
        </a:p>
      </dgm:t>
    </dgm:pt>
    <dgm:pt modelId="{7C19AEBF-F4B5-4601-96FC-7C7FCA82D2FA}" type="sibTrans" cxnId="{AD3204C1-EAD4-4D94-BE9E-F2624FFA6D85}">
      <dgm:prSet/>
      <dgm:spPr/>
      <dgm:t>
        <a:bodyPr/>
        <a:lstStyle/>
        <a:p>
          <a:endParaRPr lang="en-US"/>
        </a:p>
      </dgm:t>
    </dgm:pt>
    <dgm:pt modelId="{FDEB76B6-21A0-44F0-AD36-B5F87452DBC3}">
      <dgm:prSet phldrT="[Text]" custT="1"/>
      <dgm:spPr/>
      <dgm:t>
        <a:bodyPr/>
        <a:lstStyle/>
        <a:p>
          <a:r>
            <a:rPr lang="en-US" sz="1800" b="1" dirty="0"/>
            <a:t>Industries du voyage</a:t>
          </a:r>
        </a:p>
      </dgm:t>
    </dgm:pt>
    <dgm:pt modelId="{D6B7EDD4-D6E3-455E-95B8-0AD97288B227}" type="parTrans" cxnId="{5AB427C3-7AC8-4FAB-B8B6-7080713EBC8F}">
      <dgm:prSet/>
      <dgm:spPr/>
      <dgm:t>
        <a:bodyPr/>
        <a:lstStyle/>
        <a:p>
          <a:endParaRPr lang="en-US"/>
        </a:p>
      </dgm:t>
    </dgm:pt>
    <dgm:pt modelId="{1DF44495-CE27-434A-837A-862B854850DA}" type="sibTrans" cxnId="{5AB427C3-7AC8-4FAB-B8B6-7080713EBC8F}">
      <dgm:prSet/>
      <dgm:spPr/>
      <dgm:t>
        <a:bodyPr/>
        <a:lstStyle/>
        <a:p>
          <a:endParaRPr lang="en-US"/>
        </a:p>
      </dgm:t>
    </dgm:pt>
    <dgm:pt modelId="{FA18C5EB-AAD0-401F-AFF2-60737963C597}">
      <dgm:prSet phldrT="[Text]" custT="1"/>
      <dgm:spPr/>
      <dgm:t>
        <a:bodyPr/>
        <a:lstStyle/>
        <a:p>
          <a:r>
            <a:rPr lang="en-US" sz="1800" b="1" dirty="0"/>
            <a:t>Industries des media et du divertissement</a:t>
          </a:r>
        </a:p>
      </dgm:t>
    </dgm:pt>
    <dgm:pt modelId="{B0423384-3594-4023-AA43-995814304E52}" type="parTrans" cxnId="{DBAFE4EF-44BF-4B11-9892-06C80D8C4A9F}">
      <dgm:prSet/>
      <dgm:spPr/>
      <dgm:t>
        <a:bodyPr/>
        <a:lstStyle/>
        <a:p>
          <a:endParaRPr lang="en-US"/>
        </a:p>
      </dgm:t>
    </dgm:pt>
    <dgm:pt modelId="{19329F7E-8591-49B6-95A1-F11869268813}" type="sibTrans" cxnId="{DBAFE4EF-44BF-4B11-9892-06C80D8C4A9F}">
      <dgm:prSet/>
      <dgm:spPr/>
      <dgm:t>
        <a:bodyPr/>
        <a:lstStyle/>
        <a:p>
          <a:endParaRPr lang="en-US"/>
        </a:p>
      </dgm:t>
    </dgm:pt>
    <dgm:pt modelId="{D63147C3-CDC5-4350-8F98-2B733F7CDBA7}">
      <dgm:prSet phldrT="[Text]" custT="1"/>
      <dgm:spPr/>
      <dgm:t>
        <a:bodyPr/>
        <a:lstStyle/>
        <a:p>
          <a:r>
            <a:rPr lang="en-US" sz="1800" b="1" dirty="0"/>
            <a:t>Industries financiers</a:t>
          </a:r>
        </a:p>
      </dgm:t>
    </dgm:pt>
    <dgm:pt modelId="{F3EE68A2-9444-4349-BA64-32F17A36E30C}" type="sibTrans" cxnId="{2B07BC9B-2593-41EC-8A85-610D2DD4AF76}">
      <dgm:prSet/>
      <dgm:spPr/>
      <dgm:t>
        <a:bodyPr/>
        <a:lstStyle/>
        <a:p>
          <a:endParaRPr lang="en-US"/>
        </a:p>
      </dgm:t>
    </dgm:pt>
    <dgm:pt modelId="{4DFB29A4-04FF-45E2-94E5-6131851DE70B}" type="parTrans" cxnId="{2B07BC9B-2593-41EC-8A85-610D2DD4AF76}">
      <dgm:prSet/>
      <dgm:spPr/>
      <dgm:t>
        <a:bodyPr/>
        <a:lstStyle/>
        <a:p>
          <a:endParaRPr lang="en-US"/>
        </a:p>
      </dgm:t>
    </dgm:pt>
    <dgm:pt modelId="{D6CE1193-3B02-4D9E-879E-629826508342}">
      <dgm:prSet phldrT="[Text]" custT="1"/>
      <dgm:spPr/>
      <dgm:t>
        <a:bodyPr/>
        <a:lstStyle/>
        <a:p>
          <a:r>
            <a:rPr lang="en-US" sz="2800" dirty="0"/>
            <a:t>Spark</a:t>
          </a:r>
        </a:p>
      </dgm:t>
    </dgm:pt>
    <dgm:pt modelId="{E5CDE500-4544-4690-BD63-863E45E2004F}" type="sibTrans" cxnId="{CF8E2E54-E2AF-46AC-B400-8F2C83277A6E}">
      <dgm:prSet/>
      <dgm:spPr/>
      <dgm:t>
        <a:bodyPr/>
        <a:lstStyle/>
        <a:p>
          <a:endParaRPr lang="en-US"/>
        </a:p>
      </dgm:t>
    </dgm:pt>
    <dgm:pt modelId="{D285B33B-9A04-4731-B68F-62147BED6C5F}" type="parTrans" cxnId="{CF8E2E54-E2AF-46AC-B400-8F2C83277A6E}">
      <dgm:prSet/>
      <dgm:spPr/>
      <dgm:t>
        <a:bodyPr/>
        <a:lstStyle/>
        <a:p>
          <a:endParaRPr lang="en-US"/>
        </a:p>
      </dgm:t>
    </dgm:pt>
    <dgm:pt modelId="{9841F17D-9769-4CD4-967A-E4E5326E5D10}" type="pres">
      <dgm:prSet presAssocID="{836620DE-8A50-414F-ACFA-6D648DF4DCB8}" presName="Name0" presStyleCnt="0">
        <dgm:presLayoutVars>
          <dgm:chMax val="1"/>
          <dgm:chPref val="1"/>
          <dgm:dir/>
          <dgm:animOne val="branch"/>
          <dgm:animLvl val="lvl"/>
        </dgm:presLayoutVars>
      </dgm:prSet>
      <dgm:spPr/>
    </dgm:pt>
    <dgm:pt modelId="{9ACD767B-B7EC-4ED2-A599-D260411C5195}" type="pres">
      <dgm:prSet presAssocID="{D6CE1193-3B02-4D9E-879E-629826508342}" presName="Parent" presStyleLbl="node0" presStyleIdx="0" presStyleCnt="1" custScaleX="86940" custScaleY="88099" custLinFactNeighborX="30845" custLinFactNeighborY="-31432">
        <dgm:presLayoutVars>
          <dgm:chMax val="6"/>
          <dgm:chPref val="6"/>
        </dgm:presLayoutVars>
      </dgm:prSet>
      <dgm:spPr/>
    </dgm:pt>
    <dgm:pt modelId="{7ACEB545-E4B1-4E00-AC36-1E4067259AF1}" type="pres">
      <dgm:prSet presAssocID="{D63147C3-CDC5-4350-8F98-2B733F7CDBA7}" presName="Accent1" presStyleCnt="0"/>
      <dgm:spPr/>
    </dgm:pt>
    <dgm:pt modelId="{382145B1-8354-4CD8-B0B3-85B1355AAFB2}" type="pres">
      <dgm:prSet presAssocID="{D63147C3-CDC5-4350-8F98-2B733F7CDBA7}" presName="Accent" presStyleLbl="bgShp" presStyleIdx="0" presStyleCnt="4"/>
      <dgm:spPr/>
    </dgm:pt>
    <dgm:pt modelId="{B76DFE9D-6AD0-4191-81C6-D44A6851801B}" type="pres">
      <dgm:prSet presAssocID="{D63147C3-CDC5-4350-8F98-2B733F7CDBA7}" presName="Child1" presStyleLbl="node1" presStyleIdx="0" presStyleCnt="4" custScaleX="164180" custScaleY="105193" custLinFactX="-10625" custLinFactNeighborX="-100000" custLinFactNeighborY="20264">
        <dgm:presLayoutVars>
          <dgm:chMax val="0"/>
          <dgm:chPref val="0"/>
          <dgm:bulletEnabled val="1"/>
        </dgm:presLayoutVars>
      </dgm:prSet>
      <dgm:spPr/>
    </dgm:pt>
    <dgm:pt modelId="{A8F6782E-E6B3-4BF6-BA63-B9FEC4713B26}" type="pres">
      <dgm:prSet presAssocID="{F69F2028-5AAC-4644-8E45-9DCCEBB7EEDE}" presName="Accent2" presStyleCnt="0"/>
      <dgm:spPr/>
    </dgm:pt>
    <dgm:pt modelId="{455D7E56-4818-4A94-AF53-1DA170F3B6AA}" type="pres">
      <dgm:prSet presAssocID="{F69F2028-5AAC-4644-8E45-9DCCEBB7EEDE}" presName="Accent" presStyleLbl="bgShp" presStyleIdx="1" presStyleCnt="4" custScaleX="83913" custScaleY="85719" custLinFactX="-14226" custLinFactY="100000" custLinFactNeighborX="-100000" custLinFactNeighborY="124338"/>
      <dgm:spPr/>
    </dgm:pt>
    <dgm:pt modelId="{E502774E-0C31-45A4-A047-0153A0D8B135}" type="pres">
      <dgm:prSet presAssocID="{F69F2028-5AAC-4644-8E45-9DCCEBB7EEDE}" presName="Child2" presStyleLbl="node1" presStyleIdx="1" presStyleCnt="4" custScaleX="156837" custScaleY="99680" custLinFactNeighborX="85266" custLinFactNeighborY="-38857">
        <dgm:presLayoutVars>
          <dgm:chMax val="0"/>
          <dgm:chPref val="0"/>
          <dgm:bulletEnabled val="1"/>
        </dgm:presLayoutVars>
      </dgm:prSet>
      <dgm:spPr/>
    </dgm:pt>
    <dgm:pt modelId="{EA91BB21-6883-4F70-BA4C-990C1DB5A6CC}" type="pres">
      <dgm:prSet presAssocID="{FDEB76B6-21A0-44F0-AD36-B5F87452DBC3}" presName="Accent3" presStyleCnt="0"/>
      <dgm:spPr/>
    </dgm:pt>
    <dgm:pt modelId="{C0F655CA-DC3C-4379-95E1-3C6CB47EB7D0}" type="pres">
      <dgm:prSet presAssocID="{FDEB76B6-21A0-44F0-AD36-B5F87452DBC3}" presName="Accent" presStyleLbl="bgShp" presStyleIdx="2" presStyleCnt="4" custScaleX="85865" custScaleY="104318" custLinFactY="-43842" custLinFactNeighborX="-431" custLinFactNeighborY="-100000"/>
      <dgm:spPr/>
    </dgm:pt>
    <dgm:pt modelId="{477993D5-337D-41DE-B2C5-EC5C8F78784F}" type="pres">
      <dgm:prSet presAssocID="{FDEB76B6-21A0-44F0-AD36-B5F87452DBC3}" presName="Child3" presStyleLbl="node1" presStyleIdx="2" presStyleCnt="4" custScaleX="148411" custScaleY="96257" custLinFactNeighborX="83563" custLinFactNeighborY="-32660">
        <dgm:presLayoutVars>
          <dgm:chMax val="0"/>
          <dgm:chPref val="0"/>
          <dgm:bulletEnabled val="1"/>
        </dgm:presLayoutVars>
      </dgm:prSet>
      <dgm:spPr/>
    </dgm:pt>
    <dgm:pt modelId="{A8DD3EB8-B310-4AB5-B192-C9BA9B1DE305}" type="pres">
      <dgm:prSet presAssocID="{FA18C5EB-AAD0-401F-AFF2-60737963C597}" presName="Accent4" presStyleCnt="0"/>
      <dgm:spPr/>
    </dgm:pt>
    <dgm:pt modelId="{8B31A472-9ABB-47E1-98C3-8180D72C0BA1}" type="pres">
      <dgm:prSet presAssocID="{FA18C5EB-AAD0-401F-AFF2-60737963C597}" presName="Accent" presStyleLbl="bgShp" presStyleIdx="3" presStyleCnt="4" custLinFactY="-73970" custLinFactNeighborX="76292" custLinFactNeighborY="-100000"/>
      <dgm:spPr/>
    </dgm:pt>
    <dgm:pt modelId="{24DA5EF1-6F03-4735-B82F-F81AD0062973}" type="pres">
      <dgm:prSet presAssocID="{FA18C5EB-AAD0-401F-AFF2-60737963C597}" presName="Child4" presStyleLbl="node1" presStyleIdx="3" presStyleCnt="4" custScaleX="165853" custScaleY="102452" custLinFactX="-5199" custLinFactNeighborX="-100000" custLinFactNeighborY="-88855">
        <dgm:presLayoutVars>
          <dgm:chMax val="0"/>
          <dgm:chPref val="0"/>
          <dgm:bulletEnabled val="1"/>
        </dgm:presLayoutVars>
      </dgm:prSet>
      <dgm:spPr/>
    </dgm:pt>
  </dgm:ptLst>
  <dgm:cxnLst>
    <dgm:cxn modelId="{9130901C-628F-4DA3-A512-DD480F1EA8D1}" type="presOf" srcId="{F69F2028-5AAC-4644-8E45-9DCCEBB7EEDE}" destId="{E502774E-0C31-45A4-A047-0153A0D8B135}" srcOrd="0" destOrd="0" presId="urn:microsoft.com/office/officeart/2011/layout/HexagonRadial"/>
    <dgm:cxn modelId="{4B043E5D-E410-4D08-89B3-E94FBB647B5E}" type="presOf" srcId="{D63147C3-CDC5-4350-8F98-2B733F7CDBA7}" destId="{B76DFE9D-6AD0-4191-81C6-D44A6851801B}" srcOrd="0" destOrd="0" presId="urn:microsoft.com/office/officeart/2011/layout/HexagonRadial"/>
    <dgm:cxn modelId="{8EEFCC48-EEA2-4379-B556-C1FB3EC770EF}" type="presOf" srcId="{D6CE1193-3B02-4D9E-879E-629826508342}" destId="{9ACD767B-B7EC-4ED2-A599-D260411C5195}" srcOrd="0" destOrd="0" presId="urn:microsoft.com/office/officeart/2011/layout/HexagonRadial"/>
    <dgm:cxn modelId="{CF8E2E54-E2AF-46AC-B400-8F2C83277A6E}" srcId="{836620DE-8A50-414F-ACFA-6D648DF4DCB8}" destId="{D6CE1193-3B02-4D9E-879E-629826508342}" srcOrd="0" destOrd="0" parTransId="{D285B33B-9A04-4731-B68F-62147BED6C5F}" sibTransId="{E5CDE500-4544-4690-BD63-863E45E2004F}"/>
    <dgm:cxn modelId="{2B07BC9B-2593-41EC-8A85-610D2DD4AF76}" srcId="{D6CE1193-3B02-4D9E-879E-629826508342}" destId="{D63147C3-CDC5-4350-8F98-2B733F7CDBA7}" srcOrd="0" destOrd="0" parTransId="{4DFB29A4-04FF-45E2-94E5-6131851DE70B}" sibTransId="{F3EE68A2-9444-4349-BA64-32F17A36E30C}"/>
    <dgm:cxn modelId="{82C07DB5-F376-412C-A15B-D74659A1505F}" type="presOf" srcId="{FDEB76B6-21A0-44F0-AD36-B5F87452DBC3}" destId="{477993D5-337D-41DE-B2C5-EC5C8F78784F}" srcOrd="0" destOrd="0" presId="urn:microsoft.com/office/officeart/2011/layout/HexagonRadial"/>
    <dgm:cxn modelId="{AD3204C1-EAD4-4D94-BE9E-F2624FFA6D85}" srcId="{D6CE1193-3B02-4D9E-879E-629826508342}" destId="{F69F2028-5AAC-4644-8E45-9DCCEBB7EEDE}" srcOrd="1" destOrd="0" parTransId="{6D2365E1-68F3-42FC-A15A-7B42A665F46C}" sibTransId="{7C19AEBF-F4B5-4601-96FC-7C7FCA82D2FA}"/>
    <dgm:cxn modelId="{5AB427C3-7AC8-4FAB-B8B6-7080713EBC8F}" srcId="{D6CE1193-3B02-4D9E-879E-629826508342}" destId="{FDEB76B6-21A0-44F0-AD36-B5F87452DBC3}" srcOrd="2" destOrd="0" parTransId="{D6B7EDD4-D6E3-455E-95B8-0AD97288B227}" sibTransId="{1DF44495-CE27-434A-837A-862B854850DA}"/>
    <dgm:cxn modelId="{DBAFE4EF-44BF-4B11-9892-06C80D8C4A9F}" srcId="{D6CE1193-3B02-4D9E-879E-629826508342}" destId="{FA18C5EB-AAD0-401F-AFF2-60737963C597}" srcOrd="3" destOrd="0" parTransId="{B0423384-3594-4023-AA43-995814304E52}" sibTransId="{19329F7E-8591-49B6-95A1-F11869268813}"/>
    <dgm:cxn modelId="{B00C48F0-B67F-48DA-A03D-DA5347723AD0}" type="presOf" srcId="{836620DE-8A50-414F-ACFA-6D648DF4DCB8}" destId="{9841F17D-9769-4CD4-967A-E4E5326E5D10}" srcOrd="0" destOrd="0" presId="urn:microsoft.com/office/officeart/2011/layout/HexagonRadial"/>
    <dgm:cxn modelId="{287037FE-40C1-4EA2-B083-3488606E09E4}" type="presOf" srcId="{FA18C5EB-AAD0-401F-AFF2-60737963C597}" destId="{24DA5EF1-6F03-4735-B82F-F81AD0062973}" srcOrd="0" destOrd="0" presId="urn:microsoft.com/office/officeart/2011/layout/HexagonRadial"/>
    <dgm:cxn modelId="{09FBB40B-BEC5-4153-880B-C2967F874558}" type="presParOf" srcId="{9841F17D-9769-4CD4-967A-E4E5326E5D10}" destId="{9ACD767B-B7EC-4ED2-A599-D260411C5195}" srcOrd="0" destOrd="0" presId="urn:microsoft.com/office/officeart/2011/layout/HexagonRadial"/>
    <dgm:cxn modelId="{7C27C799-768F-41D9-8DCD-32BBEA7E7A4C}" type="presParOf" srcId="{9841F17D-9769-4CD4-967A-E4E5326E5D10}" destId="{7ACEB545-E4B1-4E00-AC36-1E4067259AF1}" srcOrd="1" destOrd="0" presId="urn:microsoft.com/office/officeart/2011/layout/HexagonRadial"/>
    <dgm:cxn modelId="{46C43FC9-CE56-4203-9B59-65B49F7B3E76}" type="presParOf" srcId="{7ACEB545-E4B1-4E00-AC36-1E4067259AF1}" destId="{382145B1-8354-4CD8-B0B3-85B1355AAFB2}" srcOrd="0" destOrd="0" presId="urn:microsoft.com/office/officeart/2011/layout/HexagonRadial"/>
    <dgm:cxn modelId="{F62E1CDA-02E6-4A14-ACA8-55E5AF7535CA}" type="presParOf" srcId="{9841F17D-9769-4CD4-967A-E4E5326E5D10}" destId="{B76DFE9D-6AD0-4191-81C6-D44A6851801B}" srcOrd="2" destOrd="0" presId="urn:microsoft.com/office/officeart/2011/layout/HexagonRadial"/>
    <dgm:cxn modelId="{3B91D9E1-DD25-41F5-B7E7-BDC2FA86B849}" type="presParOf" srcId="{9841F17D-9769-4CD4-967A-E4E5326E5D10}" destId="{A8F6782E-E6B3-4BF6-BA63-B9FEC4713B26}" srcOrd="3" destOrd="0" presId="urn:microsoft.com/office/officeart/2011/layout/HexagonRadial"/>
    <dgm:cxn modelId="{0F057BA0-9E82-49D3-9B15-9D5AC20E55A5}" type="presParOf" srcId="{A8F6782E-E6B3-4BF6-BA63-B9FEC4713B26}" destId="{455D7E56-4818-4A94-AF53-1DA170F3B6AA}" srcOrd="0" destOrd="0" presId="urn:microsoft.com/office/officeart/2011/layout/HexagonRadial"/>
    <dgm:cxn modelId="{71DCC3A4-5A56-47C6-8425-E54179AB910D}" type="presParOf" srcId="{9841F17D-9769-4CD4-967A-E4E5326E5D10}" destId="{E502774E-0C31-45A4-A047-0153A0D8B135}" srcOrd="4" destOrd="0" presId="urn:microsoft.com/office/officeart/2011/layout/HexagonRadial"/>
    <dgm:cxn modelId="{1829C1B9-E5E1-4540-A23B-16406FDFC51E}" type="presParOf" srcId="{9841F17D-9769-4CD4-967A-E4E5326E5D10}" destId="{EA91BB21-6883-4F70-BA4C-990C1DB5A6CC}" srcOrd="5" destOrd="0" presId="urn:microsoft.com/office/officeart/2011/layout/HexagonRadial"/>
    <dgm:cxn modelId="{F65FE00C-178B-4772-AC48-CB42CC28503D}" type="presParOf" srcId="{EA91BB21-6883-4F70-BA4C-990C1DB5A6CC}" destId="{C0F655CA-DC3C-4379-95E1-3C6CB47EB7D0}" srcOrd="0" destOrd="0" presId="urn:microsoft.com/office/officeart/2011/layout/HexagonRadial"/>
    <dgm:cxn modelId="{5D76B646-A201-4C32-A7A7-7D8C6CC2D52C}" type="presParOf" srcId="{9841F17D-9769-4CD4-967A-E4E5326E5D10}" destId="{477993D5-337D-41DE-B2C5-EC5C8F78784F}" srcOrd="6" destOrd="0" presId="urn:microsoft.com/office/officeart/2011/layout/HexagonRadial"/>
    <dgm:cxn modelId="{9E805636-5329-4AA6-882C-9FF28219370D}" type="presParOf" srcId="{9841F17D-9769-4CD4-967A-E4E5326E5D10}" destId="{A8DD3EB8-B310-4AB5-B192-C9BA9B1DE305}" srcOrd="7" destOrd="0" presId="urn:microsoft.com/office/officeart/2011/layout/HexagonRadial"/>
    <dgm:cxn modelId="{074042A8-7DD0-4B5D-8278-A8140FCCBCC0}" type="presParOf" srcId="{A8DD3EB8-B310-4AB5-B192-C9BA9B1DE305}" destId="{8B31A472-9ABB-47E1-98C3-8180D72C0BA1}" srcOrd="0" destOrd="0" presId="urn:microsoft.com/office/officeart/2011/layout/HexagonRadial"/>
    <dgm:cxn modelId="{DEA252F6-561F-4736-A2BE-7F97F3B6F5F5}" type="presParOf" srcId="{9841F17D-9769-4CD4-967A-E4E5326E5D10}" destId="{24DA5EF1-6F03-4735-B82F-F81AD0062973}" srcOrd="8" destOrd="0" presId="urn:microsoft.com/office/officeart/2011/layout/HexagonRadial"/>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Différence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Etude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16218" custLinFactNeighborX="2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4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 Conclusion</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Etude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Différence</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99398" custLinFactNeighborX="200000" custLinFactNeighborY="8540">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custLinFactX="-63122" custLinFactNeighborX="-100000" custLinFactNeighborY="-322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124146" y="0"/>
        <a:ext cx="1446665" cy="575643"/>
      </dsp:txXfrm>
    </dsp:sp>
    <dsp:sp modelId="{F1FDF943-5960-4215-8B84-E671A175C7D8}">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A81EB50E-2635-4EB9-9870-3F957495EDD1}">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D767B-B7EC-4ED2-A599-D260411C5195}">
      <dsp:nvSpPr>
        <dsp:cNvPr id="0" name=""/>
        <dsp:cNvSpPr/>
      </dsp:nvSpPr>
      <dsp:spPr>
        <a:xfrm>
          <a:off x="3129123" y="1092308"/>
          <a:ext cx="1662787" cy="1457382"/>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Spark</a:t>
          </a:r>
        </a:p>
      </dsp:txBody>
      <dsp:txXfrm>
        <a:off x="3406593" y="1335502"/>
        <a:ext cx="1107847" cy="970994"/>
      </dsp:txXfrm>
    </dsp:sp>
    <dsp:sp modelId="{455D7E56-4818-4A94-AF53-1DA170F3B6AA}">
      <dsp:nvSpPr>
        <dsp:cNvPr id="0" name=""/>
        <dsp:cNvSpPr/>
      </dsp:nvSpPr>
      <dsp:spPr>
        <a:xfrm>
          <a:off x="2845517" y="2161458"/>
          <a:ext cx="605605" cy="532903"/>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DFE9D-6AD0-4191-81C6-D44A6851801B}">
      <dsp:nvSpPr>
        <dsp:cNvPr id="0" name=""/>
        <dsp:cNvSpPr/>
      </dsp:nvSpPr>
      <dsp:spPr>
        <a:xfrm>
          <a:off x="353966" y="248821"/>
          <a:ext cx="2572933" cy="142617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Industries financiers</a:t>
          </a:r>
        </a:p>
      </dsp:txBody>
      <dsp:txXfrm>
        <a:off x="704197" y="442954"/>
        <a:ext cx="1872471" cy="1037910"/>
      </dsp:txXfrm>
    </dsp:sp>
    <dsp:sp modelId="{C0F655CA-DC3C-4379-95E1-3C6CB47EB7D0}">
      <dsp:nvSpPr>
        <dsp:cNvPr id="0" name=""/>
        <dsp:cNvSpPr/>
      </dsp:nvSpPr>
      <dsp:spPr>
        <a:xfrm>
          <a:off x="4501994" y="976942"/>
          <a:ext cx="619692" cy="6485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2774E-0C31-45A4-A047-0153A0D8B135}">
      <dsp:nvSpPr>
        <dsp:cNvPr id="0" name=""/>
        <dsp:cNvSpPr/>
      </dsp:nvSpPr>
      <dsp:spPr>
        <a:xfrm>
          <a:off x="4918762" y="318537"/>
          <a:ext cx="2457858" cy="1351432"/>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Industries du commerce électronique</a:t>
          </a:r>
        </a:p>
      </dsp:txBody>
      <dsp:txXfrm>
        <a:off x="5252285" y="501922"/>
        <a:ext cx="1790812" cy="984662"/>
      </dsp:txXfrm>
    </dsp:sp>
    <dsp:sp modelId="{8B31A472-9ABB-47E1-98C3-8180D72C0BA1}">
      <dsp:nvSpPr>
        <dsp:cNvPr id="0" name=""/>
        <dsp:cNvSpPr/>
      </dsp:nvSpPr>
      <dsp:spPr>
        <a:xfrm>
          <a:off x="4419449" y="2114993"/>
          <a:ext cx="721705" cy="6216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7993D5-337D-41DE-B2C5-EC5C8F78784F}">
      <dsp:nvSpPr>
        <dsp:cNvPr id="0" name=""/>
        <dsp:cNvSpPr/>
      </dsp:nvSpPr>
      <dsp:spPr>
        <a:xfrm>
          <a:off x="4958097" y="2065090"/>
          <a:ext cx="2325811" cy="130502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Industries du voyage</a:t>
          </a:r>
        </a:p>
      </dsp:txBody>
      <dsp:txXfrm>
        <a:off x="5276196" y="2243577"/>
        <a:ext cx="1689613" cy="948050"/>
      </dsp:txXfrm>
    </dsp:sp>
    <dsp:sp modelId="{24DA5EF1-6F03-4735-B82F-F81AD0062973}">
      <dsp:nvSpPr>
        <dsp:cNvPr id="0" name=""/>
        <dsp:cNvSpPr/>
      </dsp:nvSpPr>
      <dsp:spPr>
        <a:xfrm>
          <a:off x="425890" y="2096042"/>
          <a:ext cx="2599151" cy="138901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Industries des media et du divertissement</a:t>
          </a:r>
        </a:p>
      </dsp:txBody>
      <dsp:txXfrm>
        <a:off x="774766" y="2282485"/>
        <a:ext cx="1901399" cy="101612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7995535"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 </a:t>
          </a:r>
        </a:p>
      </dsp:txBody>
      <dsp:txXfrm>
        <a:off x="8283357"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629553"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9677691"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Conclusion</a:t>
          </a:r>
        </a:p>
      </dsp:txBody>
      <dsp:txXfrm>
        <a:off x="9965513"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629553" y="0"/>
        <a:ext cx="1446665" cy="575643"/>
      </dsp:txXfrm>
    </dsp:sp>
    <dsp:sp modelId="{EFCFE594-FF49-41BB-90AB-E15E9DB1D610}">
      <dsp:nvSpPr>
        <dsp:cNvPr id="0" name=""/>
        <dsp:cNvSpPr/>
      </dsp:nvSpPr>
      <dsp:spPr>
        <a:xfrm>
          <a:off x="800888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296704" y="0"/>
        <a:ext cx="1446665" cy="575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5CA18-50AD-47A7-BD2B-E3173265E65D}" type="datetimeFigureOut">
              <a:rPr lang="fr-FR" smtClean="0"/>
              <a:t>11/06/2020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313DA-4D47-4B52-BFC0-1524C0DCC251}" type="slidenum">
              <a:rPr lang="fr-FR" smtClean="0"/>
              <a:t>‹N°›</a:t>
            </a:fld>
            <a:endParaRPr lang="fr-FR"/>
          </a:p>
        </p:txBody>
      </p:sp>
    </p:spTree>
    <p:extLst>
      <p:ext uri="{BB962C8B-B14F-4D97-AF65-F5344CB8AC3E}">
        <p14:creationId xmlns:p14="http://schemas.microsoft.com/office/powerpoint/2010/main" val="2951103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a:t>
            </a:fld>
            <a:endParaRPr lang="fr-FR"/>
          </a:p>
        </p:txBody>
      </p:sp>
    </p:spTree>
    <p:extLst>
      <p:ext uri="{BB962C8B-B14F-4D97-AF65-F5344CB8AC3E}">
        <p14:creationId xmlns:p14="http://schemas.microsoft.com/office/powerpoint/2010/main" val="296275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10</a:t>
            </a:fld>
            <a:endParaRPr lang="fr-FR"/>
          </a:p>
        </p:txBody>
      </p:sp>
    </p:spTree>
    <p:extLst>
      <p:ext uri="{BB962C8B-B14F-4D97-AF65-F5344CB8AC3E}">
        <p14:creationId xmlns:p14="http://schemas.microsoft.com/office/powerpoint/2010/main" val="2590449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11</a:t>
            </a:fld>
            <a:endParaRPr lang="fr-FR"/>
          </a:p>
        </p:txBody>
      </p:sp>
    </p:spTree>
    <p:extLst>
      <p:ext uri="{BB962C8B-B14F-4D97-AF65-F5344CB8AC3E}">
        <p14:creationId xmlns:p14="http://schemas.microsoft.com/office/powerpoint/2010/main" val="408096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12</a:t>
            </a:fld>
            <a:endParaRPr lang="fr-FR"/>
          </a:p>
        </p:txBody>
      </p:sp>
    </p:spTree>
    <p:extLst>
      <p:ext uri="{BB962C8B-B14F-4D97-AF65-F5344CB8AC3E}">
        <p14:creationId xmlns:p14="http://schemas.microsoft.com/office/powerpoint/2010/main" val="325013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13</a:t>
            </a:fld>
            <a:endParaRPr lang="fr-FR"/>
          </a:p>
        </p:txBody>
      </p:sp>
    </p:spTree>
    <p:extLst>
      <p:ext uri="{BB962C8B-B14F-4D97-AF65-F5344CB8AC3E}">
        <p14:creationId xmlns:p14="http://schemas.microsoft.com/office/powerpoint/2010/main" val="1950807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14</a:t>
            </a:fld>
            <a:endParaRPr lang="fr-FR"/>
          </a:p>
        </p:txBody>
      </p:sp>
    </p:spTree>
    <p:extLst>
      <p:ext uri="{BB962C8B-B14F-4D97-AF65-F5344CB8AC3E}">
        <p14:creationId xmlns:p14="http://schemas.microsoft.com/office/powerpoint/2010/main" val="3154667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15</a:t>
            </a:fld>
            <a:endParaRPr lang="fr-FR"/>
          </a:p>
        </p:txBody>
      </p:sp>
    </p:spTree>
    <p:extLst>
      <p:ext uri="{BB962C8B-B14F-4D97-AF65-F5344CB8AC3E}">
        <p14:creationId xmlns:p14="http://schemas.microsoft.com/office/powerpoint/2010/main" val="1495054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16</a:t>
            </a:fld>
            <a:endParaRPr lang="fr-FR"/>
          </a:p>
        </p:txBody>
      </p:sp>
    </p:spTree>
    <p:extLst>
      <p:ext uri="{BB962C8B-B14F-4D97-AF65-F5344CB8AC3E}">
        <p14:creationId xmlns:p14="http://schemas.microsoft.com/office/powerpoint/2010/main" val="3872274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17</a:t>
            </a:fld>
            <a:endParaRPr lang="fr-FR"/>
          </a:p>
        </p:txBody>
      </p:sp>
    </p:spTree>
    <p:extLst>
      <p:ext uri="{BB962C8B-B14F-4D97-AF65-F5344CB8AC3E}">
        <p14:creationId xmlns:p14="http://schemas.microsoft.com/office/powerpoint/2010/main" val="583945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18</a:t>
            </a:fld>
            <a:endParaRPr lang="fr-FR"/>
          </a:p>
        </p:txBody>
      </p:sp>
    </p:spTree>
    <p:extLst>
      <p:ext uri="{BB962C8B-B14F-4D97-AF65-F5344CB8AC3E}">
        <p14:creationId xmlns:p14="http://schemas.microsoft.com/office/powerpoint/2010/main" val="3652030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19</a:t>
            </a:fld>
            <a:endParaRPr lang="fr-FR"/>
          </a:p>
        </p:txBody>
      </p:sp>
    </p:spTree>
    <p:extLst>
      <p:ext uri="{BB962C8B-B14F-4D97-AF65-F5344CB8AC3E}">
        <p14:creationId xmlns:p14="http://schemas.microsoft.com/office/powerpoint/2010/main" val="494740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a:t>
            </a:fld>
            <a:endParaRPr lang="fr-FR"/>
          </a:p>
        </p:txBody>
      </p:sp>
    </p:spTree>
    <p:extLst>
      <p:ext uri="{BB962C8B-B14F-4D97-AF65-F5344CB8AC3E}">
        <p14:creationId xmlns:p14="http://schemas.microsoft.com/office/powerpoint/2010/main" val="4197739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Cette figure illustre les composants du modèle d’architecture de Spark.</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20</a:t>
            </a:fld>
            <a:endParaRPr lang="fr-FR"/>
          </a:p>
        </p:txBody>
      </p:sp>
    </p:spTree>
    <p:extLst>
      <p:ext uri="{BB962C8B-B14F-4D97-AF65-F5344CB8AC3E}">
        <p14:creationId xmlns:p14="http://schemas.microsoft.com/office/powerpoint/2010/main" val="2643447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21</a:t>
            </a:fld>
            <a:endParaRPr lang="fr-FR"/>
          </a:p>
        </p:txBody>
      </p:sp>
    </p:spTree>
    <p:extLst>
      <p:ext uri="{BB962C8B-B14F-4D97-AF65-F5344CB8AC3E}">
        <p14:creationId xmlns:p14="http://schemas.microsoft.com/office/powerpoint/2010/main" val="4171564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22</a:t>
            </a:fld>
            <a:endParaRPr lang="fr-FR"/>
          </a:p>
        </p:txBody>
      </p:sp>
    </p:spTree>
    <p:extLst>
      <p:ext uri="{BB962C8B-B14F-4D97-AF65-F5344CB8AC3E}">
        <p14:creationId xmlns:p14="http://schemas.microsoft.com/office/powerpoint/2010/main" val="2034528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23</a:t>
            </a:fld>
            <a:endParaRPr lang="fr-FR"/>
          </a:p>
        </p:txBody>
      </p:sp>
    </p:spTree>
    <p:extLst>
      <p:ext uri="{BB962C8B-B14F-4D97-AF65-F5344CB8AC3E}">
        <p14:creationId xmlns:p14="http://schemas.microsoft.com/office/powerpoint/2010/main" val="716767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24</a:t>
            </a:fld>
            <a:endParaRPr lang="fr-FR"/>
          </a:p>
        </p:txBody>
      </p:sp>
    </p:spTree>
    <p:extLst>
      <p:ext uri="{BB962C8B-B14F-4D97-AF65-F5344CB8AC3E}">
        <p14:creationId xmlns:p14="http://schemas.microsoft.com/office/powerpoint/2010/main" val="4133473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25</a:t>
            </a:fld>
            <a:endParaRPr lang="fr-FR"/>
          </a:p>
        </p:txBody>
      </p:sp>
    </p:spTree>
    <p:extLst>
      <p:ext uri="{BB962C8B-B14F-4D97-AF65-F5344CB8AC3E}">
        <p14:creationId xmlns:p14="http://schemas.microsoft.com/office/powerpoint/2010/main" val="333776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26</a:t>
            </a:fld>
            <a:endParaRPr lang="fr-FR"/>
          </a:p>
        </p:txBody>
      </p:sp>
    </p:spTree>
    <p:extLst>
      <p:ext uri="{BB962C8B-B14F-4D97-AF65-F5344CB8AC3E}">
        <p14:creationId xmlns:p14="http://schemas.microsoft.com/office/powerpoint/2010/main" val="3161756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27</a:t>
            </a:fld>
            <a:endParaRPr lang="fr-FR"/>
          </a:p>
        </p:txBody>
      </p:sp>
    </p:spTree>
    <p:extLst>
      <p:ext uri="{BB962C8B-B14F-4D97-AF65-F5344CB8AC3E}">
        <p14:creationId xmlns:p14="http://schemas.microsoft.com/office/powerpoint/2010/main" val="701472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28</a:t>
            </a:fld>
            <a:endParaRPr lang="fr-FR"/>
          </a:p>
        </p:txBody>
      </p:sp>
    </p:spTree>
    <p:extLst>
      <p:ext uri="{BB962C8B-B14F-4D97-AF65-F5344CB8AC3E}">
        <p14:creationId xmlns:p14="http://schemas.microsoft.com/office/powerpoint/2010/main" val="861224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29</a:t>
            </a:fld>
            <a:endParaRPr lang="fr-FR"/>
          </a:p>
        </p:txBody>
      </p:sp>
    </p:spTree>
    <p:extLst>
      <p:ext uri="{BB962C8B-B14F-4D97-AF65-F5344CB8AC3E}">
        <p14:creationId xmlns:p14="http://schemas.microsoft.com/office/powerpoint/2010/main" val="369262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a:t>
            </a:fld>
            <a:endParaRPr lang="fr-FR"/>
          </a:p>
        </p:txBody>
      </p:sp>
    </p:spTree>
    <p:extLst>
      <p:ext uri="{BB962C8B-B14F-4D97-AF65-F5344CB8AC3E}">
        <p14:creationId xmlns:p14="http://schemas.microsoft.com/office/powerpoint/2010/main" val="2875529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30</a:t>
            </a:fld>
            <a:endParaRPr lang="fr-FR"/>
          </a:p>
        </p:txBody>
      </p:sp>
    </p:spTree>
    <p:extLst>
      <p:ext uri="{BB962C8B-B14F-4D97-AF65-F5344CB8AC3E}">
        <p14:creationId xmlns:p14="http://schemas.microsoft.com/office/powerpoint/2010/main" val="3544341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31</a:t>
            </a:fld>
            <a:endParaRPr lang="fr-FR"/>
          </a:p>
        </p:txBody>
      </p:sp>
    </p:spTree>
    <p:extLst>
      <p:ext uri="{BB962C8B-B14F-4D97-AF65-F5344CB8AC3E}">
        <p14:creationId xmlns:p14="http://schemas.microsoft.com/office/powerpoint/2010/main" val="3169229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32</a:t>
            </a:fld>
            <a:endParaRPr lang="fr-FR"/>
          </a:p>
        </p:txBody>
      </p:sp>
    </p:spTree>
    <p:extLst>
      <p:ext uri="{BB962C8B-B14F-4D97-AF65-F5344CB8AC3E}">
        <p14:creationId xmlns:p14="http://schemas.microsoft.com/office/powerpoint/2010/main" val="3560003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33</a:t>
            </a:fld>
            <a:endParaRPr lang="fr-FR"/>
          </a:p>
        </p:txBody>
      </p:sp>
    </p:spTree>
    <p:extLst>
      <p:ext uri="{BB962C8B-B14F-4D97-AF65-F5344CB8AC3E}">
        <p14:creationId xmlns:p14="http://schemas.microsoft.com/office/powerpoint/2010/main" val="2287778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34</a:t>
            </a:fld>
            <a:endParaRPr lang="fr-FR"/>
          </a:p>
        </p:txBody>
      </p:sp>
    </p:spTree>
    <p:extLst>
      <p:ext uri="{BB962C8B-B14F-4D97-AF65-F5344CB8AC3E}">
        <p14:creationId xmlns:p14="http://schemas.microsoft.com/office/powerpoint/2010/main" val="3343811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35</a:t>
            </a:fld>
            <a:endParaRPr lang="fr-FR"/>
          </a:p>
        </p:txBody>
      </p:sp>
    </p:spTree>
    <p:extLst>
      <p:ext uri="{BB962C8B-B14F-4D97-AF65-F5344CB8AC3E}">
        <p14:creationId xmlns:p14="http://schemas.microsoft.com/office/powerpoint/2010/main" val="2844655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36</a:t>
            </a:fld>
            <a:endParaRPr lang="fr-FR"/>
          </a:p>
        </p:txBody>
      </p:sp>
    </p:spTree>
    <p:extLst>
      <p:ext uri="{BB962C8B-B14F-4D97-AF65-F5344CB8AC3E}">
        <p14:creationId xmlns:p14="http://schemas.microsoft.com/office/powerpoint/2010/main" val="4159021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37</a:t>
            </a:fld>
            <a:endParaRPr lang="fr-FR"/>
          </a:p>
        </p:txBody>
      </p:sp>
    </p:spTree>
    <p:extLst>
      <p:ext uri="{BB962C8B-B14F-4D97-AF65-F5344CB8AC3E}">
        <p14:creationId xmlns:p14="http://schemas.microsoft.com/office/powerpoint/2010/main" val="4145683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38</a:t>
            </a:fld>
            <a:endParaRPr lang="fr-FR"/>
          </a:p>
        </p:txBody>
      </p:sp>
    </p:spTree>
    <p:extLst>
      <p:ext uri="{BB962C8B-B14F-4D97-AF65-F5344CB8AC3E}">
        <p14:creationId xmlns:p14="http://schemas.microsoft.com/office/powerpoint/2010/main" val="772609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39</a:t>
            </a:fld>
            <a:endParaRPr lang="fr-FR"/>
          </a:p>
        </p:txBody>
      </p:sp>
    </p:spTree>
    <p:extLst>
      <p:ext uri="{BB962C8B-B14F-4D97-AF65-F5344CB8AC3E}">
        <p14:creationId xmlns:p14="http://schemas.microsoft.com/office/powerpoint/2010/main" val="267056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a:t>
            </a:fld>
            <a:endParaRPr lang="fr-FR"/>
          </a:p>
        </p:txBody>
      </p:sp>
    </p:spTree>
    <p:extLst>
      <p:ext uri="{BB962C8B-B14F-4D97-AF65-F5344CB8AC3E}">
        <p14:creationId xmlns:p14="http://schemas.microsoft.com/office/powerpoint/2010/main" val="2160356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 comparaison principale entre Hadoop et Spark est discutée ci-dessous</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40</a:t>
            </a:fld>
            <a:endParaRPr lang="fr-FR"/>
          </a:p>
        </p:txBody>
      </p:sp>
    </p:spTree>
    <p:extLst>
      <p:ext uri="{BB962C8B-B14F-4D97-AF65-F5344CB8AC3E}">
        <p14:creationId xmlns:p14="http://schemas.microsoft.com/office/powerpoint/2010/main" val="3947761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41</a:t>
            </a:fld>
            <a:endParaRPr lang="fr-FR"/>
          </a:p>
        </p:txBody>
      </p:sp>
    </p:spTree>
    <p:extLst>
      <p:ext uri="{BB962C8B-B14F-4D97-AF65-F5344CB8AC3E}">
        <p14:creationId xmlns:p14="http://schemas.microsoft.com/office/powerpoint/2010/main" val="19022925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42</a:t>
            </a:fld>
            <a:endParaRPr lang="fr-FR"/>
          </a:p>
        </p:txBody>
      </p:sp>
    </p:spTree>
    <p:extLst>
      <p:ext uri="{BB962C8B-B14F-4D97-AF65-F5344CB8AC3E}">
        <p14:creationId xmlns:p14="http://schemas.microsoft.com/office/powerpoint/2010/main" val="1198877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5</a:t>
            </a:fld>
            <a:endParaRPr lang="fr-FR"/>
          </a:p>
        </p:txBody>
      </p:sp>
    </p:spTree>
    <p:extLst>
      <p:ext uri="{BB962C8B-B14F-4D97-AF65-F5344CB8AC3E}">
        <p14:creationId xmlns:p14="http://schemas.microsoft.com/office/powerpoint/2010/main" val="109871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6</a:t>
            </a:fld>
            <a:endParaRPr lang="fr-FR"/>
          </a:p>
        </p:txBody>
      </p:sp>
    </p:spTree>
    <p:extLst>
      <p:ext uri="{BB962C8B-B14F-4D97-AF65-F5344CB8AC3E}">
        <p14:creationId xmlns:p14="http://schemas.microsoft.com/office/powerpoint/2010/main" val="71666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7</a:t>
            </a:fld>
            <a:endParaRPr lang="fr-FR"/>
          </a:p>
        </p:txBody>
      </p:sp>
    </p:spTree>
    <p:extLst>
      <p:ext uri="{BB962C8B-B14F-4D97-AF65-F5344CB8AC3E}">
        <p14:creationId xmlns:p14="http://schemas.microsoft.com/office/powerpoint/2010/main" val="89419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8</a:t>
            </a:fld>
            <a:endParaRPr lang="fr-FR"/>
          </a:p>
        </p:txBody>
      </p:sp>
    </p:spTree>
    <p:extLst>
      <p:ext uri="{BB962C8B-B14F-4D97-AF65-F5344CB8AC3E}">
        <p14:creationId xmlns:p14="http://schemas.microsoft.com/office/powerpoint/2010/main" val="364445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9</a:t>
            </a:fld>
            <a:endParaRPr lang="fr-FR"/>
          </a:p>
        </p:txBody>
      </p:sp>
    </p:spTree>
    <p:extLst>
      <p:ext uri="{BB962C8B-B14F-4D97-AF65-F5344CB8AC3E}">
        <p14:creationId xmlns:p14="http://schemas.microsoft.com/office/powerpoint/2010/main" val="2326262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spTree>
    <p:extLst>
      <p:ext uri="{BB962C8B-B14F-4D97-AF65-F5344CB8AC3E}">
        <p14:creationId xmlns:p14="http://schemas.microsoft.com/office/powerpoint/2010/main" val="157668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340408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2321229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2927648" y="-2235627"/>
            <a:ext cx="5664629"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274640"/>
            <a:ext cx="672075" cy="5650637"/>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260648"/>
            <a:ext cx="0" cy="5664629"/>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363948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320" y="260649"/>
            <a:ext cx="2880320" cy="1541652"/>
          </a:xfrm>
          <a:prstGeom prst="rect">
            <a:avLst/>
          </a:prstGeom>
        </p:spPr>
      </p:pic>
    </p:spTree>
    <p:extLst>
      <p:ext uri="{BB962C8B-B14F-4D97-AF65-F5344CB8AC3E}">
        <p14:creationId xmlns:p14="http://schemas.microsoft.com/office/powerpoint/2010/main" val="851148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0435136"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145919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9622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0F93E2AF-52FA-49AE-99E6-1B1ECCFCFE2D}" type="slidenum">
              <a:rPr lang="fr-FR" smtClean="0"/>
              <a:t>‹N°›</a:t>
            </a:fld>
            <a:endParaRPr lang="fr-FR" dirty="0"/>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688880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1890856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50" y="274639"/>
            <a:ext cx="1044810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1682195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0" y="274639"/>
            <a:ext cx="10409196"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39744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83255"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04646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2780019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922743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919874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71222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050699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167055" y="-1996220"/>
            <a:ext cx="5185816"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752273"/>
            <a:ext cx="672075" cy="5173004"/>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739464"/>
            <a:ext cx="0" cy="5185813"/>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6490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26B3AD25-227A-4585-B9DA-E77F1F8C2329}" type="slidenum">
              <a:rPr lang="fr-FR" smtClean="0"/>
              <a:t>‹N°›</a:t>
            </a:fld>
            <a:endParaRPr lang="fr-FR"/>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05538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74851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380592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49" y="274639"/>
            <a:ext cx="11617291"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9818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49874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178307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170250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876789"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26B3AD25-227A-4585-B9DA-E77F1F8C2329}" type="slidenum">
              <a:rPr lang="fr-FR" smtClean="0"/>
              <a:t>‹N°›</a:t>
            </a:fld>
            <a:endParaRPr lang="fr-FR"/>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spTree>
    <p:extLst>
      <p:ext uri="{BB962C8B-B14F-4D97-AF65-F5344CB8AC3E}">
        <p14:creationId xmlns:p14="http://schemas.microsoft.com/office/powerpoint/2010/main" val="2968699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409196"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0F93E2AF-52FA-49AE-99E6-1B1ECCFCFE2D}" type="slidenum">
              <a:rPr lang="fr-FR" smtClean="0"/>
              <a:pPr/>
              <a:t>‹N°›</a:t>
            </a:fld>
            <a:endParaRPr lang="fr-FR" dirty="0"/>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pic>
        <p:nvPicPr>
          <p:cNvPr id="11" name="Image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320470" y="-16707"/>
            <a:ext cx="1920213" cy="1019581"/>
          </a:xfrm>
          <a:prstGeom prst="rect">
            <a:avLst/>
          </a:prstGeom>
        </p:spPr>
      </p:pic>
    </p:spTree>
    <p:extLst>
      <p:ext uri="{BB962C8B-B14F-4D97-AF65-F5344CB8AC3E}">
        <p14:creationId xmlns:p14="http://schemas.microsoft.com/office/powerpoint/2010/main" val="17666316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13.png"/><Relationship Id="rId5" Type="http://schemas.openxmlformats.org/officeDocument/2006/relationships/diagramQuickStyle" Target="../diagrams/quickStyle8.xml"/><Relationship Id="rId10" Type="http://schemas.openxmlformats.org/officeDocument/2006/relationships/image" Target="../media/image6.png"/><Relationship Id="rId4" Type="http://schemas.openxmlformats.org/officeDocument/2006/relationships/diagramLayout" Target="../diagrams/layout8.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image" Target="../media/image7.png"/><Relationship Id="rId7" Type="http://schemas.openxmlformats.org/officeDocument/2006/relationships/diagramData" Target="../diagrams/data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11" Type="http://schemas.microsoft.com/office/2007/relationships/diagramDrawing" Target="../diagrams/drawing9.xml"/><Relationship Id="rId5" Type="http://schemas.openxmlformats.org/officeDocument/2006/relationships/image" Target="../media/image6.png"/><Relationship Id="rId10" Type="http://schemas.openxmlformats.org/officeDocument/2006/relationships/diagramColors" Target="../diagrams/colors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7.png"/><Relationship Id="rId7" Type="http://schemas.openxmlformats.org/officeDocument/2006/relationships/diagramLayout" Target="../diagrams/layout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6.png"/><Relationship Id="rId10" Type="http://schemas.microsoft.com/office/2007/relationships/diagramDrawing" Target="../diagrams/drawing1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image" Target="../media/image7.png"/><Relationship Id="rId7" Type="http://schemas.openxmlformats.org/officeDocument/2006/relationships/diagramData" Target="../diagrams/data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11" Type="http://schemas.microsoft.com/office/2007/relationships/diagramDrawing" Target="../diagrams/drawing11.xml"/><Relationship Id="rId5" Type="http://schemas.openxmlformats.org/officeDocument/2006/relationships/image" Target="../media/image6.png"/><Relationship Id="rId10" Type="http://schemas.openxmlformats.org/officeDocument/2006/relationships/diagramColors" Target="../diagrams/colors1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7.png"/><Relationship Id="rId7" Type="http://schemas.openxmlformats.org/officeDocument/2006/relationships/diagramLayout" Target="../diagrams/layout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6.png"/><Relationship Id="rId10" Type="http://schemas.microsoft.com/office/2007/relationships/diagramDrawing" Target="../diagrams/drawing1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2.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7.png"/><Relationship Id="rId7" Type="http://schemas.openxmlformats.org/officeDocument/2006/relationships/diagramLayout" Target="../diagrams/layout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6.png"/><Relationship Id="rId10" Type="http://schemas.microsoft.com/office/2007/relationships/diagramDrawing" Target="../diagrams/drawing1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3.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7.png"/><Relationship Id="rId7" Type="http://schemas.openxmlformats.org/officeDocument/2006/relationships/diagramLayout" Target="../diagrams/layout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14.xml"/><Relationship Id="rId11" Type="http://schemas.openxmlformats.org/officeDocument/2006/relationships/image" Target="../media/image10.png"/><Relationship Id="rId5" Type="http://schemas.openxmlformats.org/officeDocument/2006/relationships/image" Target="../media/image6.png"/><Relationship Id="rId10" Type="http://schemas.microsoft.com/office/2007/relationships/diagramDrawing" Target="../diagrams/drawing1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4.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5.xml"/><Relationship Id="rId13" Type="http://schemas.openxmlformats.org/officeDocument/2006/relationships/diagramQuickStyle" Target="../diagrams/quickStyle16.xml"/><Relationship Id="rId3" Type="http://schemas.openxmlformats.org/officeDocument/2006/relationships/image" Target="../media/image7.png"/><Relationship Id="rId7" Type="http://schemas.openxmlformats.org/officeDocument/2006/relationships/diagramLayout" Target="../diagrams/layout15.xml"/><Relationship Id="rId12" Type="http://schemas.openxmlformats.org/officeDocument/2006/relationships/diagramLayout" Target="../diagrams/layout1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Data" Target="../diagrams/data15.xml"/><Relationship Id="rId11" Type="http://schemas.openxmlformats.org/officeDocument/2006/relationships/diagramData" Target="../diagrams/data16.xml"/><Relationship Id="rId5" Type="http://schemas.openxmlformats.org/officeDocument/2006/relationships/image" Target="../media/image6.png"/><Relationship Id="rId15" Type="http://schemas.microsoft.com/office/2007/relationships/diagramDrawing" Target="../diagrams/drawing16.xml"/><Relationship Id="rId10" Type="http://schemas.microsoft.com/office/2007/relationships/diagramDrawing" Target="../diagrams/drawing1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5.xml"/><Relationship Id="rId14" Type="http://schemas.openxmlformats.org/officeDocument/2006/relationships/diagramColors" Target="../diagrams/colors16.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image" Target="../media/image7.png"/><Relationship Id="rId7" Type="http://schemas.openxmlformats.org/officeDocument/2006/relationships/diagramLayout" Target="../diagrams/layout1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17.xml"/><Relationship Id="rId5" Type="http://schemas.openxmlformats.org/officeDocument/2006/relationships/image" Target="../media/image6.png"/><Relationship Id="rId10" Type="http://schemas.microsoft.com/office/2007/relationships/diagramDrawing" Target="../diagrams/drawing1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7.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8.xml"/><Relationship Id="rId3" Type="http://schemas.openxmlformats.org/officeDocument/2006/relationships/image" Target="../media/image7.png"/><Relationship Id="rId7" Type="http://schemas.openxmlformats.org/officeDocument/2006/relationships/diagramLayout" Target="../diagrams/layout1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8.xml"/><Relationship Id="rId5" Type="http://schemas.openxmlformats.org/officeDocument/2006/relationships/image" Target="../media/image6.png"/><Relationship Id="rId10" Type="http://schemas.microsoft.com/office/2007/relationships/diagramDrawing" Target="../diagrams/drawing1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image" Target="../media/image7.png"/><Relationship Id="rId7" Type="http://schemas.openxmlformats.org/officeDocument/2006/relationships/diagramData" Target="../diagrams/data1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png"/><Relationship Id="rId11" Type="http://schemas.microsoft.com/office/2007/relationships/diagramDrawing" Target="../diagrams/drawing19.xml"/><Relationship Id="rId5" Type="http://schemas.openxmlformats.org/officeDocument/2006/relationships/image" Target="../media/image6.png"/><Relationship Id="rId10" Type="http://schemas.openxmlformats.org/officeDocument/2006/relationships/diagramColors" Target="../diagrams/colors1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20.xml"/><Relationship Id="rId3" Type="http://schemas.openxmlformats.org/officeDocument/2006/relationships/image" Target="../media/image7.png"/><Relationship Id="rId7" Type="http://schemas.openxmlformats.org/officeDocument/2006/relationships/diagramLayout" Target="../diagrams/layout2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20.xml"/><Relationship Id="rId5" Type="http://schemas.openxmlformats.org/officeDocument/2006/relationships/image" Target="../media/image6.png"/><Relationship Id="rId10" Type="http://schemas.microsoft.com/office/2007/relationships/diagramDrawing" Target="../diagrams/drawing2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0.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image" Target="../media/image7.png"/><Relationship Id="rId7" Type="http://schemas.openxmlformats.org/officeDocument/2006/relationships/diagramData" Target="../diagrams/data2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11" Type="http://schemas.microsoft.com/office/2007/relationships/diagramDrawing" Target="../diagrams/drawing21.xml"/><Relationship Id="rId5" Type="http://schemas.openxmlformats.org/officeDocument/2006/relationships/image" Target="../media/image6.png"/><Relationship Id="rId10" Type="http://schemas.openxmlformats.org/officeDocument/2006/relationships/diagramColors" Target="../diagrams/colors2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22.xml"/><Relationship Id="rId3" Type="http://schemas.openxmlformats.org/officeDocument/2006/relationships/image" Target="../media/image7.png"/><Relationship Id="rId7" Type="http://schemas.openxmlformats.org/officeDocument/2006/relationships/diagramLayout" Target="../diagrams/layout2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Data" Target="../diagrams/data22.xml"/><Relationship Id="rId5" Type="http://schemas.openxmlformats.org/officeDocument/2006/relationships/image" Target="../media/image6.png"/><Relationship Id="rId10" Type="http://schemas.microsoft.com/office/2007/relationships/diagramDrawing" Target="../diagrams/drawing2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2.xml"/></Relationships>
</file>

<file path=ppt/slides/_rels/slide24.xml.rels><?xml version="1.0" encoding="UTF-8" standalone="yes"?>
<Relationships xmlns="http://schemas.openxmlformats.org/package/2006/relationships"><Relationship Id="rId8" Type="http://schemas.openxmlformats.org/officeDocument/2006/relationships/diagramQuickStyle" Target="../diagrams/quickStyle23.xml"/><Relationship Id="rId3" Type="http://schemas.openxmlformats.org/officeDocument/2006/relationships/image" Target="../media/image7.png"/><Relationship Id="rId7" Type="http://schemas.openxmlformats.org/officeDocument/2006/relationships/diagramLayout" Target="../diagrams/layout2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Data" Target="../diagrams/data23.xml"/><Relationship Id="rId5" Type="http://schemas.openxmlformats.org/officeDocument/2006/relationships/image" Target="../media/image6.png"/><Relationship Id="rId10" Type="http://schemas.microsoft.com/office/2007/relationships/diagramDrawing" Target="../diagrams/drawing2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3.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24.xml"/><Relationship Id="rId3" Type="http://schemas.openxmlformats.org/officeDocument/2006/relationships/image" Target="../media/image7.png"/><Relationship Id="rId7" Type="http://schemas.openxmlformats.org/officeDocument/2006/relationships/diagramLayout" Target="../diagrams/layout2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Data" Target="../diagrams/data24.xml"/><Relationship Id="rId5" Type="http://schemas.openxmlformats.org/officeDocument/2006/relationships/image" Target="../media/image6.png"/><Relationship Id="rId10" Type="http://schemas.microsoft.com/office/2007/relationships/diagramDrawing" Target="../diagrams/drawing2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4.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image" Target="../media/image7.png"/><Relationship Id="rId7" Type="http://schemas.openxmlformats.org/officeDocument/2006/relationships/diagramLayout" Target="../diagrams/layout2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Data" Target="../diagrams/data25.xml"/><Relationship Id="rId11" Type="http://schemas.openxmlformats.org/officeDocument/2006/relationships/image" Target="../media/image18.png"/><Relationship Id="rId5" Type="http://schemas.openxmlformats.org/officeDocument/2006/relationships/image" Target="../media/image6.png"/><Relationship Id="rId10" Type="http://schemas.microsoft.com/office/2007/relationships/diagramDrawing" Target="../diagrams/drawing2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5.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26.xml"/><Relationship Id="rId3" Type="http://schemas.openxmlformats.org/officeDocument/2006/relationships/image" Target="../media/image7.png"/><Relationship Id="rId7" Type="http://schemas.openxmlformats.org/officeDocument/2006/relationships/diagramLayout" Target="../diagrams/layout2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Data" Target="../diagrams/data26.xml"/><Relationship Id="rId5" Type="http://schemas.openxmlformats.org/officeDocument/2006/relationships/image" Target="../media/image6.png"/><Relationship Id="rId10" Type="http://schemas.microsoft.com/office/2007/relationships/diagramDrawing" Target="../diagrams/drawing2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6.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27.xml"/><Relationship Id="rId3" Type="http://schemas.openxmlformats.org/officeDocument/2006/relationships/image" Target="../media/image7.png"/><Relationship Id="rId7" Type="http://schemas.openxmlformats.org/officeDocument/2006/relationships/diagramLayout" Target="../diagrams/layout2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Data" Target="../diagrams/data27.xml"/><Relationship Id="rId5" Type="http://schemas.openxmlformats.org/officeDocument/2006/relationships/image" Target="../media/image6.png"/><Relationship Id="rId10" Type="http://schemas.microsoft.com/office/2007/relationships/diagramDrawing" Target="../diagrams/drawing2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7.xml"/></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28.xml"/><Relationship Id="rId3" Type="http://schemas.openxmlformats.org/officeDocument/2006/relationships/image" Target="../media/image7.png"/><Relationship Id="rId7" Type="http://schemas.openxmlformats.org/officeDocument/2006/relationships/diagramLayout" Target="../diagrams/layout2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Data" Target="../diagrams/data28.xml"/><Relationship Id="rId11" Type="http://schemas.openxmlformats.org/officeDocument/2006/relationships/image" Target="../media/image19.png"/><Relationship Id="rId5" Type="http://schemas.openxmlformats.org/officeDocument/2006/relationships/image" Target="../media/image6.png"/><Relationship Id="rId10" Type="http://schemas.microsoft.com/office/2007/relationships/diagramDrawing" Target="../diagrams/drawing2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8.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8.jp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29.xml"/><Relationship Id="rId3" Type="http://schemas.openxmlformats.org/officeDocument/2006/relationships/image" Target="../media/image7.png"/><Relationship Id="rId7" Type="http://schemas.openxmlformats.org/officeDocument/2006/relationships/diagramLayout" Target="../diagrams/layout29.xml"/><Relationship Id="rId12"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Data" Target="../diagrams/data29.xml"/><Relationship Id="rId11" Type="http://schemas.openxmlformats.org/officeDocument/2006/relationships/image" Target="../media/image20.png"/><Relationship Id="rId5" Type="http://schemas.openxmlformats.org/officeDocument/2006/relationships/image" Target="../media/image6.png"/><Relationship Id="rId10" Type="http://schemas.microsoft.com/office/2007/relationships/diagramDrawing" Target="../diagrams/drawing2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9.xml"/></Relationships>
</file>

<file path=ppt/slides/_rels/slide31.xml.rels><?xml version="1.0" encoding="UTF-8" standalone="yes"?>
<Relationships xmlns="http://schemas.openxmlformats.org/package/2006/relationships"><Relationship Id="rId8" Type="http://schemas.openxmlformats.org/officeDocument/2006/relationships/diagramQuickStyle" Target="../diagrams/quickStyle30.xml"/><Relationship Id="rId3" Type="http://schemas.openxmlformats.org/officeDocument/2006/relationships/image" Target="../media/image7.png"/><Relationship Id="rId7" Type="http://schemas.openxmlformats.org/officeDocument/2006/relationships/diagramLayout" Target="../diagrams/layout3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Data" Target="../diagrams/data30.xml"/><Relationship Id="rId11" Type="http://schemas.openxmlformats.org/officeDocument/2006/relationships/image" Target="../media/image22.png"/><Relationship Id="rId5" Type="http://schemas.openxmlformats.org/officeDocument/2006/relationships/image" Target="../media/image6.png"/><Relationship Id="rId10" Type="http://schemas.microsoft.com/office/2007/relationships/diagramDrawing" Target="../diagrams/drawing3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0.xml"/></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31.xml"/><Relationship Id="rId3" Type="http://schemas.openxmlformats.org/officeDocument/2006/relationships/image" Target="../media/image7.png"/><Relationship Id="rId7" Type="http://schemas.openxmlformats.org/officeDocument/2006/relationships/diagramLayout" Target="../diagrams/layout3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Data" Target="../diagrams/data31.xml"/><Relationship Id="rId11" Type="http://schemas.openxmlformats.org/officeDocument/2006/relationships/image" Target="../media/image23.png"/><Relationship Id="rId5" Type="http://schemas.openxmlformats.org/officeDocument/2006/relationships/image" Target="../media/image6.png"/><Relationship Id="rId10" Type="http://schemas.microsoft.com/office/2007/relationships/diagramDrawing" Target="../diagrams/drawing3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1.xml"/></Relationships>
</file>

<file path=ppt/slides/_rels/slide33.xml.rels><?xml version="1.0" encoding="UTF-8" standalone="yes"?>
<Relationships xmlns="http://schemas.openxmlformats.org/package/2006/relationships"><Relationship Id="rId8" Type="http://schemas.openxmlformats.org/officeDocument/2006/relationships/diagramQuickStyle" Target="../diagrams/quickStyle32.xml"/><Relationship Id="rId3" Type="http://schemas.openxmlformats.org/officeDocument/2006/relationships/image" Target="../media/image7.png"/><Relationship Id="rId7" Type="http://schemas.openxmlformats.org/officeDocument/2006/relationships/diagramLayout" Target="../diagrams/layout3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Data" Target="../diagrams/data32.xml"/><Relationship Id="rId5" Type="http://schemas.openxmlformats.org/officeDocument/2006/relationships/image" Target="../media/image6.png"/><Relationship Id="rId10" Type="http://schemas.microsoft.com/office/2007/relationships/diagramDrawing" Target="../diagrams/drawing3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2.xml"/></Relationships>
</file>

<file path=ppt/slides/_rels/slide34.xml.rels><?xml version="1.0" encoding="UTF-8" standalone="yes"?>
<Relationships xmlns="http://schemas.openxmlformats.org/package/2006/relationships"><Relationship Id="rId8" Type="http://schemas.openxmlformats.org/officeDocument/2006/relationships/diagramQuickStyle" Target="../diagrams/quickStyle33.xml"/><Relationship Id="rId3" Type="http://schemas.openxmlformats.org/officeDocument/2006/relationships/image" Target="../media/image7.png"/><Relationship Id="rId7" Type="http://schemas.openxmlformats.org/officeDocument/2006/relationships/diagramLayout" Target="../diagrams/layout3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Data" Target="../diagrams/data33.xml"/><Relationship Id="rId11" Type="http://schemas.openxmlformats.org/officeDocument/2006/relationships/image" Target="../media/image24.png"/><Relationship Id="rId5" Type="http://schemas.openxmlformats.org/officeDocument/2006/relationships/image" Target="../media/image6.png"/><Relationship Id="rId10" Type="http://schemas.microsoft.com/office/2007/relationships/diagramDrawing" Target="../diagrams/drawing3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3.xml"/></Relationships>
</file>

<file path=ppt/slides/_rels/slide35.xml.rels><?xml version="1.0" encoding="UTF-8" standalone="yes"?>
<Relationships xmlns="http://schemas.openxmlformats.org/package/2006/relationships"><Relationship Id="rId8" Type="http://schemas.openxmlformats.org/officeDocument/2006/relationships/diagramQuickStyle" Target="../diagrams/quickStyle34.xml"/><Relationship Id="rId3" Type="http://schemas.openxmlformats.org/officeDocument/2006/relationships/image" Target="../media/image7.png"/><Relationship Id="rId7" Type="http://schemas.openxmlformats.org/officeDocument/2006/relationships/diagramLayout" Target="../diagrams/layout3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Data" Target="../diagrams/data34.xml"/><Relationship Id="rId11" Type="http://schemas.openxmlformats.org/officeDocument/2006/relationships/image" Target="../media/image25.png"/><Relationship Id="rId5" Type="http://schemas.openxmlformats.org/officeDocument/2006/relationships/image" Target="../media/image6.png"/><Relationship Id="rId10" Type="http://schemas.microsoft.com/office/2007/relationships/diagramDrawing" Target="../diagrams/drawing3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4.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35.xml"/><Relationship Id="rId3" Type="http://schemas.openxmlformats.org/officeDocument/2006/relationships/image" Target="../media/image7.png"/><Relationship Id="rId7" Type="http://schemas.openxmlformats.org/officeDocument/2006/relationships/diagramLayout" Target="../diagrams/layout3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Data" Target="../diagrams/data35.xml"/><Relationship Id="rId11" Type="http://schemas.openxmlformats.org/officeDocument/2006/relationships/image" Target="../media/image26.png"/><Relationship Id="rId5" Type="http://schemas.openxmlformats.org/officeDocument/2006/relationships/image" Target="../media/image6.png"/><Relationship Id="rId10" Type="http://schemas.microsoft.com/office/2007/relationships/diagramDrawing" Target="../diagrams/drawing3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5.xml"/></Relationships>
</file>

<file path=ppt/slides/_rels/slide37.xml.rels><?xml version="1.0" encoding="UTF-8" standalone="yes"?>
<Relationships xmlns="http://schemas.openxmlformats.org/package/2006/relationships"><Relationship Id="rId8" Type="http://schemas.openxmlformats.org/officeDocument/2006/relationships/diagramQuickStyle" Target="../diagrams/quickStyle36.xml"/><Relationship Id="rId3" Type="http://schemas.openxmlformats.org/officeDocument/2006/relationships/image" Target="../media/image7.png"/><Relationship Id="rId7" Type="http://schemas.openxmlformats.org/officeDocument/2006/relationships/diagramLayout" Target="../diagrams/layout36.xml"/><Relationship Id="rId12"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Data" Target="../diagrams/data36.xml"/><Relationship Id="rId11" Type="http://schemas.openxmlformats.org/officeDocument/2006/relationships/image" Target="../media/image27.png"/><Relationship Id="rId5" Type="http://schemas.openxmlformats.org/officeDocument/2006/relationships/image" Target="../media/image6.png"/><Relationship Id="rId10" Type="http://schemas.microsoft.com/office/2007/relationships/diagramDrawing" Target="../diagrams/drawing3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6.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37.xml"/><Relationship Id="rId3" Type="http://schemas.openxmlformats.org/officeDocument/2006/relationships/image" Target="../media/image7.png"/><Relationship Id="rId7" Type="http://schemas.openxmlformats.org/officeDocument/2006/relationships/diagramLayout" Target="../diagrams/layout37.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Data" Target="../diagrams/data37.xml"/><Relationship Id="rId5" Type="http://schemas.openxmlformats.org/officeDocument/2006/relationships/image" Target="../media/image6.png"/><Relationship Id="rId10" Type="http://schemas.microsoft.com/office/2007/relationships/diagramDrawing" Target="../diagrams/drawing3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7.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38.xml"/><Relationship Id="rId3" Type="http://schemas.openxmlformats.org/officeDocument/2006/relationships/image" Target="../media/image7.png"/><Relationship Id="rId7" Type="http://schemas.openxmlformats.org/officeDocument/2006/relationships/diagramLayout" Target="../diagrams/layout38.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Data" Target="../diagrams/data38.xml"/><Relationship Id="rId5" Type="http://schemas.openxmlformats.org/officeDocument/2006/relationships/image" Target="../media/image6.png"/><Relationship Id="rId10" Type="http://schemas.microsoft.com/office/2007/relationships/diagramDrawing" Target="../diagrams/drawing3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8.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40.xml.rels><?xml version="1.0" encoding="UTF-8" standalone="yes"?>
<Relationships xmlns="http://schemas.openxmlformats.org/package/2006/relationships"><Relationship Id="rId8" Type="http://schemas.openxmlformats.org/officeDocument/2006/relationships/diagramQuickStyle" Target="../diagrams/quickStyle39.xml"/><Relationship Id="rId3" Type="http://schemas.openxmlformats.org/officeDocument/2006/relationships/image" Target="../media/image7.png"/><Relationship Id="rId7" Type="http://schemas.openxmlformats.org/officeDocument/2006/relationships/diagramLayout" Target="../diagrams/layout39.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Data" Target="../diagrams/data39.xml"/><Relationship Id="rId5" Type="http://schemas.openxmlformats.org/officeDocument/2006/relationships/image" Target="../media/image6.png"/><Relationship Id="rId10" Type="http://schemas.microsoft.com/office/2007/relationships/diagramDrawing" Target="../diagrams/drawing3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9.xml"/></Relationships>
</file>

<file path=ppt/slides/_rels/slide41.xml.rels><?xml version="1.0" encoding="UTF-8" standalone="yes"?>
<Relationships xmlns="http://schemas.openxmlformats.org/package/2006/relationships"><Relationship Id="rId8" Type="http://schemas.openxmlformats.org/officeDocument/2006/relationships/diagramQuickStyle" Target="../diagrams/quickStyle40.xml"/><Relationship Id="rId3" Type="http://schemas.openxmlformats.org/officeDocument/2006/relationships/image" Target="../media/image7.png"/><Relationship Id="rId7" Type="http://schemas.openxmlformats.org/officeDocument/2006/relationships/diagramLayout" Target="../diagrams/layout40.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Data" Target="../diagrams/data40.xml"/><Relationship Id="rId5" Type="http://schemas.openxmlformats.org/officeDocument/2006/relationships/image" Target="../media/image6.png"/><Relationship Id="rId10" Type="http://schemas.microsoft.com/office/2007/relationships/diagramDrawing" Target="../diagrams/drawing4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40.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6.png"/><Relationship Id="rId10" Type="http://schemas.microsoft.com/office/2007/relationships/diagramDrawing" Target="../diagrams/drawing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7.png"/><Relationship Id="rId7" Type="http://schemas.openxmlformats.org/officeDocument/2006/relationships/diagramData" Target="../diagrams/data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diagramDrawing" Target="../diagrams/drawing4.xml"/><Relationship Id="rId5" Type="http://schemas.openxmlformats.org/officeDocument/2006/relationships/image" Target="../media/image6.png"/><Relationship Id="rId10" Type="http://schemas.openxmlformats.org/officeDocument/2006/relationships/diagramColors" Target="../diagrams/colors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7.png"/><Relationship Id="rId7" Type="http://schemas.openxmlformats.org/officeDocument/2006/relationships/diagramLayout" Target="../diagrams/layout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6.png"/><Relationship Id="rId10" Type="http://schemas.microsoft.com/office/2007/relationships/diagramDrawing" Target="../diagrams/drawing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image" Target="../media/image7.png"/><Relationship Id="rId7" Type="http://schemas.openxmlformats.org/officeDocument/2006/relationships/diagramData" Target="../diagrams/data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11" Type="http://schemas.microsoft.com/office/2007/relationships/diagramDrawing" Target="../diagrams/drawing6.xml"/><Relationship Id="rId5" Type="http://schemas.openxmlformats.org/officeDocument/2006/relationships/image" Target="../media/image6.png"/><Relationship Id="rId10" Type="http://schemas.openxmlformats.org/officeDocument/2006/relationships/diagramColors" Target="../diagrams/colors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7.png"/><Relationship Id="rId7" Type="http://schemas.openxmlformats.org/officeDocument/2006/relationships/diagramLayout" Target="../diagrams/layout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7.xml"/><Relationship Id="rId5" Type="http://schemas.openxmlformats.org/officeDocument/2006/relationships/image" Target="../media/image6.png"/><Relationship Id="rId10" Type="http://schemas.microsoft.com/office/2007/relationships/diagramDrawing" Target="../diagrams/drawing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239350" y="2891890"/>
            <a:ext cx="11569192" cy="1297913"/>
          </a:xfrm>
        </p:spPr>
        <p:txBody>
          <a:bodyPr>
            <a:normAutofit fontScale="90000"/>
          </a:bodyPr>
          <a:lstStyle/>
          <a:p>
            <a:pPr algn="ctr"/>
            <a:r>
              <a:rPr lang="fr-FR" sz="6000" dirty="0"/>
              <a:t>Recherche Théorique sur Hadoop et Spark </a:t>
            </a:r>
            <a:endParaRPr lang="fr-FR" sz="6000" dirty="0">
              <a:effectLst>
                <a:outerShdw blurRad="38100" dist="38100" dir="2700000" algn="tl">
                  <a:srgbClr val="000000">
                    <a:alpha val="43137"/>
                  </a:srgbClr>
                </a:outerShdw>
              </a:effectLst>
              <a:latin typeface="Tw Cen MT Condensed Extra Bold" panose="020B0803020202020204" pitchFamily="34" charset="0"/>
            </a:endParaRPr>
          </a:p>
        </p:txBody>
      </p:sp>
      <p:sp>
        <p:nvSpPr>
          <p:cNvPr id="7" name="ZoneTexte 6"/>
          <p:cNvSpPr txBox="1"/>
          <p:nvPr/>
        </p:nvSpPr>
        <p:spPr>
          <a:xfrm>
            <a:off x="5222720" y="4365392"/>
            <a:ext cx="1602452" cy="369332"/>
          </a:xfrm>
          <a:prstGeom prst="rect">
            <a:avLst/>
          </a:prstGeom>
          <a:noFill/>
        </p:spPr>
        <p:txBody>
          <a:bodyPr wrap="square" rtlCol="0">
            <a:spAutoFit/>
          </a:bodyPr>
          <a:lstStyle/>
          <a:p>
            <a:pPr algn="ctr"/>
            <a:r>
              <a:rPr lang="fr-FR" dirty="0">
                <a:solidFill>
                  <a:schemeClr val="bg1"/>
                </a:solidFill>
              </a:rPr>
              <a:t>Présentée le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400110"/>
          </a:xfrm>
          <a:prstGeom prst="rect">
            <a:avLst/>
          </a:prstGeom>
          <a:noFill/>
        </p:spPr>
        <p:txBody>
          <a:bodyPr wrap="square" rtlCol="0">
            <a:spAutoFit/>
          </a:bodyPr>
          <a:lstStyle/>
          <a:p>
            <a:pPr algn="ctr"/>
            <a:r>
              <a:rPr lang="fr-FR" sz="2000" b="1" dirty="0">
                <a:solidFill>
                  <a:schemeClr val="bg1"/>
                </a:solidFill>
                <a:latin typeface="Cambria" panose="02040503050406030204" pitchFamily="18" charset="0"/>
              </a:rPr>
              <a:t>Stage 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My</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Lahcen</a:t>
            </a:r>
            <a:r>
              <a:rPr lang="fr-FR" altLang="fr-FR" sz="1600" dirty="0">
                <a:effectLst>
                  <a:outerShdw blurRad="38100" dist="38100" dir="2700000" algn="tl">
                    <a:srgbClr val="000000">
                      <a:alpha val="43137"/>
                    </a:srgbClr>
                  </a:outerShdw>
                </a:effectLst>
                <a:latin typeface="Arial"/>
                <a:ea typeface="Arial"/>
                <a:cs typeface="Arial"/>
                <a:sym typeface="Arial"/>
              </a:rPr>
              <a:t>  HASNAOUI</a:t>
            </a:r>
          </a:p>
        </p:txBody>
      </p:sp>
      <p:pic>
        <p:nvPicPr>
          <p:cNvPr id="4" name="Image 3"/>
          <p:cNvPicPr>
            <a:picLocks noChangeAspect="1"/>
          </p:cNvPicPr>
          <p:nvPr/>
        </p:nvPicPr>
        <p:blipFill rotWithShape="1">
          <a:blip r:embed="rId3"/>
          <a:srcRect t="6342"/>
          <a:stretch/>
        </p:blipFill>
        <p:spPr>
          <a:xfrm>
            <a:off x="4176553" y="4746231"/>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6"/>
          <p:cNvSpPr txBox="1"/>
          <p:nvPr/>
        </p:nvSpPr>
        <p:spPr>
          <a:xfrm>
            <a:off x="9422894" y="5204220"/>
            <a:ext cx="2769106" cy="369332"/>
          </a:xfrm>
          <a:prstGeom prst="rect">
            <a:avLst/>
          </a:prstGeom>
          <a:noFill/>
        </p:spPr>
        <p:txBody>
          <a:bodyPr wrap="square" rtlCol="0">
            <a:spAutoFit/>
          </a:bodyPr>
          <a:lstStyle/>
          <a:p>
            <a:pPr algn="ctr"/>
            <a:r>
              <a:rPr lang="fr-FR" dirty="0">
                <a:solidFill>
                  <a:schemeClr val="bg1"/>
                </a:solidFill>
              </a:rPr>
              <a:t>Encadré par :</a:t>
            </a:r>
          </a:p>
        </p:txBody>
      </p:sp>
      <p:sp>
        <p:nvSpPr>
          <p:cNvPr id="14" name="ZoneTexte 6"/>
          <p:cNvSpPr txBox="1"/>
          <p:nvPr/>
        </p:nvSpPr>
        <p:spPr>
          <a:xfrm>
            <a:off x="-167195" y="5204220"/>
            <a:ext cx="2702639" cy="369332"/>
          </a:xfrm>
          <a:prstGeom prst="rect">
            <a:avLst/>
          </a:prstGeom>
          <a:noFill/>
        </p:spPr>
        <p:txBody>
          <a:bodyPr wrap="square" rtlCol="0">
            <a:spAutoFit/>
          </a:bodyPr>
          <a:lstStyle/>
          <a:p>
            <a:pPr algn="ctr"/>
            <a:r>
              <a:rPr lang="fr-FR" dirty="0">
                <a:solidFill>
                  <a:schemeClr val="bg1"/>
                </a:solidFill>
              </a:rPr>
              <a:t>Réaliser par :</a:t>
            </a:r>
          </a:p>
        </p:txBody>
      </p:sp>
    </p:spTree>
    <p:extLst>
      <p:ext uri="{BB962C8B-B14F-4D97-AF65-F5344CB8AC3E}">
        <p14:creationId xmlns:p14="http://schemas.microsoft.com/office/powerpoint/2010/main" val="2039208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a:t>Introduction</a:t>
            </a:r>
          </a:p>
        </p:txBody>
      </p:sp>
      <p:grpSp>
        <p:nvGrpSpPr>
          <p:cNvPr id="11" name="Groupe 10"/>
          <p:cNvGrpSpPr/>
          <p:nvPr/>
        </p:nvGrpSpPr>
        <p:grpSpPr>
          <a:xfrm>
            <a:off x="239349" y="848655"/>
            <a:ext cx="1835258"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10</a:t>
            </a:fld>
            <a:endParaRPr lang="fr-FR"/>
          </a:p>
        </p:txBody>
      </p:sp>
      <p:graphicFrame>
        <p:nvGraphicFramePr>
          <p:cNvPr id="116" name="Diagramme 115"/>
          <p:cNvGraphicFramePr/>
          <p:nvPr>
            <p:extLst>
              <p:ext uri="{D42A27DB-BD31-4B8C-83A1-F6EECF244321}">
                <p14:modId xmlns:p14="http://schemas.microsoft.com/office/powerpoint/2010/main" val="4053849089"/>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7" name="Image 116"/>
          <p:cNvPicPr>
            <a:picLocks noChangeAspect="1"/>
          </p:cNvPicPr>
          <p:nvPr/>
        </p:nvPicPr>
        <p:blipFill>
          <a:blip r:embed="rId8"/>
          <a:stretch>
            <a:fillRect/>
          </a:stretch>
        </p:blipFill>
        <p:spPr>
          <a:xfrm>
            <a:off x="239349" y="6253609"/>
            <a:ext cx="2865978" cy="439754"/>
          </a:xfrm>
          <a:prstGeom prst="rect">
            <a:avLst/>
          </a:prstGeom>
        </p:spPr>
      </p:pic>
      <p:pic>
        <p:nvPicPr>
          <p:cNvPr id="1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pic>
        <p:nvPicPr>
          <p:cNvPr id="30" name="Image 261"/>
          <p:cNvPicPr/>
          <p:nvPr/>
        </p:nvPicPr>
        <p:blipFill rotWithShape="1">
          <a:blip r:embed="rId11">
            <a:extLst>
              <a:ext uri="{28A0092B-C50C-407E-A947-70E740481C1C}">
                <a14:useLocalDpi xmlns:a14="http://schemas.microsoft.com/office/drawing/2010/main" val="0"/>
              </a:ext>
            </a:extLst>
          </a:blip>
          <a:srcRect t="23308" b="9567"/>
          <a:stretch/>
        </p:blipFill>
        <p:spPr bwMode="auto">
          <a:xfrm>
            <a:off x="7360291" y="2526989"/>
            <a:ext cx="4464540" cy="2423652"/>
          </a:xfrm>
          <a:prstGeom prst="rect">
            <a:avLst/>
          </a:prstGeom>
          <a:noFill/>
          <a:ln>
            <a:noFill/>
          </a:ln>
          <a:extLst>
            <a:ext uri="{53640926-AAD7-44D8-BBD7-CCE9431645EC}">
              <a14:shadowObscured xmlns:a14="http://schemas.microsoft.com/office/drawing/2010/main"/>
            </a:ext>
          </a:extLst>
        </p:spPr>
      </p:pic>
      <p:sp>
        <p:nvSpPr>
          <p:cNvPr id="31" name="Rectangle 30"/>
          <p:cNvSpPr/>
          <p:nvPr/>
        </p:nvSpPr>
        <p:spPr>
          <a:xfrm>
            <a:off x="377218" y="1828799"/>
            <a:ext cx="6302771" cy="3924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Hadoop est un projet open source d’Apache qui a commencé par Yahoo en 2006, il est un software librairie est un Framework qui permet de traiter les grands ensembles des données (big data).</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Il est composé des modules qui travaillent ensemble pour créer le Framework Hadoop, les principaux modules sont : </a:t>
            </a: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Common. </a:t>
            </a:r>
          </a:p>
          <a:p>
            <a:pPr marL="285750" lvl="0" indent="-285750">
              <a:lnSpc>
                <a:spcPct val="150000"/>
              </a:lnSpc>
              <a:buFont typeface="Arial" panose="020B0604020202020204" pitchFamily="34" charset="0"/>
              <a:buChar char="•"/>
            </a:pPr>
            <a:r>
              <a:rPr lang="en-US" dirty="0">
                <a:ln>
                  <a:solidFill>
                    <a:schemeClr val="tx1"/>
                  </a:solidFill>
                </a:ln>
                <a:solidFill>
                  <a:schemeClr val="tx1"/>
                </a:solidFill>
                <a:latin typeface="Calibri" panose="020F0502020204030204" pitchFamily="34" charset="0"/>
                <a:cs typeface="Calibri" panose="020F0502020204030204" pitchFamily="34" charset="0"/>
              </a:rPr>
              <a:t>Hadoop Distributed File System (HDFS).</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YARN.</a:t>
            </a: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MapReduce.</a:t>
            </a:r>
          </a:p>
        </p:txBody>
      </p:sp>
    </p:spTree>
    <p:extLst>
      <p:ext uri="{BB962C8B-B14F-4D97-AF65-F5344CB8AC3E}">
        <p14:creationId xmlns:p14="http://schemas.microsoft.com/office/powerpoint/2010/main" val="34694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a:t>Introduction</a:t>
            </a:r>
          </a:p>
        </p:txBody>
      </p:sp>
      <p:grpSp>
        <p:nvGrpSpPr>
          <p:cNvPr id="11" name="Groupe 10"/>
          <p:cNvGrpSpPr/>
          <p:nvPr/>
        </p:nvGrpSpPr>
        <p:grpSpPr>
          <a:xfrm>
            <a:off x="2574243" y="772578"/>
            <a:ext cx="2873919"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11</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pic>
        <p:nvPicPr>
          <p:cNvPr id="15" name="Image 276"/>
          <p:cNvPicPr/>
          <p:nvPr/>
        </p:nvPicPr>
        <p:blipFill>
          <a:blip r:embed="rId6">
            <a:extLst>
              <a:ext uri="{28A0092B-C50C-407E-A947-70E740481C1C}">
                <a14:useLocalDpi xmlns:a14="http://schemas.microsoft.com/office/drawing/2010/main" val="0"/>
              </a:ext>
            </a:extLst>
          </a:blip>
          <a:srcRect/>
          <a:stretch>
            <a:fillRect/>
          </a:stretch>
        </p:blipFill>
        <p:spPr bwMode="auto">
          <a:xfrm>
            <a:off x="1592826" y="1735469"/>
            <a:ext cx="9094839" cy="4109884"/>
          </a:xfrm>
          <a:prstGeom prst="rect">
            <a:avLst/>
          </a:prstGeom>
          <a:noFill/>
          <a:ln>
            <a:noFill/>
          </a:ln>
        </p:spPr>
      </p:pic>
      <p:graphicFrame>
        <p:nvGraphicFramePr>
          <p:cNvPr id="16"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004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a:t>Introduction</a:t>
            </a:r>
          </a:p>
        </p:txBody>
      </p:sp>
      <p:grpSp>
        <p:nvGrpSpPr>
          <p:cNvPr id="11" name="Groupe 10"/>
          <p:cNvGrpSpPr/>
          <p:nvPr/>
        </p:nvGrpSpPr>
        <p:grpSpPr>
          <a:xfrm>
            <a:off x="6448153" y="772578"/>
            <a:ext cx="2115743"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12</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sp>
        <p:nvSpPr>
          <p:cNvPr id="42"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4" name="Rectangle 43"/>
          <p:cNvSpPr/>
          <p:nvPr/>
        </p:nvSpPr>
        <p:spPr>
          <a:xfrm>
            <a:off x="1744242" y="1651793"/>
            <a:ext cx="1508011"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Open Source.</a:t>
            </a:r>
            <a:endParaRPr lang="en-US" b="1" dirty="0">
              <a:solidFill>
                <a:schemeClr val="tx2"/>
              </a:solidFill>
              <a:latin typeface="Footlight MT Light" panose="0204060206030A020304" pitchFamily="18" charset="0"/>
            </a:endParaRPr>
          </a:p>
        </p:txBody>
      </p:sp>
      <p:sp>
        <p:nvSpPr>
          <p:cNvPr id="45"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6" name="Rectangle 45"/>
          <p:cNvSpPr/>
          <p:nvPr/>
        </p:nvSpPr>
        <p:spPr>
          <a:xfrm>
            <a:off x="1744242" y="2391724"/>
            <a:ext cx="1508011"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Evolutif.</a:t>
            </a:r>
            <a:endParaRPr lang="en-US" b="1" dirty="0">
              <a:solidFill>
                <a:schemeClr val="tx2"/>
              </a:solidFill>
              <a:latin typeface="Footlight MT Light" panose="0204060206030A020304" pitchFamily="18" charset="0"/>
            </a:endParaRPr>
          </a:p>
        </p:txBody>
      </p:sp>
      <p:sp>
        <p:nvSpPr>
          <p:cNvPr id="47"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8" name="Rectangle 47"/>
          <p:cNvSpPr/>
          <p:nvPr/>
        </p:nvSpPr>
        <p:spPr>
          <a:xfrm>
            <a:off x="1744242" y="3093336"/>
            <a:ext cx="2186995"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Tolérance de panne.</a:t>
            </a:r>
            <a:endParaRPr lang="en-US" b="1" dirty="0">
              <a:solidFill>
                <a:schemeClr val="tx2"/>
              </a:solidFill>
              <a:latin typeface="Footlight MT Light" panose="0204060206030A020304" pitchFamily="18" charset="0"/>
            </a:endParaRPr>
          </a:p>
        </p:txBody>
      </p:sp>
      <p:sp>
        <p:nvSpPr>
          <p:cNvPr id="51"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2" name="Rectangle 51"/>
          <p:cNvSpPr/>
          <p:nvPr/>
        </p:nvSpPr>
        <p:spPr>
          <a:xfrm>
            <a:off x="1744241" y="3750636"/>
            <a:ext cx="2719603"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53"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4" name="Rectangle 53"/>
          <p:cNvSpPr/>
          <p:nvPr/>
        </p:nvSpPr>
        <p:spPr>
          <a:xfrm>
            <a:off x="1744242" y="4534879"/>
            <a:ext cx="2640945"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Haut débit faible latence.</a:t>
            </a:r>
            <a:endParaRPr lang="en-US" b="1" dirty="0">
              <a:solidFill>
                <a:schemeClr val="tx2"/>
              </a:solidFill>
              <a:latin typeface="Footlight MT Light" panose="0204060206030A020304" pitchFamily="18" charset="0"/>
            </a:endParaRPr>
          </a:p>
        </p:txBody>
      </p:sp>
      <p:sp>
        <p:nvSpPr>
          <p:cNvPr id="55"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6" name="Rectangle 55"/>
          <p:cNvSpPr/>
          <p:nvPr/>
        </p:nvSpPr>
        <p:spPr>
          <a:xfrm>
            <a:off x="1744242" y="5255545"/>
            <a:ext cx="2306649"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Localité des données.</a:t>
            </a:r>
            <a:endParaRPr lang="en-US" b="1" dirty="0">
              <a:solidFill>
                <a:schemeClr val="tx2"/>
              </a:solidFill>
              <a:latin typeface="Footlight MT Light" panose="0204060206030A020304" pitchFamily="18" charset="0"/>
            </a:endParaRPr>
          </a:p>
        </p:txBody>
      </p:sp>
      <p:sp>
        <p:nvSpPr>
          <p:cNvPr id="57"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8" name="Rectangle 57"/>
          <p:cNvSpPr/>
          <p:nvPr/>
        </p:nvSpPr>
        <p:spPr>
          <a:xfrm>
            <a:off x="7189429" y="1705059"/>
            <a:ext cx="1630106"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Performance.</a:t>
            </a:r>
            <a:endParaRPr lang="en-US" b="1" dirty="0">
              <a:solidFill>
                <a:schemeClr val="tx2"/>
              </a:solidFill>
              <a:latin typeface="Footlight MT Light" panose="0204060206030A020304" pitchFamily="18" charset="0"/>
            </a:endParaRPr>
          </a:p>
        </p:txBody>
      </p:sp>
      <p:sp>
        <p:nvSpPr>
          <p:cNvPr id="59"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0" name="Rectangle 59"/>
          <p:cNvSpPr/>
          <p:nvPr/>
        </p:nvSpPr>
        <p:spPr>
          <a:xfrm>
            <a:off x="7189429" y="2444990"/>
            <a:ext cx="3026287"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Architecture de partage rien.</a:t>
            </a:r>
            <a:endParaRPr lang="en-US" b="1" dirty="0">
              <a:solidFill>
                <a:schemeClr val="tx2"/>
              </a:solidFill>
              <a:latin typeface="Footlight MT Light" panose="0204060206030A020304" pitchFamily="18" charset="0"/>
            </a:endParaRPr>
          </a:p>
        </p:txBody>
      </p:sp>
      <p:sp>
        <p:nvSpPr>
          <p:cNvPr id="61"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2" name="Rectangle 61"/>
          <p:cNvSpPr/>
          <p:nvPr/>
        </p:nvSpPr>
        <p:spPr>
          <a:xfrm>
            <a:off x="7189429" y="3146602"/>
            <a:ext cx="3773539"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Prise en charge de plusieurs langues.</a:t>
            </a:r>
            <a:endParaRPr lang="en-US" b="1" dirty="0">
              <a:solidFill>
                <a:schemeClr val="tx2"/>
              </a:solidFill>
              <a:latin typeface="Footlight MT Light" panose="0204060206030A020304" pitchFamily="18" charset="0"/>
            </a:endParaRPr>
          </a:p>
        </p:txBody>
      </p:sp>
      <p:sp>
        <p:nvSpPr>
          <p:cNvPr id="63"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4" name="Rectangle 63"/>
          <p:cNvSpPr/>
          <p:nvPr/>
        </p:nvSpPr>
        <p:spPr>
          <a:xfrm>
            <a:off x="7189428" y="3803902"/>
            <a:ext cx="2719603"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65"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6" name="Rectangle 65"/>
          <p:cNvSpPr/>
          <p:nvPr/>
        </p:nvSpPr>
        <p:spPr>
          <a:xfrm>
            <a:off x="7189429" y="4588145"/>
            <a:ext cx="2640945"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Abstraction.</a:t>
            </a:r>
            <a:endParaRPr lang="en-US" b="1" dirty="0">
              <a:solidFill>
                <a:schemeClr val="tx2"/>
              </a:solidFill>
              <a:latin typeface="Footlight MT Light" panose="0204060206030A020304" pitchFamily="18" charset="0"/>
            </a:endParaRPr>
          </a:p>
        </p:txBody>
      </p:sp>
      <p:sp>
        <p:nvSpPr>
          <p:cNvPr id="67"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8" name="Rectangle 67"/>
          <p:cNvSpPr/>
          <p:nvPr/>
        </p:nvSpPr>
        <p:spPr>
          <a:xfrm>
            <a:off x="7189429" y="5308811"/>
            <a:ext cx="2306649"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Compatibilité.</a:t>
            </a:r>
            <a:endParaRPr lang="en-US" b="1" dirty="0">
              <a:solidFill>
                <a:schemeClr val="tx2"/>
              </a:solidFill>
              <a:latin typeface="Footlight MT Light" panose="0204060206030A020304" pitchFamily="18" charset="0"/>
            </a:endParaRPr>
          </a:p>
        </p:txBody>
      </p:sp>
      <p:graphicFrame>
        <p:nvGraphicFramePr>
          <p:cNvPr id="6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324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p:bldP spid="45" grpId="0" animBg="1"/>
      <p:bldP spid="46" grpId="0"/>
      <p:bldP spid="47" grpId="0" animBg="1"/>
      <p:bldP spid="48" grpId="0"/>
      <p:bldP spid="51" grpId="0" animBg="1"/>
      <p:bldP spid="52" grpId="0"/>
      <p:bldP spid="53" grpId="0" animBg="1"/>
      <p:bldP spid="54" grpId="0"/>
      <p:bldP spid="55" grpId="0" animBg="1"/>
      <p:bldP spid="56" grpId="0"/>
      <p:bldP spid="57" grpId="0" animBg="1"/>
      <p:bldP spid="58" grpId="0"/>
      <p:bldP spid="59" grpId="0" animBg="1"/>
      <p:bldP spid="60" grpId="0"/>
      <p:bldP spid="61" grpId="0" animBg="1"/>
      <p:bldP spid="62" grpId="0"/>
      <p:bldP spid="63" grpId="0" animBg="1"/>
      <p:bldP spid="64" grpId="0"/>
      <p:bldP spid="65" grpId="0" animBg="1"/>
      <p:bldP spid="66" grpId="0"/>
      <p:bldP spid="67" grpId="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a:t>Introduction</a:t>
            </a:r>
          </a:p>
        </p:txBody>
      </p:sp>
      <p:grpSp>
        <p:nvGrpSpPr>
          <p:cNvPr id="11" name="Groupe 10"/>
          <p:cNvGrpSpPr/>
          <p:nvPr/>
        </p:nvGrpSpPr>
        <p:grpSpPr>
          <a:xfrm>
            <a:off x="9610793" y="815332"/>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13</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pic>
        <p:nvPicPr>
          <p:cNvPr id="37" name="Image 262"/>
          <p:cNvPicPr/>
          <p:nvPr/>
        </p:nvPicPr>
        <p:blipFill>
          <a:blip r:embed="rId6">
            <a:extLst>
              <a:ext uri="{28A0092B-C50C-407E-A947-70E740481C1C}">
                <a14:useLocalDpi xmlns:a14="http://schemas.microsoft.com/office/drawing/2010/main" val="0"/>
              </a:ext>
            </a:extLst>
          </a:blip>
          <a:srcRect/>
          <a:stretch>
            <a:fillRect/>
          </a:stretch>
        </p:blipFill>
        <p:spPr bwMode="auto">
          <a:xfrm>
            <a:off x="2458065" y="2241755"/>
            <a:ext cx="7580670" cy="3392129"/>
          </a:xfrm>
          <a:prstGeom prst="rect">
            <a:avLst/>
          </a:prstGeom>
          <a:noFill/>
          <a:ln>
            <a:noFill/>
          </a:ln>
        </p:spPr>
      </p:pic>
      <p:sp>
        <p:nvSpPr>
          <p:cNvPr id="38" name="Titre 1"/>
          <p:cNvSpPr txBox="1">
            <a:spLocks/>
          </p:cNvSpPr>
          <p:nvPr/>
        </p:nvSpPr>
        <p:spPr>
          <a:xfrm>
            <a:off x="319232" y="1547904"/>
            <a:ext cx="5572189" cy="39062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Hadoop est composée de 4 composent majeurs : </a:t>
            </a:r>
          </a:p>
        </p:txBody>
      </p:sp>
      <p:graphicFrame>
        <p:nvGraphicFramePr>
          <p:cNvPr id="3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22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a:t>Introduction</a:t>
            </a:r>
          </a:p>
        </p:txBody>
      </p:sp>
      <p:grpSp>
        <p:nvGrpSpPr>
          <p:cNvPr id="11" name="Groupe 10"/>
          <p:cNvGrpSpPr/>
          <p:nvPr/>
        </p:nvGrpSpPr>
        <p:grpSpPr>
          <a:xfrm>
            <a:off x="9610793" y="815332"/>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14</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334929"/>
            <a:ext cx="11669980" cy="877356"/>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Common utilities: </a:t>
            </a:r>
            <a:r>
              <a:rPr lang="fr-FR" dirty="0">
                <a:solidFill>
                  <a:schemeClr val="tx2"/>
                </a:solidFill>
                <a:latin typeface="Times New Roman" pitchFamily="18" charset="0"/>
                <a:cs typeface="Times New Roman" pitchFamily="18" charset="0"/>
              </a:rPr>
              <a:t>Aussi appelé le Hadoop commun et Hadoop Core. Ce ne sont que les bibliothèques, fichiers, scripts et utilitaires JAVA réellement requis par les autres composants Hadoop pour fonctionner.</a:t>
            </a:r>
            <a:endParaRPr lang="en-US" b="1" dirty="0">
              <a:solidFill>
                <a:schemeClr val="tx2"/>
              </a:solidFill>
              <a:latin typeface="Footlight MT Light" panose="0204060206030A020304" pitchFamily="18" charset="0"/>
            </a:endParaRPr>
          </a:p>
        </p:txBody>
      </p:sp>
      <p:sp>
        <p:nvSpPr>
          <p:cNvPr id="16" name="Rectangle 15"/>
          <p:cNvSpPr/>
          <p:nvPr/>
        </p:nvSpPr>
        <p:spPr>
          <a:xfrm>
            <a:off x="282671" y="2454915"/>
            <a:ext cx="11669980" cy="1754326"/>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HDFS: </a:t>
            </a:r>
            <a:r>
              <a:rPr lang="fr-FR" dirty="0">
                <a:solidFill>
                  <a:schemeClr val="tx2"/>
                </a:solidFill>
                <a:latin typeface="Times New Roman" pitchFamily="18" charset="0"/>
                <a:cs typeface="Times New Roman" pitchFamily="18" charset="0"/>
              </a:rPr>
              <a:t>est la couche de stockage pour le Big Data, c'est un cluster de nombreuses machines, les données stockées peuvent être utilisées pour le traitement à l'aide de Hadoop. Une fois les données sont transmises à HDFS, nous pouvons les traiter à tout moment, jusqu'au moment où nous traitons les données, elles résideront dans HDFS jusqu'à ce que nous supprimions les fichiers manuellement.</a:t>
            </a:r>
            <a:endParaRPr lang="en-US" b="1" dirty="0">
              <a:solidFill>
                <a:schemeClr val="tx2"/>
              </a:solidFill>
              <a:latin typeface="Footlight MT Light" panose="0204060206030A020304" pitchFamily="18" charset="0"/>
            </a:endParaRPr>
          </a:p>
        </p:txBody>
      </p:sp>
      <p:sp>
        <p:nvSpPr>
          <p:cNvPr id="17" name="Rectangle 16"/>
          <p:cNvSpPr/>
          <p:nvPr/>
        </p:nvSpPr>
        <p:spPr>
          <a:xfrm>
            <a:off x="288913" y="4451871"/>
            <a:ext cx="11669980" cy="1338828"/>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YARN: </a:t>
            </a:r>
            <a:r>
              <a:rPr lang="fr-FR" dirty="0">
                <a:solidFill>
                  <a:schemeClr val="tx2"/>
                </a:solidFill>
                <a:latin typeface="Times New Roman" pitchFamily="18" charset="0"/>
                <a:cs typeface="Times New Roman" pitchFamily="18" charset="0"/>
              </a:rPr>
              <a:t>YARN détermine quel travail est effectué et quelle machine il est effectué. Il a toutes les informations des cœurs et de la mémoire disponibles dans le cluster, il suit la consommation de mémoire dans le cluster. Il interagit avec le NameNode sur les données où il réside pour prendre la décision sur l'allocation des ressources.</a:t>
            </a: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26742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432326" y="848655"/>
            <a:ext cx="1530428" cy="319656"/>
          </a:xfrm>
        </p:spPr>
        <p:txBody>
          <a:bodyPr/>
          <a:lstStyle/>
          <a:p>
            <a:r>
              <a:rPr lang="fr-FR" sz="1800" b="1" dirty="0"/>
              <a:t>Introduction</a:t>
            </a:r>
          </a:p>
        </p:txBody>
      </p:sp>
      <p:grpSp>
        <p:nvGrpSpPr>
          <p:cNvPr id="11" name="Groupe 10"/>
          <p:cNvGrpSpPr/>
          <p:nvPr/>
        </p:nvGrpSpPr>
        <p:grpSpPr>
          <a:xfrm>
            <a:off x="9610793" y="815332"/>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15</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6654593"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75014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28" name="Titre 1"/>
          <p:cNvSpPr txBox="1">
            <a:spLocks/>
          </p:cNvSpPr>
          <p:nvPr/>
        </p:nvSpPr>
        <p:spPr>
          <a:xfrm>
            <a:off x="2737361"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210913"/>
            <a:ext cx="11669980" cy="549381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MapReduce</a:t>
            </a:r>
            <a:r>
              <a:rPr lang="fr-FR" dirty="0">
                <a:solidFill>
                  <a:schemeClr val="tx2"/>
                </a:solidFill>
                <a:latin typeface="Times New Roman" pitchFamily="18" charset="0"/>
                <a:cs typeface="Times New Roman" pitchFamily="18" charset="0"/>
              </a:rPr>
              <a:t> </a:t>
            </a:r>
            <a:r>
              <a:rPr lang="fr-FR" b="1" dirty="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MapReduce est Framework de programmation qui nous permet d'effectuer un traitement distribué et parallèle sur de grands ensembles des données dans un environnement distribué. Il se compose de deux tâches distinctes : Map et Reduce. MapReduce a principalement les trois classes suivantes : </a:t>
            </a:r>
          </a:p>
          <a:p>
            <a:pPr marL="285750" indent="-285750">
              <a:lnSpc>
                <a:spcPct val="150000"/>
              </a:lnSpc>
              <a:buFont typeface="Arial" panose="020B0604020202020204" pitchFamily="34" charset="0"/>
              <a:buChar char="•"/>
            </a:pPr>
            <a:r>
              <a:rPr lang="en-US" b="1" dirty="0">
                <a:solidFill>
                  <a:schemeClr val="tx2"/>
                </a:solidFill>
                <a:latin typeface="Footlight MT Light" panose="0204060206030A020304" pitchFamily="18" charset="0"/>
              </a:rPr>
              <a:t>  Classe Mapper: </a:t>
            </a:r>
            <a:r>
              <a:rPr lang="en-US" dirty="0">
                <a:solidFill>
                  <a:schemeClr val="tx2"/>
                </a:solidFill>
                <a:latin typeface="Times New Roman" pitchFamily="18" charset="0"/>
                <a:cs typeface="Times New Roman" pitchFamily="18" charset="0"/>
              </a:rPr>
              <a:t>Dans ce classe</a:t>
            </a:r>
            <a:r>
              <a:rPr lang="fr-FR" dirty="0">
                <a:solidFill>
                  <a:schemeClr val="tx2"/>
                </a:solidFill>
                <a:latin typeface="Times New Roman" pitchFamily="18" charset="0"/>
                <a:cs typeface="Times New Roman" pitchFamily="18" charset="0"/>
              </a:rPr>
              <a:t>, RecordReader traite chaque enregistrement d'entrée et génère la paire clé-valeur respective. Le Mapper de Hadoop enregistre ces données intermédiaires sur le disque local.</a:t>
            </a: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Reducer: </a:t>
            </a:r>
            <a:r>
              <a:rPr lang="fr-FR" dirty="0">
                <a:solidFill>
                  <a:schemeClr val="tx2"/>
                </a:solidFill>
                <a:latin typeface="Times New Roman" pitchFamily="18" charset="0"/>
                <a:cs typeface="Times New Roman" pitchFamily="18" charset="0"/>
              </a:rPr>
              <a:t>Reduce est la classe qui accepte les clés et les valeurs de la sortie de la phase des mappeurs. Les clés et les valeurs générées par le mappeur sont acceptées en entrée dans le réducteur pour un traitement ultérieur. </a:t>
            </a: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driver: </a:t>
            </a:r>
            <a:r>
              <a:rPr lang="fr-FR" dirty="0">
                <a:solidFill>
                  <a:schemeClr val="tx2"/>
                </a:solidFill>
                <a:latin typeface="Times New Roman" pitchFamily="18" charset="0"/>
                <a:cs typeface="Times New Roman" pitchFamily="18" charset="0"/>
              </a:rPr>
              <a:t>Outre la classe mapper et Reducer, nous avons besoin d'une classe supplémentaire qui est la classe Driver. Ce code est nécessaire pour MapReduce car il est le pont entre le Framework et la logique implémentée. Il spécifie la configuration, le chemin des données d'entrée, le chemin de stockage de sortie et, plus important encore, les classes de mappage et de réduction qui doivent être implémentées et de nombreuses autres configurations doivent être définies dans cette classe. </a:t>
            </a:r>
          </a:p>
          <a:p>
            <a:pPr marL="285750" indent="-285750">
              <a:lnSpc>
                <a:spcPct val="150000"/>
              </a:lnSpc>
              <a:buFont typeface="Arial" panose="020B0604020202020204" pitchFamily="34" charset="0"/>
              <a:buChar char="•"/>
            </a:pP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10473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 name="Diagramme 29"/>
          <p:cNvGraphicFramePr/>
          <p:nvPr>
            <p:extLst>
              <p:ext uri="{D42A27DB-BD31-4B8C-83A1-F6EECF244321}">
                <p14:modId xmlns:p14="http://schemas.microsoft.com/office/powerpoint/2010/main" val="35799619"/>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307975" y="2158848"/>
            <a:ext cx="6302771" cy="2371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Spark est un projet plus récent, initialement développé en 2012, à l'</a:t>
            </a:r>
            <a:r>
              <a:rPr lang="fr-FR" dirty="0" err="1">
                <a:ln>
                  <a:solidFill>
                    <a:schemeClr val="tx1"/>
                  </a:solidFill>
                </a:ln>
                <a:solidFill>
                  <a:schemeClr val="tx1"/>
                </a:solidFill>
                <a:latin typeface="Calibri" panose="020F0502020204030204" pitchFamily="34" charset="0"/>
                <a:cs typeface="Calibri" panose="020F0502020204030204" pitchFamily="34" charset="0"/>
              </a:rPr>
              <a:t>AMPLab</a:t>
            </a:r>
            <a:r>
              <a:rPr lang="fr-FR" dirty="0">
                <a:ln>
                  <a:solidFill>
                    <a:schemeClr val="tx1"/>
                  </a:solidFill>
                </a:ln>
                <a:solidFill>
                  <a:schemeClr val="tx1"/>
                </a:solidFill>
                <a:latin typeface="Calibri" panose="020F0502020204030204" pitchFamily="34" charset="0"/>
                <a:cs typeface="Calibri" panose="020F0502020204030204" pitchFamily="34" charset="0"/>
              </a:rPr>
              <a:t> à UC Berkeley. Il s'agit également d'un projet Apache de haut niveau axé sur le traitement des données en parallèle sur un cluster, mais la plus grande différence est qu'il fonctionne en mémoire.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8" name="Picture 4" descr="Apache Spark — Wikipédi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47440" y="2301385"/>
            <a:ext cx="4005416" cy="2086154"/>
          </a:xfrm>
          <a:prstGeom prst="rect">
            <a:avLst/>
          </a:prstGeom>
          <a:noFill/>
          <a:extLst>
            <a:ext uri="{909E8E84-426E-40DD-AFC4-6F175D3DCCD1}">
              <a14:hiddenFill xmlns:a14="http://schemas.microsoft.com/office/drawing/2010/main">
                <a:solidFill>
                  <a:srgbClr val="FFFFFF"/>
                </a:solidFill>
              </a14:hiddenFill>
            </a:ext>
          </a:extLst>
        </p:spPr>
      </p:pic>
      <p:sp>
        <p:nvSpPr>
          <p:cNvPr id="31" name="Titre 1"/>
          <p:cNvSpPr>
            <a:spLocks noGrp="1"/>
          </p:cNvSpPr>
          <p:nvPr>
            <p:ph type="title"/>
          </p:nvPr>
        </p:nvSpPr>
        <p:spPr>
          <a:xfrm>
            <a:off x="460375" y="817812"/>
            <a:ext cx="1530428" cy="319656"/>
          </a:xfrm>
        </p:spPr>
        <p:txBody>
          <a:bodyPr/>
          <a:lstStyle/>
          <a:p>
            <a:r>
              <a:rPr lang="fr-FR" sz="1800" b="1" dirty="0"/>
              <a:t>Introduction</a:t>
            </a:r>
          </a:p>
        </p:txBody>
      </p:sp>
      <p:grpSp>
        <p:nvGrpSpPr>
          <p:cNvPr id="32" name="Groupe 10"/>
          <p:cNvGrpSpPr/>
          <p:nvPr/>
        </p:nvGrpSpPr>
        <p:grpSpPr>
          <a:xfrm>
            <a:off x="347340" y="763983"/>
            <a:ext cx="1746931" cy="471809"/>
            <a:chOff x="1967926" y="1037692"/>
            <a:chExt cx="3033215" cy="389476"/>
          </a:xfrm>
        </p:grpSpPr>
        <p:sp>
          <p:nvSpPr>
            <p:cNvPr id="3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3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3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sp>
        <p:nvSpPr>
          <p:cNvPr id="3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spTree>
    <p:extLst>
      <p:ext uri="{BB962C8B-B14F-4D97-AF65-F5344CB8AC3E}">
        <p14:creationId xmlns:p14="http://schemas.microsoft.com/office/powerpoint/2010/main" val="93319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 name="Diagram 1"/>
          <p:cNvGraphicFramePr/>
          <p:nvPr>
            <p:extLst>
              <p:ext uri="{D42A27DB-BD31-4B8C-83A1-F6EECF244321}">
                <p14:modId xmlns:p14="http://schemas.microsoft.com/office/powerpoint/2010/main" val="688532892"/>
              </p:ext>
            </p:extLst>
          </p:nvPr>
        </p:nvGraphicFramePr>
        <p:xfrm>
          <a:off x="2045110" y="1474517"/>
          <a:ext cx="8114890" cy="46638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9" name="Hexagon 18"/>
          <p:cNvSpPr/>
          <p:nvPr/>
        </p:nvSpPr>
        <p:spPr>
          <a:xfrm>
            <a:off x="4837471" y="2488130"/>
            <a:ext cx="658761" cy="58122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9" name="Titre 1"/>
          <p:cNvSpPr>
            <a:spLocks noGrp="1"/>
          </p:cNvSpPr>
          <p:nvPr>
            <p:ph type="title"/>
          </p:nvPr>
        </p:nvSpPr>
        <p:spPr>
          <a:xfrm>
            <a:off x="460375" y="817812"/>
            <a:ext cx="1530428" cy="319656"/>
          </a:xfrm>
        </p:spPr>
        <p:txBody>
          <a:bodyPr/>
          <a:lstStyle/>
          <a:p>
            <a:r>
              <a:rPr lang="fr-FR" sz="1800" b="1" dirty="0"/>
              <a:t>Introduction</a:t>
            </a:r>
          </a:p>
        </p:txBody>
      </p:sp>
      <p:grpSp>
        <p:nvGrpSpPr>
          <p:cNvPr id="31" name="Groupe 10"/>
          <p:cNvGrpSpPr/>
          <p:nvPr/>
        </p:nvGrpSpPr>
        <p:grpSpPr>
          <a:xfrm>
            <a:off x="2156421" y="796493"/>
            <a:ext cx="2821858" cy="471809"/>
            <a:chOff x="1967926" y="1037692"/>
            <a:chExt cx="3033215" cy="389476"/>
          </a:xfrm>
        </p:grpSpPr>
        <p:sp>
          <p:nvSpPr>
            <p:cNvPr id="3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4"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35"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36"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sp>
        <p:nvSpPr>
          <p:cNvPr id="3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38" name="Diagramme 29"/>
          <p:cNvGraphicFramePr/>
          <p:nvPr>
            <p:extLst>
              <p:ext uri="{D42A27DB-BD31-4B8C-83A1-F6EECF244321}">
                <p14:modId xmlns:p14="http://schemas.microsoft.com/office/powerpoint/2010/main" val="1109551842"/>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63102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1" name="Rectangle 20"/>
          <p:cNvSpPr/>
          <p:nvPr/>
        </p:nvSpPr>
        <p:spPr>
          <a:xfrm>
            <a:off x="1744242" y="1651793"/>
            <a:ext cx="1508011"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Vitesse.</a:t>
            </a:r>
            <a:endParaRPr lang="en-US" b="1" dirty="0">
              <a:solidFill>
                <a:schemeClr val="tx2"/>
              </a:solidFill>
              <a:latin typeface="Footlight MT Light" panose="0204060206030A020304" pitchFamily="18" charset="0"/>
            </a:endParaRPr>
          </a:p>
        </p:txBody>
      </p:sp>
      <p:sp>
        <p:nvSpPr>
          <p:cNvPr id="27"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8" name="Rectangle 27"/>
          <p:cNvSpPr/>
          <p:nvPr/>
        </p:nvSpPr>
        <p:spPr>
          <a:xfrm>
            <a:off x="1744242" y="2391724"/>
            <a:ext cx="3751990"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Prend en charge plusieurs langues.</a:t>
            </a:r>
            <a:endParaRPr lang="en-US" b="1" dirty="0">
              <a:solidFill>
                <a:schemeClr val="tx2"/>
              </a:solidFill>
              <a:latin typeface="Footlight MT Light" panose="0204060206030A020304" pitchFamily="18" charset="0"/>
            </a:endParaRPr>
          </a:p>
        </p:txBody>
      </p:sp>
      <p:sp>
        <p:nvSpPr>
          <p:cNvPr id="29"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1" name="Rectangle 30"/>
          <p:cNvSpPr/>
          <p:nvPr/>
        </p:nvSpPr>
        <p:spPr>
          <a:xfrm>
            <a:off x="1744242" y="3093336"/>
            <a:ext cx="2503293"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Advanced Analytiques.</a:t>
            </a:r>
            <a:endParaRPr lang="en-US" b="1" dirty="0">
              <a:solidFill>
                <a:schemeClr val="tx2"/>
              </a:solidFill>
              <a:latin typeface="Footlight MT Light" panose="0204060206030A020304" pitchFamily="18" charset="0"/>
            </a:endParaRPr>
          </a:p>
        </p:txBody>
      </p:sp>
      <p:sp>
        <p:nvSpPr>
          <p:cNvPr id="32"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3" name="Rectangle 32"/>
          <p:cNvSpPr/>
          <p:nvPr/>
        </p:nvSpPr>
        <p:spPr>
          <a:xfrm>
            <a:off x="1744241" y="3750636"/>
            <a:ext cx="2719603"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34"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5" name="Rectangle 34"/>
          <p:cNvSpPr/>
          <p:nvPr/>
        </p:nvSpPr>
        <p:spPr>
          <a:xfrm>
            <a:off x="1744242" y="4534879"/>
            <a:ext cx="2640945"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Traitement Rapide.</a:t>
            </a:r>
            <a:endParaRPr lang="en-US" b="1" dirty="0">
              <a:solidFill>
                <a:schemeClr val="tx2"/>
              </a:solidFill>
              <a:latin typeface="Footlight MT Light" panose="0204060206030A020304" pitchFamily="18" charset="0"/>
            </a:endParaRPr>
          </a:p>
        </p:txBody>
      </p:sp>
      <p:sp>
        <p:nvSpPr>
          <p:cNvPr id="36"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7" name="Rectangle 36"/>
          <p:cNvSpPr/>
          <p:nvPr/>
        </p:nvSpPr>
        <p:spPr>
          <a:xfrm>
            <a:off x="1744242" y="5255545"/>
            <a:ext cx="3289874"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Calcul en mémoire dans Spark.</a:t>
            </a:r>
            <a:endParaRPr lang="en-US" b="1" dirty="0">
              <a:solidFill>
                <a:schemeClr val="tx2"/>
              </a:solidFill>
              <a:latin typeface="Footlight MT Light" panose="0204060206030A020304" pitchFamily="18" charset="0"/>
            </a:endParaRPr>
          </a:p>
        </p:txBody>
      </p:sp>
      <p:sp>
        <p:nvSpPr>
          <p:cNvPr id="38"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9" name="Rectangle 38"/>
          <p:cNvSpPr/>
          <p:nvPr/>
        </p:nvSpPr>
        <p:spPr>
          <a:xfrm>
            <a:off x="7189429" y="1705059"/>
            <a:ext cx="1630106"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Réutilisabilité.</a:t>
            </a:r>
            <a:endParaRPr lang="en-US" b="1" dirty="0">
              <a:solidFill>
                <a:schemeClr val="tx2"/>
              </a:solidFill>
              <a:latin typeface="Footlight MT Light" panose="0204060206030A020304" pitchFamily="18" charset="0"/>
            </a:endParaRPr>
          </a:p>
        </p:txBody>
      </p:sp>
      <p:sp>
        <p:nvSpPr>
          <p:cNvPr id="40"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1" name="Rectangle 40"/>
          <p:cNvSpPr/>
          <p:nvPr/>
        </p:nvSpPr>
        <p:spPr>
          <a:xfrm>
            <a:off x="7189429" y="2444990"/>
            <a:ext cx="3606390"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Tolérance aux pannes dans Spark.</a:t>
            </a:r>
            <a:endParaRPr lang="en-US" b="1" dirty="0">
              <a:solidFill>
                <a:schemeClr val="tx2"/>
              </a:solidFill>
              <a:latin typeface="Footlight MT Light" panose="0204060206030A020304" pitchFamily="18" charset="0"/>
            </a:endParaRPr>
          </a:p>
        </p:txBody>
      </p:sp>
      <p:sp>
        <p:nvSpPr>
          <p:cNvPr id="42"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3" name="Rectangle 42"/>
          <p:cNvSpPr/>
          <p:nvPr/>
        </p:nvSpPr>
        <p:spPr>
          <a:xfrm>
            <a:off x="7189429" y="3146602"/>
            <a:ext cx="3773539"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Traitement de flux en temps réel.</a:t>
            </a:r>
            <a:endParaRPr lang="en-US" b="1" dirty="0">
              <a:solidFill>
                <a:schemeClr val="tx2"/>
              </a:solidFill>
              <a:latin typeface="Footlight MT Light" panose="0204060206030A020304" pitchFamily="18" charset="0"/>
            </a:endParaRPr>
          </a:p>
        </p:txBody>
      </p:sp>
      <p:sp>
        <p:nvSpPr>
          <p:cNvPr id="44"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5" name="Rectangle 44"/>
          <p:cNvSpPr/>
          <p:nvPr/>
        </p:nvSpPr>
        <p:spPr>
          <a:xfrm>
            <a:off x="7189428" y="3803902"/>
            <a:ext cx="4599449"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Evaluation paresseuse dans Apache Spark.</a:t>
            </a:r>
            <a:endParaRPr lang="en-US" b="1" dirty="0">
              <a:solidFill>
                <a:schemeClr val="tx2"/>
              </a:solidFill>
              <a:latin typeface="Footlight MT Light" panose="0204060206030A020304" pitchFamily="18" charset="0"/>
            </a:endParaRPr>
          </a:p>
        </p:txBody>
      </p:sp>
      <p:sp>
        <p:nvSpPr>
          <p:cNvPr id="46"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7" name="Rectangle 46"/>
          <p:cNvSpPr/>
          <p:nvPr/>
        </p:nvSpPr>
        <p:spPr>
          <a:xfrm>
            <a:off x="7189429" y="4588145"/>
            <a:ext cx="2640945"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Intégré Hadoop.</a:t>
            </a:r>
            <a:endParaRPr lang="en-US" b="1" dirty="0">
              <a:solidFill>
                <a:schemeClr val="tx2"/>
              </a:solidFill>
              <a:latin typeface="Footlight MT Light" panose="0204060206030A020304" pitchFamily="18" charset="0"/>
            </a:endParaRPr>
          </a:p>
        </p:txBody>
      </p:sp>
      <p:sp>
        <p:nvSpPr>
          <p:cNvPr id="48"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9" name="Rectangle 48"/>
          <p:cNvSpPr/>
          <p:nvPr/>
        </p:nvSpPr>
        <p:spPr>
          <a:xfrm>
            <a:off x="7189429" y="5308811"/>
            <a:ext cx="2306649"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58" name="Titre 1"/>
          <p:cNvSpPr>
            <a:spLocks noGrp="1"/>
          </p:cNvSpPr>
          <p:nvPr>
            <p:ph type="title"/>
          </p:nvPr>
        </p:nvSpPr>
        <p:spPr>
          <a:xfrm>
            <a:off x="460375" y="817812"/>
            <a:ext cx="1530428" cy="319656"/>
          </a:xfrm>
        </p:spPr>
        <p:txBody>
          <a:bodyPr/>
          <a:lstStyle/>
          <a:p>
            <a:r>
              <a:rPr lang="fr-FR" sz="1800" b="1" dirty="0"/>
              <a:t>Introduction</a:t>
            </a:r>
          </a:p>
        </p:txBody>
      </p:sp>
      <p:grpSp>
        <p:nvGrpSpPr>
          <p:cNvPr id="59" name="Groupe 10"/>
          <p:cNvGrpSpPr/>
          <p:nvPr/>
        </p:nvGrpSpPr>
        <p:grpSpPr>
          <a:xfrm>
            <a:off x="5162399" y="763261"/>
            <a:ext cx="2086113" cy="471809"/>
            <a:chOff x="1967926" y="1037692"/>
            <a:chExt cx="3033215" cy="389476"/>
          </a:xfrm>
        </p:grpSpPr>
        <p:sp>
          <p:nvSpPr>
            <p:cNvPr id="6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6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6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6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sp>
        <p:nvSpPr>
          <p:cNvPr id="65"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66" name="Diagramme 29"/>
          <p:cNvGraphicFramePr/>
          <p:nvPr>
            <p:extLst>
              <p:ext uri="{D42A27DB-BD31-4B8C-83A1-F6EECF244321}">
                <p14:modId xmlns:p14="http://schemas.microsoft.com/office/powerpoint/2010/main" val="417400899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9604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animBg="1"/>
      <p:bldP spid="28" grpId="0"/>
      <p:bldP spid="29" grpId="0" animBg="1"/>
      <p:bldP spid="31" grpId="0"/>
      <p:bldP spid="32" grpId="0" animBg="1"/>
      <p:bldP spid="33" grpId="0"/>
      <p:bldP spid="34" grpId="0" animBg="1"/>
      <p:bldP spid="35" grpId="0"/>
      <p:bldP spid="36" grpId="0" animBg="1"/>
      <p:bldP spid="37" grpId="0"/>
      <p:bldP spid="38" grpId="0" animBg="1"/>
      <p:bldP spid="39" grpId="0"/>
      <p:bldP spid="40" grpId="0" animBg="1"/>
      <p:bldP spid="41" grpId="0"/>
      <p:bldP spid="42" grpId="0" animBg="1"/>
      <p:bldP spid="43" grpId="0"/>
      <p:bldP spid="44" grpId="0" animBg="1"/>
      <p:bldP spid="45" grpId="0"/>
      <p:bldP spid="46" grpId="0" animBg="1"/>
      <p:bldP spid="47" grpId="0"/>
      <p:bldP spid="48" grpId="0" animBg="1"/>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a:t>Introduction</a:t>
            </a:r>
          </a:p>
        </p:txBody>
      </p:sp>
      <p:grpSp>
        <p:nvGrpSpPr>
          <p:cNvPr id="52" name="Groupe 10"/>
          <p:cNvGrpSpPr/>
          <p:nvPr/>
        </p:nvGrpSpPr>
        <p:grpSpPr>
          <a:xfrm>
            <a:off x="7433596"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5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59"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55575" y="1411347"/>
            <a:ext cx="8661410" cy="369332"/>
          </a:xfrm>
          <a:prstGeom prst="rect">
            <a:avLst/>
          </a:prstGeom>
          <a:noFill/>
        </p:spPr>
        <p:txBody>
          <a:bodyPr wrap="none" rtlCol="0">
            <a:spAutoFit/>
          </a:bodyPr>
          <a:lstStyle/>
          <a:p>
            <a:r>
              <a:rPr lang="fr-FR" b="1" dirty="0"/>
              <a:t>L’architecture de Spark comprend les trois composants principaux suivants :</a:t>
            </a:r>
          </a:p>
        </p:txBody>
      </p:sp>
      <p:sp>
        <p:nvSpPr>
          <p:cNvPr id="18" name="Rectangle 17"/>
          <p:cNvSpPr/>
          <p:nvPr/>
        </p:nvSpPr>
        <p:spPr>
          <a:xfrm>
            <a:off x="221237" y="1915248"/>
            <a:ext cx="11669980" cy="87357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Le stockage des données: </a:t>
            </a:r>
            <a:r>
              <a:rPr lang="fr-FR" dirty="0">
                <a:solidFill>
                  <a:schemeClr val="tx2"/>
                </a:solidFill>
                <a:latin typeface="Times New Roman" pitchFamily="18" charset="0"/>
                <a:cs typeface="Times New Roman" pitchFamily="18" charset="0"/>
              </a:rPr>
              <a:t>Spark utilise le système de fichiers HDFS pour le stockage des données. Il peut fonctionner avec n’importe quelle source des données compatible avec Hadoop, dont HDFS, HBase, Cassandra, etc.</a:t>
            </a:r>
            <a:endParaRPr lang="en-US" dirty="0">
              <a:solidFill>
                <a:schemeClr val="tx2"/>
              </a:solidFill>
              <a:latin typeface="Times New Roman" pitchFamily="18" charset="0"/>
              <a:cs typeface="Times New Roman" pitchFamily="18" charset="0"/>
            </a:endParaRPr>
          </a:p>
        </p:txBody>
      </p:sp>
      <p:sp>
        <p:nvSpPr>
          <p:cNvPr id="19" name="Rectangle 18"/>
          <p:cNvSpPr/>
          <p:nvPr/>
        </p:nvSpPr>
        <p:spPr>
          <a:xfrm>
            <a:off x="221237" y="3374153"/>
            <a:ext cx="11669980" cy="87357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L’API: </a:t>
            </a:r>
            <a:r>
              <a:rPr lang="fr-FR" dirty="0">
                <a:solidFill>
                  <a:schemeClr val="tx2"/>
                </a:solidFill>
                <a:latin typeface="Times New Roman" pitchFamily="18" charset="0"/>
                <a:cs typeface="Times New Roman" pitchFamily="18" charset="0"/>
              </a:rPr>
              <a:t>L’API permet aux développeurs de créer des applications Spark en utilisant une API standard. L’API existe en Scala, Java et Python. </a:t>
            </a:r>
          </a:p>
        </p:txBody>
      </p:sp>
      <p:sp>
        <p:nvSpPr>
          <p:cNvPr id="20" name="Rectangle 19"/>
          <p:cNvSpPr/>
          <p:nvPr/>
        </p:nvSpPr>
        <p:spPr>
          <a:xfrm>
            <a:off x="239349" y="4525292"/>
            <a:ext cx="11669980" cy="877035"/>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Gestion des ressources: </a:t>
            </a:r>
            <a:r>
              <a:rPr lang="fr-FR" dirty="0">
                <a:solidFill>
                  <a:schemeClr val="tx2"/>
                </a:solidFill>
                <a:latin typeface="Times New Roman" pitchFamily="18" charset="0"/>
                <a:cs typeface="Times New Roman" pitchFamily="18" charset="0"/>
              </a:rPr>
              <a:t>Spark peut être déployé comme un serveur autonome ou sur un Framework de traitements distribués comme Mesos ou YARN.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1243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a:t>
            </a:fld>
            <a:endParaRPr lang="fr-FR"/>
          </a:p>
        </p:txBody>
      </p:sp>
      <p:sp>
        <p:nvSpPr>
          <p:cNvPr id="36" name="Rectangle 35"/>
          <p:cNvSpPr/>
          <p:nvPr/>
        </p:nvSpPr>
        <p:spPr>
          <a:xfrm>
            <a:off x="4099252" y="930407"/>
            <a:ext cx="1617687"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Introduction</a:t>
            </a:r>
          </a:p>
        </p:txBody>
      </p:sp>
      <p:sp>
        <p:nvSpPr>
          <p:cNvPr id="37" name="Rectangle 36"/>
          <p:cNvSpPr/>
          <p:nvPr/>
        </p:nvSpPr>
        <p:spPr>
          <a:xfrm>
            <a:off x="4153092" y="1661775"/>
            <a:ext cx="1122230"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Big data</a:t>
            </a:r>
          </a:p>
        </p:txBody>
      </p:sp>
      <p:sp>
        <p:nvSpPr>
          <p:cNvPr id="38" name="Rectangle 37"/>
          <p:cNvSpPr/>
          <p:nvPr/>
        </p:nvSpPr>
        <p:spPr>
          <a:xfrm>
            <a:off x="4210607" y="2400793"/>
            <a:ext cx="1064715"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Hadoop</a:t>
            </a:r>
          </a:p>
        </p:txBody>
      </p:sp>
      <p:sp>
        <p:nvSpPr>
          <p:cNvPr id="41" name="Rectangle 40"/>
          <p:cNvSpPr/>
          <p:nvPr/>
        </p:nvSpPr>
        <p:spPr>
          <a:xfrm>
            <a:off x="4210607" y="3161757"/>
            <a:ext cx="828881"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Spark</a:t>
            </a:r>
          </a:p>
        </p:txBody>
      </p:sp>
      <p:sp>
        <p:nvSpPr>
          <p:cNvPr id="42" name="Rectangle 41"/>
          <p:cNvSpPr/>
          <p:nvPr/>
        </p:nvSpPr>
        <p:spPr>
          <a:xfrm>
            <a:off x="4196822" y="5308183"/>
            <a:ext cx="1435008"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Conclusion</a:t>
            </a:r>
          </a:p>
        </p:txBody>
      </p:sp>
      <p:sp>
        <p:nvSpPr>
          <p:cNvPr id="4" name="Titre 3"/>
          <p:cNvSpPr>
            <a:spLocks noGrp="1"/>
          </p:cNvSpPr>
          <p:nvPr>
            <p:ph type="title"/>
          </p:nvPr>
        </p:nvSpPr>
        <p:spPr/>
        <p:txBody>
          <a:bodyPr/>
          <a:lstStyle/>
          <a:p>
            <a:r>
              <a:rPr lang="fr-FR" dirty="0"/>
              <a:t>PLAN</a:t>
            </a:r>
          </a:p>
        </p:txBody>
      </p:sp>
      <p:pic>
        <p:nvPicPr>
          <p:cNvPr id="5" name="Image 4"/>
          <p:cNvPicPr>
            <a:picLocks noChangeAspect="1"/>
          </p:cNvPicPr>
          <p:nvPr/>
        </p:nvPicPr>
        <p:blipFill>
          <a:blip r:embed="rId3"/>
          <a:stretch>
            <a:fillRect/>
          </a:stretch>
        </p:blipFill>
        <p:spPr>
          <a:xfrm>
            <a:off x="239349" y="6253609"/>
            <a:ext cx="2865978" cy="439754"/>
          </a:xfrm>
          <a:prstGeom prst="rect">
            <a:avLst/>
          </a:prstGeom>
        </p:spPr>
      </p:pic>
      <p:pic>
        <p:nvPicPr>
          <p:cNvPr id="47"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48" name="Oval 11"/>
          <p:cNvSpPr/>
          <p:nvPr/>
        </p:nvSpPr>
        <p:spPr>
          <a:xfrm>
            <a:off x="3782133" y="100164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Oval 11"/>
          <p:cNvSpPr/>
          <p:nvPr/>
        </p:nvSpPr>
        <p:spPr>
          <a:xfrm>
            <a:off x="3782133" y="1705967"/>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Oval 11"/>
          <p:cNvSpPr/>
          <p:nvPr/>
        </p:nvSpPr>
        <p:spPr>
          <a:xfrm>
            <a:off x="3815378" y="2454785"/>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Oval 11"/>
          <p:cNvSpPr/>
          <p:nvPr/>
        </p:nvSpPr>
        <p:spPr>
          <a:xfrm>
            <a:off x="3793912" y="3205949"/>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Oval 11"/>
          <p:cNvSpPr/>
          <p:nvPr/>
        </p:nvSpPr>
        <p:spPr>
          <a:xfrm>
            <a:off x="3782133" y="5352374"/>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4219590" y="4550067"/>
            <a:ext cx="1373774"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Différence</a:t>
            </a:r>
          </a:p>
        </p:txBody>
      </p:sp>
      <p:sp>
        <p:nvSpPr>
          <p:cNvPr id="17" name="Oval 11"/>
          <p:cNvSpPr/>
          <p:nvPr/>
        </p:nvSpPr>
        <p:spPr>
          <a:xfrm>
            <a:off x="3782133" y="4594258"/>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4196886" y="3854488"/>
            <a:ext cx="856325"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Etude</a:t>
            </a:r>
          </a:p>
        </p:txBody>
      </p:sp>
      <p:sp>
        <p:nvSpPr>
          <p:cNvPr id="19" name="Oval 11"/>
          <p:cNvSpPr/>
          <p:nvPr/>
        </p:nvSpPr>
        <p:spPr>
          <a:xfrm>
            <a:off x="3793912" y="389868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721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3000" fill="hold"/>
                                        <p:tgtEl>
                                          <p:spTgt spid="48"/>
                                        </p:tgtEl>
                                        <p:attrNameLst>
                                          <p:attrName>fillcolor</p:attrName>
                                        </p:attrNameLst>
                                      </p:cBhvr>
                                      <p:to>
                                        <a:srgbClr val="7682B2"/>
                                      </p:to>
                                    </p:animClr>
                                    <p:set>
                                      <p:cBhvr>
                                        <p:cTn id="7" dur="3000" fill="hold"/>
                                        <p:tgtEl>
                                          <p:spTgt spid="48"/>
                                        </p:tgtEl>
                                        <p:attrNameLst>
                                          <p:attrName>fill.type</p:attrName>
                                        </p:attrNameLst>
                                      </p:cBhvr>
                                      <p:to>
                                        <p:strVal val="solid"/>
                                      </p:to>
                                    </p:set>
                                    <p:set>
                                      <p:cBhvr>
                                        <p:cTn id="8" dur="3000" fill="hold"/>
                                        <p:tgtEl>
                                          <p:spTgt spid="48"/>
                                        </p:tgtEl>
                                        <p:attrNameLst>
                                          <p:attrName>fill.on</p:attrName>
                                        </p:attrNameLst>
                                      </p:cBhvr>
                                      <p:to>
                                        <p:strVal val="true"/>
                                      </p:to>
                                    </p:set>
                                  </p:childTnLst>
                                </p:cTn>
                              </p:par>
                            </p:childTnLst>
                          </p:cTn>
                        </p:par>
                        <p:par>
                          <p:cTn id="9" fill="hold">
                            <p:stCondLst>
                              <p:cond delay="3000"/>
                            </p:stCondLst>
                            <p:childTnLst>
                              <p:par>
                                <p:cTn id="10" presetID="1" presetClass="emph" presetSubtype="2" fill="hold" nodeType="afterEffect">
                                  <p:stCondLst>
                                    <p:cond delay="0"/>
                                  </p:stCondLst>
                                  <p:childTnLst>
                                    <p:animClr clrSpc="rgb" dir="cw">
                                      <p:cBhvr>
                                        <p:cTn id="11" dur="3000" fill="hold"/>
                                        <p:tgtEl>
                                          <p:spTgt spid="49"/>
                                        </p:tgtEl>
                                        <p:attrNameLst>
                                          <p:attrName>fillcolor</p:attrName>
                                        </p:attrNameLst>
                                      </p:cBhvr>
                                      <p:to>
                                        <a:srgbClr val="7682B2"/>
                                      </p:to>
                                    </p:animClr>
                                    <p:set>
                                      <p:cBhvr>
                                        <p:cTn id="12" dur="3000" fill="hold"/>
                                        <p:tgtEl>
                                          <p:spTgt spid="49"/>
                                        </p:tgtEl>
                                        <p:attrNameLst>
                                          <p:attrName>fill.type</p:attrName>
                                        </p:attrNameLst>
                                      </p:cBhvr>
                                      <p:to>
                                        <p:strVal val="solid"/>
                                      </p:to>
                                    </p:set>
                                    <p:set>
                                      <p:cBhvr>
                                        <p:cTn id="13" dur="3000" fill="hold"/>
                                        <p:tgtEl>
                                          <p:spTgt spid="49"/>
                                        </p:tgtEl>
                                        <p:attrNameLst>
                                          <p:attrName>fill.on</p:attrName>
                                        </p:attrNameLst>
                                      </p:cBhvr>
                                      <p:to>
                                        <p:strVal val="true"/>
                                      </p:to>
                                    </p:set>
                                  </p:childTnLst>
                                </p:cTn>
                              </p:par>
                            </p:childTnLst>
                          </p:cTn>
                        </p:par>
                        <p:par>
                          <p:cTn id="14" fill="hold">
                            <p:stCondLst>
                              <p:cond delay="6000"/>
                            </p:stCondLst>
                            <p:childTnLst>
                              <p:par>
                                <p:cTn id="15" presetID="1" presetClass="emph" presetSubtype="2" fill="hold" nodeType="afterEffect">
                                  <p:stCondLst>
                                    <p:cond delay="0"/>
                                  </p:stCondLst>
                                  <p:childTnLst>
                                    <p:animClr clrSpc="rgb" dir="cw">
                                      <p:cBhvr>
                                        <p:cTn id="16" dur="3000" fill="hold"/>
                                        <p:tgtEl>
                                          <p:spTgt spid="50"/>
                                        </p:tgtEl>
                                        <p:attrNameLst>
                                          <p:attrName>fillcolor</p:attrName>
                                        </p:attrNameLst>
                                      </p:cBhvr>
                                      <p:to>
                                        <a:srgbClr val="7682B2"/>
                                      </p:to>
                                    </p:animClr>
                                    <p:set>
                                      <p:cBhvr>
                                        <p:cTn id="17" dur="3000" fill="hold"/>
                                        <p:tgtEl>
                                          <p:spTgt spid="50"/>
                                        </p:tgtEl>
                                        <p:attrNameLst>
                                          <p:attrName>fill.type</p:attrName>
                                        </p:attrNameLst>
                                      </p:cBhvr>
                                      <p:to>
                                        <p:strVal val="solid"/>
                                      </p:to>
                                    </p:set>
                                    <p:set>
                                      <p:cBhvr>
                                        <p:cTn id="18" dur="3000" fill="hold"/>
                                        <p:tgtEl>
                                          <p:spTgt spid="50"/>
                                        </p:tgtEl>
                                        <p:attrNameLst>
                                          <p:attrName>fill.on</p:attrName>
                                        </p:attrNameLst>
                                      </p:cBhvr>
                                      <p:to>
                                        <p:strVal val="true"/>
                                      </p:to>
                                    </p:set>
                                  </p:childTnLst>
                                </p:cTn>
                              </p:par>
                            </p:childTnLst>
                          </p:cTn>
                        </p:par>
                        <p:par>
                          <p:cTn id="19" fill="hold">
                            <p:stCondLst>
                              <p:cond delay="9000"/>
                            </p:stCondLst>
                            <p:childTnLst>
                              <p:par>
                                <p:cTn id="20" presetID="1" presetClass="emph" presetSubtype="2" fill="hold" nodeType="afterEffect">
                                  <p:stCondLst>
                                    <p:cond delay="0"/>
                                  </p:stCondLst>
                                  <p:childTnLst>
                                    <p:animClr clrSpc="rgb" dir="cw">
                                      <p:cBhvr>
                                        <p:cTn id="21" dur="3000" fill="hold"/>
                                        <p:tgtEl>
                                          <p:spTgt spid="51"/>
                                        </p:tgtEl>
                                        <p:attrNameLst>
                                          <p:attrName>fillcolor</p:attrName>
                                        </p:attrNameLst>
                                      </p:cBhvr>
                                      <p:to>
                                        <a:srgbClr val="7682B2"/>
                                      </p:to>
                                    </p:animClr>
                                    <p:set>
                                      <p:cBhvr>
                                        <p:cTn id="22" dur="3000" fill="hold"/>
                                        <p:tgtEl>
                                          <p:spTgt spid="51"/>
                                        </p:tgtEl>
                                        <p:attrNameLst>
                                          <p:attrName>fill.type</p:attrName>
                                        </p:attrNameLst>
                                      </p:cBhvr>
                                      <p:to>
                                        <p:strVal val="solid"/>
                                      </p:to>
                                    </p:set>
                                    <p:set>
                                      <p:cBhvr>
                                        <p:cTn id="23" dur="3000" fill="hold"/>
                                        <p:tgtEl>
                                          <p:spTgt spid="51"/>
                                        </p:tgtEl>
                                        <p:attrNameLst>
                                          <p:attrName>fill.on</p:attrName>
                                        </p:attrNameLst>
                                      </p:cBhvr>
                                      <p:to>
                                        <p:strVal val="true"/>
                                      </p:to>
                                    </p:set>
                                  </p:childTnLst>
                                </p:cTn>
                              </p:par>
                            </p:childTnLst>
                          </p:cTn>
                        </p:par>
                        <p:par>
                          <p:cTn id="24" fill="hold">
                            <p:stCondLst>
                              <p:cond delay="12000"/>
                            </p:stCondLst>
                            <p:childTnLst>
                              <p:par>
                                <p:cTn id="25" presetID="1" presetClass="emph" presetSubtype="2" fill="hold" nodeType="afterEffect">
                                  <p:stCondLst>
                                    <p:cond delay="0"/>
                                  </p:stCondLst>
                                  <p:childTnLst>
                                    <p:animClr clrSpc="rgb" dir="cw">
                                      <p:cBhvr>
                                        <p:cTn id="26" dur="3000" fill="hold"/>
                                        <p:tgtEl>
                                          <p:spTgt spid="53"/>
                                        </p:tgtEl>
                                        <p:attrNameLst>
                                          <p:attrName>fillcolor</p:attrName>
                                        </p:attrNameLst>
                                      </p:cBhvr>
                                      <p:to>
                                        <a:srgbClr val="7682B2"/>
                                      </p:to>
                                    </p:animClr>
                                    <p:set>
                                      <p:cBhvr>
                                        <p:cTn id="27" dur="3000" fill="hold"/>
                                        <p:tgtEl>
                                          <p:spTgt spid="53"/>
                                        </p:tgtEl>
                                        <p:attrNameLst>
                                          <p:attrName>fill.type</p:attrName>
                                        </p:attrNameLst>
                                      </p:cBhvr>
                                      <p:to>
                                        <p:strVal val="solid"/>
                                      </p:to>
                                    </p:set>
                                    <p:set>
                                      <p:cBhvr>
                                        <p:cTn id="28" dur="3000" fill="hold"/>
                                        <p:tgtEl>
                                          <p:spTgt spid="53"/>
                                        </p:tgtEl>
                                        <p:attrNameLst>
                                          <p:attrName>fill.on</p:attrName>
                                        </p:attrNameLst>
                                      </p:cBhvr>
                                      <p:to>
                                        <p:strVal val="true"/>
                                      </p:to>
                                    </p:set>
                                  </p:childTnLst>
                                </p:cTn>
                              </p:par>
                            </p:childTnLst>
                          </p:cTn>
                        </p:par>
                        <p:par>
                          <p:cTn id="29" fill="hold">
                            <p:stCondLst>
                              <p:cond delay="15000"/>
                            </p:stCondLst>
                            <p:childTnLst>
                              <p:par>
                                <p:cTn id="30" presetID="1" presetClass="emph" presetSubtype="2" fill="hold" nodeType="afterEffect">
                                  <p:stCondLst>
                                    <p:cond delay="0"/>
                                  </p:stCondLst>
                                  <p:childTnLst>
                                    <p:animClr clrSpc="rgb" dir="cw">
                                      <p:cBhvr>
                                        <p:cTn id="31" dur="3000" fill="hold"/>
                                        <p:tgtEl>
                                          <p:spTgt spid="17"/>
                                        </p:tgtEl>
                                        <p:attrNameLst>
                                          <p:attrName>fillcolor</p:attrName>
                                        </p:attrNameLst>
                                      </p:cBhvr>
                                      <p:to>
                                        <a:srgbClr val="7682B2"/>
                                      </p:to>
                                    </p:animClr>
                                    <p:set>
                                      <p:cBhvr>
                                        <p:cTn id="32" dur="3000" fill="hold"/>
                                        <p:tgtEl>
                                          <p:spTgt spid="17"/>
                                        </p:tgtEl>
                                        <p:attrNameLst>
                                          <p:attrName>fill.type</p:attrName>
                                        </p:attrNameLst>
                                      </p:cBhvr>
                                      <p:to>
                                        <p:strVal val="solid"/>
                                      </p:to>
                                    </p:set>
                                    <p:set>
                                      <p:cBhvr>
                                        <p:cTn id="33" dur="3000" fill="hold"/>
                                        <p:tgtEl>
                                          <p:spTgt spid="17"/>
                                        </p:tgtEl>
                                        <p:attrNameLst>
                                          <p:attrName>fill.on</p:attrName>
                                        </p:attrNameLst>
                                      </p:cBhvr>
                                      <p:to>
                                        <p:strVal val="true"/>
                                      </p:to>
                                    </p:set>
                                  </p:childTnLst>
                                </p:cTn>
                              </p:par>
                            </p:childTnLst>
                          </p:cTn>
                        </p:par>
                        <p:par>
                          <p:cTn id="34" fill="hold">
                            <p:stCondLst>
                              <p:cond delay="18000"/>
                            </p:stCondLst>
                            <p:childTnLst>
                              <p:par>
                                <p:cTn id="35" presetID="1" presetClass="emph" presetSubtype="2" fill="hold" nodeType="afterEffect">
                                  <p:stCondLst>
                                    <p:cond delay="0"/>
                                  </p:stCondLst>
                                  <p:childTnLst>
                                    <p:animClr clrSpc="rgb" dir="cw">
                                      <p:cBhvr>
                                        <p:cTn id="36" dur="3000" fill="hold"/>
                                        <p:tgtEl>
                                          <p:spTgt spid="19"/>
                                        </p:tgtEl>
                                        <p:attrNameLst>
                                          <p:attrName>fillcolor</p:attrName>
                                        </p:attrNameLst>
                                      </p:cBhvr>
                                      <p:to>
                                        <a:srgbClr val="7682B2"/>
                                      </p:to>
                                    </p:animClr>
                                    <p:set>
                                      <p:cBhvr>
                                        <p:cTn id="37" dur="3000" fill="hold"/>
                                        <p:tgtEl>
                                          <p:spTgt spid="19"/>
                                        </p:tgtEl>
                                        <p:attrNameLst>
                                          <p:attrName>fill.type</p:attrName>
                                        </p:attrNameLst>
                                      </p:cBhvr>
                                      <p:to>
                                        <p:strVal val="solid"/>
                                      </p:to>
                                    </p:set>
                                    <p:set>
                                      <p:cBhvr>
                                        <p:cTn id="38" dur="3000"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0" name="Image 15"/>
          <p:cNvPicPr/>
          <p:nvPr/>
        </p:nvPicPr>
        <p:blipFill>
          <a:blip r:embed="rId6">
            <a:extLst>
              <a:ext uri="{28A0092B-C50C-407E-A947-70E740481C1C}">
                <a14:useLocalDpi xmlns:a14="http://schemas.microsoft.com/office/drawing/2010/main" val="0"/>
              </a:ext>
            </a:extLst>
          </a:blip>
          <a:srcRect/>
          <a:stretch>
            <a:fillRect/>
          </a:stretch>
        </p:blipFill>
        <p:spPr bwMode="auto">
          <a:xfrm>
            <a:off x="3105327" y="1946787"/>
            <a:ext cx="6353305" cy="3451123"/>
          </a:xfrm>
          <a:prstGeom prst="rect">
            <a:avLst/>
          </a:prstGeom>
          <a:noFill/>
          <a:ln>
            <a:noFill/>
          </a:ln>
        </p:spPr>
      </p:pic>
      <p:sp>
        <p:nvSpPr>
          <p:cNvPr id="51" name="Titre 1"/>
          <p:cNvSpPr>
            <a:spLocks noGrp="1"/>
          </p:cNvSpPr>
          <p:nvPr>
            <p:ph type="title"/>
          </p:nvPr>
        </p:nvSpPr>
        <p:spPr>
          <a:xfrm>
            <a:off x="460375" y="817812"/>
            <a:ext cx="1530428" cy="319656"/>
          </a:xfrm>
        </p:spPr>
        <p:txBody>
          <a:bodyPr/>
          <a:lstStyle/>
          <a:p>
            <a:r>
              <a:rPr lang="fr-FR" sz="1800" b="1" dirty="0"/>
              <a:t>Introduction</a:t>
            </a:r>
          </a:p>
        </p:txBody>
      </p:sp>
      <p:grpSp>
        <p:nvGrpSpPr>
          <p:cNvPr id="52" name="Groupe 10"/>
          <p:cNvGrpSpPr/>
          <p:nvPr/>
        </p:nvGrpSpPr>
        <p:grpSpPr>
          <a:xfrm>
            <a:off x="7433596"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5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59" name="Diagramme 29"/>
          <p:cNvGraphicFramePr/>
          <p:nvPr>
            <p:extLst>
              <p:ext uri="{D42A27DB-BD31-4B8C-83A1-F6EECF244321}">
                <p14:modId xmlns:p14="http://schemas.microsoft.com/office/powerpoint/2010/main" val="2658591263"/>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795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a:t>Introduction</a:t>
            </a:r>
          </a:p>
        </p:txBody>
      </p:sp>
      <p:grpSp>
        <p:nvGrpSpPr>
          <p:cNvPr id="52" name="Groupe 10"/>
          <p:cNvGrpSpPr/>
          <p:nvPr/>
        </p:nvGrpSpPr>
        <p:grpSpPr>
          <a:xfrm>
            <a:off x="7433596"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56"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7"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59"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7" name="Titre 1"/>
          <p:cNvSpPr txBox="1">
            <a:spLocks/>
          </p:cNvSpPr>
          <p:nvPr/>
        </p:nvSpPr>
        <p:spPr>
          <a:xfrm>
            <a:off x="155575" y="1347600"/>
            <a:ext cx="612123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i="1" dirty="0"/>
              <a:t>Les </a:t>
            </a:r>
            <a:r>
              <a:rPr lang="fr-FR" sz="1800" b="1" i="1" dirty="0" err="1"/>
              <a:t>Resilient</a:t>
            </a:r>
            <a:r>
              <a:rPr lang="fr-FR" sz="1800" b="1" i="1" dirty="0"/>
              <a:t> </a:t>
            </a:r>
            <a:r>
              <a:rPr lang="fr-FR" sz="1800" b="1" i="1" dirty="0" err="1"/>
              <a:t>Distributed</a:t>
            </a:r>
            <a:r>
              <a:rPr lang="fr-FR" sz="1800" b="1" i="1" dirty="0"/>
              <a:t> </a:t>
            </a:r>
            <a:r>
              <a:rPr lang="fr-FR" sz="1800" b="1" i="1" dirty="0" err="1"/>
              <a:t>Datasets</a:t>
            </a:r>
            <a:r>
              <a:rPr lang="fr-FR" b="1" i="1" dirty="0"/>
              <a:t> « RDD »</a:t>
            </a:r>
            <a:endParaRPr lang="fr-FR" dirty="0"/>
          </a:p>
          <a:p>
            <a:endParaRPr lang="fr-FR" sz="1800" b="1" dirty="0"/>
          </a:p>
        </p:txBody>
      </p:sp>
      <p:sp>
        <p:nvSpPr>
          <p:cNvPr id="2" name="Rectangle 1"/>
          <p:cNvSpPr/>
          <p:nvPr/>
        </p:nvSpPr>
        <p:spPr>
          <a:xfrm>
            <a:off x="239349" y="1790753"/>
            <a:ext cx="11824224" cy="4247317"/>
          </a:xfrm>
          <a:prstGeom prst="rect">
            <a:avLst/>
          </a:prstGeom>
        </p:spPr>
        <p:txBody>
          <a:bodyPr wrap="square">
            <a:spAutoFit/>
          </a:bodyPr>
          <a:lstStyle/>
          <a:p>
            <a:pPr algn="just">
              <a:lnSpc>
                <a:spcPct val="150000"/>
              </a:lnSpc>
            </a:pPr>
            <a:r>
              <a:rPr lang="fr-FR" dirty="0"/>
              <a:t>Les </a:t>
            </a:r>
            <a:r>
              <a:rPr lang="fr-FR" dirty="0" err="1"/>
              <a:t>Resilient</a:t>
            </a:r>
            <a:r>
              <a:rPr lang="fr-FR" dirty="0"/>
              <a:t> </a:t>
            </a:r>
            <a:r>
              <a:rPr lang="fr-FR" dirty="0" err="1"/>
              <a:t>Distributed</a:t>
            </a:r>
            <a:r>
              <a:rPr lang="fr-FR" dirty="0"/>
              <a:t> </a:t>
            </a:r>
            <a:r>
              <a:rPr lang="fr-FR" dirty="0" err="1"/>
              <a:t>Datasets</a:t>
            </a:r>
            <a:r>
              <a:rPr lang="fr-FR" dirty="0"/>
              <a:t> ,ou RDD, sont un concept au cœur du Framework Spark. Vous pouvez voir un RDD comme une table dans une base des données. Celui-ci peut porter tout type des données et la stocké par Spark sur différentes partitions. Les RDD permettent de réarranger les calculs et d’optimiser le traitement. Les RDD supportent deux types d’opérations :</a:t>
            </a:r>
          </a:p>
          <a:p>
            <a:pPr marL="285750" indent="-285750" algn="just">
              <a:lnSpc>
                <a:spcPct val="150000"/>
              </a:lnSpc>
              <a:buFont typeface="Wingdings" panose="05000000000000000000" pitchFamily="2" charset="2"/>
              <a:buChar char="q"/>
            </a:pPr>
            <a:r>
              <a:rPr lang="fr-FR" b="1" dirty="0"/>
              <a:t>Les transformations : </a:t>
            </a:r>
            <a:r>
              <a:rPr lang="fr-FR" dirty="0"/>
              <a:t>les transformations ne retournent pas de valeur seule, elles retournent un nouveau RDD. Rien n’est évalué lorsque l’on fait appel à une fonction de transformation, cette fonction prend juste un RDD et retourne un nouveau RDD. </a:t>
            </a:r>
          </a:p>
          <a:p>
            <a:pPr marL="285750" indent="-285750" algn="just">
              <a:lnSpc>
                <a:spcPct val="150000"/>
              </a:lnSpc>
              <a:buFont typeface="Wingdings" panose="05000000000000000000" pitchFamily="2" charset="2"/>
              <a:buChar char="q"/>
            </a:pPr>
            <a:r>
              <a:rPr lang="fr-FR" b="1" dirty="0"/>
              <a:t>Les actions :</a:t>
            </a:r>
            <a:r>
              <a:rPr lang="fr-FR" dirty="0"/>
              <a:t> les actions évaluent et retournent une nouvelle valeur. Au moment où une fonction d’action est appelée sur un objet RDD, toutes les requêtes de traitement des données sont calculées et le résultat est retourné. </a:t>
            </a:r>
          </a:p>
        </p:txBody>
      </p:sp>
    </p:spTree>
    <p:extLst>
      <p:ext uri="{BB962C8B-B14F-4D97-AF65-F5344CB8AC3E}">
        <p14:creationId xmlns:p14="http://schemas.microsoft.com/office/powerpoint/2010/main" val="535672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a:t>Introduction</a:t>
            </a:r>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2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pic>
        <p:nvPicPr>
          <p:cNvPr id="19" name="Image 269"/>
          <p:cNvPicPr/>
          <p:nvPr/>
        </p:nvPicPr>
        <p:blipFill>
          <a:blip r:embed="rId6">
            <a:extLst>
              <a:ext uri="{28A0092B-C50C-407E-A947-70E740481C1C}">
                <a14:useLocalDpi xmlns:a14="http://schemas.microsoft.com/office/drawing/2010/main" val="0"/>
              </a:ext>
            </a:extLst>
          </a:blip>
          <a:srcRect/>
          <a:stretch>
            <a:fillRect/>
          </a:stretch>
        </p:blipFill>
        <p:spPr bwMode="auto">
          <a:xfrm>
            <a:off x="1990803" y="1917290"/>
            <a:ext cx="8401894" cy="3470787"/>
          </a:xfrm>
          <a:prstGeom prst="rect">
            <a:avLst/>
          </a:prstGeom>
          <a:noFill/>
          <a:ln>
            <a:noFill/>
          </a:ln>
        </p:spPr>
      </p:pic>
      <p:graphicFrame>
        <p:nvGraphicFramePr>
          <p:cNvPr id="21" name="Diagramme 29"/>
          <p:cNvGraphicFramePr/>
          <p:nvPr>
            <p:extLst>
              <p:ext uri="{D42A27DB-BD31-4B8C-83A1-F6EECF244321}">
                <p14:modId xmlns:p14="http://schemas.microsoft.com/office/powerpoint/2010/main" val="185472215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360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a:t>Introduction</a:t>
            </a:r>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2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327427"/>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Apache Spark Core: </a:t>
            </a:r>
            <a:r>
              <a:rPr lang="fr-FR" dirty="0">
                <a:solidFill>
                  <a:schemeClr val="tx2"/>
                </a:solidFill>
                <a:latin typeface="Times New Roman" pitchFamily="18" charset="0"/>
                <a:cs typeface="Times New Roman" pitchFamily="18" charset="0"/>
              </a:rPr>
              <a:t>est le moteur d'exécution général sous-jacent de la plateforme Spark sur lequel toutes les autres fonctionnalités sont basées. Il fournit des jeux des données de calcul et de référencement en mémoire dans des systèmes de stockage externes..</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2921215"/>
            <a:ext cx="11669980" cy="87325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Spark SQL: </a:t>
            </a:r>
            <a:r>
              <a:rPr lang="fr-FR" dirty="0">
                <a:solidFill>
                  <a:schemeClr val="tx2"/>
                </a:solidFill>
                <a:latin typeface="Times New Roman" pitchFamily="18" charset="0"/>
                <a:cs typeface="Times New Roman" pitchFamily="18" charset="0"/>
              </a:rPr>
              <a:t>est un composant au-dessus de Spark Core qui introduit une nouvelle abstraction des données appelée Schéma RDD, qui prend en charge les données structurées et semi-structurées.</a:t>
            </a:r>
            <a:endParaRPr lang="en-US" dirty="0">
              <a:solidFill>
                <a:schemeClr val="tx2"/>
              </a:solidFill>
              <a:latin typeface="Times New Roman" pitchFamily="18" charset="0"/>
              <a:cs typeface="Times New Roman" pitchFamily="18" charset="0"/>
            </a:endParaRPr>
          </a:p>
        </p:txBody>
      </p:sp>
      <p:sp>
        <p:nvSpPr>
          <p:cNvPr id="29" name="Rectangle 28"/>
          <p:cNvSpPr/>
          <p:nvPr/>
        </p:nvSpPr>
        <p:spPr>
          <a:xfrm>
            <a:off x="155575" y="4367839"/>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Spark Streaming: </a:t>
            </a:r>
            <a:r>
              <a:rPr lang="fr-FR" dirty="0">
                <a:solidFill>
                  <a:schemeClr val="tx2"/>
                </a:solidFill>
                <a:latin typeface="Times New Roman" pitchFamily="18" charset="0"/>
                <a:cs typeface="Times New Roman" pitchFamily="18" charset="0"/>
              </a:rPr>
              <a:t>Spark Streaming exploite la capacité de planification rapide de Spark Core pour effectuer des analyses de streaming. Il ingère les données en mini-lots et effectue des transformations RDD (</a:t>
            </a:r>
            <a:r>
              <a:rPr lang="fr-FR" dirty="0" err="1">
                <a:solidFill>
                  <a:schemeClr val="tx2"/>
                </a:solidFill>
                <a:latin typeface="Times New Roman" pitchFamily="18" charset="0"/>
                <a:cs typeface="Times New Roman" pitchFamily="18" charset="0"/>
              </a:rPr>
              <a:t>Resilient</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Distributed</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Datasets</a:t>
            </a:r>
            <a:r>
              <a:rPr lang="fr-FR" dirty="0">
                <a:solidFill>
                  <a:schemeClr val="tx2"/>
                </a:solidFill>
                <a:latin typeface="Times New Roman" pitchFamily="18" charset="0"/>
                <a:cs typeface="Times New Roman" pitchFamily="18" charset="0"/>
              </a:rPr>
              <a:t>) sur ces mini-lots des données.</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407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a:t>Introduction</a:t>
            </a:r>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5291831" y="82148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3" name="Titre 1"/>
          <p:cNvSpPr txBox="1">
            <a:spLocks/>
          </p:cNvSpPr>
          <p:nvPr/>
        </p:nvSpPr>
        <p:spPr>
          <a:xfrm>
            <a:off x="7592615"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24" name="Titre 1"/>
          <p:cNvSpPr txBox="1">
            <a:spLocks/>
          </p:cNvSpPr>
          <p:nvPr/>
        </p:nvSpPr>
        <p:spPr>
          <a:xfrm>
            <a:off x="2262972" y="841904"/>
            <a:ext cx="2659455"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Domaine d’application</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749412"/>
            <a:ext cx="11669980" cy="87357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MLlib (bibliothèque d'apprentissage automatique): </a:t>
            </a:r>
            <a:r>
              <a:rPr lang="fr-FR" dirty="0">
                <a:solidFill>
                  <a:schemeClr val="tx2"/>
                </a:solidFill>
                <a:latin typeface="Times New Roman" pitchFamily="18" charset="0"/>
                <a:cs typeface="Times New Roman" pitchFamily="18" charset="0"/>
              </a:rPr>
              <a:t>MLlib est un cadre d'apprentissage machine distribué au-dessus de Spark en raison de l'architecture Spark basée sur la mémoire distribuée.</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3414961"/>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GraphX: </a:t>
            </a:r>
            <a:r>
              <a:rPr lang="fr-FR" dirty="0"/>
              <a:t>​​</a:t>
            </a:r>
            <a:r>
              <a:rPr lang="fr-FR" dirty="0">
                <a:solidFill>
                  <a:schemeClr val="tx2"/>
                </a:solidFill>
                <a:latin typeface="Times New Roman" pitchFamily="18" charset="0"/>
                <a:cs typeface="Times New Roman" pitchFamily="18" charset="0"/>
              </a:rPr>
              <a:t>est un Framework de traitement graphique distribué au-dessus de Spark. Il fournit une API pour exprimer le calcul de graphes qui peut modéliser les graphes définis par l'utilisateur à l'aide de l'API d'abstraction </a:t>
            </a:r>
            <a:r>
              <a:rPr lang="fr-FR" dirty="0" err="1">
                <a:solidFill>
                  <a:schemeClr val="tx2"/>
                </a:solidFill>
                <a:latin typeface="Times New Roman" pitchFamily="18" charset="0"/>
                <a:cs typeface="Times New Roman" pitchFamily="18" charset="0"/>
              </a:rPr>
              <a:t>Pregel</a:t>
            </a:r>
            <a:r>
              <a:rPr lang="fr-FR" dirty="0">
                <a:solidFill>
                  <a:schemeClr val="tx2"/>
                </a:solidFill>
                <a:latin typeface="Times New Roman" pitchFamily="18" charset="0"/>
                <a:cs typeface="Times New Roman" pitchFamily="18" charset="0"/>
              </a:rPr>
              <a:t>. Il fournit également un runtime optimisé pour cette abstraction.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68787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3090044157"/>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a:t>Introduction</a:t>
            </a:r>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Résultat</a:t>
            </a:r>
          </a:p>
        </p:txBody>
      </p:sp>
      <p:grpSp>
        <p:nvGrpSpPr>
          <p:cNvPr id="29" name="Groupe 10"/>
          <p:cNvGrpSpPr/>
          <p:nvPr/>
        </p:nvGrpSpPr>
        <p:grpSpPr>
          <a:xfrm>
            <a:off x="2715176" y="741735"/>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2" name="Rectangle 31"/>
          <p:cNvSpPr/>
          <p:nvPr/>
        </p:nvSpPr>
        <p:spPr>
          <a:xfrm>
            <a:off x="460375" y="2407346"/>
            <a:ext cx="11392376" cy="2101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Afin de montrer la différence entre Hadoop et Spark, un travail est fait dans un cluster avec huit machines virtuelles où Hadoop et Spark sont installés et déployés. Trois études de cas basées sur le même algorithme et langage de programmation sont utilisés pour fonctionner sur ce cluster. Les temps de course de chaque étude de cas sur le système Hadoop et le système Spark sont présentés pour montrer la performance différente.</a:t>
            </a:r>
          </a:p>
        </p:txBody>
      </p:sp>
    </p:spTree>
    <p:extLst>
      <p:ext uri="{BB962C8B-B14F-4D97-AF65-F5344CB8AC3E}">
        <p14:creationId xmlns:p14="http://schemas.microsoft.com/office/powerpoint/2010/main" val="269455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Titre 1"/>
          <p:cNvSpPr>
            <a:spLocks noGrp="1"/>
          </p:cNvSpPr>
          <p:nvPr>
            <p:ph type="title"/>
          </p:nvPr>
        </p:nvSpPr>
        <p:spPr>
          <a:xfrm>
            <a:off x="239349" y="888130"/>
            <a:ext cx="3924812" cy="485312"/>
          </a:xfrm>
        </p:spPr>
        <p:txBody>
          <a:bodyPr/>
          <a:lstStyle/>
          <a:p>
            <a:r>
              <a:rPr lang="fr-FR" sz="1800" b="1" dirty="0"/>
              <a:t>Conditions d'essai les méthodes:</a:t>
            </a:r>
            <a:br>
              <a:rPr lang="fr-FR" sz="1800" b="1" dirty="0"/>
            </a:br>
            <a:endParaRPr lang="fr-FR" sz="1800" b="1" dirty="0"/>
          </a:p>
        </p:txBody>
      </p:sp>
      <p:sp>
        <p:nvSpPr>
          <p:cNvPr id="4" name="Rectangle 3"/>
          <p:cNvSpPr/>
          <p:nvPr/>
        </p:nvSpPr>
        <p:spPr>
          <a:xfrm>
            <a:off x="239349" y="1373442"/>
            <a:ext cx="11713302" cy="880369"/>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Dans ce travail, Hadoop et Spark sont déployés sur 8 machines virtuelles. Le maître l'IP du nœud est 10.59.7.151, et les autres nœuds esclaves ou travailleurs sont de 10.59.7.152 à 10.59.7.158.</a:t>
            </a:r>
          </a:p>
        </p:txBody>
      </p:sp>
      <p:pic>
        <p:nvPicPr>
          <p:cNvPr id="17" name="Image 1"/>
          <p:cNvPicPr/>
          <p:nvPr/>
        </p:nvPicPr>
        <p:blipFill rotWithShape="1">
          <a:blip r:embed="rId11"/>
          <a:srcRect l="3380" t="4560" r="7381" b="4264"/>
          <a:stretch/>
        </p:blipFill>
        <p:spPr bwMode="auto">
          <a:xfrm>
            <a:off x="460375" y="2568196"/>
            <a:ext cx="11339876" cy="31757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552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Titre 1"/>
          <p:cNvSpPr>
            <a:spLocks noGrp="1"/>
          </p:cNvSpPr>
          <p:nvPr>
            <p:ph type="title"/>
          </p:nvPr>
        </p:nvSpPr>
        <p:spPr>
          <a:xfrm>
            <a:off x="239349" y="888130"/>
            <a:ext cx="3924812" cy="485312"/>
          </a:xfrm>
        </p:spPr>
        <p:txBody>
          <a:bodyPr/>
          <a:lstStyle/>
          <a:p>
            <a:r>
              <a:rPr lang="fr-FR" sz="1800" b="1" dirty="0"/>
              <a:t>Conditions d'essai les méthodes:</a:t>
            </a:r>
            <a:br>
              <a:rPr lang="fr-FR" sz="1800" b="1" dirty="0"/>
            </a:br>
            <a:endParaRPr lang="fr-FR" sz="1800" b="1" dirty="0"/>
          </a:p>
        </p:txBody>
      </p:sp>
      <p:sp>
        <p:nvSpPr>
          <p:cNvPr id="11" name="Rectangle 10"/>
          <p:cNvSpPr/>
          <p:nvPr/>
        </p:nvSpPr>
        <p:spPr>
          <a:xfrm>
            <a:off x="239349" y="1373442"/>
            <a:ext cx="11713302" cy="38869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t>Performances des machines :</a:t>
            </a:r>
          </a:p>
        </p:txBody>
      </p:sp>
      <p:graphicFrame>
        <p:nvGraphicFramePr>
          <p:cNvPr id="2" name="Table 1"/>
          <p:cNvGraphicFramePr>
            <a:graphicFrameLocks noGrp="1"/>
          </p:cNvGraphicFramePr>
          <p:nvPr>
            <p:extLst>
              <p:ext uri="{D42A27DB-BD31-4B8C-83A1-F6EECF244321}">
                <p14:modId xmlns:p14="http://schemas.microsoft.com/office/powerpoint/2010/main" val="2059216575"/>
              </p:ext>
            </p:extLst>
          </p:nvPr>
        </p:nvGraphicFramePr>
        <p:xfrm>
          <a:off x="894736" y="2101238"/>
          <a:ext cx="10385840" cy="3689494"/>
        </p:xfrm>
        <a:graphic>
          <a:graphicData uri="http://schemas.openxmlformats.org/drawingml/2006/table">
            <a:tbl>
              <a:tblPr firstRow="1" firstCol="1" bandRow="1">
                <a:tableStyleId>{7DF18680-E054-41AD-8BC1-D1AEF772440D}</a:tableStyleId>
              </a:tblPr>
              <a:tblGrid>
                <a:gridCol w="3514236">
                  <a:extLst>
                    <a:ext uri="{9D8B030D-6E8A-4147-A177-3AD203B41FA5}">
                      <a16:colId xmlns:a16="http://schemas.microsoft.com/office/drawing/2014/main" val="3498327314"/>
                    </a:ext>
                  </a:extLst>
                </a:gridCol>
                <a:gridCol w="6871604">
                  <a:extLst>
                    <a:ext uri="{9D8B030D-6E8A-4147-A177-3AD203B41FA5}">
                      <a16:colId xmlns:a16="http://schemas.microsoft.com/office/drawing/2014/main" val="3167057938"/>
                    </a:ext>
                  </a:extLst>
                </a:gridCol>
              </a:tblGrid>
              <a:tr h="415820">
                <a:tc>
                  <a:txBody>
                    <a:bodyPr/>
                    <a:lstStyle/>
                    <a:p>
                      <a:pPr algn="just">
                        <a:lnSpc>
                          <a:spcPct val="107000"/>
                        </a:lnSpc>
                        <a:spcAft>
                          <a:spcPts val="0"/>
                        </a:spcAft>
                      </a:pPr>
                      <a:r>
                        <a:rPr lang="fr-FR" sz="1600" dirty="0">
                          <a:effectLst/>
                        </a:rPr>
                        <a:t>Software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Version</a:t>
                      </a:r>
                      <a:r>
                        <a:rPr lang="fr-FR" sz="1400" dirty="0">
                          <a:effectLst/>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9683292"/>
                  </a:ext>
                </a:extLst>
              </a:tr>
              <a:tr h="344593">
                <a:tc>
                  <a:txBody>
                    <a:bodyPr/>
                    <a:lstStyle/>
                    <a:p>
                      <a:pPr algn="just">
                        <a:lnSpc>
                          <a:spcPct val="107000"/>
                        </a:lnSpc>
                        <a:spcAft>
                          <a:spcPts val="0"/>
                        </a:spcAft>
                      </a:pPr>
                      <a:r>
                        <a:rPr lang="fr-FR" sz="1600" dirty="0">
                          <a:effectLst/>
                        </a:rPr>
                        <a:t>OS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fr-FR" sz="1600" dirty="0">
                          <a:effectLst/>
                        </a:rPr>
                        <a:t>Ubuntu 12.04, 32-bit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7866311"/>
                  </a:ext>
                </a:extLst>
              </a:tr>
              <a:tr h="363329">
                <a:tc>
                  <a:txBody>
                    <a:bodyPr/>
                    <a:lstStyle/>
                    <a:p>
                      <a:pPr algn="just">
                        <a:lnSpc>
                          <a:spcPct val="107000"/>
                        </a:lnSpc>
                        <a:spcAft>
                          <a:spcPts val="0"/>
                        </a:spcAft>
                      </a:pPr>
                      <a:r>
                        <a:rPr lang="fr-FR" sz="1600" dirty="0">
                          <a:effectLst/>
                        </a:rPr>
                        <a:t>Apache Hadoop</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2.7.1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0319163"/>
                  </a:ext>
                </a:extLst>
              </a:tr>
              <a:tr h="344593">
                <a:tc>
                  <a:txBody>
                    <a:bodyPr/>
                    <a:lstStyle/>
                    <a:p>
                      <a:pPr algn="just">
                        <a:lnSpc>
                          <a:spcPct val="107000"/>
                        </a:lnSpc>
                        <a:spcAft>
                          <a:spcPts val="0"/>
                        </a:spcAft>
                      </a:pPr>
                      <a:r>
                        <a:rPr lang="fr-FR" sz="1600" dirty="0">
                          <a:effectLst/>
                        </a:rPr>
                        <a:t>Apache Spark</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1.4</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814626"/>
                  </a:ext>
                </a:extLst>
              </a:tr>
              <a:tr h="691636">
                <a:tc>
                  <a:txBody>
                    <a:bodyPr/>
                    <a:lstStyle/>
                    <a:p>
                      <a:pPr algn="just">
                        <a:lnSpc>
                          <a:spcPct val="107000"/>
                        </a:lnSpc>
                        <a:spcAft>
                          <a:spcPts val="0"/>
                        </a:spcAft>
                      </a:pPr>
                      <a:r>
                        <a:rPr lang="fr-FR" sz="1600" dirty="0">
                          <a:effectLst/>
                        </a:rPr>
                        <a:t>JRE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Java (TM) SE Runtime </a:t>
                      </a:r>
                      <a:r>
                        <a:rPr lang="fr-FR" sz="1600" dirty="0" err="1">
                          <a:effectLst/>
                        </a:rPr>
                        <a:t>Environment</a:t>
                      </a:r>
                      <a:r>
                        <a:rPr lang="fr-FR" sz="1600" dirty="0">
                          <a:effectLst/>
                        </a:rPr>
                        <a:t> (</a:t>
                      </a:r>
                      <a:r>
                        <a:rPr lang="fr-FR" sz="1600" dirty="0" err="1">
                          <a:effectLst/>
                        </a:rPr>
                        <a:t>build</a:t>
                      </a:r>
                      <a:r>
                        <a:rPr lang="fr-FR" sz="1600" dirty="0">
                          <a:effectLst/>
                        </a:rPr>
                        <a:t> 1.8.0_66- b17)</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3926068"/>
                  </a:ext>
                </a:extLst>
              </a:tr>
              <a:tr h="399281">
                <a:tc>
                  <a:txBody>
                    <a:bodyPr/>
                    <a:lstStyle/>
                    <a:p>
                      <a:pPr algn="just">
                        <a:lnSpc>
                          <a:spcPct val="107000"/>
                        </a:lnSpc>
                        <a:spcAft>
                          <a:spcPts val="0"/>
                        </a:spcAft>
                      </a:pPr>
                      <a:r>
                        <a:rPr lang="fr-FR" sz="1600" dirty="0">
                          <a:effectLst/>
                        </a:rPr>
                        <a:t>SSH</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Openssh_5.9p1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5378838"/>
                  </a:ext>
                </a:extLst>
              </a:tr>
              <a:tr h="344593">
                <a:tc>
                  <a:txBody>
                    <a:bodyPr/>
                    <a:lstStyle/>
                    <a:p>
                      <a:pPr algn="just">
                        <a:lnSpc>
                          <a:spcPct val="107000"/>
                        </a:lnSpc>
                        <a:spcAft>
                          <a:spcPts val="0"/>
                        </a:spcAft>
                      </a:pPr>
                      <a:r>
                        <a:rPr lang="fr-FR" sz="1600" dirty="0">
                          <a:effectLst/>
                        </a:rPr>
                        <a:t>Platform de virtualisation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VMware </a:t>
                      </a:r>
                      <a:r>
                        <a:rPr lang="fr-FR" sz="1600" dirty="0" err="1">
                          <a:effectLst/>
                        </a:rPr>
                        <a:t>vSphere</a:t>
                      </a:r>
                      <a:r>
                        <a:rPr lang="fr-FR" sz="1600" dirty="0">
                          <a:effectLst/>
                        </a:rPr>
                        <a:t> 5.5</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2755677"/>
                  </a:ext>
                </a:extLst>
              </a:tr>
              <a:tr h="441056">
                <a:tc gridSpan="2">
                  <a:txBody>
                    <a:bodyPr/>
                    <a:lstStyle/>
                    <a:p>
                      <a:pPr algn="just">
                        <a:lnSpc>
                          <a:spcPct val="107000"/>
                        </a:lnSpc>
                        <a:spcAft>
                          <a:spcPts val="0"/>
                        </a:spcAft>
                      </a:pPr>
                      <a:r>
                        <a:rPr lang="fr-FR" sz="1600" dirty="0">
                          <a:effectLst/>
                        </a:rPr>
                        <a:t>Storage size dans chaque machine : 100G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1536947167"/>
                  </a:ext>
                </a:extLst>
              </a:tr>
              <a:tr h="344593">
                <a:tc gridSpan="2">
                  <a:txBody>
                    <a:bodyPr/>
                    <a:lstStyle/>
                    <a:p>
                      <a:pPr algn="just">
                        <a:lnSpc>
                          <a:spcPct val="107000"/>
                        </a:lnSpc>
                        <a:spcAft>
                          <a:spcPts val="0"/>
                        </a:spcAft>
                      </a:pPr>
                      <a:r>
                        <a:rPr lang="fr-FR" sz="1600" dirty="0">
                          <a:effectLst/>
                        </a:rPr>
                        <a:t>Memory size dans chaque Machine : 6G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2114927654"/>
                  </a:ext>
                </a:extLst>
              </a:tr>
            </a:tbl>
          </a:graphicData>
        </a:graphic>
      </p:graphicFrame>
    </p:spTree>
    <p:extLst>
      <p:ext uri="{BB962C8B-B14F-4D97-AF65-F5344CB8AC3E}">
        <p14:creationId xmlns:p14="http://schemas.microsoft.com/office/powerpoint/2010/main" val="119526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Titre 1"/>
          <p:cNvSpPr>
            <a:spLocks noGrp="1"/>
          </p:cNvSpPr>
          <p:nvPr>
            <p:ph type="title"/>
          </p:nvPr>
        </p:nvSpPr>
        <p:spPr>
          <a:xfrm>
            <a:off x="239349" y="888130"/>
            <a:ext cx="3924812" cy="485312"/>
          </a:xfrm>
        </p:spPr>
        <p:txBody>
          <a:bodyPr/>
          <a:lstStyle/>
          <a:p>
            <a:r>
              <a:rPr lang="fr-FR" sz="1800" b="1" dirty="0"/>
              <a:t>Conditions d'essai les méthodes:</a:t>
            </a:r>
            <a:br>
              <a:rPr lang="fr-FR" sz="1800" b="1" dirty="0"/>
            </a:br>
            <a:endParaRPr lang="fr-FR" sz="1800" b="1" dirty="0"/>
          </a:p>
        </p:txBody>
      </p:sp>
      <p:sp>
        <p:nvSpPr>
          <p:cNvPr id="11" name="Rectangle 10"/>
          <p:cNvSpPr/>
          <p:nvPr/>
        </p:nvSpPr>
        <p:spPr>
          <a:xfrm>
            <a:off x="239349" y="1373442"/>
            <a:ext cx="11713302" cy="1287532"/>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t>Dans cette recherche, chaque étude de cas a été répétée plus de 10 fois les tests pour obtenir les résultats de fonctionnement moyens. Parfois, en raison du trafic réseau instable, il y a quelques secondes de bande d'erreur pour un petit travail, ou des dizaines de secondes de bande d'erreur pour un gros travail.</a:t>
            </a:r>
          </a:p>
        </p:txBody>
      </p:sp>
    </p:spTree>
    <p:extLst>
      <p:ext uri="{BB962C8B-B14F-4D97-AF65-F5344CB8AC3E}">
        <p14:creationId xmlns:p14="http://schemas.microsoft.com/office/powerpoint/2010/main" val="174134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Méthode d’étude : « Word Count-Trie par clés »</a:t>
            </a:r>
            <a:br>
              <a:rPr lang="fr-FR" b="1" dirty="0"/>
            </a:br>
            <a:endParaRPr lang="fr-FR" sz="1800" b="1" dirty="0"/>
          </a:p>
        </p:txBody>
      </p:sp>
      <p:sp>
        <p:nvSpPr>
          <p:cNvPr id="2" name="Flowchart: Terminator 1"/>
          <p:cNvSpPr/>
          <p:nvPr/>
        </p:nvSpPr>
        <p:spPr>
          <a:xfrm>
            <a:off x="851791" y="1304278"/>
            <a:ext cx="10707329" cy="1332064"/>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ln>
                  <a:solidFill>
                    <a:schemeClr val="tx1"/>
                  </a:solidFill>
                </a:ln>
                <a:solidFill>
                  <a:schemeClr val="tx1"/>
                </a:solidFill>
                <a:latin typeface="Calibri" panose="020F0502020204030204" pitchFamily="34" charset="0"/>
                <a:cs typeface="Calibri" panose="020F0502020204030204" pitchFamily="34" charset="0"/>
              </a:rPr>
              <a:t>Word Count-tries par clés lit les fichiers texte et compte la fréquence à laquelle les mots apparaissent. L'entrée est des fichiers texte et la sortie est des fichiers texte, dont chaque ligne contient un mot et le nombre de fois qu'il s'est produit.</a:t>
            </a:r>
          </a:p>
        </p:txBody>
      </p:sp>
      <p:sp>
        <p:nvSpPr>
          <p:cNvPr id="4" name="TextBox 3"/>
          <p:cNvSpPr txBox="1"/>
          <p:nvPr/>
        </p:nvSpPr>
        <p:spPr>
          <a:xfrm>
            <a:off x="307975" y="2754017"/>
            <a:ext cx="1787804" cy="369332"/>
          </a:xfrm>
          <a:prstGeom prst="rect">
            <a:avLst/>
          </a:prstGeom>
          <a:noFill/>
        </p:spPr>
        <p:txBody>
          <a:bodyPr wrap="square" rtlCol="0">
            <a:spAutoFit/>
          </a:bodyPr>
          <a:lstStyle/>
          <a:p>
            <a:r>
              <a:rPr lang="fr-FR" dirty="0"/>
              <a:t>Par Exemple :</a:t>
            </a:r>
          </a:p>
        </p:txBody>
      </p:sp>
      <p:pic>
        <p:nvPicPr>
          <p:cNvPr id="17" name="Image 4"/>
          <p:cNvPicPr/>
          <p:nvPr/>
        </p:nvPicPr>
        <p:blipFill>
          <a:blip r:embed="rId11"/>
          <a:stretch>
            <a:fillRect/>
          </a:stretch>
        </p:blipFill>
        <p:spPr>
          <a:xfrm>
            <a:off x="3185652" y="2998840"/>
            <a:ext cx="6046837" cy="3117614"/>
          </a:xfrm>
          <a:prstGeom prst="rect">
            <a:avLst/>
          </a:prstGeom>
        </p:spPr>
      </p:pic>
    </p:spTree>
    <p:extLst>
      <p:ext uri="{BB962C8B-B14F-4D97-AF65-F5344CB8AC3E}">
        <p14:creationId xmlns:p14="http://schemas.microsoft.com/office/powerpoint/2010/main" val="9610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me 16"/>
          <p:cNvGraphicFramePr/>
          <p:nvPr>
            <p:extLst>
              <p:ext uri="{D42A27DB-BD31-4B8C-83A1-F6EECF244321}">
                <p14:modId xmlns:p14="http://schemas.microsoft.com/office/powerpoint/2010/main" val="349214240"/>
              </p:ext>
            </p:extLst>
          </p:nvPr>
        </p:nvGraphicFramePr>
        <p:xfrm>
          <a:off x="334911" y="0"/>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numéro de diapositive 1"/>
          <p:cNvSpPr>
            <a:spLocks noGrp="1"/>
          </p:cNvSpPr>
          <p:nvPr>
            <p:ph type="sldNum" sz="quarter" idx="14"/>
          </p:nvPr>
        </p:nvSpPr>
        <p:spPr/>
        <p:txBody>
          <a:bodyPr/>
          <a:lstStyle/>
          <a:p>
            <a:fld id="{26B3AD25-227A-4585-B9DA-E77F1F8C2329}" type="slidenum">
              <a:rPr lang="fr-FR" smtClean="0"/>
              <a:t>3</a:t>
            </a:fld>
            <a:endParaRPr lang="fr-FR"/>
          </a:p>
        </p:txBody>
      </p:sp>
      <p:pic>
        <p:nvPicPr>
          <p:cNvPr id="16" name="Image 15"/>
          <p:cNvPicPr>
            <a:picLocks noChangeAspect="1"/>
          </p:cNvPicPr>
          <p:nvPr/>
        </p:nvPicPr>
        <p:blipFill>
          <a:blip r:embed="rId8"/>
          <a:stretch>
            <a:fillRect/>
          </a:stretch>
        </p:blipFill>
        <p:spPr>
          <a:xfrm>
            <a:off x="239349" y="6253609"/>
            <a:ext cx="2865978" cy="439754"/>
          </a:xfrm>
          <a:prstGeom prst="rect">
            <a:avLst/>
          </a:prstGeom>
        </p:spPr>
      </p:pic>
      <p:pic>
        <p:nvPicPr>
          <p:cNvPr id="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à coins arrondis 2"/>
          <p:cNvSpPr/>
          <p:nvPr/>
        </p:nvSpPr>
        <p:spPr>
          <a:xfrm>
            <a:off x="334912" y="144097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a:solidFill>
                    <a:schemeClr val="tx1"/>
                  </a:solidFill>
                </a:ln>
                <a:latin typeface="Garamond" panose="02020404030301010803" pitchFamily="18" charset="0"/>
              </a:rPr>
              <a:t>Dans le cadre de notre deuxième année à l’école Supérieure de technologie de Meknès, </a:t>
            </a:r>
          </a:p>
          <a:p>
            <a:pPr algn="ctr"/>
            <a:r>
              <a:rPr lang="fr-FR" dirty="0">
                <a:ln>
                  <a:solidFill>
                    <a:schemeClr val="tx1"/>
                  </a:solidFill>
                </a:ln>
                <a:latin typeface="Garamond" panose="02020404030301010803" pitchFamily="18" charset="0"/>
              </a:rPr>
              <a:t>nous avons réalisé notre stage de fin d’étude  dans le cadre  </a:t>
            </a:r>
          </a:p>
          <a:p>
            <a:pPr algn="ctr"/>
            <a:r>
              <a:rPr lang="fr-FR" dirty="0">
                <a:ln>
                  <a:solidFill>
                    <a:schemeClr val="tx1"/>
                  </a:solidFill>
                </a:ln>
                <a:latin typeface="Garamond" panose="02020404030301010803" pitchFamily="18" charset="0"/>
              </a:rPr>
              <a:t>d’une Recherche théorique sur Hadoop et Spark.</a:t>
            </a:r>
          </a:p>
          <a:p>
            <a:pPr algn="ctr"/>
            <a:endParaRPr lang="fr-FR" dirty="0"/>
          </a:p>
        </p:txBody>
      </p:sp>
      <p:pic>
        <p:nvPicPr>
          <p:cNvPr id="4" name="Picture 3"/>
          <p:cNvPicPr>
            <a:picLocks noChangeAspect="1"/>
          </p:cNvPicPr>
          <p:nvPr/>
        </p:nvPicPr>
        <p:blipFill rotWithShape="1">
          <a:blip r:embed="rId11" cstate="print">
            <a:extLst>
              <a:ext uri="{28A0092B-C50C-407E-A947-70E740481C1C}">
                <a14:useLocalDpi xmlns:a14="http://schemas.microsoft.com/office/drawing/2010/main" val="0"/>
              </a:ext>
            </a:extLst>
          </a:blip>
          <a:srcRect l="6475" t="6643" r="8022" b="15160"/>
          <a:stretch/>
        </p:blipFill>
        <p:spPr>
          <a:xfrm>
            <a:off x="404485" y="3337298"/>
            <a:ext cx="5858116" cy="2745903"/>
          </a:xfrm>
          <a:prstGeom prst="rect">
            <a:avLst/>
          </a:prstGeom>
          <a:ln>
            <a:noFill/>
          </a:ln>
          <a:effectLst>
            <a:outerShdw blurRad="292100" dist="139700" dir="2700000" algn="tl" rotWithShape="0">
              <a:srgbClr val="333333">
                <a:alpha val="65000"/>
              </a:srgbClr>
            </a:outerShdw>
          </a:effectLst>
        </p:spPr>
      </p:pic>
      <p:pic>
        <p:nvPicPr>
          <p:cNvPr id="1026" name="Picture 2" descr="Hadoop en Action : les outils utilisés dans un POC Big Dat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00273" y="3367024"/>
            <a:ext cx="2992651" cy="10306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 Wikipédi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00273" y="4473677"/>
            <a:ext cx="2998643" cy="163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38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Résultat du Méthode d’étude : « Word Count-Trie par clés »</a:t>
            </a:r>
            <a:br>
              <a:rPr lang="fr-FR" b="1" dirty="0"/>
            </a:br>
            <a:endParaRPr lang="fr-FR" sz="1800" b="1" dirty="0"/>
          </a:p>
        </p:txBody>
      </p:sp>
      <p:sp>
        <p:nvSpPr>
          <p:cNvPr id="7" name="Rectangle 6"/>
          <p:cNvSpPr/>
          <p:nvPr/>
        </p:nvSpPr>
        <p:spPr>
          <a:xfrm>
            <a:off x="239349" y="1311906"/>
            <a:ext cx="11713302" cy="16577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il existe un rapport de performances stable entre Spark et Hadoop car les données sont traitées dans le nœud local, que ce soit dans Hadoop ou dans Spark. Cependant, à mesure que la taille des données augmente, c'est-à-dire que davantage de blocs divisés sont générés, il y a un rapport de performance croissant entre Spark et Hadoop. Ici, le rapport de performance (PR) est défini comme :</a:t>
            </a:r>
          </a:p>
        </p:txBody>
      </p:sp>
      <mc:AlternateContent xmlns:mc="http://schemas.openxmlformats.org/markup-compatibility/2006" xmlns:a14="http://schemas.microsoft.com/office/drawing/2010/main">
        <mc:Choice Requires="a14">
          <p:sp>
            <p:nvSpPr>
              <p:cNvPr id="8" name="Rectangle 7"/>
              <p:cNvSpPr/>
              <p:nvPr/>
            </p:nvSpPr>
            <p:spPr>
              <a:xfrm>
                <a:off x="2454449" y="4072691"/>
                <a:ext cx="7502013" cy="675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𝑃𝑅</m:t>
                      </m:r>
                      <m:r>
                        <a:rPr lang="fr-FR" i="0">
                          <a:latin typeface="Cambria Math" panose="02040503050406030204" pitchFamily="18" charset="0"/>
                        </a:rPr>
                        <m:t>= </m:t>
                      </m:r>
                      <m:f>
                        <m:fPr>
                          <m:ctrlPr>
                            <a:rPr lang="fr-FR" i="1">
                              <a:latin typeface="Cambria Math" panose="02040503050406030204" pitchFamily="18" charset="0"/>
                            </a:rPr>
                          </m:ctrlPr>
                        </m:fPr>
                        <m:num>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𝑢𝑛𝑒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𝑆𝑝𝑎𝑟𝑘</m:t>
                          </m:r>
                        </m:num>
                        <m:den>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r>
                            <a:rPr lang="fr-FR" i="1">
                              <a:latin typeface="Cambria Math" panose="02040503050406030204" pitchFamily="18" charset="0"/>
                            </a:rPr>
                            <m:t>𝑑</m:t>
                          </m:r>
                          <m:r>
                            <a:rPr lang="fr-FR" i="0">
                              <a:latin typeface="Cambria Math" panose="02040503050406030204" pitchFamily="18" charset="0"/>
                            </a:rPr>
                            <m:t>′</m:t>
                          </m:r>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𝑙𝑎</m:t>
                          </m:r>
                          <m:r>
                            <a:rPr lang="fr-FR" i="0">
                              <a:latin typeface="Cambria Math" panose="02040503050406030204" pitchFamily="18" charset="0"/>
                            </a:rPr>
                            <m:t> </m:t>
                          </m:r>
                          <m:r>
                            <a:rPr lang="fr-FR" i="1">
                              <a:latin typeface="Cambria Math" panose="02040503050406030204" pitchFamily="18" charset="0"/>
                            </a:rPr>
                            <m:t>𝑚</m:t>
                          </m:r>
                          <m:r>
                            <a:rPr lang="fr-FR" i="0">
                              <a:latin typeface="Cambria Math" panose="02040503050406030204" pitchFamily="18" charset="0"/>
                            </a:rPr>
                            <m:t>ê</m:t>
                          </m:r>
                          <m:r>
                            <a:rPr lang="fr-FR" i="1">
                              <a:latin typeface="Cambria Math" panose="02040503050406030204" pitchFamily="18" charset="0"/>
                            </a:rPr>
                            <m:t>𝑚𝑒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𝐻𝑎𝑑𝑜𝑜𝑝</m:t>
                          </m:r>
                        </m:den>
                      </m:f>
                    </m:oMath>
                  </m:oMathPara>
                </a14:m>
                <a:endParaRPr lang="fr-FR" dirty="0"/>
              </a:p>
            </p:txBody>
          </p:sp>
        </mc:Choice>
        <mc:Fallback xmlns="">
          <p:sp>
            <p:nvSpPr>
              <p:cNvPr id="8" name="Rectangle 7"/>
              <p:cNvSpPr>
                <a:spLocks noRot="1" noChangeAspect="1" noMove="1" noResize="1" noEditPoints="1" noAdjustHandles="1" noChangeArrowheads="1" noChangeShapeType="1" noTextEdit="1"/>
              </p:cNvSpPr>
              <p:nvPr/>
            </p:nvSpPr>
            <p:spPr>
              <a:xfrm>
                <a:off x="2454449" y="4072691"/>
                <a:ext cx="7502013" cy="675441"/>
              </a:xfrm>
              <a:prstGeom prst="rect">
                <a:avLst/>
              </a:prstGeom>
              <a:blipFill>
                <a:blip r:embed="rId11"/>
                <a:stretch>
                  <a:fillRect/>
                </a:stretch>
              </a:blipFill>
            </p:spPr>
            <p:txBody>
              <a:bodyPr/>
              <a:lstStyle/>
              <a:p>
                <a:r>
                  <a:rPr lang="fr-FR">
                    <a:noFill/>
                  </a:rPr>
                  <a:t> </a:t>
                </a:r>
              </a:p>
            </p:txBody>
          </p:sp>
        </mc:Fallback>
      </mc:AlternateContent>
      <p:sp>
        <p:nvSpPr>
          <p:cNvPr id="9" name="TextBox 8"/>
          <p:cNvSpPr txBox="1"/>
          <p:nvPr/>
        </p:nvSpPr>
        <p:spPr>
          <a:xfrm>
            <a:off x="550760" y="3509090"/>
            <a:ext cx="2056973" cy="369332"/>
          </a:xfrm>
          <a:prstGeom prst="rect">
            <a:avLst/>
          </a:prstGeom>
          <a:noFill/>
        </p:spPr>
        <p:txBody>
          <a:bodyPr wrap="none" rtlCol="0">
            <a:spAutoFit/>
          </a:bodyPr>
          <a:lstStyle/>
          <a:p>
            <a:r>
              <a:rPr lang="fr-FR" dirty="0"/>
              <a:t>Pour calculé (PR):</a:t>
            </a:r>
          </a:p>
        </p:txBody>
      </p:sp>
      <p:pic>
        <p:nvPicPr>
          <p:cNvPr id="15" name="Image 20"/>
          <p:cNvPicPr/>
          <p:nvPr/>
        </p:nvPicPr>
        <p:blipFill>
          <a:blip r:embed="rId12">
            <a:extLst>
              <a:ext uri="{28A0092B-C50C-407E-A947-70E740481C1C}">
                <a14:useLocalDpi xmlns:a14="http://schemas.microsoft.com/office/drawing/2010/main" val="0"/>
              </a:ext>
            </a:extLst>
          </a:blip>
          <a:stretch>
            <a:fillRect/>
          </a:stretch>
        </p:blipFill>
        <p:spPr>
          <a:xfrm>
            <a:off x="993057" y="3351346"/>
            <a:ext cx="10707330" cy="2464836"/>
          </a:xfrm>
          <a:prstGeom prst="rect">
            <a:avLst/>
          </a:prstGeom>
        </p:spPr>
      </p:pic>
    </p:spTree>
    <p:extLst>
      <p:ext uri="{BB962C8B-B14F-4D97-AF65-F5344CB8AC3E}">
        <p14:creationId xmlns:p14="http://schemas.microsoft.com/office/powerpoint/2010/main" val="204936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grpId="1" nodeType="clickEffect">
                                  <p:stCondLst>
                                    <p:cond delay="0"/>
                                  </p:stCondLst>
                                  <p:childTnLst>
                                    <p:anim calcmode="lin" valueType="num">
                                      <p:cBhvr>
                                        <p:cTn id="16" dur="500"/>
                                        <p:tgtEl>
                                          <p:spTgt spid="9"/>
                                        </p:tgtEl>
                                        <p:attrNameLst>
                                          <p:attrName>ppt_w</p:attrName>
                                        </p:attrNameLst>
                                      </p:cBhvr>
                                      <p:tavLst>
                                        <p:tav tm="0">
                                          <p:val>
                                            <p:strVal val="ppt_w"/>
                                          </p:val>
                                        </p:tav>
                                        <p:tav tm="100000">
                                          <p:val>
                                            <p:fltVal val="0"/>
                                          </p:val>
                                        </p:tav>
                                      </p:tavLst>
                                    </p:anim>
                                    <p:anim calcmode="lin" valueType="num">
                                      <p:cBhvr>
                                        <p:cTn id="17" dur="500"/>
                                        <p:tgtEl>
                                          <p:spTgt spid="9"/>
                                        </p:tgtEl>
                                        <p:attrNameLst>
                                          <p:attrName>ppt_h</p:attrName>
                                        </p:attrNameLst>
                                      </p:cBhvr>
                                      <p:tavLst>
                                        <p:tav tm="0">
                                          <p:val>
                                            <p:strVal val="ppt_h"/>
                                          </p:val>
                                        </p:tav>
                                        <p:tav tm="100000">
                                          <p:val>
                                            <p:fltVal val="0"/>
                                          </p:val>
                                        </p:tav>
                                      </p:tavLst>
                                    </p:anim>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53" presetClass="exit" presetSubtype="32" fill="hold" grpId="1" nodeType="withEffect">
                                  <p:stCondLst>
                                    <p:cond delay="0"/>
                                  </p:stCondLst>
                                  <p:childTnLst>
                                    <p:anim calcmode="lin" valueType="num">
                                      <p:cBhvr>
                                        <p:cTn id="21" dur="500"/>
                                        <p:tgtEl>
                                          <p:spTgt spid="8"/>
                                        </p:tgtEl>
                                        <p:attrNameLst>
                                          <p:attrName>ppt_w</p:attrName>
                                        </p:attrNameLst>
                                      </p:cBhvr>
                                      <p:tavLst>
                                        <p:tav tm="0">
                                          <p:val>
                                            <p:strVal val="ppt_w"/>
                                          </p:val>
                                        </p:tav>
                                        <p:tav tm="100000">
                                          <p:val>
                                            <p:fltVal val="0"/>
                                          </p:val>
                                        </p:tav>
                                      </p:tavLst>
                                    </p:anim>
                                    <p:anim calcmode="lin" valueType="num">
                                      <p:cBhvr>
                                        <p:cTn id="22" dur="500"/>
                                        <p:tgtEl>
                                          <p:spTgt spid="8"/>
                                        </p:tgtEl>
                                        <p:attrNameLst>
                                          <p:attrName>ppt_h</p:attrName>
                                        </p:attrNameLst>
                                      </p:cBhvr>
                                      <p:tavLst>
                                        <p:tav tm="0">
                                          <p:val>
                                            <p:strVal val="ppt_h"/>
                                          </p:val>
                                        </p:tav>
                                        <p:tav tm="100000">
                                          <p:val>
                                            <p:fltVal val="0"/>
                                          </p:val>
                                        </p:tav>
                                      </p:tavLst>
                                    </p:anim>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8" grpId="1"/>
      <p:bldP spid="9" grpId="0"/>
      <p:bldP spid="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Méthode d’étude : « Word Count-Trie par Valeurs »</a:t>
            </a:r>
            <a:br>
              <a:rPr lang="fr-FR" b="1" dirty="0"/>
            </a:br>
            <a:endParaRPr lang="fr-FR" sz="1800" b="1" dirty="0"/>
          </a:p>
        </p:txBody>
      </p:sp>
      <p:sp>
        <p:nvSpPr>
          <p:cNvPr id="4" name="TextBox 3"/>
          <p:cNvSpPr txBox="1"/>
          <p:nvPr/>
        </p:nvSpPr>
        <p:spPr>
          <a:xfrm>
            <a:off x="239349" y="2971235"/>
            <a:ext cx="1787804" cy="369332"/>
          </a:xfrm>
          <a:prstGeom prst="rect">
            <a:avLst/>
          </a:prstGeom>
          <a:noFill/>
        </p:spPr>
        <p:txBody>
          <a:bodyPr wrap="square" rtlCol="0">
            <a:spAutoFit/>
          </a:bodyPr>
          <a:lstStyle/>
          <a:p>
            <a:r>
              <a:rPr lang="fr-FR" dirty="0"/>
              <a:t>Par Exemple :</a:t>
            </a:r>
          </a:p>
        </p:txBody>
      </p:sp>
      <p:sp>
        <p:nvSpPr>
          <p:cNvPr id="7" name="Rectangle 6"/>
          <p:cNvSpPr/>
          <p:nvPr/>
        </p:nvSpPr>
        <p:spPr>
          <a:xfrm>
            <a:off x="307975" y="1241562"/>
            <a:ext cx="11644676" cy="16450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Cette méthode consiste sur trois Job qui complètent l'ensemble du programme. Le premier Job produit les mêmes données immédiates comme ce que fait la première méthode d’étude. Le deuxième Job échange la valeur-clé paires, puis utilise la fonction de tri des nombres entiers pour trier les fréquences. Enfin, le troisième Job consiste à regrouper les données immédiates par fréquence, puis à les trier par mots.</a:t>
            </a:r>
          </a:p>
        </p:txBody>
      </p:sp>
      <p:pic>
        <p:nvPicPr>
          <p:cNvPr id="13" name="Image 5"/>
          <p:cNvPicPr/>
          <p:nvPr/>
        </p:nvPicPr>
        <p:blipFill>
          <a:blip r:embed="rId11"/>
          <a:stretch>
            <a:fillRect/>
          </a:stretch>
        </p:blipFill>
        <p:spPr>
          <a:xfrm>
            <a:off x="307975" y="3448499"/>
            <a:ext cx="11644676" cy="2544445"/>
          </a:xfrm>
          <a:prstGeom prst="rect">
            <a:avLst/>
          </a:prstGeom>
        </p:spPr>
      </p:pic>
    </p:spTree>
    <p:extLst>
      <p:ext uri="{BB962C8B-B14F-4D97-AF65-F5344CB8AC3E}">
        <p14:creationId xmlns:p14="http://schemas.microsoft.com/office/powerpoint/2010/main" val="174282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Résultat du Méthode d’étude : « Word Count-Trie par valeurs »</a:t>
            </a:r>
            <a:br>
              <a:rPr lang="fr-FR" b="1" dirty="0"/>
            </a:br>
            <a:endParaRPr lang="fr-FR" sz="1800" b="1" dirty="0"/>
          </a:p>
        </p:txBody>
      </p:sp>
      <p:sp>
        <p:nvSpPr>
          <p:cNvPr id="7" name="Rectangle 6"/>
          <p:cNvSpPr/>
          <p:nvPr/>
        </p:nvSpPr>
        <p:spPr>
          <a:xfrm>
            <a:off x="239349" y="1374308"/>
            <a:ext cx="11713302" cy="85260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lvl="0" algn="just">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La valeur du rapport de performance est supérieure à celle de la première méthode d’étude car il existe plusieurs itérations.</a:t>
            </a:r>
          </a:p>
        </p:txBody>
      </p:sp>
      <p:pic>
        <p:nvPicPr>
          <p:cNvPr id="13" name="Image 21"/>
          <p:cNvPicPr/>
          <p:nvPr/>
        </p:nvPicPr>
        <p:blipFill>
          <a:blip r:embed="rId11">
            <a:extLst>
              <a:ext uri="{28A0092B-C50C-407E-A947-70E740481C1C}">
                <a14:useLocalDpi xmlns:a14="http://schemas.microsoft.com/office/drawing/2010/main" val="0"/>
              </a:ext>
            </a:extLst>
          </a:blip>
          <a:stretch>
            <a:fillRect/>
          </a:stretch>
        </p:blipFill>
        <p:spPr>
          <a:xfrm>
            <a:off x="816076" y="2652394"/>
            <a:ext cx="10825317" cy="2971658"/>
          </a:xfrm>
          <a:prstGeom prst="rect">
            <a:avLst/>
          </a:prstGeom>
        </p:spPr>
      </p:pic>
    </p:spTree>
    <p:extLst>
      <p:ext uri="{BB962C8B-B14F-4D97-AF65-F5344CB8AC3E}">
        <p14:creationId xmlns:p14="http://schemas.microsoft.com/office/powerpoint/2010/main" val="42167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803020"/>
            <a:ext cx="7897044" cy="396210"/>
          </a:xfrm>
        </p:spPr>
        <p:txBody>
          <a:bodyPr/>
          <a:lstStyle/>
          <a:p>
            <a:r>
              <a:rPr lang="fr-FR" sz="1800" b="1" dirty="0"/>
              <a:t>Algorithme itératif :</a:t>
            </a:r>
            <a:br>
              <a:rPr lang="fr-FR" b="1" dirty="0"/>
            </a:br>
            <a:endParaRPr lang="fr-FR" sz="1800" b="1" dirty="0"/>
          </a:p>
        </p:txBody>
      </p:sp>
      <p:sp>
        <p:nvSpPr>
          <p:cNvPr id="7" name="Rectangle 6"/>
          <p:cNvSpPr/>
          <p:nvPr/>
        </p:nvSpPr>
        <p:spPr>
          <a:xfrm>
            <a:off x="155575" y="1121886"/>
            <a:ext cx="11907998" cy="474428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Par exemple: </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PageRank apparaît avec le développement de moteurs de recherche Web. C'est considéré comme la probabilité qu'un utilisateur, qui reçoit une page au hasard et clique sur des liens au hasard tout le temps, finit par s'ennuyer et passe à une autre page au hasard. Comme résultat, il est utilisé pour calculer un classement de qualité pour chaque page dans la structure de liens du Web, et améliore ainsi la précision des résultats de recherche. C'est ainsi que Google Le moteur de recherche évalue la qualité des pages Web.</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Fondamentalement, l'idée centrale du PageRank est la suivante : </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 grand nombre d'autres pages, il est beaucoup plus important qu'une page liée par quelques autres, et cette page possède également une valeur de rang plus élevée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une autre page avec une valeur de classement plus élevée, sa valeur de classement est améliorée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Le but final de cet algorithme est de trouver des rangs stables pour tous les liens après plusieurs itérations</a:t>
            </a:r>
          </a:p>
          <a:p>
            <a:endParaRPr lang="fr-FR" dirty="0"/>
          </a:p>
        </p:txBody>
      </p:sp>
    </p:spTree>
    <p:extLst>
      <p:ext uri="{BB962C8B-B14F-4D97-AF65-F5344CB8AC3E}">
        <p14:creationId xmlns:p14="http://schemas.microsoft.com/office/powerpoint/2010/main" val="373380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1200329"/>
          </a:xfrm>
          <a:prstGeom prst="rect">
            <a:avLst/>
          </a:prstGeom>
          <a:noFill/>
        </p:spPr>
        <p:txBody>
          <a:bodyPr wrap="square" rtlCol="0">
            <a:spAutoFit/>
          </a:bodyPr>
          <a:lstStyle/>
          <a:p>
            <a:pPr>
              <a:lnSpc>
                <a:spcPct val="150000"/>
              </a:lnSpc>
            </a:pPr>
            <a:r>
              <a:rPr lang="fr-FR" i="1" dirty="0"/>
              <a:t>La valeur de PageRank sera calculée par la formule suivante, qui a été proposée par les fondateurs de Google Brin et Page en 1998 :</a:t>
            </a:r>
          </a:p>
          <a:p>
            <a:endParaRPr lang="fr-FR" dirty="0"/>
          </a:p>
        </p:txBody>
      </p:sp>
      <p:pic>
        <p:nvPicPr>
          <p:cNvPr id="12" name="Image 7"/>
          <p:cNvPicPr/>
          <p:nvPr/>
        </p:nvPicPr>
        <p:blipFill>
          <a:blip r:embed="rId11"/>
          <a:stretch>
            <a:fillRect/>
          </a:stretch>
        </p:blipFill>
        <p:spPr>
          <a:xfrm>
            <a:off x="2914648" y="2169755"/>
            <a:ext cx="6179265" cy="1366146"/>
          </a:xfrm>
          <a:prstGeom prst="rect">
            <a:avLst/>
          </a:prstGeom>
        </p:spPr>
      </p:pic>
      <p:sp>
        <p:nvSpPr>
          <p:cNvPr id="8" name="TextBox 7"/>
          <p:cNvSpPr txBox="1"/>
          <p:nvPr/>
        </p:nvSpPr>
        <p:spPr>
          <a:xfrm>
            <a:off x="460375" y="3984042"/>
            <a:ext cx="8211543" cy="1477328"/>
          </a:xfrm>
          <a:prstGeom prst="rect">
            <a:avLst/>
          </a:prstGeom>
          <a:noFill/>
        </p:spPr>
        <p:txBody>
          <a:bodyPr wrap="none" rtlCol="0">
            <a:spAutoFit/>
          </a:bodyPr>
          <a:lstStyle/>
          <a:p>
            <a:r>
              <a:rPr lang="fr-FR" dirty="0"/>
              <a:t>𝑅𝑖 : La valeur PageRank du lien i</a:t>
            </a:r>
          </a:p>
          <a:p>
            <a:r>
              <a:rPr lang="fr-FR" dirty="0"/>
              <a:t>𝑅𝑗 : La valeur PageRank du lien j</a:t>
            </a:r>
          </a:p>
          <a:p>
            <a:r>
              <a:rPr lang="fr-FR" dirty="0"/>
              <a:t>𝑁𝑗 : Le nombre de liens sortants du lien j pointant vers ses liens voisins</a:t>
            </a:r>
          </a:p>
          <a:p>
            <a:r>
              <a:rPr lang="fr-FR" dirty="0"/>
              <a:t>𝑆 : L'ensemble des liens qui pointent vers le lien i</a:t>
            </a:r>
          </a:p>
          <a:p>
            <a:r>
              <a:rPr lang="fr-FR" dirty="0"/>
              <a:t>𝑑 : Le facteur d'amortissement- The damping factor - (généralement, d = 0,85).</a:t>
            </a:r>
          </a:p>
        </p:txBody>
      </p:sp>
    </p:spTree>
    <p:extLst>
      <p:ext uri="{BB962C8B-B14F-4D97-AF65-F5344CB8AC3E}">
        <p14:creationId xmlns:p14="http://schemas.microsoft.com/office/powerpoint/2010/main" val="3722471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784830"/>
          </a:xfrm>
          <a:prstGeom prst="rect">
            <a:avLst/>
          </a:prstGeom>
          <a:noFill/>
        </p:spPr>
        <p:txBody>
          <a:bodyPr wrap="square" rtlCol="0">
            <a:spAutoFit/>
          </a:bodyPr>
          <a:lstStyle/>
          <a:p>
            <a:pPr>
              <a:lnSpc>
                <a:spcPct val="150000"/>
              </a:lnSpc>
            </a:pPr>
            <a:r>
              <a:rPr lang="fr-FR" i="1" dirty="0"/>
              <a:t>Ce table présenter le temps de travaille pour PageRank : </a:t>
            </a:r>
          </a:p>
          <a:p>
            <a:endParaRPr lang="fr-FR" dirty="0"/>
          </a:p>
        </p:txBody>
      </p:sp>
      <p:pic>
        <p:nvPicPr>
          <p:cNvPr id="11" name="Image 22"/>
          <p:cNvPicPr/>
          <p:nvPr/>
        </p:nvPicPr>
        <p:blipFill>
          <a:blip r:embed="rId11"/>
          <a:stretch>
            <a:fillRect/>
          </a:stretch>
        </p:blipFill>
        <p:spPr>
          <a:xfrm>
            <a:off x="1703374" y="2049469"/>
            <a:ext cx="9004164" cy="3318944"/>
          </a:xfrm>
          <a:prstGeom prst="rect">
            <a:avLst/>
          </a:prstGeom>
        </p:spPr>
      </p:pic>
    </p:spTree>
    <p:extLst>
      <p:ext uri="{BB962C8B-B14F-4D97-AF65-F5344CB8AC3E}">
        <p14:creationId xmlns:p14="http://schemas.microsoft.com/office/powerpoint/2010/main" val="120573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a:t>Le Temps de réalisation sur Spark pour chaque méthode :</a:t>
            </a:r>
            <a:br>
              <a:rPr lang="fr-FR" b="1" dirty="0"/>
            </a:br>
            <a:endParaRPr lang="fr-FR" sz="1800" b="1" dirty="0"/>
          </a:p>
        </p:txBody>
      </p:sp>
      <p:sp>
        <p:nvSpPr>
          <p:cNvPr id="2" name="TextBox 1"/>
          <p:cNvSpPr txBox="1"/>
          <p:nvPr/>
        </p:nvSpPr>
        <p:spPr>
          <a:xfrm>
            <a:off x="155575" y="1252725"/>
            <a:ext cx="11605311" cy="923330"/>
          </a:xfrm>
          <a:prstGeom prst="rect">
            <a:avLst/>
          </a:prstGeom>
          <a:noFill/>
        </p:spPr>
        <p:txBody>
          <a:bodyPr wrap="square" rtlCol="0">
            <a:spAutoFit/>
          </a:bodyPr>
          <a:lstStyle/>
          <a:p>
            <a:pPr>
              <a:lnSpc>
                <a:spcPct val="150000"/>
              </a:lnSpc>
            </a:pPr>
            <a:r>
              <a:rPr lang="fr-FR" i="1" dirty="0"/>
              <a:t>Spark permet de limiter l'utilisation de la mémoire de chaque exécuteur en affectant « spark.executor.memory » à une valeur appropriée. Et après cela, nous avons extrait les données suivantes :</a:t>
            </a:r>
          </a:p>
        </p:txBody>
      </p:sp>
      <p:sp>
        <p:nvSpPr>
          <p:cNvPr id="7" name="TextBox 6"/>
          <p:cNvSpPr txBox="1"/>
          <p:nvPr/>
        </p:nvSpPr>
        <p:spPr>
          <a:xfrm>
            <a:off x="162583" y="2503468"/>
            <a:ext cx="6042873"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la méthode Word Count-Trie par clés : </a:t>
            </a:r>
          </a:p>
        </p:txBody>
      </p:sp>
      <p:pic>
        <p:nvPicPr>
          <p:cNvPr id="13" name="Image 23"/>
          <p:cNvPicPr/>
          <p:nvPr/>
        </p:nvPicPr>
        <p:blipFill>
          <a:blip r:embed="rId11"/>
          <a:stretch>
            <a:fillRect/>
          </a:stretch>
        </p:blipFill>
        <p:spPr>
          <a:xfrm>
            <a:off x="377553" y="3131865"/>
            <a:ext cx="11161354" cy="2551180"/>
          </a:xfrm>
          <a:prstGeom prst="rect">
            <a:avLst/>
          </a:prstGeom>
        </p:spPr>
      </p:pic>
    </p:spTree>
    <p:extLst>
      <p:ext uri="{BB962C8B-B14F-4D97-AF65-F5344CB8AC3E}">
        <p14:creationId xmlns:p14="http://schemas.microsoft.com/office/powerpoint/2010/main" val="299817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a:t>Le Temps de réalisation sur Spark pour chaque méthode :</a:t>
            </a:r>
            <a:br>
              <a:rPr lang="fr-FR" b="1" dirty="0"/>
            </a:br>
            <a:endParaRPr lang="fr-FR" sz="1800" b="1" dirty="0"/>
          </a:p>
        </p:txBody>
      </p:sp>
      <p:sp>
        <p:nvSpPr>
          <p:cNvPr id="7" name="TextBox 6"/>
          <p:cNvSpPr txBox="1"/>
          <p:nvPr/>
        </p:nvSpPr>
        <p:spPr>
          <a:xfrm>
            <a:off x="155575" y="1239859"/>
            <a:ext cx="6436442"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la méthode Word Count-Trie par Valeurs: </a:t>
            </a:r>
          </a:p>
        </p:txBody>
      </p:sp>
      <p:pic>
        <p:nvPicPr>
          <p:cNvPr id="12" name="Image 24"/>
          <p:cNvPicPr/>
          <p:nvPr/>
        </p:nvPicPr>
        <p:blipFill>
          <a:blip r:embed="rId11"/>
          <a:stretch>
            <a:fillRect/>
          </a:stretch>
        </p:blipFill>
        <p:spPr>
          <a:xfrm>
            <a:off x="1284410" y="1738730"/>
            <a:ext cx="9842091" cy="1717675"/>
          </a:xfrm>
          <a:prstGeom prst="rect">
            <a:avLst/>
          </a:prstGeom>
        </p:spPr>
      </p:pic>
      <p:sp>
        <p:nvSpPr>
          <p:cNvPr id="14" name="TextBox 13"/>
          <p:cNvSpPr txBox="1"/>
          <p:nvPr/>
        </p:nvSpPr>
        <p:spPr>
          <a:xfrm>
            <a:off x="155575" y="3676685"/>
            <a:ext cx="4063677"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 fonctionnement de PageRank : </a:t>
            </a:r>
          </a:p>
        </p:txBody>
      </p:sp>
      <p:pic>
        <p:nvPicPr>
          <p:cNvPr id="16" name="Image 25"/>
          <p:cNvPicPr/>
          <p:nvPr/>
        </p:nvPicPr>
        <p:blipFill>
          <a:blip r:embed="rId12"/>
          <a:stretch>
            <a:fillRect/>
          </a:stretch>
        </p:blipFill>
        <p:spPr>
          <a:xfrm>
            <a:off x="1284410" y="4181206"/>
            <a:ext cx="9842091" cy="1932305"/>
          </a:xfrm>
          <a:prstGeom prst="rect">
            <a:avLst/>
          </a:prstGeom>
        </p:spPr>
      </p:pic>
    </p:spTree>
    <p:extLst>
      <p:ext uri="{BB962C8B-B14F-4D97-AF65-F5344CB8AC3E}">
        <p14:creationId xmlns:p14="http://schemas.microsoft.com/office/powerpoint/2010/main" val="115168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a:t>Le Temps de réalisation sur Spark pour chaque méthode :</a:t>
            </a:r>
            <a:br>
              <a:rPr lang="fr-FR" b="1" dirty="0"/>
            </a:br>
            <a:endParaRPr lang="fr-FR" sz="1800" b="1" dirty="0"/>
          </a:p>
        </p:txBody>
      </p:sp>
      <p:sp>
        <p:nvSpPr>
          <p:cNvPr id="7" name="TextBox 6"/>
          <p:cNvSpPr txBox="1"/>
          <p:nvPr/>
        </p:nvSpPr>
        <p:spPr>
          <a:xfrm>
            <a:off x="155575" y="1239859"/>
            <a:ext cx="1357295"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Remarques: </a:t>
            </a:r>
          </a:p>
        </p:txBody>
      </p:sp>
      <p:sp>
        <p:nvSpPr>
          <p:cNvPr id="2" name="Rectangle 1"/>
          <p:cNvSpPr/>
          <p:nvPr/>
        </p:nvSpPr>
        <p:spPr>
          <a:xfrm>
            <a:off x="307975" y="1744861"/>
            <a:ext cx="11644676" cy="1676741"/>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Basé sur la même utilisation de la mémoire, Spark fonctionne toujours mieux que Hadoop (la mémoire par défaut pour une tâche de carte est de 1 Go). Les raisons résultent principalement des facteurs suivants :</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Les charges de travail Spark ont un nombre d'accès au disque par seconde plus élevé que celui de Hadoop</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 une meilleure utilisation de la bande passante mémoire que Hadoop</a:t>
            </a:r>
          </a:p>
          <a:p>
            <a:pPr marL="800100" lvl="1" indent="-342900" algn="just">
              <a:lnSpc>
                <a:spcPct val="107000"/>
              </a:lnSpc>
              <a:spcAft>
                <a:spcPts val="800"/>
              </a:spcAft>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atteint des IPC plus élevés que Hadoop</a:t>
            </a:r>
          </a:p>
        </p:txBody>
      </p:sp>
      <p:sp>
        <p:nvSpPr>
          <p:cNvPr id="4" name="TextBox 3"/>
          <p:cNvSpPr txBox="1"/>
          <p:nvPr/>
        </p:nvSpPr>
        <p:spPr>
          <a:xfrm>
            <a:off x="307975" y="3557272"/>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Dans Spark, la planification des tâches est basée sur un mode piloté par les événements, mais Hadoop utilise des pulsations pour suivre les tâches, ce qui entraîne périodiquement des retards de quelques secondes.</a:t>
            </a:r>
          </a:p>
        </p:txBody>
      </p:sp>
      <p:sp>
        <p:nvSpPr>
          <p:cNvPr id="15" name="TextBox 14"/>
          <p:cNvSpPr txBox="1"/>
          <p:nvPr/>
        </p:nvSpPr>
        <p:spPr>
          <a:xfrm>
            <a:off x="347340" y="4513697"/>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Pour certaines applications impliquées dans l'algorithme itératif, Hadoop est totalement submergé par Spark car plusieurs travaux dans Hadoop ne peuvent pas partager des données et doivent accéder fréquemment à HDFS.</a:t>
            </a:r>
          </a:p>
        </p:txBody>
      </p:sp>
    </p:spTree>
    <p:extLst>
      <p:ext uri="{BB962C8B-B14F-4D97-AF65-F5344CB8AC3E}">
        <p14:creationId xmlns:p14="http://schemas.microsoft.com/office/powerpoint/2010/main" val="87703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a:t>Introduction</a:t>
            </a:r>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Résultat</a:t>
            </a:r>
          </a:p>
        </p:txBody>
      </p:sp>
      <p:grpSp>
        <p:nvGrpSpPr>
          <p:cNvPr id="29" name="Groupe 10"/>
          <p:cNvGrpSpPr/>
          <p:nvPr/>
        </p:nvGrpSpPr>
        <p:grpSpPr>
          <a:xfrm>
            <a:off x="6536724" y="754220"/>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4" name="Wave 3"/>
          <p:cNvSpPr/>
          <p:nvPr/>
        </p:nvSpPr>
        <p:spPr>
          <a:xfrm>
            <a:off x="1830101" y="2152569"/>
            <a:ext cx="8750709" cy="3085938"/>
          </a:xfrm>
          <a:prstGeom prst="wave">
            <a:avLst>
              <a:gd name="adj1" fmla="val 12500"/>
              <a:gd name="adj2" fmla="val -3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D'après ce travail, nous constatons que Spark surpasse totalement Hadoop sur les performances dans toutes les études de cas, en particulier celles impliquées dans l'algorithme itératif. Nous concluons que plusieurs facteurs peuvent entraîner une différence de performance significative.</a:t>
            </a:r>
          </a:p>
        </p:txBody>
      </p:sp>
    </p:spTree>
    <p:extLst>
      <p:ext uri="{BB962C8B-B14F-4D97-AF65-F5344CB8AC3E}">
        <p14:creationId xmlns:p14="http://schemas.microsoft.com/office/powerpoint/2010/main" val="175944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99581" y="975488"/>
            <a:ext cx="1445344"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4</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graphicFrame>
        <p:nvGraphicFramePr>
          <p:cNvPr id="16" name="Diagramme 15"/>
          <p:cNvGraphicFramePr/>
          <p:nvPr>
            <p:extLst>
              <p:ext uri="{D42A27DB-BD31-4B8C-83A1-F6EECF244321}">
                <p14:modId xmlns:p14="http://schemas.microsoft.com/office/powerpoint/2010/main" val="3029010260"/>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Image 18"/>
          <p:cNvPicPr>
            <a:picLocks noChangeAspect="1"/>
          </p:cNvPicPr>
          <p:nvPr/>
        </p:nvPicPr>
        <p:blipFill>
          <a:blip r:embed="rId8"/>
          <a:stretch>
            <a:fillRect/>
          </a:stretch>
        </p:blipFill>
        <p:spPr>
          <a:xfrm>
            <a:off x="239349" y="6253609"/>
            <a:ext cx="2865978" cy="439754"/>
          </a:xfrm>
          <a:prstGeom prst="rect">
            <a:avLst/>
          </a:prstGeom>
        </p:spPr>
      </p:pic>
      <p:pic>
        <p:nvPicPr>
          <p:cNvPr id="25"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17" name="Rectangle à coins arrondis 2"/>
          <p:cNvSpPr/>
          <p:nvPr/>
        </p:nvSpPr>
        <p:spPr>
          <a:xfrm>
            <a:off x="247716" y="249543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Big data désignent un ensemble très volumineux des données qu’aucun outil classique de gestion de base des données ou de gestion de l’information ne peut vraiment travailler.</a:t>
            </a:r>
          </a:p>
          <a:p>
            <a:pPr algn="ctr"/>
            <a:endParaRPr lang="fr-FR" dirty="0"/>
          </a:p>
        </p:txBody>
      </p:sp>
      <p:sp>
        <p:nvSpPr>
          <p:cNvPr id="2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spTree>
    <p:extLst>
      <p:ext uri="{BB962C8B-B14F-4D97-AF65-F5344CB8AC3E}">
        <p14:creationId xmlns:p14="http://schemas.microsoft.com/office/powerpoint/2010/main" val="9246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2709095280"/>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00854468"/>
              </p:ext>
            </p:extLst>
          </p:nvPr>
        </p:nvGraphicFramePr>
        <p:xfrm>
          <a:off x="460375" y="1616627"/>
          <a:ext cx="11137615" cy="4346229"/>
        </p:xfrm>
        <a:graphic>
          <a:graphicData uri="http://schemas.openxmlformats.org/drawingml/2006/table">
            <a:tbl>
              <a:tblPr firstRow="1" firstCol="1" bandRow="1">
                <a:tableStyleId>{5C22544A-7EE6-4342-B048-85BDC9FD1C3A}</a:tableStyleId>
              </a:tblPr>
              <a:tblGrid>
                <a:gridCol w="2158470">
                  <a:extLst>
                    <a:ext uri="{9D8B030D-6E8A-4147-A177-3AD203B41FA5}">
                      <a16:colId xmlns:a16="http://schemas.microsoft.com/office/drawing/2014/main" val="3861510129"/>
                    </a:ext>
                  </a:extLst>
                </a:gridCol>
                <a:gridCol w="4319167">
                  <a:extLst>
                    <a:ext uri="{9D8B030D-6E8A-4147-A177-3AD203B41FA5}">
                      <a16:colId xmlns:a16="http://schemas.microsoft.com/office/drawing/2014/main" val="1707999843"/>
                    </a:ext>
                  </a:extLst>
                </a:gridCol>
                <a:gridCol w="4659978">
                  <a:extLst>
                    <a:ext uri="{9D8B030D-6E8A-4147-A177-3AD203B41FA5}">
                      <a16:colId xmlns:a16="http://schemas.microsoft.com/office/drawing/2014/main" val="3383628191"/>
                    </a:ext>
                  </a:extLst>
                </a:gridCol>
              </a:tblGrid>
              <a:tr h="411163">
                <a:tc>
                  <a:txBody>
                    <a:bodyPr/>
                    <a:lstStyle/>
                    <a:p>
                      <a:pPr algn="just">
                        <a:lnSpc>
                          <a:spcPct val="107000"/>
                        </a:lnSpc>
                        <a:spcAft>
                          <a:spcPts val="800"/>
                        </a:spcAft>
                      </a:pPr>
                      <a:r>
                        <a:rPr lang="fr-FR" sz="1200">
                          <a:effectLst/>
                        </a:rPr>
                        <a:t>Base de comparaison </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Spark</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638544980"/>
                  </a:ext>
                </a:extLst>
              </a:tr>
              <a:tr h="411163">
                <a:tc>
                  <a:txBody>
                    <a:bodyPr/>
                    <a:lstStyle/>
                    <a:p>
                      <a:pPr algn="just">
                        <a:lnSpc>
                          <a:spcPct val="107000"/>
                        </a:lnSpc>
                        <a:spcAft>
                          <a:spcPts val="800"/>
                        </a:spcAft>
                      </a:pPr>
                      <a:r>
                        <a:rPr lang="fr-FR" sz="1200">
                          <a:effectLst/>
                        </a:rPr>
                        <a:t>Catégorie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de traitement des données de base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d'analyse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62844572"/>
                  </a:ext>
                </a:extLst>
              </a:tr>
              <a:tr h="626417">
                <a:tc>
                  <a:txBody>
                    <a:bodyPr/>
                    <a:lstStyle/>
                    <a:p>
                      <a:pPr algn="just">
                        <a:lnSpc>
                          <a:spcPct val="107000"/>
                        </a:lnSpc>
                        <a:spcAft>
                          <a:spcPts val="800"/>
                        </a:spcAft>
                      </a:pPr>
                      <a:r>
                        <a:rPr lang="fr-FR" sz="1200">
                          <a:effectLst/>
                        </a:rPr>
                        <a:t>Usage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Traitement par lots avec un énorme volume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Traitez les données en temps réel, à partir d'événements en temps réel comme Twitter, Facebook</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704963068"/>
                  </a:ext>
                </a:extLst>
              </a:tr>
              <a:tr h="411163">
                <a:tc>
                  <a:txBody>
                    <a:bodyPr/>
                    <a:lstStyle/>
                    <a:p>
                      <a:pPr algn="just">
                        <a:lnSpc>
                          <a:spcPct val="107000"/>
                        </a:lnSpc>
                        <a:spcAft>
                          <a:spcPts val="800"/>
                        </a:spcAft>
                      </a:pPr>
                      <a:r>
                        <a:rPr lang="fr-FR" sz="1200">
                          <a:effectLst/>
                        </a:rPr>
                        <a:t>Latence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élevée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faible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92211663"/>
                  </a:ext>
                </a:extLst>
              </a:tr>
              <a:tr h="411163">
                <a:tc>
                  <a:txBody>
                    <a:bodyPr/>
                    <a:lstStyle/>
                    <a:p>
                      <a:pPr algn="just">
                        <a:lnSpc>
                          <a:spcPct val="107000"/>
                        </a:lnSpc>
                        <a:spcAft>
                          <a:spcPts val="800"/>
                        </a:spcAft>
                      </a:pPr>
                      <a:r>
                        <a:rPr lang="fr-FR" sz="1200">
                          <a:effectLst/>
                        </a:rPr>
                        <a:t>Data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Traiter les données en mode batch</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Peut traiter de manière interactive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288238255"/>
                  </a:ext>
                </a:extLst>
              </a:tr>
              <a:tr h="626417">
                <a:tc>
                  <a:txBody>
                    <a:bodyPr/>
                    <a:lstStyle/>
                    <a:p>
                      <a:pPr algn="just">
                        <a:lnSpc>
                          <a:spcPct val="107000"/>
                        </a:lnSpc>
                        <a:spcAft>
                          <a:spcPts val="800"/>
                        </a:spcAft>
                      </a:pPr>
                      <a:r>
                        <a:rPr lang="fr-FR" sz="1200">
                          <a:effectLst/>
                        </a:rPr>
                        <a:t>Facilité d'utilisation</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Le modèle MapReduce de Hadoop est complexe, il faut gérer les API de bas niveau</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Plus facile à utiliser, l'abstraction permet à un utilisateur de traiter des données à l'aide d'opérateurs de haut niveau</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769646881"/>
                  </a:ext>
                </a:extLst>
              </a:tr>
              <a:tr h="411163">
                <a:tc>
                  <a:txBody>
                    <a:bodyPr/>
                    <a:lstStyle/>
                    <a:p>
                      <a:pPr algn="just">
                        <a:lnSpc>
                          <a:spcPct val="107000"/>
                        </a:lnSpc>
                        <a:spcAft>
                          <a:spcPts val="800"/>
                        </a:spcAft>
                      </a:pPr>
                      <a:r>
                        <a:rPr lang="fr-FR" sz="1200">
                          <a:effectLst/>
                        </a:rPr>
                        <a:t>Planificateur</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Planificateur de travaux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Calcul en mémoire, aucun planificateur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366489489"/>
                  </a:ext>
                </a:extLst>
              </a:tr>
              <a:tr h="411163">
                <a:tc>
                  <a:txBody>
                    <a:bodyPr/>
                    <a:lstStyle/>
                    <a:p>
                      <a:pPr algn="just">
                        <a:lnSpc>
                          <a:spcPct val="107000"/>
                        </a:lnSpc>
                        <a:spcAft>
                          <a:spcPts val="800"/>
                        </a:spcAft>
                      </a:pPr>
                      <a:r>
                        <a:rPr lang="fr-FR" sz="1200">
                          <a:effectLst/>
                        </a:rPr>
                        <a:t>Sécurité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Hautement sécurisé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sûr que 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172473252"/>
                  </a:ext>
                </a:extLst>
              </a:tr>
              <a:tr h="626417">
                <a:tc>
                  <a:txBody>
                    <a:bodyPr/>
                    <a:lstStyle/>
                    <a:p>
                      <a:pPr algn="just">
                        <a:lnSpc>
                          <a:spcPct val="107000"/>
                        </a:lnSpc>
                        <a:spcAft>
                          <a:spcPts val="800"/>
                        </a:spcAft>
                      </a:pPr>
                      <a:r>
                        <a:rPr lang="fr-FR" sz="1200">
                          <a:effectLst/>
                        </a:rPr>
                        <a:t>Coût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coûteux car le modèle MapReduce offre une stratégie moins chère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Plus coûteux que Hadoop car il dispose d'une solution en mémoire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018140755"/>
                  </a:ext>
                </a:extLst>
              </a:tr>
            </a:tbl>
          </a:graphicData>
        </a:graphic>
      </p:graphicFrame>
      <p:sp>
        <p:nvSpPr>
          <p:cNvPr id="9" name="TextBox 8"/>
          <p:cNvSpPr txBox="1"/>
          <p:nvPr/>
        </p:nvSpPr>
        <p:spPr>
          <a:xfrm>
            <a:off x="155575" y="994052"/>
            <a:ext cx="8994770" cy="369332"/>
          </a:xfrm>
          <a:prstGeom prst="rect">
            <a:avLst/>
          </a:prstGeom>
          <a:noFill/>
        </p:spPr>
        <p:txBody>
          <a:bodyPr wrap="none" rtlCol="0">
            <a:spAutoFit/>
          </a:bodyPr>
          <a:lstStyle/>
          <a:p>
            <a:r>
              <a:rPr lang="fr-FR" b="1"/>
              <a:t>On peut Résumer les différences </a:t>
            </a:r>
            <a:r>
              <a:rPr lang="fr-FR" b="1" dirty="0"/>
              <a:t>entre Hadoop et Spark dans le tableau suivant:</a:t>
            </a:r>
          </a:p>
        </p:txBody>
      </p:sp>
    </p:spTree>
    <p:extLst>
      <p:ext uri="{BB962C8B-B14F-4D97-AF65-F5344CB8AC3E}">
        <p14:creationId xmlns:p14="http://schemas.microsoft.com/office/powerpoint/2010/main" val="308349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Diagramme 29"/>
          <p:cNvGraphicFramePr/>
          <p:nvPr>
            <p:extLst>
              <p:ext uri="{D42A27DB-BD31-4B8C-83A1-F6EECF244321}">
                <p14:modId xmlns:p14="http://schemas.microsoft.com/office/powerpoint/2010/main" val="401852983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1" name="Rectangle à coins arrondis 2"/>
          <p:cNvSpPr/>
          <p:nvPr/>
        </p:nvSpPr>
        <p:spPr>
          <a:xfrm>
            <a:off x="239349" y="1059922"/>
            <a:ext cx="11716233" cy="4564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Il semble que l'utilisation de Spark soit le choix par défaut pour toute application de Big Data. </a:t>
            </a:r>
          </a:p>
          <a:p>
            <a:pPr algn="just">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La vérité est que Hadoop fournit des fonctionnalités que Spark ne possède pas, comme un système de fichiers distribué et Spark fournit un traitement en temps réel en mémoire pour les ensembles des données qui en ont besoin. Le scénario parfait du Big Data est exactement comme les concepteurs l'ont voulu : Hadoop et Spark travaillent ensemble au sein de la même équipe.</a:t>
            </a:r>
            <a:endParaRPr lang="fr-FR" dirty="0"/>
          </a:p>
        </p:txBody>
      </p:sp>
    </p:spTree>
    <p:extLst>
      <p:ext uri="{BB962C8B-B14F-4D97-AF65-F5344CB8AC3E}">
        <p14:creationId xmlns:p14="http://schemas.microsoft.com/office/powerpoint/2010/main" val="16681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1652160" y="2891890"/>
            <a:ext cx="9288121" cy="1297913"/>
          </a:xfrm>
        </p:spPr>
        <p:txBody>
          <a:bodyPr>
            <a:normAutofit/>
          </a:bodyPr>
          <a:lstStyle/>
          <a:p>
            <a:pPr algn="ctr"/>
            <a:r>
              <a:rPr lang="fr-FR" sz="4400" dirty="0">
                <a:effectLst>
                  <a:outerShdw blurRad="38100" dist="38100" dir="2700000" algn="tl">
                    <a:srgbClr val="000000">
                      <a:alpha val="43137"/>
                    </a:srgbClr>
                  </a:outerShdw>
                </a:effectLst>
                <a:latin typeface="Tw Cen MT Condensed Extra Bold" panose="020B0803020202020204" pitchFamily="34" charset="0"/>
              </a:rPr>
              <a:t>Merci pour votre attention</a:t>
            </a:r>
          </a:p>
        </p:txBody>
      </p:sp>
      <p:sp>
        <p:nvSpPr>
          <p:cNvPr id="7" name="ZoneTexte 6"/>
          <p:cNvSpPr txBox="1"/>
          <p:nvPr/>
        </p:nvSpPr>
        <p:spPr>
          <a:xfrm>
            <a:off x="2640198" y="4146218"/>
            <a:ext cx="6905647" cy="646331"/>
          </a:xfrm>
          <a:prstGeom prst="rect">
            <a:avLst/>
          </a:prstGeom>
          <a:noFill/>
        </p:spPr>
        <p:txBody>
          <a:bodyPr wrap="square" rtlCol="0">
            <a:spAutoFit/>
          </a:bodyPr>
          <a:lstStyle/>
          <a:p>
            <a:pPr algn="ctr"/>
            <a:r>
              <a:rPr lang="fr-FR" dirty="0">
                <a:solidFill>
                  <a:schemeClr val="bg1"/>
                </a:solidFill>
              </a:rPr>
              <a:t>Présentée le 19/06/2019</a:t>
            </a:r>
          </a:p>
          <a:p>
            <a:pPr algn="ctr"/>
            <a:r>
              <a:rPr lang="fr-FR" dirty="0">
                <a:solidFill>
                  <a:schemeClr val="bg1"/>
                </a:solidFill>
              </a:rPr>
              <a:t>Par : Zineb EL KHABBAZ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369332"/>
          </a:xfrm>
          <a:prstGeom prst="rect">
            <a:avLst/>
          </a:prstGeom>
          <a:noFill/>
        </p:spPr>
        <p:txBody>
          <a:bodyPr wrap="square" rtlCol="0">
            <a:spAutoFit/>
          </a:bodyPr>
          <a:lstStyle/>
          <a:p>
            <a:pPr algn="ctr"/>
            <a:r>
              <a:rPr lang="fr-FR" dirty="0">
                <a:solidFill>
                  <a:schemeClr val="bg1"/>
                </a:solidFill>
                <a:latin typeface="Cambria" panose="02040503050406030204" pitchFamily="18" charset="0"/>
              </a:rPr>
              <a:t>Stage 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My Lahcen  HASNAOUI</a:t>
            </a:r>
          </a:p>
        </p:txBody>
      </p:sp>
      <p:pic>
        <p:nvPicPr>
          <p:cNvPr id="4" name="Image 3"/>
          <p:cNvPicPr>
            <a:picLocks noChangeAspect="1"/>
          </p:cNvPicPr>
          <p:nvPr/>
        </p:nvPicPr>
        <p:blipFill rotWithShape="1">
          <a:blip r:embed="rId3"/>
          <a:srcRect t="6342"/>
          <a:stretch/>
        </p:blipFill>
        <p:spPr>
          <a:xfrm>
            <a:off x="4193252" y="4165599"/>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sp>
        <p:nvSpPr>
          <p:cNvPr id="12" name="ZoneTexte 11"/>
          <p:cNvSpPr txBox="1"/>
          <p:nvPr/>
        </p:nvSpPr>
        <p:spPr>
          <a:xfrm>
            <a:off x="2640198" y="4376710"/>
            <a:ext cx="7010400" cy="369332"/>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Présenté le : </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31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2042764" y="975488"/>
            <a:ext cx="1241486"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5</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8" y="953848"/>
            <a:ext cx="11636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18" name="Flèche droite 4"/>
          <p:cNvSpPr/>
          <p:nvPr/>
        </p:nvSpPr>
        <p:spPr>
          <a:xfrm>
            <a:off x="1934371" y="2673626"/>
            <a:ext cx="301934" cy="123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2306904" y="2436380"/>
            <a:ext cx="9645746" cy="877356"/>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Comprendre et cibler les clients: </a:t>
            </a:r>
            <a:r>
              <a:rPr lang="fr-FR" dirty="0">
                <a:solidFill>
                  <a:schemeClr val="tx2"/>
                </a:solidFill>
                <a:latin typeface="Times New Roman" pitchFamily="18" charset="0"/>
                <a:cs typeface="Times New Roman" pitchFamily="18" charset="0"/>
              </a:rPr>
              <a:t>big data aident une organisation à mieux comprendre ses clients et à réduire le public cible, améliorant ainsi leur campagne de marketing</a:t>
            </a:r>
            <a:endParaRPr lang="en-US" b="1" dirty="0">
              <a:solidFill>
                <a:schemeClr val="tx2"/>
              </a:solidFill>
              <a:latin typeface="Footlight MT Light" panose="0204060206030A020304" pitchFamily="18" charset="0"/>
            </a:endParaRPr>
          </a:p>
        </p:txBody>
      </p:sp>
      <p:sp>
        <p:nvSpPr>
          <p:cNvPr id="26" name="Flèche droite 28"/>
          <p:cNvSpPr/>
          <p:nvPr/>
        </p:nvSpPr>
        <p:spPr>
          <a:xfrm>
            <a:off x="1940527" y="39016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2306904" y="3681649"/>
            <a:ext cx="9645746" cy="923330"/>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Prendre des décisions stratégiques: </a:t>
            </a:r>
            <a:r>
              <a:rPr lang="fr-FR" dirty="0">
                <a:solidFill>
                  <a:schemeClr val="tx2"/>
                </a:solidFill>
                <a:latin typeface="Times New Roman" pitchFamily="18" charset="0"/>
                <a:cs typeface="Times New Roman" pitchFamily="18" charset="0"/>
              </a:rPr>
              <a:t>avec le Big Data, les entreprises peuvent prendre des décisions basées sur les données.</a:t>
            </a:r>
            <a:endParaRPr lang="fr-FR" b="1" dirty="0">
              <a:solidFill>
                <a:schemeClr val="tx2"/>
              </a:solidFill>
              <a:latin typeface="Footlight MT Light" panose="0204060206030A020304" pitchFamily="18" charset="0"/>
            </a:endParaRPr>
          </a:p>
        </p:txBody>
      </p:sp>
      <p:sp>
        <p:nvSpPr>
          <p:cNvPr id="28" name="Flèche droite 29"/>
          <p:cNvSpPr/>
          <p:nvPr/>
        </p:nvSpPr>
        <p:spPr>
          <a:xfrm>
            <a:off x="1955610" y="512254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2328143" y="4983614"/>
            <a:ext cx="9645746" cy="646331"/>
          </a:xfrm>
          <a:prstGeom prst="rect">
            <a:avLst/>
          </a:prstGeom>
        </p:spPr>
        <p:txBody>
          <a:bodyPr wrap="square">
            <a:spAutoFit/>
          </a:bodyPr>
          <a:lstStyle/>
          <a:p>
            <a:pPr lvl="0"/>
            <a:r>
              <a:rPr lang="fr-FR" b="1" dirty="0">
                <a:solidFill>
                  <a:schemeClr val="tx2"/>
                </a:solidFill>
                <a:latin typeface="Times New Roman" pitchFamily="18" charset="0"/>
                <a:cs typeface="Times New Roman" pitchFamily="18" charset="0"/>
              </a:rPr>
              <a:t>Optimisation des coûts: </a:t>
            </a:r>
            <a:r>
              <a:rPr lang="fr-FR" dirty="0">
                <a:solidFill>
                  <a:schemeClr val="tx2"/>
                </a:solidFill>
                <a:latin typeface="Times New Roman" pitchFamily="18" charset="0"/>
                <a:cs typeface="Times New Roman" pitchFamily="18" charset="0"/>
              </a:rPr>
              <a:t>les coûts peuvent être mieux optimisés lorsque vous avez les données pour savoir quels éléments drainent les coûts.</a:t>
            </a:r>
            <a:endParaRPr lang="fr-FR" b="1" dirty="0">
              <a:solidFill>
                <a:schemeClr val="tx2"/>
              </a:solidFill>
              <a:latin typeface="Footlight MT Light" panose="0204060206030A020304" pitchFamily="18" charset="0"/>
            </a:endParaRPr>
          </a:p>
        </p:txBody>
      </p:sp>
      <p:sp>
        <p:nvSpPr>
          <p:cNvPr id="30" name="Titre 1"/>
          <p:cNvSpPr txBox="1">
            <a:spLocks/>
          </p:cNvSpPr>
          <p:nvPr/>
        </p:nvSpPr>
        <p:spPr>
          <a:xfrm>
            <a:off x="32385" y="1674958"/>
            <a:ext cx="27823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Objectifs :  </a:t>
            </a:r>
          </a:p>
        </p:txBody>
      </p:sp>
      <p:sp>
        <p:nvSpPr>
          <p:cNvPr id="3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aphicFrame>
        <p:nvGraphicFramePr>
          <p:cNvPr id="32"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6239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6" grpId="0" animBg="1"/>
      <p:bldP spid="27" grpId="0"/>
      <p:bldP spid="28" grpId="0" animBg="1"/>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3716594" y="953848"/>
            <a:ext cx="2493981"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6</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17" name="Rectangle à coins arrondis 2"/>
          <p:cNvSpPr/>
          <p:nvPr/>
        </p:nvSpPr>
        <p:spPr>
          <a:xfrm>
            <a:off x="352458" y="1608263"/>
            <a:ext cx="5858117" cy="43009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Le marché de Big Data va connaître une croissance annuelle de </a:t>
            </a:r>
            <a:r>
              <a:rPr lang="fr-FR" dirty="0">
                <a:ln>
                  <a:solidFill>
                    <a:schemeClr val="tx1"/>
                  </a:solidFill>
                </a:ln>
                <a:solidFill>
                  <a:srgbClr val="FF9393"/>
                </a:solidFill>
                <a:latin typeface="Calibri" panose="020F0502020204030204" pitchFamily="34" charset="0"/>
                <a:cs typeface="Calibri" panose="020F0502020204030204" pitchFamily="34" charset="0"/>
              </a:rPr>
              <a:t>11,7% </a:t>
            </a:r>
            <a:r>
              <a:rPr lang="fr-FR" dirty="0">
                <a:ln>
                  <a:solidFill>
                    <a:schemeClr val="tx1"/>
                  </a:solidFill>
                </a:ln>
                <a:solidFill>
                  <a:schemeClr val="tx1"/>
                </a:solidFill>
                <a:latin typeface="Calibri" panose="020F0502020204030204" pitchFamily="34" charset="0"/>
                <a:cs typeface="Calibri" panose="020F0502020204030204" pitchFamily="34" charset="0"/>
              </a:rPr>
              <a:t>jusqu’en 2020, selon le cabinet de recherches IDC.</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Dans son rapport, le monde du Big Data attend des investissements à hauteur de 130 milliards de dollars en 2016, soit une hausse de 11,3% par rapport à 2015. Et en 2020, les analystes d’IDC prévoient des valeurs supérieures à 203 milliards de dollars.</a:t>
            </a:r>
            <a:endParaRPr lang="fr-FR"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7209" y="1825518"/>
            <a:ext cx="5057412" cy="3829387"/>
          </a:xfrm>
          <a:prstGeom prst="rect">
            <a:avLst/>
          </a:prstGeom>
        </p:spPr>
      </p:pic>
      <p:sp>
        <p:nvSpPr>
          <p:cNvPr id="18"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73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6390968" y="975488"/>
            <a:ext cx="2399072"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7</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4" name="Rectangle 3"/>
          <p:cNvSpPr/>
          <p:nvPr/>
        </p:nvSpPr>
        <p:spPr>
          <a:xfrm>
            <a:off x="5255341" y="3598255"/>
            <a:ext cx="1700981"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Caractéristique</a:t>
            </a:r>
          </a:p>
        </p:txBody>
      </p:sp>
      <p:sp>
        <p:nvSpPr>
          <p:cNvPr id="5" name="Oval 4"/>
          <p:cNvSpPr/>
          <p:nvPr/>
        </p:nvSpPr>
        <p:spPr>
          <a:xfrm>
            <a:off x="3895361" y="4635591"/>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Volume</a:t>
            </a:r>
          </a:p>
        </p:txBody>
      </p:sp>
      <p:sp>
        <p:nvSpPr>
          <p:cNvPr id="21" name="Oval 20"/>
          <p:cNvSpPr/>
          <p:nvPr/>
        </p:nvSpPr>
        <p:spPr>
          <a:xfrm>
            <a:off x="3105327"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Vitesse</a:t>
            </a:r>
          </a:p>
        </p:txBody>
      </p:sp>
      <p:sp>
        <p:nvSpPr>
          <p:cNvPr id="26" name="Oval 25"/>
          <p:cNvSpPr/>
          <p:nvPr/>
        </p:nvSpPr>
        <p:spPr>
          <a:xfrm>
            <a:off x="6677209" y="4593116"/>
            <a:ext cx="1543688"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Véracité</a:t>
            </a:r>
          </a:p>
        </p:txBody>
      </p:sp>
      <p:sp>
        <p:nvSpPr>
          <p:cNvPr id="27" name="Oval 26"/>
          <p:cNvSpPr/>
          <p:nvPr/>
        </p:nvSpPr>
        <p:spPr>
          <a:xfrm>
            <a:off x="5425841" y="2313830"/>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Valeur</a:t>
            </a:r>
          </a:p>
        </p:txBody>
      </p:sp>
      <p:sp>
        <p:nvSpPr>
          <p:cNvPr id="28" name="Oval 27"/>
          <p:cNvSpPr/>
          <p:nvPr/>
        </p:nvSpPr>
        <p:spPr>
          <a:xfrm>
            <a:off x="7746355"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Variété</a:t>
            </a:r>
          </a:p>
        </p:txBody>
      </p:sp>
      <p:sp>
        <p:nvSpPr>
          <p:cNvPr id="29"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39633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circle(in)">
                                      <p:cBhvr>
                                        <p:cTn id="11" dur="10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circle(in)">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circle(in)">
                                      <p:cBhvr>
                                        <p:cTn id="21" dur="1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pSp>
        <p:nvGrpSpPr>
          <p:cNvPr id="22" name="Groupe 21"/>
          <p:cNvGrpSpPr/>
          <p:nvPr/>
        </p:nvGrpSpPr>
        <p:grpSpPr>
          <a:xfrm>
            <a:off x="8927690" y="953848"/>
            <a:ext cx="3126658"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8</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pic>
        <p:nvPicPr>
          <p:cNvPr id="29" name="Image 275"/>
          <p:cNvPicPr/>
          <p:nvPr/>
        </p:nvPicPr>
        <p:blipFill rotWithShape="1">
          <a:blip r:embed="rId6" cstate="print">
            <a:extLst>
              <a:ext uri="{28A0092B-C50C-407E-A947-70E740481C1C}">
                <a14:useLocalDpi xmlns:a14="http://schemas.microsoft.com/office/drawing/2010/main" val="0"/>
              </a:ext>
            </a:extLst>
          </a:blip>
          <a:srcRect t="15972"/>
          <a:stretch/>
        </p:blipFill>
        <p:spPr bwMode="auto">
          <a:xfrm>
            <a:off x="360565" y="1664813"/>
            <a:ext cx="11490535" cy="4277130"/>
          </a:xfrm>
          <a:prstGeom prst="rect">
            <a:avLst/>
          </a:prstGeom>
          <a:noFill/>
          <a:ln>
            <a:noFill/>
          </a:ln>
          <a:extLst>
            <a:ext uri="{53640926-AAD7-44D8-BBD7-CCE9431645EC}">
              <a14:shadowObscured xmlns:a14="http://schemas.microsoft.com/office/drawing/2010/main"/>
            </a:ext>
          </a:extLst>
        </p:spPr>
      </p:pic>
      <p:graphicFrame>
        <p:nvGraphicFramePr>
          <p:cNvPr id="17"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8533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4"/>
          </p:nvPr>
        </p:nvSpPr>
        <p:spPr/>
        <p:txBody>
          <a:bodyPr/>
          <a:lstStyle/>
          <a:p>
            <a:fld id="{26B3AD25-227A-4585-B9DA-E77F1F8C2329}" type="slidenum">
              <a:rPr lang="fr-FR" smtClean="0"/>
              <a:t>9</a:t>
            </a:fld>
            <a:endParaRPr lang="fr-FR"/>
          </a:p>
        </p:txBody>
      </p:sp>
      <p:sp>
        <p:nvSpPr>
          <p:cNvPr id="15" name="Titre 1"/>
          <p:cNvSpPr txBox="1">
            <a:spLocks/>
          </p:cNvSpPr>
          <p:nvPr/>
        </p:nvSpPr>
        <p:spPr>
          <a:xfrm>
            <a:off x="68972" y="756244"/>
            <a:ext cx="3529633" cy="528847"/>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Comment gérer les big data ?</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719" y="1417460"/>
            <a:ext cx="10441857" cy="13273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fr-FR" dirty="0">
                <a:ln>
                  <a:solidFill>
                    <a:schemeClr val="tx1"/>
                  </a:solidFill>
                </a:ln>
                <a:solidFill>
                  <a:schemeClr val="tx1"/>
                </a:solidFill>
                <a:latin typeface="Calibri" panose="020F0502020204030204" pitchFamily="34" charset="0"/>
                <a:cs typeface="Calibri" panose="020F0502020204030204" pitchFamily="34" charset="0"/>
              </a:rPr>
              <a:t>Il existe plusieurs solutions qui peuvent entrer en jeu pour optimiser les temps de traitement sur des bases des données géantes à savoir les bases des données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a:t>
            </a:r>
            <a:r>
              <a:rPr lang="fr-FR" dirty="0" err="1">
                <a:ln>
                  <a:solidFill>
                    <a:schemeClr val="tx1"/>
                  </a:solidFill>
                </a:ln>
                <a:solidFill>
                  <a:schemeClr val="tx1"/>
                </a:solidFill>
                <a:latin typeface="Calibri" panose="020F0502020204030204" pitchFamily="34" charset="0"/>
                <a:cs typeface="Calibri" panose="020F0502020204030204" pitchFamily="34" charset="0"/>
              </a:rPr>
              <a:t>MongoDB</a:t>
            </a:r>
            <a:r>
              <a:rPr lang="fr-FR" dirty="0">
                <a:ln>
                  <a:solidFill>
                    <a:schemeClr val="tx1"/>
                  </a:solidFill>
                </a:ln>
                <a:solidFill>
                  <a:schemeClr val="tx1"/>
                </a:solidFill>
                <a:latin typeface="Calibri" panose="020F0502020204030204" pitchFamily="34" charset="0"/>
                <a:cs typeface="Calibri" panose="020F0502020204030204" pitchFamily="34" charset="0"/>
              </a:rPr>
              <a:t>, Cassandra ou Redis), les infrastructures du serveur pour la distribution des traitements sur les </a:t>
            </a:r>
            <a:r>
              <a:rPr lang="fr-FR" dirty="0" err="1">
                <a:ln>
                  <a:solidFill>
                    <a:schemeClr val="tx1"/>
                  </a:solidFill>
                </a:ln>
                <a:solidFill>
                  <a:schemeClr val="tx1"/>
                </a:solidFill>
                <a:latin typeface="Calibri" panose="020F0502020204030204" pitchFamily="34" charset="0"/>
                <a:cs typeface="Calibri" panose="020F0502020204030204" pitchFamily="34" charset="0"/>
              </a:rPr>
              <a:t>noeuds</a:t>
            </a:r>
            <a:r>
              <a:rPr lang="fr-FR" dirty="0">
                <a:ln>
                  <a:solidFill>
                    <a:schemeClr val="tx1"/>
                  </a:solidFill>
                </a:ln>
                <a:solidFill>
                  <a:schemeClr val="tx1"/>
                </a:solidFill>
                <a:latin typeface="Calibri" panose="020F0502020204030204" pitchFamily="34" charset="0"/>
                <a:cs typeface="Calibri" panose="020F0502020204030204" pitchFamily="34" charset="0"/>
              </a:rPr>
              <a:t> et le stockage des données en mémoire : </a:t>
            </a:r>
          </a:p>
        </p:txBody>
      </p:sp>
      <p:sp>
        <p:nvSpPr>
          <p:cNvPr id="4" name="Rectangle 3"/>
          <p:cNvSpPr/>
          <p:nvPr/>
        </p:nvSpPr>
        <p:spPr>
          <a:xfrm>
            <a:off x="838719"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première solution permet d’implémenter les systèmes de stockage considérés comme plus performants que le traditionnel SQL pour l’analyse des données en masse (orienté clé/valeur, document, colonne ou graphe).</a:t>
            </a:r>
          </a:p>
        </p:txBody>
      </p:sp>
      <p:sp>
        <p:nvSpPr>
          <p:cNvPr id="9" name="Rectangle 8"/>
          <p:cNvSpPr/>
          <p:nvPr/>
        </p:nvSpPr>
        <p:spPr>
          <a:xfrm>
            <a:off x="6650437"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deuxième est aussi appelée le traitement massivement parallèle. Le Framework Hadoop en est un exemple. Celui-ci combine le système de fichiers distribué HDFS, la base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HBase et l’algorithme MapReduce</a:t>
            </a:r>
          </a:p>
        </p:txBody>
      </p:sp>
      <p:graphicFrame>
        <p:nvGraphicFramePr>
          <p:cNvPr id="1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016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Lst>
  </p:timing>
</p:sld>
</file>

<file path=ppt/theme/theme1.xml><?xml version="1.0" encoding="utf-8"?>
<a:theme xmlns:a="http://schemas.openxmlformats.org/drawingml/2006/main" name="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A" id="{741EC6F9-38AF-42B7-9F21-AAE30B1E8F76}" vid="{FD9C1A46-A7FB-46A7-A8FA-D1E6E0004B51}"/>
    </a:ext>
  </a:extLst>
</a:theme>
</file>

<file path=ppt/theme/theme2.xml><?xml version="1.0" encoding="utf-8"?>
<a:theme xmlns:a="http://schemas.openxmlformats.org/drawingml/2006/main" name="1_Masque_PPT_Groupe_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PSA</Template>
  <TotalTime>36476</TotalTime>
  <Words>3430</Words>
  <Application>Microsoft Office PowerPoint</Application>
  <PresentationFormat>Grand écran</PresentationFormat>
  <Paragraphs>654</Paragraphs>
  <Slides>42</Slides>
  <Notes>42</Notes>
  <HiddenSlides>0</HiddenSlides>
  <MMClips>0</MMClips>
  <ScaleCrop>false</ScaleCrop>
  <HeadingPairs>
    <vt:vector size="6" baseType="variant">
      <vt:variant>
        <vt:lpstr>Polices utilisées</vt:lpstr>
      </vt:variant>
      <vt:variant>
        <vt:i4>10</vt:i4>
      </vt:variant>
      <vt:variant>
        <vt:lpstr>Thème</vt:lpstr>
      </vt:variant>
      <vt:variant>
        <vt:i4>2</vt:i4>
      </vt:variant>
      <vt:variant>
        <vt:lpstr>Titres des diapositives</vt:lpstr>
      </vt:variant>
      <vt:variant>
        <vt:i4>42</vt:i4>
      </vt:variant>
    </vt:vector>
  </HeadingPairs>
  <TitlesOfParts>
    <vt:vector size="54" baseType="lpstr">
      <vt:lpstr>Arial</vt:lpstr>
      <vt:lpstr>Bell MT</vt:lpstr>
      <vt:lpstr>Calibri</vt:lpstr>
      <vt:lpstr>Cambria</vt:lpstr>
      <vt:lpstr>Cambria Math</vt:lpstr>
      <vt:lpstr>Footlight MT Light</vt:lpstr>
      <vt:lpstr>Garamond</vt:lpstr>
      <vt:lpstr>Times New Roman</vt:lpstr>
      <vt:lpstr>Tw Cen MT Condensed Extra Bold</vt:lpstr>
      <vt:lpstr>Wingdings</vt:lpstr>
      <vt:lpstr>PSA</vt:lpstr>
      <vt:lpstr>1_Masque_PPT_Groupe_PSA</vt:lpstr>
      <vt:lpstr>Recherche Théorique sur Hadoop et Spark </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Conditions d'essai les méthodes: </vt:lpstr>
      <vt:lpstr>Conditions d'essai les méthodes: </vt:lpstr>
      <vt:lpstr>Conditions d'essai les méthodes: </vt:lpstr>
      <vt:lpstr>Méthode d’étude : « Word Count-Trie par clés » </vt:lpstr>
      <vt:lpstr>Résultat du Méthode d’étude : « Word Count-Trie par clés » </vt:lpstr>
      <vt:lpstr>Méthode d’étude : « Word Count-Trie par Valeurs » </vt:lpstr>
      <vt:lpstr>Résultat du Méthode d’étude : « Word Count-Trie par valeurs » </vt:lpstr>
      <vt:lpstr>Algorithme itératif : </vt:lpstr>
      <vt:lpstr>Présentation PowerPoint</vt:lpstr>
      <vt:lpstr>Présentation PowerPoint</vt:lpstr>
      <vt:lpstr>Le Temps de réalisation sur Spark pour chaque méthode : </vt:lpstr>
      <vt:lpstr>Le Temps de réalisation sur Spark pour chaque méthode : </vt:lpstr>
      <vt:lpstr>Le Temps de réalisation sur Spark pour chaque méthode : </vt:lpstr>
      <vt:lpstr>Introduction</vt:lpstr>
      <vt:lpstr>Présentation PowerPoint</vt:lpstr>
      <vt:lpstr>Présentation PowerPoint</vt:lpstr>
      <vt:lpstr>Merci pour votre attention</vt:lpstr>
    </vt:vector>
  </TitlesOfParts>
  <Company>PSA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ABDELALIM BERADYA - U564339</dc:creator>
  <cp:lastModifiedBy>lenovo</cp:lastModifiedBy>
  <cp:revision>627</cp:revision>
  <dcterms:created xsi:type="dcterms:W3CDTF">2019-02-20T08:43:28Z</dcterms:created>
  <dcterms:modified xsi:type="dcterms:W3CDTF">2020-06-11T12:17:31Z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d53d93-3f4c-4b90-b511-bd6bdbb4fba9_Enabled">
    <vt:lpwstr>True</vt:lpwstr>
  </property>
  <property fmtid="{D5CDD505-2E9C-101B-9397-08002B2CF9AE}" pid="3" name="MSIP_Label_2fd53d93-3f4c-4b90-b511-bd6bdbb4fba9_SiteId">
    <vt:lpwstr>d852d5cd-724c-4128-8812-ffa5db3f8507</vt:lpwstr>
  </property>
  <property fmtid="{D5CDD505-2E9C-101B-9397-08002B2CF9AE}" pid="4" name="MSIP_Label_2fd53d93-3f4c-4b90-b511-bd6bdbb4fba9_Owner">
    <vt:lpwstr>E575685@inetpsa.com</vt:lpwstr>
  </property>
  <property fmtid="{D5CDD505-2E9C-101B-9397-08002B2CF9AE}" pid="5" name="MSIP_Label_2fd53d93-3f4c-4b90-b511-bd6bdbb4fba9_SetDate">
    <vt:lpwstr>2020-06-02T19:26:14.6586678Z</vt:lpwstr>
  </property>
  <property fmtid="{D5CDD505-2E9C-101B-9397-08002B2CF9AE}" pid="6" name="MSIP_Label_2fd53d93-3f4c-4b90-b511-bd6bdbb4fba9_Name">
    <vt:lpwstr>C2 - PSA Sensitive</vt:lpwstr>
  </property>
  <property fmtid="{D5CDD505-2E9C-101B-9397-08002B2CF9AE}" pid="7" name="MSIP_Label_2fd53d93-3f4c-4b90-b511-bd6bdbb4fba9_Application">
    <vt:lpwstr>Microsoft Azure Information Protection</vt:lpwstr>
  </property>
  <property fmtid="{D5CDD505-2E9C-101B-9397-08002B2CF9AE}" pid="8" name="MSIP_Label_2fd53d93-3f4c-4b90-b511-bd6bdbb4fba9_Extended_MSFT_Method">
    <vt:lpwstr>Automatic</vt:lpwstr>
  </property>
  <property fmtid="{D5CDD505-2E9C-101B-9397-08002B2CF9AE}" pid="9" name="Sensitivity">
    <vt:lpwstr>C2 - PSA Sensitive</vt:lpwstr>
  </property>
</Properties>
</file>