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55"/>
  </p:notesMasterIdLst>
  <p:sldIdLst>
    <p:sldId id="3264" r:id="rId5"/>
    <p:sldId id="3315" r:id="rId6"/>
    <p:sldId id="3363" r:id="rId7"/>
    <p:sldId id="3369" r:id="rId8"/>
    <p:sldId id="3371" r:id="rId9"/>
    <p:sldId id="3355" r:id="rId10"/>
    <p:sldId id="3357" r:id="rId11"/>
    <p:sldId id="3374" r:id="rId12"/>
    <p:sldId id="3375" r:id="rId13"/>
    <p:sldId id="3360" r:id="rId14"/>
    <p:sldId id="3364" r:id="rId15"/>
    <p:sldId id="3358" r:id="rId16"/>
    <p:sldId id="3361" r:id="rId17"/>
    <p:sldId id="3314" r:id="rId18"/>
    <p:sldId id="3323" r:id="rId19"/>
    <p:sldId id="3342" r:id="rId20"/>
    <p:sldId id="3324" r:id="rId21"/>
    <p:sldId id="3343" r:id="rId22"/>
    <p:sldId id="3344" r:id="rId23"/>
    <p:sldId id="3346" r:id="rId24"/>
    <p:sldId id="3372" r:id="rId25"/>
    <p:sldId id="3350" r:id="rId26"/>
    <p:sldId id="3345" r:id="rId27"/>
    <p:sldId id="3348" r:id="rId28"/>
    <p:sldId id="3378" r:id="rId29"/>
    <p:sldId id="3340" r:id="rId30"/>
    <p:sldId id="3327" r:id="rId31"/>
    <p:sldId id="3370" r:id="rId32"/>
    <p:sldId id="3376" r:id="rId33"/>
    <p:sldId id="3377" r:id="rId34"/>
    <p:sldId id="3359" r:id="rId35"/>
    <p:sldId id="3373" r:id="rId36"/>
    <p:sldId id="3319" r:id="rId37"/>
    <p:sldId id="3379" r:id="rId38"/>
    <p:sldId id="3384" r:id="rId39"/>
    <p:sldId id="3382" r:id="rId40"/>
    <p:sldId id="3383" r:id="rId41"/>
    <p:sldId id="3385" r:id="rId42"/>
    <p:sldId id="3386" r:id="rId43"/>
    <p:sldId id="3393" r:id="rId44"/>
    <p:sldId id="3395" r:id="rId45"/>
    <p:sldId id="3380" r:id="rId46"/>
    <p:sldId id="3394" r:id="rId47"/>
    <p:sldId id="3387" r:id="rId48"/>
    <p:sldId id="3388" r:id="rId49"/>
    <p:sldId id="3389" r:id="rId50"/>
    <p:sldId id="3390" r:id="rId51"/>
    <p:sldId id="3391" r:id="rId52"/>
    <p:sldId id="3392" r:id="rId53"/>
    <p:sldId id="3396" r:id="rId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C377930-D8BD-E252-48C0-70BC6D5A0D96}" name="Jie Hou" initials="JH" userId="S::jih4014@med.cornell.edu::ec3f84ec-26de-4dc4-93e9-71277778a3d1" providerId="AD"/>
  <p188:author id="{9C89F259-897F-803F-8380-0706BA266FF7}" name="Alexandra LaMar" initials="AL" userId="S::all4008@med.cornell.edu::c3e05b74-a0b0-45d3-ae84-bd1ef9c5b53e" providerId="AD"/>
  <p188:author id="{5BE350B3-1721-A141-97E8-EF9EE28B535F}" name="Clark, Kelly" initials="CK" userId="S::clarkk14@chop.edu::bab394ac-3f9d-4c3d-8d80-57cc67b213e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EDEA3"/>
    <a:srgbClr val="99FF99"/>
    <a:srgbClr val="82FAAA"/>
    <a:srgbClr val="ACBBC9"/>
    <a:srgbClr val="42F70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F4DA89-A0DD-1AAD-988F-1B2B3A90F07C}" v="8" dt="2024-12-11T02:48:08.586"/>
    <p1510:client id="{0FCDDCC8-FB01-156F-1D81-1773C479507B}" v="1032" dt="2024-12-11T21:08:18.618"/>
    <p1510:client id="{170F2926-D67A-E47E-55EA-7854FEE39D24}" v="461" vWet="462" dt="2024-12-11T21:13:54.900"/>
    <p1510:client id="{1A283F56-251D-6036-8CAE-6F4425369355}" v="110" dt="2024-12-11T03:21:05.701"/>
    <p1510:client id="{312C169D-1B7A-0E49-2857-78E9E03D4826}" v="510" dt="2024-12-11T02:44:35.493"/>
    <p1510:client id="{90CD0D2E-09CA-C28A-04DA-1DC4E76DBC20}" v="23" dt="2024-12-11T18:26:45.402"/>
    <p1510:client id="{91618ED9-67E4-A47C-5FFB-F4887D4EB9E5}" v="294" dt="2024-12-11T17:50:25.799"/>
    <p1510:client id="{9C37D0C0-A83D-8C7B-EE1F-6A61E410F993}" v="488" dt="2024-12-11T17:56:43.115"/>
    <p1510:client id="{A135EE9A-7D31-1FF1-641F-97522D3922B2}" v="106" dt="2024-12-11T12:10:47.116"/>
    <p1510:client id="{A310AAA4-DC56-FCBD-C91E-502DABF4FD3D}" v="2" dt="2024-12-11T21:40:09.527"/>
    <p1510:client id="{B425F41B-51A7-CE31-B1D6-93B0BDE0896D}" v="21" dt="2024-12-11T01:39:42.597"/>
    <p1510:client id="{C12AA9A3-6EB3-3678-5ED2-C1BA38A4789C}" v="85" dt="2024-12-11T18:48:12.446"/>
    <p1510:client id="{E2B6CB82-5FDD-9140-B267-06589364F4D5}" v="511" dt="2024-12-11T21:20:35.096"/>
    <p1510:client id="{EE0C20B9-D928-2FF9-70CE-F5B08F1E55C7}" v="719" dt="2024-12-11T19:24:33.7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heme" Target="theme/theme1.xml"/><Relationship Id="rId5" Type="http://schemas.openxmlformats.org/officeDocument/2006/relationships/slide" Target="slides/slide1.xml"/><Relationship Id="rId61" Type="http://schemas.microsoft.com/office/2018/10/relationships/authors" Target="author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869B78-2C00-294F-B566-AFB0A6133DE2}" type="datetimeFigureOut">
              <a:rPr lang="en-US" smtClean="0"/>
              <a:t>12/11/2024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7C2EA6-E1F4-3642-AA31-7A86D146FE7C}" type="slidenum">
              <a:rPr lang="en-US" smtClean="0"/>
              <a:t>‹#›</a:t>
            </a:fld>
            <a:endParaRPr lang="en-US"/>
          </a:p>
        </p:txBody>
      </p:sp>
    </p:spTree>
    <p:extLst>
      <p:ext uri="{BB962C8B-B14F-4D97-AF65-F5344CB8AC3E}">
        <p14:creationId xmlns:p14="http://schemas.microsoft.com/office/powerpoint/2010/main" val="1609130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17C2EA6-E1F4-3642-AA31-7A86D146FE7C}" type="slidenum">
              <a:rPr lang="en-US" smtClean="0"/>
              <a:t>1</a:t>
            </a:fld>
            <a:endParaRPr lang="en-US"/>
          </a:p>
        </p:txBody>
      </p:sp>
    </p:spTree>
    <p:extLst>
      <p:ext uri="{BB962C8B-B14F-4D97-AF65-F5344CB8AC3E}">
        <p14:creationId xmlns:p14="http://schemas.microsoft.com/office/powerpoint/2010/main" val="27887590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7A4926-F349-BBA3-22D4-3716D3AA8AC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12210C6-995B-A5A9-E266-D469CDCA1E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F42604D-0437-93BA-39A2-6609FE163A99}"/>
              </a:ext>
            </a:extLst>
          </p:cNvPr>
          <p:cNvSpPr>
            <a:spLocks noGrp="1"/>
          </p:cNvSpPr>
          <p:nvPr>
            <p:ph type="body" idx="1"/>
          </p:nvPr>
        </p:nvSpPr>
        <p:spPr/>
        <p:txBody>
          <a:bodyPr/>
          <a:lstStyle/>
          <a:p>
            <a:r>
              <a:rPr lang="en-US"/>
              <a:t>Gastric cancer: from “most common cancer” to “regionally prevalent disease”.</a:t>
            </a:r>
          </a:p>
          <a:p>
            <a:r>
              <a:rPr lang="en-US"/>
              <a:t>Peptic ulcer disease: from an incurable chronic disease to a reduced prevalence due to Helicobacter pylori treatment.</a:t>
            </a:r>
          </a:p>
        </p:txBody>
      </p:sp>
      <p:sp>
        <p:nvSpPr>
          <p:cNvPr id="4" name="Slide Number Placeholder 3">
            <a:extLst>
              <a:ext uri="{FF2B5EF4-FFF2-40B4-BE49-F238E27FC236}">
                <a16:creationId xmlns:a16="http://schemas.microsoft.com/office/drawing/2014/main" id="{0A1C6E79-36EC-F404-54E6-3DE1662B4918}"/>
              </a:ext>
            </a:extLst>
          </p:cNvPr>
          <p:cNvSpPr>
            <a:spLocks noGrp="1"/>
          </p:cNvSpPr>
          <p:nvPr>
            <p:ph type="sldNum" sz="quarter" idx="5"/>
          </p:nvPr>
        </p:nvSpPr>
        <p:spPr/>
        <p:txBody>
          <a:bodyPr/>
          <a:lstStyle/>
          <a:p>
            <a:fld id="{717C2EA6-E1F4-3642-AA31-7A86D146FE7C}" type="slidenum">
              <a:rPr lang="en-US" smtClean="0"/>
              <a:t>10</a:t>
            </a:fld>
            <a:endParaRPr lang="en-US"/>
          </a:p>
        </p:txBody>
      </p:sp>
    </p:spTree>
    <p:extLst>
      <p:ext uri="{BB962C8B-B14F-4D97-AF65-F5344CB8AC3E}">
        <p14:creationId xmlns:p14="http://schemas.microsoft.com/office/powerpoint/2010/main" val="13962021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7A4926-F349-BBA3-22D4-3716D3AA8AC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12210C6-995B-A5A9-E266-D469CDCA1E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F42604D-0437-93BA-39A2-6609FE163A99}"/>
              </a:ext>
            </a:extLst>
          </p:cNvPr>
          <p:cNvSpPr>
            <a:spLocks noGrp="1"/>
          </p:cNvSpPr>
          <p:nvPr>
            <p:ph type="body" idx="1"/>
          </p:nvPr>
        </p:nvSpPr>
        <p:spPr/>
        <p:txBody>
          <a:bodyPr/>
          <a:lstStyle/>
          <a:p>
            <a:r>
              <a:rPr lang="en-US"/>
              <a:t>Gastric cancer: from “most common cancer” to “regionally prevalent disease”.</a:t>
            </a:r>
          </a:p>
          <a:p>
            <a:r>
              <a:rPr lang="en-US"/>
              <a:t>Peptic ulcer disease: from an incurable chronic disease to a reduced prevalence due to Helicobacter pylori treatment.</a:t>
            </a:r>
          </a:p>
        </p:txBody>
      </p:sp>
      <p:sp>
        <p:nvSpPr>
          <p:cNvPr id="4" name="Slide Number Placeholder 3">
            <a:extLst>
              <a:ext uri="{FF2B5EF4-FFF2-40B4-BE49-F238E27FC236}">
                <a16:creationId xmlns:a16="http://schemas.microsoft.com/office/drawing/2014/main" id="{0A1C6E79-36EC-F404-54E6-3DE1662B4918}"/>
              </a:ext>
            </a:extLst>
          </p:cNvPr>
          <p:cNvSpPr>
            <a:spLocks noGrp="1"/>
          </p:cNvSpPr>
          <p:nvPr>
            <p:ph type="sldNum" sz="quarter" idx="5"/>
          </p:nvPr>
        </p:nvSpPr>
        <p:spPr/>
        <p:txBody>
          <a:bodyPr/>
          <a:lstStyle/>
          <a:p>
            <a:fld id="{717C2EA6-E1F4-3642-AA31-7A86D146FE7C}" type="slidenum">
              <a:rPr lang="en-US" smtClean="0"/>
              <a:t>11</a:t>
            </a:fld>
            <a:endParaRPr lang="en-US"/>
          </a:p>
        </p:txBody>
      </p:sp>
    </p:spTree>
    <p:extLst>
      <p:ext uri="{BB962C8B-B14F-4D97-AF65-F5344CB8AC3E}">
        <p14:creationId xmlns:p14="http://schemas.microsoft.com/office/powerpoint/2010/main" val="6471404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7A4926-F349-BBA3-22D4-3716D3AA8AC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12210C6-995B-A5A9-E266-D469CDCA1E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F42604D-0437-93BA-39A2-6609FE163A99}"/>
              </a:ext>
            </a:extLst>
          </p:cNvPr>
          <p:cNvSpPr>
            <a:spLocks noGrp="1"/>
          </p:cNvSpPr>
          <p:nvPr>
            <p:ph type="body" idx="1"/>
          </p:nvPr>
        </p:nvSpPr>
        <p:spPr/>
        <p:txBody>
          <a:bodyPr/>
          <a:lstStyle/>
          <a:p>
            <a:r>
              <a:rPr lang="en-US"/>
              <a:t>Gastric cancer: from “most common cancer” to “regionally prevalent disease”.</a:t>
            </a:r>
          </a:p>
          <a:p>
            <a:r>
              <a:rPr lang="en-US"/>
              <a:t>Peptic ulcer disease: from an incurable chronic disease to a reduced prevalence due to Helicobacter pylori treatment.</a:t>
            </a:r>
          </a:p>
        </p:txBody>
      </p:sp>
      <p:sp>
        <p:nvSpPr>
          <p:cNvPr id="4" name="Slide Number Placeholder 3">
            <a:extLst>
              <a:ext uri="{FF2B5EF4-FFF2-40B4-BE49-F238E27FC236}">
                <a16:creationId xmlns:a16="http://schemas.microsoft.com/office/drawing/2014/main" id="{0A1C6E79-36EC-F404-54E6-3DE1662B4918}"/>
              </a:ext>
            </a:extLst>
          </p:cNvPr>
          <p:cNvSpPr>
            <a:spLocks noGrp="1"/>
          </p:cNvSpPr>
          <p:nvPr>
            <p:ph type="sldNum" sz="quarter" idx="5"/>
          </p:nvPr>
        </p:nvSpPr>
        <p:spPr/>
        <p:txBody>
          <a:bodyPr/>
          <a:lstStyle/>
          <a:p>
            <a:fld id="{717C2EA6-E1F4-3642-AA31-7A86D146FE7C}" type="slidenum">
              <a:rPr lang="en-US" smtClean="0"/>
              <a:t>12</a:t>
            </a:fld>
            <a:endParaRPr lang="en-US"/>
          </a:p>
        </p:txBody>
      </p:sp>
    </p:spTree>
    <p:extLst>
      <p:ext uri="{BB962C8B-B14F-4D97-AF65-F5344CB8AC3E}">
        <p14:creationId xmlns:p14="http://schemas.microsoft.com/office/powerpoint/2010/main" val="40310355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7A4926-F349-BBA3-22D4-3716D3AA8AC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12210C6-995B-A5A9-E266-D469CDCA1E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F42604D-0437-93BA-39A2-6609FE163A99}"/>
              </a:ext>
            </a:extLst>
          </p:cNvPr>
          <p:cNvSpPr>
            <a:spLocks noGrp="1"/>
          </p:cNvSpPr>
          <p:nvPr>
            <p:ph type="body" idx="1"/>
          </p:nvPr>
        </p:nvSpPr>
        <p:spPr/>
        <p:txBody>
          <a:bodyPr/>
          <a:lstStyle/>
          <a:p>
            <a:r>
              <a:rPr lang="en-US"/>
              <a:t>Gastric cancer: from “most common cancer” to “regionally prevalent disease”.</a:t>
            </a:r>
          </a:p>
          <a:p>
            <a:r>
              <a:rPr lang="en-US"/>
              <a:t>Peptic ulcer disease: from an incurable chronic disease to a reduced prevalence due to Helicobacter pylori treatment.</a:t>
            </a:r>
          </a:p>
        </p:txBody>
      </p:sp>
      <p:sp>
        <p:nvSpPr>
          <p:cNvPr id="4" name="Slide Number Placeholder 3">
            <a:extLst>
              <a:ext uri="{FF2B5EF4-FFF2-40B4-BE49-F238E27FC236}">
                <a16:creationId xmlns:a16="http://schemas.microsoft.com/office/drawing/2014/main" id="{0A1C6E79-36EC-F404-54E6-3DE1662B4918}"/>
              </a:ext>
            </a:extLst>
          </p:cNvPr>
          <p:cNvSpPr>
            <a:spLocks noGrp="1"/>
          </p:cNvSpPr>
          <p:nvPr>
            <p:ph type="sldNum" sz="quarter" idx="5"/>
          </p:nvPr>
        </p:nvSpPr>
        <p:spPr/>
        <p:txBody>
          <a:bodyPr/>
          <a:lstStyle/>
          <a:p>
            <a:fld id="{717C2EA6-E1F4-3642-AA31-7A86D146FE7C}" type="slidenum">
              <a:rPr lang="en-US" smtClean="0"/>
              <a:t>13</a:t>
            </a:fld>
            <a:endParaRPr lang="en-US"/>
          </a:p>
        </p:txBody>
      </p:sp>
    </p:spTree>
    <p:extLst>
      <p:ext uri="{BB962C8B-B14F-4D97-AF65-F5344CB8AC3E}">
        <p14:creationId xmlns:p14="http://schemas.microsoft.com/office/powerpoint/2010/main" val="6315747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29F189-057A-4C4B-25C1-9FAC002AAAF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AA9F398-1AAE-7EB2-5C5C-0B582638BF9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4E34649-DF2F-E1EF-6309-DFD9EE10A812}"/>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8FDDE532-B950-C7A8-4B3B-B9CC6BC2552D}"/>
              </a:ext>
            </a:extLst>
          </p:cNvPr>
          <p:cNvSpPr>
            <a:spLocks noGrp="1"/>
          </p:cNvSpPr>
          <p:nvPr>
            <p:ph type="sldNum" sz="quarter" idx="5"/>
          </p:nvPr>
        </p:nvSpPr>
        <p:spPr/>
        <p:txBody>
          <a:bodyPr/>
          <a:lstStyle/>
          <a:p>
            <a:fld id="{717C2EA6-E1F4-3642-AA31-7A86D146FE7C}" type="slidenum">
              <a:rPr lang="en-US" smtClean="0"/>
              <a:t>14</a:t>
            </a:fld>
            <a:endParaRPr lang="en-US"/>
          </a:p>
        </p:txBody>
      </p:sp>
    </p:spTree>
    <p:extLst>
      <p:ext uri="{BB962C8B-B14F-4D97-AF65-F5344CB8AC3E}">
        <p14:creationId xmlns:p14="http://schemas.microsoft.com/office/powerpoint/2010/main" val="41522423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7F14AE-0A1C-4DDF-731B-47339A1EF5A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010558A-B709-8185-9D94-1D8B37F5528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419A7F1-90ED-11EA-C836-E397B00733E2}"/>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A8C2C885-3A44-3FE2-41E6-612B264E2877}"/>
              </a:ext>
            </a:extLst>
          </p:cNvPr>
          <p:cNvSpPr>
            <a:spLocks noGrp="1"/>
          </p:cNvSpPr>
          <p:nvPr>
            <p:ph type="sldNum" sz="quarter" idx="5"/>
          </p:nvPr>
        </p:nvSpPr>
        <p:spPr/>
        <p:txBody>
          <a:bodyPr/>
          <a:lstStyle/>
          <a:p>
            <a:fld id="{717C2EA6-E1F4-3642-AA31-7A86D146FE7C}" type="slidenum">
              <a:rPr lang="en-US" smtClean="0"/>
              <a:t>15</a:t>
            </a:fld>
            <a:endParaRPr lang="en-US"/>
          </a:p>
        </p:txBody>
      </p:sp>
    </p:spTree>
    <p:extLst>
      <p:ext uri="{BB962C8B-B14F-4D97-AF65-F5344CB8AC3E}">
        <p14:creationId xmlns:p14="http://schemas.microsoft.com/office/powerpoint/2010/main" val="41746032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46F0EC-FC32-8FB2-8E3C-F92C7F2B1A9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066FECA-589C-FCBF-205C-27C5A1DEA59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611ECFB-316C-57B4-73FE-76C327EF3E58}"/>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2D8B236A-2EED-DC06-212C-6FC941F86C7C}"/>
              </a:ext>
            </a:extLst>
          </p:cNvPr>
          <p:cNvSpPr>
            <a:spLocks noGrp="1"/>
          </p:cNvSpPr>
          <p:nvPr>
            <p:ph type="sldNum" sz="quarter" idx="5"/>
          </p:nvPr>
        </p:nvSpPr>
        <p:spPr/>
        <p:txBody>
          <a:bodyPr/>
          <a:lstStyle/>
          <a:p>
            <a:fld id="{717C2EA6-E1F4-3642-AA31-7A86D146FE7C}" type="slidenum">
              <a:rPr lang="en-US" smtClean="0"/>
              <a:t>16</a:t>
            </a:fld>
            <a:endParaRPr lang="en-US"/>
          </a:p>
        </p:txBody>
      </p:sp>
    </p:spTree>
    <p:extLst>
      <p:ext uri="{BB962C8B-B14F-4D97-AF65-F5344CB8AC3E}">
        <p14:creationId xmlns:p14="http://schemas.microsoft.com/office/powerpoint/2010/main" val="20981944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C255F8-AD9A-67E1-2EA5-747229109C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A551DEA-7F09-6AD6-0ECD-653849D53A2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3E8D885-BD1B-4BE9-3D17-47B48ACA84AF}"/>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B59CD4D-77C6-FE26-BC6C-B144FA2BB0B4}"/>
              </a:ext>
            </a:extLst>
          </p:cNvPr>
          <p:cNvSpPr>
            <a:spLocks noGrp="1"/>
          </p:cNvSpPr>
          <p:nvPr>
            <p:ph type="sldNum" sz="quarter" idx="5"/>
          </p:nvPr>
        </p:nvSpPr>
        <p:spPr/>
        <p:txBody>
          <a:bodyPr/>
          <a:lstStyle/>
          <a:p>
            <a:fld id="{717C2EA6-E1F4-3642-AA31-7A86D146FE7C}" type="slidenum">
              <a:rPr lang="en-US" smtClean="0"/>
              <a:t>17</a:t>
            </a:fld>
            <a:endParaRPr lang="en-US"/>
          </a:p>
        </p:txBody>
      </p:sp>
    </p:spTree>
    <p:extLst>
      <p:ext uri="{BB962C8B-B14F-4D97-AF65-F5344CB8AC3E}">
        <p14:creationId xmlns:p14="http://schemas.microsoft.com/office/powerpoint/2010/main" val="10193788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1B4E11-B672-47D5-27D0-75D3B8BB0B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A007242-BFC5-3719-A81C-249B8E8D6CA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EAD7042-09DA-048B-9FFC-2E18C1B72109}"/>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DD2CDF9D-DCD3-EF91-1320-CE2896A34706}"/>
              </a:ext>
            </a:extLst>
          </p:cNvPr>
          <p:cNvSpPr>
            <a:spLocks noGrp="1"/>
          </p:cNvSpPr>
          <p:nvPr>
            <p:ph type="sldNum" sz="quarter" idx="5"/>
          </p:nvPr>
        </p:nvSpPr>
        <p:spPr/>
        <p:txBody>
          <a:bodyPr/>
          <a:lstStyle/>
          <a:p>
            <a:fld id="{717C2EA6-E1F4-3642-AA31-7A86D146FE7C}" type="slidenum">
              <a:rPr lang="en-US" smtClean="0"/>
              <a:t>18</a:t>
            </a:fld>
            <a:endParaRPr lang="en-US"/>
          </a:p>
        </p:txBody>
      </p:sp>
    </p:spTree>
    <p:extLst>
      <p:ext uri="{BB962C8B-B14F-4D97-AF65-F5344CB8AC3E}">
        <p14:creationId xmlns:p14="http://schemas.microsoft.com/office/powerpoint/2010/main" val="29528698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B39279-FF19-64E2-0096-9A6A4485FFF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D039CB-0E1F-8655-F864-D9F50F0AF38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86F0E50-4C67-CD09-F33F-413565CFAE6C}"/>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C20B744C-0E39-2E77-A215-CCAA91700ECE}"/>
              </a:ext>
            </a:extLst>
          </p:cNvPr>
          <p:cNvSpPr>
            <a:spLocks noGrp="1"/>
          </p:cNvSpPr>
          <p:nvPr>
            <p:ph type="sldNum" sz="quarter" idx="5"/>
          </p:nvPr>
        </p:nvSpPr>
        <p:spPr/>
        <p:txBody>
          <a:bodyPr/>
          <a:lstStyle/>
          <a:p>
            <a:fld id="{717C2EA6-E1F4-3642-AA31-7A86D146FE7C}" type="slidenum">
              <a:rPr lang="en-US" smtClean="0"/>
              <a:t>19</a:t>
            </a:fld>
            <a:endParaRPr lang="en-US"/>
          </a:p>
        </p:txBody>
      </p:sp>
    </p:spTree>
    <p:extLst>
      <p:ext uri="{BB962C8B-B14F-4D97-AF65-F5344CB8AC3E}">
        <p14:creationId xmlns:p14="http://schemas.microsoft.com/office/powerpoint/2010/main" val="3583402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7A4926-F349-BBA3-22D4-3716D3AA8AC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12210C6-995B-A5A9-E266-D469CDCA1E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F42604D-0437-93BA-39A2-6609FE163A99}"/>
              </a:ext>
            </a:extLst>
          </p:cNvPr>
          <p:cNvSpPr>
            <a:spLocks noGrp="1"/>
          </p:cNvSpPr>
          <p:nvPr>
            <p:ph type="body" idx="1"/>
          </p:nvPr>
        </p:nvSpPr>
        <p:spPr/>
        <p:txBody>
          <a:bodyPr/>
          <a:lstStyle/>
          <a:p>
            <a:r>
              <a:rPr lang="en-US"/>
              <a:t>Gastric cancer: from “most common cancer” to “regionally prevalent disease”.</a:t>
            </a:r>
          </a:p>
          <a:p>
            <a:r>
              <a:rPr lang="en-US"/>
              <a:t>Peptic ulcer disease: from an incurable chronic disease to a reduced prevalence due to Helicobacter pylori treatment.</a:t>
            </a:r>
          </a:p>
        </p:txBody>
      </p:sp>
      <p:sp>
        <p:nvSpPr>
          <p:cNvPr id="4" name="Slide Number Placeholder 3">
            <a:extLst>
              <a:ext uri="{FF2B5EF4-FFF2-40B4-BE49-F238E27FC236}">
                <a16:creationId xmlns:a16="http://schemas.microsoft.com/office/drawing/2014/main" id="{0A1C6E79-36EC-F404-54E6-3DE1662B4918}"/>
              </a:ext>
            </a:extLst>
          </p:cNvPr>
          <p:cNvSpPr>
            <a:spLocks noGrp="1"/>
          </p:cNvSpPr>
          <p:nvPr>
            <p:ph type="sldNum" sz="quarter" idx="5"/>
          </p:nvPr>
        </p:nvSpPr>
        <p:spPr/>
        <p:txBody>
          <a:bodyPr/>
          <a:lstStyle/>
          <a:p>
            <a:fld id="{717C2EA6-E1F4-3642-AA31-7A86D146FE7C}" type="slidenum">
              <a:rPr lang="en-US" smtClean="0"/>
              <a:t>2</a:t>
            </a:fld>
            <a:endParaRPr lang="en-US"/>
          </a:p>
        </p:txBody>
      </p:sp>
    </p:spTree>
    <p:extLst>
      <p:ext uri="{BB962C8B-B14F-4D97-AF65-F5344CB8AC3E}">
        <p14:creationId xmlns:p14="http://schemas.microsoft.com/office/powerpoint/2010/main" val="34487732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D7D21B-868C-1CAC-1848-B5EEECE2333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78DA0F5-0CE0-8741-AFDA-84C0AE5AC9E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24AC19-AF37-5F49-2051-56896C33458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52657767-C435-11F2-1D48-523E759AD1DB}"/>
              </a:ext>
            </a:extLst>
          </p:cNvPr>
          <p:cNvSpPr>
            <a:spLocks noGrp="1"/>
          </p:cNvSpPr>
          <p:nvPr>
            <p:ph type="sldNum" sz="quarter" idx="5"/>
          </p:nvPr>
        </p:nvSpPr>
        <p:spPr/>
        <p:txBody>
          <a:bodyPr/>
          <a:lstStyle/>
          <a:p>
            <a:fld id="{717C2EA6-E1F4-3642-AA31-7A86D146FE7C}" type="slidenum">
              <a:rPr lang="en-US" smtClean="0"/>
              <a:t>20</a:t>
            </a:fld>
            <a:endParaRPr lang="en-US"/>
          </a:p>
        </p:txBody>
      </p:sp>
    </p:spTree>
    <p:extLst>
      <p:ext uri="{BB962C8B-B14F-4D97-AF65-F5344CB8AC3E}">
        <p14:creationId xmlns:p14="http://schemas.microsoft.com/office/powerpoint/2010/main" val="8292379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D7D21B-868C-1CAC-1848-B5EEECE2333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78DA0F5-0CE0-8741-AFDA-84C0AE5AC9E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24AC19-AF37-5F49-2051-56896C33458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52657767-C435-11F2-1D48-523E759AD1DB}"/>
              </a:ext>
            </a:extLst>
          </p:cNvPr>
          <p:cNvSpPr>
            <a:spLocks noGrp="1"/>
          </p:cNvSpPr>
          <p:nvPr>
            <p:ph type="sldNum" sz="quarter" idx="5"/>
          </p:nvPr>
        </p:nvSpPr>
        <p:spPr/>
        <p:txBody>
          <a:bodyPr/>
          <a:lstStyle/>
          <a:p>
            <a:fld id="{717C2EA6-E1F4-3642-AA31-7A86D146FE7C}" type="slidenum">
              <a:rPr lang="en-US" smtClean="0"/>
              <a:t>21</a:t>
            </a:fld>
            <a:endParaRPr lang="en-US"/>
          </a:p>
        </p:txBody>
      </p:sp>
    </p:spTree>
    <p:extLst>
      <p:ext uri="{BB962C8B-B14F-4D97-AF65-F5344CB8AC3E}">
        <p14:creationId xmlns:p14="http://schemas.microsoft.com/office/powerpoint/2010/main" val="3197281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E94C41-CCC2-6EDF-7F99-B72C8622CAF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8E01779-BD4E-F31E-7A61-CAF86124620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1652BF-D068-B432-1391-62B30603F188}"/>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C1E57B5E-5E60-86C7-9483-FD187CAFD794}"/>
              </a:ext>
            </a:extLst>
          </p:cNvPr>
          <p:cNvSpPr>
            <a:spLocks noGrp="1"/>
          </p:cNvSpPr>
          <p:nvPr>
            <p:ph type="sldNum" sz="quarter" idx="5"/>
          </p:nvPr>
        </p:nvSpPr>
        <p:spPr/>
        <p:txBody>
          <a:bodyPr/>
          <a:lstStyle/>
          <a:p>
            <a:fld id="{717C2EA6-E1F4-3642-AA31-7A86D146FE7C}" type="slidenum">
              <a:rPr lang="en-US" smtClean="0"/>
              <a:t>22</a:t>
            </a:fld>
            <a:endParaRPr lang="en-US"/>
          </a:p>
        </p:txBody>
      </p:sp>
    </p:spTree>
    <p:extLst>
      <p:ext uri="{BB962C8B-B14F-4D97-AF65-F5344CB8AC3E}">
        <p14:creationId xmlns:p14="http://schemas.microsoft.com/office/powerpoint/2010/main" val="15590081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B68B95-A552-9F7A-9EE4-4CC745B4B90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ED69E2-AF6F-6A6E-7E2E-4EE1812421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BBCEA3-AB74-A5B1-272D-833D32B50820}"/>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41A23ABD-CA23-0E9C-03C9-81AEAE9EF7B8}"/>
              </a:ext>
            </a:extLst>
          </p:cNvPr>
          <p:cNvSpPr>
            <a:spLocks noGrp="1"/>
          </p:cNvSpPr>
          <p:nvPr>
            <p:ph type="sldNum" sz="quarter" idx="5"/>
          </p:nvPr>
        </p:nvSpPr>
        <p:spPr/>
        <p:txBody>
          <a:bodyPr/>
          <a:lstStyle/>
          <a:p>
            <a:fld id="{717C2EA6-E1F4-3642-AA31-7A86D146FE7C}" type="slidenum">
              <a:rPr lang="en-US" smtClean="0"/>
              <a:t>23</a:t>
            </a:fld>
            <a:endParaRPr lang="en-US"/>
          </a:p>
        </p:txBody>
      </p:sp>
    </p:spTree>
    <p:extLst>
      <p:ext uri="{BB962C8B-B14F-4D97-AF65-F5344CB8AC3E}">
        <p14:creationId xmlns:p14="http://schemas.microsoft.com/office/powerpoint/2010/main" val="34805118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23E235-C151-586D-C4BA-5FCD7969B75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CF05B2B-ACA4-52B1-7443-7F3C95CC059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D7FC934-AFCF-4B6F-3583-B6381632A3C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AC94B2DA-C7E3-CD2F-3CB4-90B06C236D07}"/>
              </a:ext>
            </a:extLst>
          </p:cNvPr>
          <p:cNvSpPr>
            <a:spLocks noGrp="1"/>
          </p:cNvSpPr>
          <p:nvPr>
            <p:ph type="sldNum" sz="quarter" idx="5"/>
          </p:nvPr>
        </p:nvSpPr>
        <p:spPr/>
        <p:txBody>
          <a:bodyPr/>
          <a:lstStyle/>
          <a:p>
            <a:fld id="{717C2EA6-E1F4-3642-AA31-7A86D146FE7C}" type="slidenum">
              <a:rPr lang="en-US" smtClean="0"/>
              <a:t>24</a:t>
            </a:fld>
            <a:endParaRPr lang="en-US"/>
          </a:p>
        </p:txBody>
      </p:sp>
    </p:spTree>
    <p:extLst>
      <p:ext uri="{BB962C8B-B14F-4D97-AF65-F5344CB8AC3E}">
        <p14:creationId xmlns:p14="http://schemas.microsoft.com/office/powerpoint/2010/main" val="19624783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23E235-C151-586D-C4BA-5FCD7969B75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CF05B2B-ACA4-52B1-7443-7F3C95CC059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D7FC934-AFCF-4B6F-3583-B6381632A3C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AC94B2DA-C7E3-CD2F-3CB4-90B06C236D07}"/>
              </a:ext>
            </a:extLst>
          </p:cNvPr>
          <p:cNvSpPr>
            <a:spLocks noGrp="1"/>
          </p:cNvSpPr>
          <p:nvPr>
            <p:ph type="sldNum" sz="quarter" idx="5"/>
          </p:nvPr>
        </p:nvSpPr>
        <p:spPr/>
        <p:txBody>
          <a:bodyPr/>
          <a:lstStyle/>
          <a:p>
            <a:fld id="{717C2EA6-E1F4-3642-AA31-7A86D146FE7C}" type="slidenum">
              <a:rPr lang="en-US" smtClean="0"/>
              <a:t>25</a:t>
            </a:fld>
            <a:endParaRPr lang="en-US"/>
          </a:p>
        </p:txBody>
      </p:sp>
    </p:spTree>
    <p:extLst>
      <p:ext uri="{BB962C8B-B14F-4D97-AF65-F5344CB8AC3E}">
        <p14:creationId xmlns:p14="http://schemas.microsoft.com/office/powerpoint/2010/main" val="35633430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7733B3-8C2C-CC8F-E7AD-C47C90C86F6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3364075-7FDF-1BEA-255A-EC80FC618D9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DBBA20-C96C-EEAB-B2E4-B46727CD321D}"/>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5692D0B7-9226-F173-79F8-5FD1977E00BB}"/>
              </a:ext>
            </a:extLst>
          </p:cNvPr>
          <p:cNvSpPr>
            <a:spLocks noGrp="1"/>
          </p:cNvSpPr>
          <p:nvPr>
            <p:ph type="sldNum" sz="quarter" idx="5"/>
          </p:nvPr>
        </p:nvSpPr>
        <p:spPr/>
        <p:txBody>
          <a:bodyPr/>
          <a:lstStyle/>
          <a:p>
            <a:fld id="{717C2EA6-E1F4-3642-AA31-7A86D146FE7C}" type="slidenum">
              <a:rPr lang="en-US" smtClean="0"/>
              <a:t>26</a:t>
            </a:fld>
            <a:endParaRPr lang="en-US"/>
          </a:p>
        </p:txBody>
      </p:sp>
    </p:spTree>
    <p:extLst>
      <p:ext uri="{BB962C8B-B14F-4D97-AF65-F5344CB8AC3E}">
        <p14:creationId xmlns:p14="http://schemas.microsoft.com/office/powerpoint/2010/main" val="35847977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B2AD4D-C0FB-E178-0738-24FF8B902B4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9F58CEA-7236-0B1D-CB53-C78886BB975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542780C-1F18-EF60-A5C5-2B27EE37ECD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C000595A-4DF0-7AFA-5412-61F84D617059}"/>
              </a:ext>
            </a:extLst>
          </p:cNvPr>
          <p:cNvSpPr>
            <a:spLocks noGrp="1"/>
          </p:cNvSpPr>
          <p:nvPr>
            <p:ph type="sldNum" sz="quarter" idx="5"/>
          </p:nvPr>
        </p:nvSpPr>
        <p:spPr/>
        <p:txBody>
          <a:bodyPr/>
          <a:lstStyle/>
          <a:p>
            <a:fld id="{717C2EA6-E1F4-3642-AA31-7A86D146FE7C}" type="slidenum">
              <a:rPr lang="en-US" smtClean="0"/>
              <a:t>27</a:t>
            </a:fld>
            <a:endParaRPr lang="en-US"/>
          </a:p>
        </p:txBody>
      </p:sp>
    </p:spTree>
    <p:extLst>
      <p:ext uri="{BB962C8B-B14F-4D97-AF65-F5344CB8AC3E}">
        <p14:creationId xmlns:p14="http://schemas.microsoft.com/office/powerpoint/2010/main" val="41849866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B2AD4D-C0FB-E178-0738-24FF8B902B4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9F58CEA-7236-0B1D-CB53-C78886BB975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542780C-1F18-EF60-A5C5-2B27EE37ECD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C000595A-4DF0-7AFA-5412-61F84D617059}"/>
              </a:ext>
            </a:extLst>
          </p:cNvPr>
          <p:cNvSpPr>
            <a:spLocks noGrp="1"/>
          </p:cNvSpPr>
          <p:nvPr>
            <p:ph type="sldNum" sz="quarter" idx="5"/>
          </p:nvPr>
        </p:nvSpPr>
        <p:spPr/>
        <p:txBody>
          <a:bodyPr/>
          <a:lstStyle/>
          <a:p>
            <a:fld id="{717C2EA6-E1F4-3642-AA31-7A86D146FE7C}" type="slidenum">
              <a:rPr lang="en-US" smtClean="0"/>
              <a:t>28</a:t>
            </a:fld>
            <a:endParaRPr lang="en-US"/>
          </a:p>
        </p:txBody>
      </p:sp>
    </p:spTree>
    <p:extLst>
      <p:ext uri="{BB962C8B-B14F-4D97-AF65-F5344CB8AC3E}">
        <p14:creationId xmlns:p14="http://schemas.microsoft.com/office/powerpoint/2010/main" val="2879772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FED5CF-8220-E6AA-D44A-E16637715FC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2620B45-886A-2FEB-304F-DC59B0B9E15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7441F34-1748-3632-FA35-49447CC7668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3141CE6-2B54-5460-4DD1-6659AEDA31A7}"/>
              </a:ext>
            </a:extLst>
          </p:cNvPr>
          <p:cNvSpPr>
            <a:spLocks noGrp="1"/>
          </p:cNvSpPr>
          <p:nvPr>
            <p:ph type="sldNum" sz="quarter" idx="5"/>
          </p:nvPr>
        </p:nvSpPr>
        <p:spPr/>
        <p:txBody>
          <a:bodyPr/>
          <a:lstStyle/>
          <a:p>
            <a:fld id="{717C2EA6-E1F4-3642-AA31-7A86D146FE7C}" type="slidenum">
              <a:rPr lang="en-US" smtClean="0"/>
              <a:t>29</a:t>
            </a:fld>
            <a:endParaRPr lang="en-US"/>
          </a:p>
        </p:txBody>
      </p:sp>
    </p:spTree>
    <p:extLst>
      <p:ext uri="{BB962C8B-B14F-4D97-AF65-F5344CB8AC3E}">
        <p14:creationId xmlns:p14="http://schemas.microsoft.com/office/powerpoint/2010/main" val="342620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7A4926-F349-BBA3-22D4-3716D3AA8AC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12210C6-995B-A5A9-E266-D469CDCA1E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F42604D-0437-93BA-39A2-6609FE163A99}"/>
              </a:ext>
            </a:extLst>
          </p:cNvPr>
          <p:cNvSpPr>
            <a:spLocks noGrp="1"/>
          </p:cNvSpPr>
          <p:nvPr>
            <p:ph type="body" idx="1"/>
          </p:nvPr>
        </p:nvSpPr>
        <p:spPr/>
        <p:txBody>
          <a:bodyPr/>
          <a:lstStyle/>
          <a:p>
            <a:r>
              <a:rPr lang="en-US"/>
              <a:t>Gastric cancer: from “most common cancer” to “regionally prevalent disease”.</a:t>
            </a:r>
          </a:p>
          <a:p>
            <a:r>
              <a:rPr lang="en-US"/>
              <a:t>Peptic ulcer disease: from an incurable chronic disease to a reduced prevalence due to Helicobacter pylori treatment.</a:t>
            </a:r>
          </a:p>
        </p:txBody>
      </p:sp>
      <p:sp>
        <p:nvSpPr>
          <p:cNvPr id="4" name="Slide Number Placeholder 3">
            <a:extLst>
              <a:ext uri="{FF2B5EF4-FFF2-40B4-BE49-F238E27FC236}">
                <a16:creationId xmlns:a16="http://schemas.microsoft.com/office/drawing/2014/main" id="{0A1C6E79-36EC-F404-54E6-3DE1662B4918}"/>
              </a:ext>
            </a:extLst>
          </p:cNvPr>
          <p:cNvSpPr>
            <a:spLocks noGrp="1"/>
          </p:cNvSpPr>
          <p:nvPr>
            <p:ph type="sldNum" sz="quarter" idx="5"/>
          </p:nvPr>
        </p:nvSpPr>
        <p:spPr/>
        <p:txBody>
          <a:bodyPr/>
          <a:lstStyle/>
          <a:p>
            <a:fld id="{717C2EA6-E1F4-3642-AA31-7A86D146FE7C}" type="slidenum">
              <a:rPr lang="en-US" smtClean="0"/>
              <a:t>3</a:t>
            </a:fld>
            <a:endParaRPr lang="en-US"/>
          </a:p>
        </p:txBody>
      </p:sp>
    </p:spTree>
    <p:extLst>
      <p:ext uri="{BB962C8B-B14F-4D97-AF65-F5344CB8AC3E}">
        <p14:creationId xmlns:p14="http://schemas.microsoft.com/office/powerpoint/2010/main" val="26902174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2F88F2-5E75-A2D4-61A1-1DBBF9A1B9E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C26F095-9A99-CADF-80C1-AC5FFD80CF6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CEA341D-AD38-E184-4D97-763E3FDF43EF}"/>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EF67512D-C591-163C-1DAB-43D626BCCC7E}"/>
              </a:ext>
            </a:extLst>
          </p:cNvPr>
          <p:cNvSpPr>
            <a:spLocks noGrp="1"/>
          </p:cNvSpPr>
          <p:nvPr>
            <p:ph type="sldNum" sz="quarter" idx="5"/>
          </p:nvPr>
        </p:nvSpPr>
        <p:spPr/>
        <p:txBody>
          <a:bodyPr/>
          <a:lstStyle/>
          <a:p>
            <a:fld id="{717C2EA6-E1F4-3642-AA31-7A86D146FE7C}" type="slidenum">
              <a:rPr lang="en-US" smtClean="0"/>
              <a:t>30</a:t>
            </a:fld>
            <a:endParaRPr lang="en-US"/>
          </a:p>
        </p:txBody>
      </p:sp>
    </p:spTree>
    <p:extLst>
      <p:ext uri="{BB962C8B-B14F-4D97-AF65-F5344CB8AC3E}">
        <p14:creationId xmlns:p14="http://schemas.microsoft.com/office/powerpoint/2010/main" val="23797681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72342-8E18-E9A7-2CE7-62CBC54F4FC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12C60D-7AFD-3CA8-B8CF-BF1AE981551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DB60B0D-DBFE-76AF-5B01-B71D32202E9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95EE750-3C27-3E54-0A52-DCB1079A0FAD}"/>
              </a:ext>
            </a:extLst>
          </p:cNvPr>
          <p:cNvSpPr>
            <a:spLocks noGrp="1"/>
          </p:cNvSpPr>
          <p:nvPr>
            <p:ph type="sldNum" sz="quarter" idx="5"/>
          </p:nvPr>
        </p:nvSpPr>
        <p:spPr/>
        <p:txBody>
          <a:bodyPr/>
          <a:lstStyle/>
          <a:p>
            <a:fld id="{717C2EA6-E1F4-3642-AA31-7A86D146FE7C}" type="slidenum">
              <a:rPr lang="en-US" smtClean="0"/>
              <a:t>31</a:t>
            </a:fld>
            <a:endParaRPr lang="en-US"/>
          </a:p>
        </p:txBody>
      </p:sp>
    </p:spTree>
    <p:extLst>
      <p:ext uri="{BB962C8B-B14F-4D97-AF65-F5344CB8AC3E}">
        <p14:creationId xmlns:p14="http://schemas.microsoft.com/office/powerpoint/2010/main" val="25841246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72342-8E18-E9A7-2CE7-62CBC54F4FC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12C60D-7AFD-3CA8-B8CF-BF1AE981551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DB60B0D-DBFE-76AF-5B01-B71D32202E9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95EE750-3C27-3E54-0A52-DCB1079A0FAD}"/>
              </a:ext>
            </a:extLst>
          </p:cNvPr>
          <p:cNvSpPr>
            <a:spLocks noGrp="1"/>
          </p:cNvSpPr>
          <p:nvPr>
            <p:ph type="sldNum" sz="quarter" idx="5"/>
          </p:nvPr>
        </p:nvSpPr>
        <p:spPr/>
        <p:txBody>
          <a:bodyPr/>
          <a:lstStyle/>
          <a:p>
            <a:fld id="{717C2EA6-E1F4-3642-AA31-7A86D146FE7C}" type="slidenum">
              <a:rPr lang="en-US" smtClean="0"/>
              <a:t>32</a:t>
            </a:fld>
            <a:endParaRPr lang="en-US"/>
          </a:p>
        </p:txBody>
      </p:sp>
    </p:spTree>
    <p:extLst>
      <p:ext uri="{BB962C8B-B14F-4D97-AF65-F5344CB8AC3E}">
        <p14:creationId xmlns:p14="http://schemas.microsoft.com/office/powerpoint/2010/main" val="24439503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C92494-4816-C53B-17D5-2DB9A04A913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E24884-80F4-DBD1-43A4-759E2CA7CC8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F3854B-5A93-AECA-3A42-BB34231741DF}"/>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52EA9A7-4760-FEBF-9AA1-6151935C15B6}"/>
              </a:ext>
            </a:extLst>
          </p:cNvPr>
          <p:cNvSpPr>
            <a:spLocks noGrp="1"/>
          </p:cNvSpPr>
          <p:nvPr>
            <p:ph type="sldNum" sz="quarter" idx="5"/>
          </p:nvPr>
        </p:nvSpPr>
        <p:spPr/>
        <p:txBody>
          <a:bodyPr/>
          <a:lstStyle/>
          <a:p>
            <a:fld id="{717C2EA6-E1F4-3642-AA31-7A86D146FE7C}" type="slidenum">
              <a:rPr lang="en-US" smtClean="0"/>
              <a:t>33</a:t>
            </a:fld>
            <a:endParaRPr lang="en-US"/>
          </a:p>
        </p:txBody>
      </p:sp>
    </p:spTree>
    <p:extLst>
      <p:ext uri="{BB962C8B-B14F-4D97-AF65-F5344CB8AC3E}">
        <p14:creationId xmlns:p14="http://schemas.microsoft.com/office/powerpoint/2010/main" val="1075107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7F14AE-0A1C-4DDF-731B-47339A1EF5A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010558A-B709-8185-9D94-1D8B37F5528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419A7F1-90ED-11EA-C836-E397B00733E2}"/>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A8C2C885-3A44-3FE2-41E6-612B264E2877}"/>
              </a:ext>
            </a:extLst>
          </p:cNvPr>
          <p:cNvSpPr>
            <a:spLocks noGrp="1"/>
          </p:cNvSpPr>
          <p:nvPr>
            <p:ph type="sldNum" sz="quarter" idx="5"/>
          </p:nvPr>
        </p:nvSpPr>
        <p:spPr/>
        <p:txBody>
          <a:bodyPr/>
          <a:lstStyle/>
          <a:p>
            <a:fld id="{717C2EA6-E1F4-3642-AA31-7A86D146FE7C}" type="slidenum">
              <a:rPr lang="en-US" smtClean="0"/>
              <a:t>34</a:t>
            </a:fld>
            <a:endParaRPr lang="en-US"/>
          </a:p>
        </p:txBody>
      </p:sp>
    </p:spTree>
    <p:extLst>
      <p:ext uri="{BB962C8B-B14F-4D97-AF65-F5344CB8AC3E}">
        <p14:creationId xmlns:p14="http://schemas.microsoft.com/office/powerpoint/2010/main" val="34803829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C255F8-AD9A-67E1-2EA5-747229109C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A551DEA-7F09-6AD6-0ECD-653849D53A2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3E8D885-BD1B-4BE9-3D17-47B48ACA84AF}"/>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B59CD4D-77C6-FE26-BC6C-B144FA2BB0B4}"/>
              </a:ext>
            </a:extLst>
          </p:cNvPr>
          <p:cNvSpPr>
            <a:spLocks noGrp="1"/>
          </p:cNvSpPr>
          <p:nvPr>
            <p:ph type="sldNum" sz="quarter" idx="5"/>
          </p:nvPr>
        </p:nvSpPr>
        <p:spPr/>
        <p:txBody>
          <a:bodyPr/>
          <a:lstStyle/>
          <a:p>
            <a:fld id="{717C2EA6-E1F4-3642-AA31-7A86D146FE7C}" type="slidenum">
              <a:rPr lang="en-US" smtClean="0"/>
              <a:t>36</a:t>
            </a:fld>
            <a:endParaRPr lang="en-US"/>
          </a:p>
        </p:txBody>
      </p:sp>
    </p:spTree>
    <p:extLst>
      <p:ext uri="{BB962C8B-B14F-4D97-AF65-F5344CB8AC3E}">
        <p14:creationId xmlns:p14="http://schemas.microsoft.com/office/powerpoint/2010/main" val="11174065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1B4E11-B672-47D5-27D0-75D3B8BB0B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A007242-BFC5-3719-A81C-249B8E8D6CA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EAD7042-09DA-048B-9FFC-2E18C1B72109}"/>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DD2CDF9D-DCD3-EF91-1320-CE2896A34706}"/>
              </a:ext>
            </a:extLst>
          </p:cNvPr>
          <p:cNvSpPr>
            <a:spLocks noGrp="1"/>
          </p:cNvSpPr>
          <p:nvPr>
            <p:ph type="sldNum" sz="quarter" idx="5"/>
          </p:nvPr>
        </p:nvSpPr>
        <p:spPr/>
        <p:txBody>
          <a:bodyPr/>
          <a:lstStyle/>
          <a:p>
            <a:fld id="{717C2EA6-E1F4-3642-AA31-7A86D146FE7C}" type="slidenum">
              <a:rPr lang="en-US" smtClean="0"/>
              <a:t>37</a:t>
            </a:fld>
            <a:endParaRPr lang="en-US"/>
          </a:p>
        </p:txBody>
      </p:sp>
    </p:spTree>
    <p:extLst>
      <p:ext uri="{BB962C8B-B14F-4D97-AF65-F5344CB8AC3E}">
        <p14:creationId xmlns:p14="http://schemas.microsoft.com/office/powerpoint/2010/main" val="23599956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46F0EC-FC32-8FB2-8E3C-F92C7F2B1A9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066FECA-589C-FCBF-205C-27C5A1DEA59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611ECFB-316C-57B4-73FE-76C327EF3E58}"/>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2D8B236A-2EED-DC06-212C-6FC941F86C7C}"/>
              </a:ext>
            </a:extLst>
          </p:cNvPr>
          <p:cNvSpPr>
            <a:spLocks noGrp="1"/>
          </p:cNvSpPr>
          <p:nvPr>
            <p:ph type="sldNum" sz="quarter" idx="5"/>
          </p:nvPr>
        </p:nvSpPr>
        <p:spPr/>
        <p:txBody>
          <a:bodyPr/>
          <a:lstStyle/>
          <a:p>
            <a:fld id="{717C2EA6-E1F4-3642-AA31-7A86D146FE7C}" type="slidenum">
              <a:rPr lang="en-US" smtClean="0"/>
              <a:t>42</a:t>
            </a:fld>
            <a:endParaRPr lang="en-US"/>
          </a:p>
        </p:txBody>
      </p:sp>
    </p:spTree>
    <p:extLst>
      <p:ext uri="{BB962C8B-B14F-4D97-AF65-F5344CB8AC3E}">
        <p14:creationId xmlns:p14="http://schemas.microsoft.com/office/powerpoint/2010/main" val="16839920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7A4926-F349-BBA3-22D4-3716D3AA8AC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12210C6-995B-A5A9-E266-D469CDCA1E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F42604D-0437-93BA-39A2-6609FE163A99}"/>
              </a:ext>
            </a:extLst>
          </p:cNvPr>
          <p:cNvSpPr>
            <a:spLocks noGrp="1"/>
          </p:cNvSpPr>
          <p:nvPr>
            <p:ph type="body" idx="1"/>
          </p:nvPr>
        </p:nvSpPr>
        <p:spPr/>
        <p:txBody>
          <a:bodyPr/>
          <a:lstStyle/>
          <a:p>
            <a:r>
              <a:rPr lang="en-US"/>
              <a:t>Gastric cancer: from “most common cancer” to “regionally prevalent disease”.</a:t>
            </a:r>
          </a:p>
          <a:p>
            <a:r>
              <a:rPr lang="en-US"/>
              <a:t>Peptic ulcer disease: from an incurable chronic disease to a reduced prevalence due to Helicobacter pylori treatment.</a:t>
            </a:r>
          </a:p>
        </p:txBody>
      </p:sp>
      <p:sp>
        <p:nvSpPr>
          <p:cNvPr id="4" name="Slide Number Placeholder 3">
            <a:extLst>
              <a:ext uri="{FF2B5EF4-FFF2-40B4-BE49-F238E27FC236}">
                <a16:creationId xmlns:a16="http://schemas.microsoft.com/office/drawing/2014/main" id="{0A1C6E79-36EC-F404-54E6-3DE1662B4918}"/>
              </a:ext>
            </a:extLst>
          </p:cNvPr>
          <p:cNvSpPr>
            <a:spLocks noGrp="1"/>
          </p:cNvSpPr>
          <p:nvPr>
            <p:ph type="sldNum" sz="quarter" idx="5"/>
          </p:nvPr>
        </p:nvSpPr>
        <p:spPr/>
        <p:txBody>
          <a:bodyPr/>
          <a:lstStyle/>
          <a:p>
            <a:fld id="{717C2EA6-E1F4-3642-AA31-7A86D146FE7C}" type="slidenum">
              <a:rPr lang="en-US" smtClean="0"/>
              <a:t>4</a:t>
            </a:fld>
            <a:endParaRPr lang="en-US"/>
          </a:p>
        </p:txBody>
      </p:sp>
    </p:spTree>
    <p:extLst>
      <p:ext uri="{BB962C8B-B14F-4D97-AF65-F5344CB8AC3E}">
        <p14:creationId xmlns:p14="http://schemas.microsoft.com/office/powerpoint/2010/main" val="17361612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7A4926-F349-BBA3-22D4-3716D3AA8AC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12210C6-995B-A5A9-E266-D469CDCA1E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F42604D-0437-93BA-39A2-6609FE163A99}"/>
              </a:ext>
            </a:extLst>
          </p:cNvPr>
          <p:cNvSpPr>
            <a:spLocks noGrp="1"/>
          </p:cNvSpPr>
          <p:nvPr>
            <p:ph type="body" idx="1"/>
          </p:nvPr>
        </p:nvSpPr>
        <p:spPr/>
        <p:txBody>
          <a:bodyPr/>
          <a:lstStyle/>
          <a:p>
            <a:r>
              <a:rPr lang="en-US"/>
              <a:t>Gastric cancer: from “most common cancer” to “regionally prevalent disease”.</a:t>
            </a:r>
          </a:p>
          <a:p>
            <a:r>
              <a:rPr lang="en-US"/>
              <a:t>Peptic ulcer disease: from an incurable chronic disease to a reduced prevalence due to Helicobacter pylori treatment.</a:t>
            </a:r>
          </a:p>
        </p:txBody>
      </p:sp>
      <p:sp>
        <p:nvSpPr>
          <p:cNvPr id="4" name="Slide Number Placeholder 3">
            <a:extLst>
              <a:ext uri="{FF2B5EF4-FFF2-40B4-BE49-F238E27FC236}">
                <a16:creationId xmlns:a16="http://schemas.microsoft.com/office/drawing/2014/main" id="{0A1C6E79-36EC-F404-54E6-3DE1662B4918}"/>
              </a:ext>
            </a:extLst>
          </p:cNvPr>
          <p:cNvSpPr>
            <a:spLocks noGrp="1"/>
          </p:cNvSpPr>
          <p:nvPr>
            <p:ph type="sldNum" sz="quarter" idx="5"/>
          </p:nvPr>
        </p:nvSpPr>
        <p:spPr/>
        <p:txBody>
          <a:bodyPr/>
          <a:lstStyle/>
          <a:p>
            <a:fld id="{717C2EA6-E1F4-3642-AA31-7A86D146FE7C}" type="slidenum">
              <a:rPr lang="en-US" smtClean="0"/>
              <a:t>5</a:t>
            </a:fld>
            <a:endParaRPr lang="en-US"/>
          </a:p>
        </p:txBody>
      </p:sp>
    </p:spTree>
    <p:extLst>
      <p:ext uri="{BB962C8B-B14F-4D97-AF65-F5344CB8AC3E}">
        <p14:creationId xmlns:p14="http://schemas.microsoft.com/office/powerpoint/2010/main" val="30462023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7A4926-F349-BBA3-22D4-3716D3AA8AC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12210C6-995B-A5A9-E266-D469CDCA1E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F42604D-0437-93BA-39A2-6609FE163A99}"/>
              </a:ext>
            </a:extLst>
          </p:cNvPr>
          <p:cNvSpPr>
            <a:spLocks noGrp="1"/>
          </p:cNvSpPr>
          <p:nvPr>
            <p:ph type="body" idx="1"/>
          </p:nvPr>
        </p:nvSpPr>
        <p:spPr/>
        <p:txBody>
          <a:bodyPr/>
          <a:lstStyle/>
          <a:p>
            <a:r>
              <a:rPr lang="en-US"/>
              <a:t>Gastric cancer: from “most common cancer” to “regionally prevalent disease”.</a:t>
            </a:r>
          </a:p>
          <a:p>
            <a:r>
              <a:rPr lang="en-US"/>
              <a:t>Peptic ulcer disease: from an incurable chronic disease to a reduced prevalence due to Helicobacter pylori treatment.</a:t>
            </a:r>
          </a:p>
        </p:txBody>
      </p:sp>
      <p:sp>
        <p:nvSpPr>
          <p:cNvPr id="4" name="Slide Number Placeholder 3">
            <a:extLst>
              <a:ext uri="{FF2B5EF4-FFF2-40B4-BE49-F238E27FC236}">
                <a16:creationId xmlns:a16="http://schemas.microsoft.com/office/drawing/2014/main" id="{0A1C6E79-36EC-F404-54E6-3DE1662B4918}"/>
              </a:ext>
            </a:extLst>
          </p:cNvPr>
          <p:cNvSpPr>
            <a:spLocks noGrp="1"/>
          </p:cNvSpPr>
          <p:nvPr>
            <p:ph type="sldNum" sz="quarter" idx="5"/>
          </p:nvPr>
        </p:nvSpPr>
        <p:spPr/>
        <p:txBody>
          <a:bodyPr/>
          <a:lstStyle/>
          <a:p>
            <a:fld id="{717C2EA6-E1F4-3642-AA31-7A86D146FE7C}" type="slidenum">
              <a:rPr lang="en-US" smtClean="0"/>
              <a:t>6</a:t>
            </a:fld>
            <a:endParaRPr lang="en-US"/>
          </a:p>
        </p:txBody>
      </p:sp>
    </p:spTree>
    <p:extLst>
      <p:ext uri="{BB962C8B-B14F-4D97-AF65-F5344CB8AC3E}">
        <p14:creationId xmlns:p14="http://schemas.microsoft.com/office/powerpoint/2010/main" val="1889794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7A4926-F349-BBA3-22D4-3716D3AA8AC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12210C6-995B-A5A9-E266-D469CDCA1E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F42604D-0437-93BA-39A2-6609FE163A99}"/>
              </a:ext>
            </a:extLst>
          </p:cNvPr>
          <p:cNvSpPr>
            <a:spLocks noGrp="1"/>
          </p:cNvSpPr>
          <p:nvPr>
            <p:ph type="body" idx="1"/>
          </p:nvPr>
        </p:nvSpPr>
        <p:spPr/>
        <p:txBody>
          <a:bodyPr/>
          <a:lstStyle/>
          <a:p>
            <a:r>
              <a:rPr lang="en-US"/>
              <a:t>Gastric cancer: from “most common cancer” to “regionally prevalent disease”.</a:t>
            </a:r>
          </a:p>
          <a:p>
            <a:r>
              <a:rPr lang="en-US"/>
              <a:t>Peptic ulcer disease: from an incurable chronic disease to a reduced prevalence due to Helicobacter pylori treatment.</a:t>
            </a:r>
          </a:p>
        </p:txBody>
      </p:sp>
      <p:sp>
        <p:nvSpPr>
          <p:cNvPr id="4" name="Slide Number Placeholder 3">
            <a:extLst>
              <a:ext uri="{FF2B5EF4-FFF2-40B4-BE49-F238E27FC236}">
                <a16:creationId xmlns:a16="http://schemas.microsoft.com/office/drawing/2014/main" id="{0A1C6E79-36EC-F404-54E6-3DE1662B4918}"/>
              </a:ext>
            </a:extLst>
          </p:cNvPr>
          <p:cNvSpPr>
            <a:spLocks noGrp="1"/>
          </p:cNvSpPr>
          <p:nvPr>
            <p:ph type="sldNum" sz="quarter" idx="5"/>
          </p:nvPr>
        </p:nvSpPr>
        <p:spPr/>
        <p:txBody>
          <a:bodyPr/>
          <a:lstStyle/>
          <a:p>
            <a:fld id="{717C2EA6-E1F4-3642-AA31-7A86D146FE7C}" type="slidenum">
              <a:rPr lang="en-US" smtClean="0"/>
              <a:t>7</a:t>
            </a:fld>
            <a:endParaRPr lang="en-US"/>
          </a:p>
        </p:txBody>
      </p:sp>
    </p:spTree>
    <p:extLst>
      <p:ext uri="{BB962C8B-B14F-4D97-AF65-F5344CB8AC3E}">
        <p14:creationId xmlns:p14="http://schemas.microsoft.com/office/powerpoint/2010/main" val="30868174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7A4926-F349-BBA3-22D4-3716D3AA8AC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12210C6-995B-A5A9-E266-D469CDCA1E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F42604D-0437-93BA-39A2-6609FE163A99}"/>
              </a:ext>
            </a:extLst>
          </p:cNvPr>
          <p:cNvSpPr>
            <a:spLocks noGrp="1"/>
          </p:cNvSpPr>
          <p:nvPr>
            <p:ph type="body" idx="1"/>
          </p:nvPr>
        </p:nvSpPr>
        <p:spPr/>
        <p:txBody>
          <a:bodyPr/>
          <a:lstStyle/>
          <a:p>
            <a:r>
              <a:rPr lang="en-US"/>
              <a:t>Gastric cancer: from “most common cancer” to “regionally prevalent disease”.</a:t>
            </a:r>
          </a:p>
          <a:p>
            <a:r>
              <a:rPr lang="en-US"/>
              <a:t>Peptic ulcer disease: from an incurable chronic disease to a reduced prevalence due to Helicobacter pylori treatment.</a:t>
            </a:r>
          </a:p>
        </p:txBody>
      </p:sp>
      <p:sp>
        <p:nvSpPr>
          <p:cNvPr id="4" name="Slide Number Placeholder 3">
            <a:extLst>
              <a:ext uri="{FF2B5EF4-FFF2-40B4-BE49-F238E27FC236}">
                <a16:creationId xmlns:a16="http://schemas.microsoft.com/office/drawing/2014/main" id="{0A1C6E79-36EC-F404-54E6-3DE1662B4918}"/>
              </a:ext>
            </a:extLst>
          </p:cNvPr>
          <p:cNvSpPr>
            <a:spLocks noGrp="1"/>
          </p:cNvSpPr>
          <p:nvPr>
            <p:ph type="sldNum" sz="quarter" idx="5"/>
          </p:nvPr>
        </p:nvSpPr>
        <p:spPr/>
        <p:txBody>
          <a:bodyPr/>
          <a:lstStyle/>
          <a:p>
            <a:fld id="{717C2EA6-E1F4-3642-AA31-7A86D146FE7C}" type="slidenum">
              <a:rPr lang="en-US" smtClean="0"/>
              <a:t>8</a:t>
            </a:fld>
            <a:endParaRPr lang="en-US"/>
          </a:p>
        </p:txBody>
      </p:sp>
    </p:spTree>
    <p:extLst>
      <p:ext uri="{BB962C8B-B14F-4D97-AF65-F5344CB8AC3E}">
        <p14:creationId xmlns:p14="http://schemas.microsoft.com/office/powerpoint/2010/main" val="10499291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7A4926-F349-BBA3-22D4-3716D3AA8AC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12210C6-995B-A5A9-E266-D469CDCA1E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F42604D-0437-93BA-39A2-6609FE163A99}"/>
              </a:ext>
            </a:extLst>
          </p:cNvPr>
          <p:cNvSpPr>
            <a:spLocks noGrp="1"/>
          </p:cNvSpPr>
          <p:nvPr>
            <p:ph type="body" idx="1"/>
          </p:nvPr>
        </p:nvSpPr>
        <p:spPr/>
        <p:txBody>
          <a:bodyPr/>
          <a:lstStyle/>
          <a:p>
            <a:r>
              <a:rPr lang="en-US"/>
              <a:t>Gastric cancer: from “most common cancer” to “regionally prevalent disease”.</a:t>
            </a:r>
          </a:p>
          <a:p>
            <a:r>
              <a:rPr lang="en-US"/>
              <a:t>Peptic ulcer disease: from an incurable chronic disease to a reduced prevalence due to Helicobacter pylori treatment.</a:t>
            </a:r>
          </a:p>
        </p:txBody>
      </p:sp>
      <p:sp>
        <p:nvSpPr>
          <p:cNvPr id="4" name="Slide Number Placeholder 3">
            <a:extLst>
              <a:ext uri="{FF2B5EF4-FFF2-40B4-BE49-F238E27FC236}">
                <a16:creationId xmlns:a16="http://schemas.microsoft.com/office/drawing/2014/main" id="{0A1C6E79-36EC-F404-54E6-3DE1662B4918}"/>
              </a:ext>
            </a:extLst>
          </p:cNvPr>
          <p:cNvSpPr>
            <a:spLocks noGrp="1"/>
          </p:cNvSpPr>
          <p:nvPr>
            <p:ph type="sldNum" sz="quarter" idx="5"/>
          </p:nvPr>
        </p:nvSpPr>
        <p:spPr/>
        <p:txBody>
          <a:bodyPr/>
          <a:lstStyle/>
          <a:p>
            <a:fld id="{717C2EA6-E1F4-3642-AA31-7A86D146FE7C}" type="slidenum">
              <a:rPr lang="en-US" smtClean="0"/>
              <a:t>9</a:t>
            </a:fld>
            <a:endParaRPr lang="en-US"/>
          </a:p>
        </p:txBody>
      </p:sp>
    </p:spTree>
    <p:extLst>
      <p:ext uri="{BB962C8B-B14F-4D97-AF65-F5344CB8AC3E}">
        <p14:creationId xmlns:p14="http://schemas.microsoft.com/office/powerpoint/2010/main" val="11527006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2_Cover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08F8DD-10C1-9CE3-7F45-489DFFAD302E}"/>
              </a:ext>
            </a:extLst>
          </p:cNvPr>
          <p:cNvSpPr/>
          <p:nvPr/>
        </p:nvSpPr>
        <p:spPr>
          <a:xfrm>
            <a:off x="0" y="0"/>
            <a:ext cx="12192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 name="Rectangle 2">
            <a:extLst>
              <a:ext uri="{FF2B5EF4-FFF2-40B4-BE49-F238E27FC236}">
                <a16:creationId xmlns:a16="http://schemas.microsoft.com/office/drawing/2014/main" id="{38D92239-97C5-DC53-FCF8-631C38E32D24}"/>
              </a:ext>
            </a:extLst>
          </p:cNvPr>
          <p:cNvSpPr/>
          <p:nvPr/>
        </p:nvSpPr>
        <p:spPr>
          <a:xfrm>
            <a:off x="0" y="1760525"/>
            <a:ext cx="12192000" cy="4483657"/>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0" name="Title 1"/>
          <p:cNvSpPr>
            <a:spLocks noGrp="1"/>
          </p:cNvSpPr>
          <p:nvPr>
            <p:ph type="ctrTitle" hasCustomPrompt="1"/>
          </p:nvPr>
        </p:nvSpPr>
        <p:spPr>
          <a:xfrm>
            <a:off x="528096" y="3024601"/>
            <a:ext cx="11135808" cy="886396"/>
          </a:xfrm>
        </p:spPr>
        <p:txBody>
          <a:bodyPr lIns="0" bIns="0" anchor="b" anchorCtr="0">
            <a:spAutoFit/>
          </a:bodyPr>
          <a:lstStyle>
            <a:lvl1pPr algn="l">
              <a:lnSpc>
                <a:spcPct val="90000"/>
              </a:lnSpc>
              <a:defRPr sz="6400" b="1" baseline="0">
                <a:solidFill>
                  <a:schemeClr val="bg1"/>
                </a:solidFill>
                <a:latin typeface="Arial"/>
                <a:cs typeface="Arial"/>
              </a:defRPr>
            </a:lvl1pPr>
          </a:lstStyle>
          <a:p>
            <a:r>
              <a:rPr lang="en-US"/>
              <a:t>Cover Slide Title</a:t>
            </a:r>
          </a:p>
        </p:txBody>
      </p:sp>
      <p:sp>
        <p:nvSpPr>
          <p:cNvPr id="12" name="Subtitle 2"/>
          <p:cNvSpPr>
            <a:spLocks noGrp="1"/>
          </p:cNvSpPr>
          <p:nvPr>
            <p:ph type="subTitle" idx="1" hasCustomPrompt="1"/>
          </p:nvPr>
        </p:nvSpPr>
        <p:spPr>
          <a:xfrm>
            <a:off x="528096" y="4027226"/>
            <a:ext cx="11135808" cy="387799"/>
          </a:xfrm>
          <a:prstGeom prst="rect">
            <a:avLst/>
          </a:prstGeom>
        </p:spPr>
        <p:txBody>
          <a:bodyPr lIns="0" tIns="0" rIns="0" bIns="0">
            <a:spAutoFit/>
          </a:bodyPr>
          <a:lstStyle>
            <a:lvl1pPr marL="0" indent="0" algn="l">
              <a:buNone/>
              <a:defRPr sz="2800">
                <a:solidFill>
                  <a:schemeClr val="bg1"/>
                </a:solidFill>
                <a:latin typeface="Arial"/>
                <a:cs typeface="Aria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Secondary Title</a:t>
            </a:r>
          </a:p>
        </p:txBody>
      </p:sp>
      <p:sp>
        <p:nvSpPr>
          <p:cNvPr id="14" name="Content Placeholder 8"/>
          <p:cNvSpPr>
            <a:spLocks noGrp="1"/>
          </p:cNvSpPr>
          <p:nvPr>
            <p:ph sz="quarter" idx="12" hasCustomPrompt="1"/>
          </p:nvPr>
        </p:nvSpPr>
        <p:spPr>
          <a:xfrm>
            <a:off x="528096" y="5088512"/>
            <a:ext cx="7804149" cy="704637"/>
          </a:xfrm>
          <a:prstGeom prst="rect">
            <a:avLst/>
          </a:prstGeom>
        </p:spPr>
        <p:txBody>
          <a:bodyPr lIns="0" tIns="0" rIns="0" bIns="0">
            <a:spAutoFit/>
          </a:bodyPr>
          <a:lstStyle>
            <a:lvl1pPr marL="0" indent="0">
              <a:lnSpc>
                <a:spcPct val="120000"/>
              </a:lnSpc>
              <a:spcBef>
                <a:spcPts val="0"/>
              </a:spcBef>
              <a:buNone/>
              <a:tabLst/>
              <a:defRPr sz="2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Presenter’s Name</a:t>
            </a:r>
          </a:p>
          <a:p>
            <a:pPr lvl="0"/>
            <a:r>
              <a:rPr lang="en-US"/>
              <a:t>Presenter’s Title</a:t>
            </a:r>
          </a:p>
        </p:txBody>
      </p:sp>
      <p:sp>
        <p:nvSpPr>
          <p:cNvPr id="15" name="Content Placeholder 10"/>
          <p:cNvSpPr>
            <a:spLocks noGrp="1"/>
          </p:cNvSpPr>
          <p:nvPr>
            <p:ph sz="quarter" idx="13" hasCustomPrompt="1"/>
          </p:nvPr>
        </p:nvSpPr>
        <p:spPr>
          <a:xfrm>
            <a:off x="7789333" y="5088511"/>
            <a:ext cx="3874571" cy="704637"/>
          </a:xfrm>
          <a:prstGeom prst="rect">
            <a:avLst/>
          </a:prstGeom>
        </p:spPr>
        <p:txBody>
          <a:bodyPr lIns="0" tIns="0" rIns="0" bIns="0">
            <a:spAutoFit/>
          </a:bodyPr>
          <a:lstStyle>
            <a:lvl1pPr marL="0" indent="0" algn="r">
              <a:lnSpc>
                <a:spcPct val="120000"/>
              </a:lnSpc>
              <a:spcBef>
                <a:spcPts val="0"/>
              </a:spcBef>
              <a:buNone/>
              <a:defRPr sz="2000" baseline="0">
                <a:solidFill>
                  <a:schemeClr val="bg1"/>
                </a:solidFill>
              </a:defRPr>
            </a:lvl1pPr>
          </a:lstStyle>
          <a:p>
            <a:pPr lvl="0"/>
            <a:r>
              <a:rPr lang="en-US"/>
              <a:t>01.07.23</a:t>
            </a:r>
            <a:br>
              <a:rPr lang="en-US"/>
            </a:br>
            <a:r>
              <a:rPr lang="en-US"/>
              <a:t>Web address here</a:t>
            </a:r>
          </a:p>
        </p:txBody>
      </p:sp>
      <p:pic>
        <p:nvPicPr>
          <p:cNvPr id="4" name="Graphic 3">
            <a:extLst>
              <a:ext uri="{FF2B5EF4-FFF2-40B4-BE49-F238E27FC236}">
                <a16:creationId xmlns:a16="http://schemas.microsoft.com/office/drawing/2014/main" id="{E48684B0-CA31-A3A1-9A7B-E61331323C6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5583783"/>
            <a:ext cx="12192000" cy="660400"/>
          </a:xfrm>
          <a:prstGeom prst="rect">
            <a:avLst/>
          </a:prstGeom>
        </p:spPr>
      </p:pic>
      <p:pic>
        <p:nvPicPr>
          <p:cNvPr id="9" name="Graphic 8">
            <a:extLst>
              <a:ext uri="{FF2B5EF4-FFF2-40B4-BE49-F238E27FC236}">
                <a16:creationId xmlns:a16="http://schemas.microsoft.com/office/drawing/2014/main" id="{E85B97A8-1698-9E94-2E32-037359C85B8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46204" y="533564"/>
            <a:ext cx="6067883" cy="593597"/>
          </a:xfrm>
          <a:prstGeom prst="rect">
            <a:avLst/>
          </a:prstGeom>
        </p:spPr>
      </p:pic>
    </p:spTree>
    <p:extLst>
      <p:ext uri="{BB962C8B-B14F-4D97-AF65-F5344CB8AC3E}">
        <p14:creationId xmlns:p14="http://schemas.microsoft.com/office/powerpoint/2010/main" val="2894789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harts &amp; Copy 2">
    <p:spTree>
      <p:nvGrpSpPr>
        <p:cNvPr id="1" name=""/>
        <p:cNvGrpSpPr/>
        <p:nvPr/>
      </p:nvGrpSpPr>
      <p:grpSpPr>
        <a:xfrm>
          <a:off x="0" y="0"/>
          <a:ext cx="0" cy="0"/>
          <a:chOff x="0" y="0"/>
          <a:chExt cx="0" cy="0"/>
        </a:xfrm>
      </p:grpSpPr>
      <p:sp>
        <p:nvSpPr>
          <p:cNvPr id="9" name="Chart Placeholder 6">
            <a:extLst>
              <a:ext uri="{FF2B5EF4-FFF2-40B4-BE49-F238E27FC236}">
                <a16:creationId xmlns:a16="http://schemas.microsoft.com/office/drawing/2014/main" id="{650864B3-209A-B242-3FFB-C185FEC2C1A1}"/>
              </a:ext>
            </a:extLst>
          </p:cNvPr>
          <p:cNvSpPr>
            <a:spLocks noGrp="1"/>
          </p:cNvSpPr>
          <p:nvPr>
            <p:ph type="chart" sz="quarter" idx="23"/>
          </p:nvPr>
        </p:nvSpPr>
        <p:spPr>
          <a:xfrm>
            <a:off x="609600" y="1687033"/>
            <a:ext cx="2676635" cy="1494787"/>
          </a:xfrm>
          <a:prstGeom prst="rect">
            <a:avLst/>
          </a:prstGeom>
        </p:spPr>
        <p:txBody>
          <a:bodyPr/>
          <a:lstStyle>
            <a:lvl1pPr marL="0" indent="0">
              <a:buNone/>
              <a:defRPr>
                <a:solidFill>
                  <a:schemeClr val="tx1"/>
                </a:solidFill>
              </a:defRPr>
            </a:lvl1pPr>
          </a:lstStyle>
          <a:p>
            <a:r>
              <a:rPr lang="en-US"/>
              <a:t>Click icon to add chart</a:t>
            </a:r>
          </a:p>
        </p:txBody>
      </p:sp>
      <p:sp>
        <p:nvSpPr>
          <p:cNvPr id="15" name="Content Placeholder 9">
            <a:extLst>
              <a:ext uri="{FF2B5EF4-FFF2-40B4-BE49-F238E27FC236}">
                <a16:creationId xmlns:a16="http://schemas.microsoft.com/office/drawing/2014/main" id="{8A1ED2FA-6D1E-754F-E493-34E1F2C03FFE}"/>
              </a:ext>
            </a:extLst>
          </p:cNvPr>
          <p:cNvSpPr>
            <a:spLocks noGrp="1"/>
          </p:cNvSpPr>
          <p:nvPr>
            <p:ph sz="quarter" idx="10"/>
          </p:nvPr>
        </p:nvSpPr>
        <p:spPr>
          <a:xfrm>
            <a:off x="609601" y="3181822"/>
            <a:ext cx="2676636" cy="1973873"/>
          </a:xfrm>
          <a:prstGeom prst="rect">
            <a:avLst/>
          </a:prstGeom>
        </p:spPr>
        <p:txBody>
          <a:bodyPr wrap="square" lIns="0">
            <a:spAutoFit/>
          </a:bodyPr>
          <a:lstStyle>
            <a:lvl1pPr>
              <a:lnSpc>
                <a:spcPct val="90000"/>
              </a:lnSpc>
              <a:spcBef>
                <a:spcPts val="0"/>
              </a:spcBef>
              <a:spcAft>
                <a:spcPts val="800"/>
              </a:spcAft>
              <a:defRPr sz="1733"/>
            </a:lvl1pPr>
            <a:lvl2pPr>
              <a:lnSpc>
                <a:spcPct val="90000"/>
              </a:lnSpc>
              <a:spcBef>
                <a:spcPts val="0"/>
              </a:spcBef>
              <a:spcAft>
                <a:spcPts val="800"/>
              </a:spcAft>
              <a:defRPr sz="1733"/>
            </a:lvl2pPr>
            <a:lvl3pPr>
              <a:lnSpc>
                <a:spcPct val="90000"/>
              </a:lnSpc>
              <a:spcBef>
                <a:spcPts val="0"/>
              </a:spcBef>
              <a:spcAft>
                <a:spcPts val="800"/>
              </a:spcAft>
              <a:defRPr sz="1733"/>
            </a:lvl3pPr>
            <a:lvl4pPr>
              <a:lnSpc>
                <a:spcPct val="90000"/>
              </a:lnSpc>
              <a:spcBef>
                <a:spcPts val="0"/>
              </a:spcBef>
              <a:spcAft>
                <a:spcPts val="800"/>
              </a:spcAft>
              <a:defRPr sz="1733"/>
            </a:lvl4pPr>
            <a:lvl5pPr>
              <a:lnSpc>
                <a:spcPct val="90000"/>
              </a:lnSpc>
              <a:spcBef>
                <a:spcPts val="0"/>
              </a:spcBef>
              <a:spcAft>
                <a:spcPts val="800"/>
              </a:spcAft>
              <a:defRPr sz="173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itle 1">
            <a:extLst>
              <a:ext uri="{FF2B5EF4-FFF2-40B4-BE49-F238E27FC236}">
                <a16:creationId xmlns:a16="http://schemas.microsoft.com/office/drawing/2014/main" id="{15517A62-EFD4-1AFB-F625-E9176915F77A}"/>
              </a:ext>
            </a:extLst>
          </p:cNvPr>
          <p:cNvSpPr>
            <a:spLocks noGrp="1"/>
          </p:cNvSpPr>
          <p:nvPr>
            <p:ph type="title" hasCustomPrompt="1"/>
          </p:nvPr>
        </p:nvSpPr>
        <p:spPr>
          <a:xfrm>
            <a:off x="609600" y="411124"/>
            <a:ext cx="10972800" cy="553997"/>
          </a:xfrm>
        </p:spPr>
        <p:txBody>
          <a:bodyPr lIns="0" tIns="0" anchor="t">
            <a:spAutoFit/>
          </a:bodyPr>
          <a:lstStyle>
            <a:lvl1pPr algn="l">
              <a:defRPr sz="3200">
                <a:solidFill>
                  <a:schemeClr val="accent1"/>
                </a:solidFill>
                <a:latin typeface="Arial"/>
                <a:cs typeface="Arial"/>
              </a:defRPr>
            </a:lvl1pPr>
          </a:lstStyle>
          <a:p>
            <a:r>
              <a:rPr lang="en-US"/>
              <a:t>Insert Title Here Image &amp; Copy</a:t>
            </a:r>
          </a:p>
        </p:txBody>
      </p:sp>
      <p:sp>
        <p:nvSpPr>
          <p:cNvPr id="17" name="Content Placeholder 9">
            <a:extLst>
              <a:ext uri="{FF2B5EF4-FFF2-40B4-BE49-F238E27FC236}">
                <a16:creationId xmlns:a16="http://schemas.microsoft.com/office/drawing/2014/main" id="{13CB4D1D-206B-7694-ECE2-947041AB5AC7}"/>
              </a:ext>
            </a:extLst>
          </p:cNvPr>
          <p:cNvSpPr>
            <a:spLocks noGrp="1"/>
          </p:cNvSpPr>
          <p:nvPr>
            <p:ph sz="quarter" idx="21"/>
          </p:nvPr>
        </p:nvSpPr>
        <p:spPr>
          <a:xfrm>
            <a:off x="3374987" y="3181822"/>
            <a:ext cx="2676636" cy="1973873"/>
          </a:xfrm>
          <a:prstGeom prst="rect">
            <a:avLst/>
          </a:prstGeom>
        </p:spPr>
        <p:txBody>
          <a:bodyPr wrap="square" lIns="0">
            <a:spAutoFit/>
          </a:bodyPr>
          <a:lstStyle>
            <a:lvl1pPr>
              <a:lnSpc>
                <a:spcPct val="90000"/>
              </a:lnSpc>
              <a:spcBef>
                <a:spcPts val="0"/>
              </a:spcBef>
              <a:spcAft>
                <a:spcPts val="800"/>
              </a:spcAft>
              <a:defRPr sz="1733"/>
            </a:lvl1pPr>
            <a:lvl2pPr>
              <a:lnSpc>
                <a:spcPct val="90000"/>
              </a:lnSpc>
              <a:spcBef>
                <a:spcPts val="0"/>
              </a:spcBef>
              <a:spcAft>
                <a:spcPts val="800"/>
              </a:spcAft>
              <a:defRPr sz="1733"/>
            </a:lvl2pPr>
            <a:lvl3pPr>
              <a:lnSpc>
                <a:spcPct val="90000"/>
              </a:lnSpc>
              <a:spcBef>
                <a:spcPts val="0"/>
              </a:spcBef>
              <a:spcAft>
                <a:spcPts val="800"/>
              </a:spcAft>
              <a:defRPr sz="1733"/>
            </a:lvl3pPr>
            <a:lvl4pPr>
              <a:lnSpc>
                <a:spcPct val="90000"/>
              </a:lnSpc>
              <a:spcBef>
                <a:spcPts val="0"/>
              </a:spcBef>
              <a:spcAft>
                <a:spcPts val="800"/>
              </a:spcAft>
              <a:defRPr sz="1733"/>
            </a:lvl4pPr>
            <a:lvl5pPr>
              <a:lnSpc>
                <a:spcPct val="90000"/>
              </a:lnSpc>
              <a:spcBef>
                <a:spcPts val="0"/>
              </a:spcBef>
              <a:spcAft>
                <a:spcPts val="800"/>
              </a:spcAft>
              <a:defRPr sz="173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Content Placeholder 9">
            <a:extLst>
              <a:ext uri="{FF2B5EF4-FFF2-40B4-BE49-F238E27FC236}">
                <a16:creationId xmlns:a16="http://schemas.microsoft.com/office/drawing/2014/main" id="{04E7939F-C653-E63F-E558-654D2487FD4F}"/>
              </a:ext>
            </a:extLst>
          </p:cNvPr>
          <p:cNvSpPr>
            <a:spLocks noGrp="1"/>
          </p:cNvSpPr>
          <p:nvPr>
            <p:ph sz="quarter" idx="22"/>
          </p:nvPr>
        </p:nvSpPr>
        <p:spPr>
          <a:xfrm>
            <a:off x="6140375" y="3181822"/>
            <a:ext cx="2676636" cy="1973873"/>
          </a:xfrm>
          <a:prstGeom prst="rect">
            <a:avLst/>
          </a:prstGeom>
        </p:spPr>
        <p:txBody>
          <a:bodyPr wrap="square" lIns="0">
            <a:spAutoFit/>
          </a:bodyPr>
          <a:lstStyle>
            <a:lvl1pPr>
              <a:lnSpc>
                <a:spcPct val="90000"/>
              </a:lnSpc>
              <a:spcBef>
                <a:spcPts val="0"/>
              </a:spcBef>
              <a:spcAft>
                <a:spcPts val="800"/>
              </a:spcAft>
              <a:defRPr sz="1733"/>
            </a:lvl1pPr>
            <a:lvl2pPr>
              <a:lnSpc>
                <a:spcPct val="90000"/>
              </a:lnSpc>
              <a:spcBef>
                <a:spcPts val="0"/>
              </a:spcBef>
              <a:spcAft>
                <a:spcPts val="800"/>
              </a:spcAft>
              <a:defRPr sz="1733"/>
            </a:lvl2pPr>
            <a:lvl3pPr>
              <a:lnSpc>
                <a:spcPct val="90000"/>
              </a:lnSpc>
              <a:spcBef>
                <a:spcPts val="0"/>
              </a:spcBef>
              <a:spcAft>
                <a:spcPts val="800"/>
              </a:spcAft>
              <a:defRPr sz="1733"/>
            </a:lvl3pPr>
            <a:lvl4pPr>
              <a:lnSpc>
                <a:spcPct val="90000"/>
              </a:lnSpc>
              <a:spcBef>
                <a:spcPts val="0"/>
              </a:spcBef>
              <a:spcAft>
                <a:spcPts val="800"/>
              </a:spcAft>
              <a:defRPr sz="1733"/>
            </a:lvl4pPr>
            <a:lvl5pPr>
              <a:lnSpc>
                <a:spcPct val="90000"/>
              </a:lnSpc>
              <a:spcBef>
                <a:spcPts val="0"/>
              </a:spcBef>
              <a:spcAft>
                <a:spcPts val="800"/>
              </a:spcAft>
              <a:defRPr sz="173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hart Placeholder 6">
            <a:extLst>
              <a:ext uri="{FF2B5EF4-FFF2-40B4-BE49-F238E27FC236}">
                <a16:creationId xmlns:a16="http://schemas.microsoft.com/office/drawing/2014/main" id="{ECAB3431-941C-488A-27C8-2BAC9A1124AA}"/>
              </a:ext>
            </a:extLst>
          </p:cNvPr>
          <p:cNvSpPr>
            <a:spLocks noGrp="1"/>
          </p:cNvSpPr>
          <p:nvPr>
            <p:ph type="chart" sz="quarter" idx="26"/>
          </p:nvPr>
        </p:nvSpPr>
        <p:spPr>
          <a:xfrm>
            <a:off x="3374988" y="1687033"/>
            <a:ext cx="2676635" cy="1494787"/>
          </a:xfrm>
          <a:prstGeom prst="rect">
            <a:avLst/>
          </a:prstGeom>
        </p:spPr>
        <p:txBody>
          <a:bodyPr/>
          <a:lstStyle>
            <a:lvl1pPr marL="0" indent="0">
              <a:buNone/>
              <a:defRPr>
                <a:solidFill>
                  <a:schemeClr val="tx1"/>
                </a:solidFill>
              </a:defRPr>
            </a:lvl1pPr>
          </a:lstStyle>
          <a:p>
            <a:r>
              <a:rPr lang="en-US"/>
              <a:t>Click icon to add chart</a:t>
            </a:r>
          </a:p>
        </p:txBody>
      </p:sp>
      <p:sp>
        <p:nvSpPr>
          <p:cNvPr id="22" name="Chart Placeholder 6">
            <a:extLst>
              <a:ext uri="{FF2B5EF4-FFF2-40B4-BE49-F238E27FC236}">
                <a16:creationId xmlns:a16="http://schemas.microsoft.com/office/drawing/2014/main" id="{3AF1292A-14DF-49FA-C8F9-C2346FB0E1D7}"/>
              </a:ext>
            </a:extLst>
          </p:cNvPr>
          <p:cNvSpPr>
            <a:spLocks noGrp="1"/>
          </p:cNvSpPr>
          <p:nvPr>
            <p:ph type="chart" sz="quarter" idx="27"/>
          </p:nvPr>
        </p:nvSpPr>
        <p:spPr>
          <a:xfrm>
            <a:off x="6140376" y="1687033"/>
            <a:ext cx="2676635" cy="1494787"/>
          </a:xfrm>
          <a:prstGeom prst="rect">
            <a:avLst/>
          </a:prstGeom>
        </p:spPr>
        <p:txBody>
          <a:bodyPr/>
          <a:lstStyle>
            <a:lvl1pPr marL="0" indent="0">
              <a:buNone/>
              <a:defRPr>
                <a:solidFill>
                  <a:schemeClr val="tx1"/>
                </a:solidFill>
              </a:defRPr>
            </a:lvl1pPr>
          </a:lstStyle>
          <a:p>
            <a:r>
              <a:rPr lang="en-US"/>
              <a:t>Click icon to add chart</a:t>
            </a:r>
          </a:p>
        </p:txBody>
      </p:sp>
      <p:sp>
        <p:nvSpPr>
          <p:cNvPr id="23" name="Content Placeholder 9">
            <a:extLst>
              <a:ext uri="{FF2B5EF4-FFF2-40B4-BE49-F238E27FC236}">
                <a16:creationId xmlns:a16="http://schemas.microsoft.com/office/drawing/2014/main" id="{6B2B1635-27A5-CCCC-C49D-5E87B1003335}"/>
              </a:ext>
            </a:extLst>
          </p:cNvPr>
          <p:cNvSpPr>
            <a:spLocks noGrp="1"/>
          </p:cNvSpPr>
          <p:nvPr>
            <p:ph sz="quarter" idx="28"/>
          </p:nvPr>
        </p:nvSpPr>
        <p:spPr>
          <a:xfrm>
            <a:off x="8905766" y="3181822"/>
            <a:ext cx="2676636" cy="1973873"/>
          </a:xfrm>
          <a:prstGeom prst="rect">
            <a:avLst/>
          </a:prstGeom>
        </p:spPr>
        <p:txBody>
          <a:bodyPr wrap="square" lIns="0">
            <a:spAutoFit/>
          </a:bodyPr>
          <a:lstStyle>
            <a:lvl1pPr>
              <a:lnSpc>
                <a:spcPct val="90000"/>
              </a:lnSpc>
              <a:spcBef>
                <a:spcPts val="0"/>
              </a:spcBef>
              <a:spcAft>
                <a:spcPts val="800"/>
              </a:spcAft>
              <a:defRPr sz="1733"/>
            </a:lvl1pPr>
            <a:lvl2pPr>
              <a:lnSpc>
                <a:spcPct val="90000"/>
              </a:lnSpc>
              <a:spcBef>
                <a:spcPts val="0"/>
              </a:spcBef>
              <a:spcAft>
                <a:spcPts val="800"/>
              </a:spcAft>
              <a:defRPr sz="1733"/>
            </a:lvl2pPr>
            <a:lvl3pPr>
              <a:lnSpc>
                <a:spcPct val="90000"/>
              </a:lnSpc>
              <a:spcBef>
                <a:spcPts val="0"/>
              </a:spcBef>
              <a:spcAft>
                <a:spcPts val="800"/>
              </a:spcAft>
              <a:defRPr sz="1733"/>
            </a:lvl3pPr>
            <a:lvl4pPr>
              <a:lnSpc>
                <a:spcPct val="90000"/>
              </a:lnSpc>
              <a:spcBef>
                <a:spcPts val="0"/>
              </a:spcBef>
              <a:spcAft>
                <a:spcPts val="800"/>
              </a:spcAft>
              <a:defRPr sz="1733"/>
            </a:lvl4pPr>
            <a:lvl5pPr>
              <a:lnSpc>
                <a:spcPct val="90000"/>
              </a:lnSpc>
              <a:spcBef>
                <a:spcPts val="0"/>
              </a:spcBef>
              <a:spcAft>
                <a:spcPts val="800"/>
              </a:spcAft>
              <a:defRPr sz="173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Chart Placeholder 6">
            <a:extLst>
              <a:ext uri="{FF2B5EF4-FFF2-40B4-BE49-F238E27FC236}">
                <a16:creationId xmlns:a16="http://schemas.microsoft.com/office/drawing/2014/main" id="{D9712351-88ED-0AEF-EB29-EEBEDFF00B0B}"/>
              </a:ext>
            </a:extLst>
          </p:cNvPr>
          <p:cNvSpPr>
            <a:spLocks noGrp="1"/>
          </p:cNvSpPr>
          <p:nvPr>
            <p:ph type="chart" sz="quarter" idx="29"/>
          </p:nvPr>
        </p:nvSpPr>
        <p:spPr>
          <a:xfrm>
            <a:off x="8905765" y="1687033"/>
            <a:ext cx="2676635" cy="1494787"/>
          </a:xfrm>
          <a:prstGeom prst="rect">
            <a:avLst/>
          </a:prstGeom>
        </p:spPr>
        <p:txBody>
          <a:bodyPr/>
          <a:lstStyle>
            <a:lvl1pPr marL="0" indent="0">
              <a:buNone/>
              <a:defRPr>
                <a:solidFill>
                  <a:schemeClr val="tx1"/>
                </a:solidFill>
              </a:defRPr>
            </a:lvl1pPr>
          </a:lstStyle>
          <a:p>
            <a:r>
              <a:rPr lang="en-US"/>
              <a:t>Click icon to add chart</a:t>
            </a:r>
          </a:p>
        </p:txBody>
      </p:sp>
    </p:spTree>
    <p:extLst>
      <p:ext uri="{BB962C8B-B14F-4D97-AF65-F5344CB8AC3E}">
        <p14:creationId xmlns:p14="http://schemas.microsoft.com/office/powerpoint/2010/main" val="3951850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Charts &amp; Copy 2">
    <p:spTree>
      <p:nvGrpSpPr>
        <p:cNvPr id="1" name=""/>
        <p:cNvGrpSpPr/>
        <p:nvPr/>
      </p:nvGrpSpPr>
      <p:grpSpPr>
        <a:xfrm>
          <a:off x="0" y="0"/>
          <a:ext cx="0" cy="0"/>
          <a:chOff x="0" y="0"/>
          <a:chExt cx="0" cy="0"/>
        </a:xfrm>
      </p:grpSpPr>
      <p:sp>
        <p:nvSpPr>
          <p:cNvPr id="9" name="Chart Placeholder 6">
            <a:extLst>
              <a:ext uri="{FF2B5EF4-FFF2-40B4-BE49-F238E27FC236}">
                <a16:creationId xmlns:a16="http://schemas.microsoft.com/office/drawing/2014/main" id="{650864B3-209A-B242-3FFB-C185FEC2C1A1}"/>
              </a:ext>
            </a:extLst>
          </p:cNvPr>
          <p:cNvSpPr>
            <a:spLocks noGrp="1"/>
          </p:cNvSpPr>
          <p:nvPr>
            <p:ph type="chart" sz="quarter" idx="23"/>
          </p:nvPr>
        </p:nvSpPr>
        <p:spPr>
          <a:xfrm>
            <a:off x="609600" y="1687033"/>
            <a:ext cx="2676635" cy="1494787"/>
          </a:xfrm>
          <a:prstGeom prst="rect">
            <a:avLst/>
          </a:prstGeom>
        </p:spPr>
        <p:txBody>
          <a:bodyPr/>
          <a:lstStyle>
            <a:lvl1pPr marL="0" indent="0">
              <a:buNone/>
              <a:defRPr>
                <a:solidFill>
                  <a:schemeClr val="tx1"/>
                </a:solidFill>
              </a:defRPr>
            </a:lvl1pPr>
          </a:lstStyle>
          <a:p>
            <a:r>
              <a:rPr lang="en-US"/>
              <a:t>Click icon to add chart</a:t>
            </a:r>
          </a:p>
        </p:txBody>
      </p:sp>
      <p:sp>
        <p:nvSpPr>
          <p:cNvPr id="15" name="Content Placeholder 9">
            <a:extLst>
              <a:ext uri="{FF2B5EF4-FFF2-40B4-BE49-F238E27FC236}">
                <a16:creationId xmlns:a16="http://schemas.microsoft.com/office/drawing/2014/main" id="{8A1ED2FA-6D1E-754F-E493-34E1F2C03FFE}"/>
              </a:ext>
            </a:extLst>
          </p:cNvPr>
          <p:cNvSpPr>
            <a:spLocks noGrp="1"/>
          </p:cNvSpPr>
          <p:nvPr>
            <p:ph sz="quarter" idx="10"/>
          </p:nvPr>
        </p:nvSpPr>
        <p:spPr>
          <a:xfrm>
            <a:off x="609600" y="3184909"/>
            <a:ext cx="10972800" cy="1733808"/>
          </a:xfrm>
          <a:prstGeom prst="rect">
            <a:avLst/>
          </a:prstGeom>
        </p:spPr>
        <p:txBody>
          <a:bodyPr wrap="square" lIns="0">
            <a:spAutoFit/>
          </a:bodyPr>
          <a:lstStyle>
            <a:lvl1pPr>
              <a:lnSpc>
                <a:spcPct val="90000"/>
              </a:lnSpc>
              <a:spcBef>
                <a:spcPts val="0"/>
              </a:spcBef>
              <a:spcAft>
                <a:spcPts val="800"/>
              </a:spcAft>
              <a:defRPr sz="1733"/>
            </a:lvl1pPr>
            <a:lvl2pPr>
              <a:lnSpc>
                <a:spcPct val="90000"/>
              </a:lnSpc>
              <a:spcBef>
                <a:spcPts val="0"/>
              </a:spcBef>
              <a:spcAft>
                <a:spcPts val="800"/>
              </a:spcAft>
              <a:defRPr sz="1733"/>
            </a:lvl2pPr>
            <a:lvl3pPr>
              <a:lnSpc>
                <a:spcPct val="90000"/>
              </a:lnSpc>
              <a:spcBef>
                <a:spcPts val="0"/>
              </a:spcBef>
              <a:spcAft>
                <a:spcPts val="800"/>
              </a:spcAft>
              <a:defRPr sz="1733"/>
            </a:lvl3pPr>
            <a:lvl4pPr>
              <a:lnSpc>
                <a:spcPct val="90000"/>
              </a:lnSpc>
              <a:spcBef>
                <a:spcPts val="0"/>
              </a:spcBef>
              <a:spcAft>
                <a:spcPts val="800"/>
              </a:spcAft>
              <a:defRPr sz="1733"/>
            </a:lvl4pPr>
            <a:lvl5pPr>
              <a:lnSpc>
                <a:spcPct val="90000"/>
              </a:lnSpc>
              <a:spcBef>
                <a:spcPts val="0"/>
              </a:spcBef>
              <a:spcAft>
                <a:spcPts val="800"/>
              </a:spcAft>
              <a:defRPr sz="173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itle 1">
            <a:extLst>
              <a:ext uri="{FF2B5EF4-FFF2-40B4-BE49-F238E27FC236}">
                <a16:creationId xmlns:a16="http://schemas.microsoft.com/office/drawing/2014/main" id="{15517A62-EFD4-1AFB-F625-E9176915F77A}"/>
              </a:ext>
            </a:extLst>
          </p:cNvPr>
          <p:cNvSpPr>
            <a:spLocks noGrp="1"/>
          </p:cNvSpPr>
          <p:nvPr>
            <p:ph type="title" hasCustomPrompt="1"/>
          </p:nvPr>
        </p:nvSpPr>
        <p:spPr>
          <a:xfrm>
            <a:off x="609600" y="407822"/>
            <a:ext cx="10972800" cy="553997"/>
          </a:xfrm>
        </p:spPr>
        <p:txBody>
          <a:bodyPr lIns="0" tIns="0" anchor="t">
            <a:spAutoFit/>
          </a:bodyPr>
          <a:lstStyle>
            <a:lvl1pPr algn="l">
              <a:defRPr sz="3200">
                <a:solidFill>
                  <a:schemeClr val="accent1"/>
                </a:solidFill>
                <a:latin typeface="Arial"/>
                <a:cs typeface="Arial"/>
              </a:defRPr>
            </a:lvl1pPr>
          </a:lstStyle>
          <a:p>
            <a:r>
              <a:rPr lang="en-US"/>
              <a:t>Insert Title Here Image &amp; Copy</a:t>
            </a:r>
          </a:p>
        </p:txBody>
      </p:sp>
      <p:sp>
        <p:nvSpPr>
          <p:cNvPr id="19" name="Chart Placeholder 6">
            <a:extLst>
              <a:ext uri="{FF2B5EF4-FFF2-40B4-BE49-F238E27FC236}">
                <a16:creationId xmlns:a16="http://schemas.microsoft.com/office/drawing/2014/main" id="{ECAB3431-941C-488A-27C8-2BAC9A1124AA}"/>
              </a:ext>
            </a:extLst>
          </p:cNvPr>
          <p:cNvSpPr>
            <a:spLocks noGrp="1"/>
          </p:cNvSpPr>
          <p:nvPr>
            <p:ph type="chart" sz="quarter" idx="26"/>
          </p:nvPr>
        </p:nvSpPr>
        <p:spPr>
          <a:xfrm>
            <a:off x="3374988" y="1687033"/>
            <a:ext cx="2676635" cy="1494787"/>
          </a:xfrm>
          <a:prstGeom prst="rect">
            <a:avLst/>
          </a:prstGeom>
        </p:spPr>
        <p:txBody>
          <a:bodyPr/>
          <a:lstStyle>
            <a:lvl1pPr marL="0" indent="0">
              <a:buNone/>
              <a:defRPr>
                <a:solidFill>
                  <a:schemeClr val="tx1"/>
                </a:solidFill>
              </a:defRPr>
            </a:lvl1pPr>
          </a:lstStyle>
          <a:p>
            <a:r>
              <a:rPr lang="en-US"/>
              <a:t>Click icon to add chart</a:t>
            </a:r>
          </a:p>
        </p:txBody>
      </p:sp>
      <p:sp>
        <p:nvSpPr>
          <p:cNvPr id="22" name="Chart Placeholder 6">
            <a:extLst>
              <a:ext uri="{FF2B5EF4-FFF2-40B4-BE49-F238E27FC236}">
                <a16:creationId xmlns:a16="http://schemas.microsoft.com/office/drawing/2014/main" id="{3AF1292A-14DF-49FA-C8F9-C2346FB0E1D7}"/>
              </a:ext>
            </a:extLst>
          </p:cNvPr>
          <p:cNvSpPr>
            <a:spLocks noGrp="1"/>
          </p:cNvSpPr>
          <p:nvPr>
            <p:ph type="chart" sz="quarter" idx="27"/>
          </p:nvPr>
        </p:nvSpPr>
        <p:spPr>
          <a:xfrm>
            <a:off x="6140376" y="1687033"/>
            <a:ext cx="2676635" cy="1494787"/>
          </a:xfrm>
          <a:prstGeom prst="rect">
            <a:avLst/>
          </a:prstGeom>
        </p:spPr>
        <p:txBody>
          <a:bodyPr/>
          <a:lstStyle>
            <a:lvl1pPr marL="0" indent="0">
              <a:buNone/>
              <a:defRPr>
                <a:solidFill>
                  <a:schemeClr val="tx1"/>
                </a:solidFill>
              </a:defRPr>
            </a:lvl1pPr>
          </a:lstStyle>
          <a:p>
            <a:r>
              <a:rPr lang="en-US"/>
              <a:t>Click icon to add chart</a:t>
            </a:r>
          </a:p>
        </p:txBody>
      </p:sp>
      <p:sp>
        <p:nvSpPr>
          <p:cNvPr id="24" name="Chart Placeholder 6">
            <a:extLst>
              <a:ext uri="{FF2B5EF4-FFF2-40B4-BE49-F238E27FC236}">
                <a16:creationId xmlns:a16="http://schemas.microsoft.com/office/drawing/2014/main" id="{D9712351-88ED-0AEF-EB29-EEBEDFF00B0B}"/>
              </a:ext>
            </a:extLst>
          </p:cNvPr>
          <p:cNvSpPr>
            <a:spLocks noGrp="1"/>
          </p:cNvSpPr>
          <p:nvPr>
            <p:ph type="chart" sz="quarter" idx="29"/>
          </p:nvPr>
        </p:nvSpPr>
        <p:spPr>
          <a:xfrm>
            <a:off x="8905765" y="1687033"/>
            <a:ext cx="2676635" cy="1494787"/>
          </a:xfrm>
          <a:prstGeom prst="rect">
            <a:avLst/>
          </a:prstGeom>
        </p:spPr>
        <p:txBody>
          <a:bodyPr/>
          <a:lstStyle>
            <a:lvl1pPr marL="0" indent="0">
              <a:buNone/>
              <a:defRPr>
                <a:solidFill>
                  <a:schemeClr val="tx1"/>
                </a:solidFill>
              </a:defRPr>
            </a:lvl1pPr>
          </a:lstStyle>
          <a:p>
            <a:r>
              <a:rPr lang="en-US"/>
              <a:t>Click icon to add chart</a:t>
            </a:r>
          </a:p>
        </p:txBody>
      </p:sp>
    </p:spTree>
    <p:extLst>
      <p:ext uri="{BB962C8B-B14F-4D97-AF65-F5344CB8AC3E}">
        <p14:creationId xmlns:p14="http://schemas.microsoft.com/office/powerpoint/2010/main" val="13293935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hart &amp; Copy">
    <p:spTree>
      <p:nvGrpSpPr>
        <p:cNvPr id="1" name=""/>
        <p:cNvGrpSpPr/>
        <p:nvPr/>
      </p:nvGrpSpPr>
      <p:grpSpPr>
        <a:xfrm>
          <a:off x="0" y="0"/>
          <a:ext cx="0" cy="0"/>
          <a:chOff x="0" y="0"/>
          <a:chExt cx="0" cy="0"/>
        </a:xfrm>
      </p:grpSpPr>
      <p:sp>
        <p:nvSpPr>
          <p:cNvPr id="6" name="Chart Placeholder 6">
            <a:extLst>
              <a:ext uri="{FF2B5EF4-FFF2-40B4-BE49-F238E27FC236}">
                <a16:creationId xmlns:a16="http://schemas.microsoft.com/office/drawing/2014/main" id="{1FAFAA0D-EE97-6522-EA29-F23147326AAF}"/>
              </a:ext>
            </a:extLst>
          </p:cNvPr>
          <p:cNvSpPr>
            <a:spLocks noGrp="1"/>
          </p:cNvSpPr>
          <p:nvPr>
            <p:ph type="chart" sz="quarter" idx="23"/>
          </p:nvPr>
        </p:nvSpPr>
        <p:spPr>
          <a:xfrm>
            <a:off x="609600" y="1687034"/>
            <a:ext cx="5189035" cy="3445913"/>
          </a:xfrm>
          <a:prstGeom prst="rect">
            <a:avLst/>
          </a:prstGeom>
        </p:spPr>
        <p:txBody>
          <a:bodyPr/>
          <a:lstStyle>
            <a:lvl1pPr marL="0" indent="0">
              <a:buNone/>
              <a:defRPr>
                <a:solidFill>
                  <a:schemeClr val="tx1"/>
                </a:solidFill>
              </a:defRPr>
            </a:lvl1pPr>
          </a:lstStyle>
          <a:p>
            <a:r>
              <a:rPr lang="en-US"/>
              <a:t>Click icon to add chart</a:t>
            </a:r>
          </a:p>
        </p:txBody>
      </p:sp>
      <p:sp>
        <p:nvSpPr>
          <p:cNvPr id="10" name="Content Placeholder 9">
            <a:extLst>
              <a:ext uri="{FF2B5EF4-FFF2-40B4-BE49-F238E27FC236}">
                <a16:creationId xmlns:a16="http://schemas.microsoft.com/office/drawing/2014/main" id="{C6BC0941-DE41-D9C8-A5D5-C87F6DFE8852}"/>
              </a:ext>
            </a:extLst>
          </p:cNvPr>
          <p:cNvSpPr>
            <a:spLocks noGrp="1"/>
          </p:cNvSpPr>
          <p:nvPr>
            <p:ph sz="quarter" idx="10"/>
          </p:nvPr>
        </p:nvSpPr>
        <p:spPr>
          <a:xfrm>
            <a:off x="6095998" y="1687033"/>
            <a:ext cx="5486401" cy="1733808"/>
          </a:xfrm>
          <a:prstGeom prst="rect">
            <a:avLst/>
          </a:prstGeom>
        </p:spPr>
        <p:txBody>
          <a:bodyPr wrap="square" lIns="0">
            <a:spAutoFit/>
          </a:bodyPr>
          <a:lstStyle>
            <a:lvl1pPr>
              <a:lnSpc>
                <a:spcPct val="90000"/>
              </a:lnSpc>
              <a:spcBef>
                <a:spcPts val="0"/>
              </a:spcBef>
              <a:spcAft>
                <a:spcPts val="800"/>
              </a:spcAft>
              <a:defRPr sz="1733"/>
            </a:lvl1pPr>
            <a:lvl2pPr>
              <a:lnSpc>
                <a:spcPct val="90000"/>
              </a:lnSpc>
              <a:spcBef>
                <a:spcPts val="0"/>
              </a:spcBef>
              <a:spcAft>
                <a:spcPts val="800"/>
              </a:spcAft>
              <a:defRPr sz="1733"/>
            </a:lvl2pPr>
            <a:lvl3pPr>
              <a:lnSpc>
                <a:spcPct val="90000"/>
              </a:lnSpc>
              <a:spcBef>
                <a:spcPts val="0"/>
              </a:spcBef>
              <a:spcAft>
                <a:spcPts val="800"/>
              </a:spcAft>
              <a:defRPr sz="1733"/>
            </a:lvl3pPr>
            <a:lvl4pPr>
              <a:lnSpc>
                <a:spcPct val="90000"/>
              </a:lnSpc>
              <a:spcBef>
                <a:spcPts val="0"/>
              </a:spcBef>
              <a:spcAft>
                <a:spcPts val="800"/>
              </a:spcAft>
              <a:defRPr sz="1733"/>
            </a:lvl4pPr>
            <a:lvl5pPr>
              <a:lnSpc>
                <a:spcPct val="90000"/>
              </a:lnSpc>
              <a:spcBef>
                <a:spcPts val="0"/>
              </a:spcBef>
              <a:spcAft>
                <a:spcPts val="800"/>
              </a:spcAft>
              <a:defRPr sz="173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itle 1">
            <a:extLst>
              <a:ext uri="{FF2B5EF4-FFF2-40B4-BE49-F238E27FC236}">
                <a16:creationId xmlns:a16="http://schemas.microsoft.com/office/drawing/2014/main" id="{CB0E832B-52AF-1733-A656-D1783DD91667}"/>
              </a:ext>
            </a:extLst>
          </p:cNvPr>
          <p:cNvSpPr>
            <a:spLocks noGrp="1"/>
          </p:cNvSpPr>
          <p:nvPr>
            <p:ph type="title" hasCustomPrompt="1"/>
          </p:nvPr>
        </p:nvSpPr>
        <p:spPr>
          <a:xfrm>
            <a:off x="609600" y="407823"/>
            <a:ext cx="10972800" cy="553997"/>
          </a:xfrm>
        </p:spPr>
        <p:txBody>
          <a:bodyPr lIns="0" tIns="0" anchor="t">
            <a:spAutoFit/>
          </a:bodyPr>
          <a:lstStyle>
            <a:lvl1pPr algn="l">
              <a:defRPr sz="3200">
                <a:solidFill>
                  <a:schemeClr val="accent1"/>
                </a:solidFill>
                <a:latin typeface="Arial"/>
                <a:cs typeface="Arial"/>
              </a:defRPr>
            </a:lvl1pPr>
          </a:lstStyle>
          <a:p>
            <a:r>
              <a:rPr lang="en-US"/>
              <a:t>Insert Title Here Image &amp; Copy</a:t>
            </a:r>
          </a:p>
        </p:txBody>
      </p:sp>
    </p:spTree>
    <p:extLst>
      <p:ext uri="{BB962C8B-B14F-4D97-AF65-F5344CB8AC3E}">
        <p14:creationId xmlns:p14="http://schemas.microsoft.com/office/powerpoint/2010/main" val="39349692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py &amp; Chart">
    <p:spTree>
      <p:nvGrpSpPr>
        <p:cNvPr id="1" name=""/>
        <p:cNvGrpSpPr/>
        <p:nvPr/>
      </p:nvGrpSpPr>
      <p:grpSpPr>
        <a:xfrm>
          <a:off x="0" y="0"/>
          <a:ext cx="0" cy="0"/>
          <a:chOff x="0" y="0"/>
          <a:chExt cx="0" cy="0"/>
        </a:xfrm>
      </p:grpSpPr>
      <p:sp>
        <p:nvSpPr>
          <p:cNvPr id="6" name="Chart Placeholder 6">
            <a:extLst>
              <a:ext uri="{FF2B5EF4-FFF2-40B4-BE49-F238E27FC236}">
                <a16:creationId xmlns:a16="http://schemas.microsoft.com/office/drawing/2014/main" id="{824676FA-0309-7D0D-5176-B13CCA6B0E5A}"/>
              </a:ext>
            </a:extLst>
          </p:cNvPr>
          <p:cNvSpPr>
            <a:spLocks noGrp="1"/>
          </p:cNvSpPr>
          <p:nvPr>
            <p:ph type="chart" sz="quarter" idx="23"/>
          </p:nvPr>
        </p:nvSpPr>
        <p:spPr>
          <a:xfrm>
            <a:off x="6393365" y="1687034"/>
            <a:ext cx="5189035" cy="3445913"/>
          </a:xfrm>
          <a:prstGeom prst="rect">
            <a:avLst/>
          </a:prstGeom>
        </p:spPr>
        <p:txBody>
          <a:bodyPr/>
          <a:lstStyle>
            <a:lvl1pPr marL="0" indent="0">
              <a:buNone/>
              <a:defRPr>
                <a:solidFill>
                  <a:schemeClr val="tx1"/>
                </a:solidFill>
              </a:defRPr>
            </a:lvl1pPr>
          </a:lstStyle>
          <a:p>
            <a:r>
              <a:rPr lang="en-US"/>
              <a:t>Click icon to add chart</a:t>
            </a:r>
          </a:p>
        </p:txBody>
      </p:sp>
      <p:sp>
        <p:nvSpPr>
          <p:cNvPr id="10" name="Content Placeholder 9">
            <a:extLst>
              <a:ext uri="{FF2B5EF4-FFF2-40B4-BE49-F238E27FC236}">
                <a16:creationId xmlns:a16="http://schemas.microsoft.com/office/drawing/2014/main" id="{B16C8EE3-4937-0502-36CA-E2E2E746A4BC}"/>
              </a:ext>
            </a:extLst>
          </p:cNvPr>
          <p:cNvSpPr>
            <a:spLocks noGrp="1"/>
          </p:cNvSpPr>
          <p:nvPr>
            <p:ph sz="quarter" idx="10"/>
          </p:nvPr>
        </p:nvSpPr>
        <p:spPr>
          <a:xfrm>
            <a:off x="609601" y="1687033"/>
            <a:ext cx="5486401" cy="1733808"/>
          </a:xfrm>
          <a:prstGeom prst="rect">
            <a:avLst/>
          </a:prstGeom>
        </p:spPr>
        <p:txBody>
          <a:bodyPr wrap="square" lIns="0">
            <a:spAutoFit/>
          </a:bodyPr>
          <a:lstStyle>
            <a:lvl1pPr>
              <a:lnSpc>
                <a:spcPct val="90000"/>
              </a:lnSpc>
              <a:spcBef>
                <a:spcPts val="0"/>
              </a:spcBef>
              <a:spcAft>
                <a:spcPts val="800"/>
              </a:spcAft>
              <a:defRPr sz="1733"/>
            </a:lvl1pPr>
            <a:lvl2pPr>
              <a:lnSpc>
                <a:spcPct val="90000"/>
              </a:lnSpc>
              <a:spcBef>
                <a:spcPts val="0"/>
              </a:spcBef>
              <a:spcAft>
                <a:spcPts val="800"/>
              </a:spcAft>
              <a:defRPr sz="1733"/>
            </a:lvl2pPr>
            <a:lvl3pPr>
              <a:lnSpc>
                <a:spcPct val="90000"/>
              </a:lnSpc>
              <a:spcBef>
                <a:spcPts val="0"/>
              </a:spcBef>
              <a:spcAft>
                <a:spcPts val="800"/>
              </a:spcAft>
              <a:defRPr sz="1733"/>
            </a:lvl3pPr>
            <a:lvl4pPr>
              <a:lnSpc>
                <a:spcPct val="90000"/>
              </a:lnSpc>
              <a:spcBef>
                <a:spcPts val="0"/>
              </a:spcBef>
              <a:spcAft>
                <a:spcPts val="800"/>
              </a:spcAft>
              <a:defRPr sz="1733"/>
            </a:lvl4pPr>
            <a:lvl5pPr>
              <a:lnSpc>
                <a:spcPct val="90000"/>
              </a:lnSpc>
              <a:spcBef>
                <a:spcPts val="0"/>
              </a:spcBef>
              <a:spcAft>
                <a:spcPts val="800"/>
              </a:spcAft>
              <a:defRPr sz="173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itle 1">
            <a:extLst>
              <a:ext uri="{FF2B5EF4-FFF2-40B4-BE49-F238E27FC236}">
                <a16:creationId xmlns:a16="http://schemas.microsoft.com/office/drawing/2014/main" id="{B62960AF-FF73-89C3-34BC-93226C06F6AB}"/>
              </a:ext>
            </a:extLst>
          </p:cNvPr>
          <p:cNvSpPr>
            <a:spLocks noGrp="1"/>
          </p:cNvSpPr>
          <p:nvPr>
            <p:ph type="title" hasCustomPrompt="1"/>
          </p:nvPr>
        </p:nvSpPr>
        <p:spPr>
          <a:xfrm>
            <a:off x="609600" y="412162"/>
            <a:ext cx="10972800" cy="553997"/>
          </a:xfrm>
        </p:spPr>
        <p:txBody>
          <a:bodyPr lIns="0" tIns="0" anchor="t">
            <a:spAutoFit/>
          </a:bodyPr>
          <a:lstStyle>
            <a:lvl1pPr algn="l">
              <a:defRPr sz="3200">
                <a:solidFill>
                  <a:schemeClr val="accent1"/>
                </a:solidFill>
                <a:latin typeface="Arial"/>
                <a:cs typeface="Arial"/>
              </a:defRPr>
            </a:lvl1pPr>
          </a:lstStyle>
          <a:p>
            <a:r>
              <a:rPr lang="en-US"/>
              <a:t>Insert Title Here Image &amp; Copy</a:t>
            </a:r>
          </a:p>
        </p:txBody>
      </p:sp>
    </p:spTree>
    <p:extLst>
      <p:ext uri="{BB962C8B-B14F-4D97-AF65-F5344CB8AC3E}">
        <p14:creationId xmlns:p14="http://schemas.microsoft.com/office/powerpoint/2010/main" val="2663023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losing Logos">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2" name="Graphic 1">
            <a:extLst>
              <a:ext uri="{FF2B5EF4-FFF2-40B4-BE49-F238E27FC236}">
                <a16:creationId xmlns:a16="http://schemas.microsoft.com/office/drawing/2014/main" id="{71DB78F4-9839-506D-85A5-E46EC9A3465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6197600"/>
            <a:ext cx="12192000" cy="660400"/>
          </a:xfrm>
          <a:prstGeom prst="rect">
            <a:avLst/>
          </a:prstGeom>
        </p:spPr>
      </p:pic>
      <p:pic>
        <p:nvPicPr>
          <p:cNvPr id="4" name="Graphic 3">
            <a:extLst>
              <a:ext uri="{FF2B5EF4-FFF2-40B4-BE49-F238E27FC236}">
                <a16:creationId xmlns:a16="http://schemas.microsoft.com/office/drawing/2014/main" id="{692B77B2-926B-02B7-9347-63FD497CD39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925052" y="3020974"/>
            <a:ext cx="8341896" cy="816053"/>
          </a:xfrm>
          <a:prstGeom prst="rect">
            <a:avLst/>
          </a:prstGeom>
        </p:spPr>
      </p:pic>
    </p:spTree>
    <p:extLst>
      <p:ext uri="{BB962C8B-B14F-4D97-AF65-F5344CB8AC3E}">
        <p14:creationId xmlns:p14="http://schemas.microsoft.com/office/powerpoint/2010/main" val="17160276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_Closing Logos">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24257014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act Q&amp;A 2">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98FC460-5CE5-6646-BD06-E655903424A1}"/>
              </a:ext>
            </a:extLst>
          </p:cNvPr>
          <p:cNvSpPr/>
          <p:nvPr userDrawn="1"/>
        </p:nvSpPr>
        <p:spPr>
          <a:xfrm>
            <a:off x="8435340" y="205740"/>
            <a:ext cx="3566160" cy="64465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ED4CB07B-35F7-834F-9451-817C513EBE39}"/>
              </a:ext>
            </a:extLst>
          </p:cNvPr>
          <p:cNvPicPr>
            <a:picLocks noChangeAspect="1"/>
          </p:cNvPicPr>
          <p:nvPr userDrawn="1"/>
        </p:nvPicPr>
        <p:blipFill>
          <a:blip r:embed="rId2"/>
          <a:stretch>
            <a:fillRect/>
          </a:stretch>
        </p:blipFill>
        <p:spPr>
          <a:xfrm>
            <a:off x="10592350" y="5250730"/>
            <a:ext cx="1423120" cy="1423120"/>
          </a:xfrm>
          <a:prstGeom prst="rect">
            <a:avLst/>
          </a:prstGeom>
        </p:spPr>
      </p:pic>
      <p:sp>
        <p:nvSpPr>
          <p:cNvPr id="14" name="Rectangle 13">
            <a:extLst>
              <a:ext uri="{FF2B5EF4-FFF2-40B4-BE49-F238E27FC236}">
                <a16:creationId xmlns:a16="http://schemas.microsoft.com/office/drawing/2014/main" id="{0DCE84EB-9B4C-7744-8432-A4955C13AAD8}"/>
              </a:ext>
            </a:extLst>
          </p:cNvPr>
          <p:cNvSpPr/>
          <p:nvPr userDrawn="1"/>
        </p:nvSpPr>
        <p:spPr>
          <a:xfrm>
            <a:off x="240030" y="220980"/>
            <a:ext cx="8004810" cy="644652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E15B51-C6E2-704B-BC3C-E9DC491798B2}"/>
              </a:ext>
            </a:extLst>
          </p:cNvPr>
          <p:cNvSpPr>
            <a:spLocks noGrp="1"/>
          </p:cNvSpPr>
          <p:nvPr>
            <p:ph type="title"/>
          </p:nvPr>
        </p:nvSpPr>
        <p:spPr>
          <a:xfrm>
            <a:off x="493277" y="1165404"/>
            <a:ext cx="6219211" cy="2746719"/>
          </a:xfrm>
        </p:spPr>
        <p:txBody>
          <a:bodyPr anchor="t"/>
          <a:lstStyle/>
          <a:p>
            <a:r>
              <a:rPr lang="en-US"/>
              <a:t>Click to edit Master title style</a:t>
            </a:r>
          </a:p>
        </p:txBody>
      </p:sp>
      <p:sp>
        <p:nvSpPr>
          <p:cNvPr id="12" name="Slide Number Placeholder 4">
            <a:extLst>
              <a:ext uri="{FF2B5EF4-FFF2-40B4-BE49-F238E27FC236}">
                <a16:creationId xmlns:a16="http://schemas.microsoft.com/office/drawing/2014/main" id="{1574884A-BBDC-BF47-870C-EFD59B827B5E}"/>
              </a:ext>
            </a:extLst>
          </p:cNvPr>
          <p:cNvSpPr>
            <a:spLocks noGrp="1"/>
          </p:cNvSpPr>
          <p:nvPr>
            <p:ph type="sldNum" sz="quarter" idx="12"/>
          </p:nvPr>
        </p:nvSpPr>
        <p:spPr>
          <a:xfrm>
            <a:off x="9201615" y="6356350"/>
            <a:ext cx="2743200" cy="365125"/>
          </a:xfrm>
          <a:prstGeom prst="rect">
            <a:avLst/>
          </a:prstGeom>
        </p:spPr>
        <p:txBody>
          <a:bodyPr/>
          <a:lstStyle>
            <a:lvl1pPr>
              <a:defRPr>
                <a:solidFill>
                  <a:schemeClr val="bg1"/>
                </a:solidFill>
              </a:defRPr>
            </a:lvl1pPr>
          </a:lstStyle>
          <a:p>
            <a:fld id="{F8DD0CB5-1EE7-274F-A017-8338C1F282E0}" type="slidenum">
              <a:rPr lang="en-US" smtClean="0"/>
              <a:pPr/>
              <a:t>‹#›</a:t>
            </a:fld>
            <a:endParaRPr lang="en-US"/>
          </a:p>
        </p:txBody>
      </p:sp>
      <p:grpSp>
        <p:nvGrpSpPr>
          <p:cNvPr id="7" name="Group 6">
            <a:extLst>
              <a:ext uri="{FF2B5EF4-FFF2-40B4-BE49-F238E27FC236}">
                <a16:creationId xmlns:a16="http://schemas.microsoft.com/office/drawing/2014/main" id="{B94ECC83-10FA-C84A-A515-A467765A1727}"/>
              </a:ext>
            </a:extLst>
          </p:cNvPr>
          <p:cNvGrpSpPr/>
          <p:nvPr userDrawn="1"/>
        </p:nvGrpSpPr>
        <p:grpSpPr>
          <a:xfrm>
            <a:off x="-1" y="1"/>
            <a:ext cx="12192001" cy="6858000"/>
            <a:chOff x="-1" y="1"/>
            <a:chExt cx="12192001" cy="6858000"/>
          </a:xfrm>
        </p:grpSpPr>
        <p:sp>
          <p:nvSpPr>
            <p:cNvPr id="8" name="Rectangle 7">
              <a:extLst>
                <a:ext uri="{FF2B5EF4-FFF2-40B4-BE49-F238E27FC236}">
                  <a16:creationId xmlns:a16="http://schemas.microsoft.com/office/drawing/2014/main" id="{FAC7932C-C184-8B48-B7AC-33151D4A8BF3}"/>
                </a:ext>
              </a:extLst>
            </p:cNvPr>
            <p:cNvSpPr/>
            <p:nvPr userDrawn="1"/>
          </p:nvSpPr>
          <p:spPr>
            <a:xfrm>
              <a:off x="0" y="1"/>
              <a:ext cx="12192000" cy="2061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3BB71F7-1CEB-9740-84C2-7D5A8F16DA76}"/>
                </a:ext>
              </a:extLst>
            </p:cNvPr>
            <p:cNvSpPr/>
            <p:nvPr userDrawn="1"/>
          </p:nvSpPr>
          <p:spPr>
            <a:xfrm>
              <a:off x="0" y="6651812"/>
              <a:ext cx="12192000" cy="2061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D3AD223-824C-064E-8B3D-A5FCAE3E533A}"/>
                </a:ext>
              </a:extLst>
            </p:cNvPr>
            <p:cNvSpPr/>
            <p:nvPr userDrawn="1"/>
          </p:nvSpPr>
          <p:spPr>
            <a:xfrm rot="5400000">
              <a:off x="8656898" y="3322899"/>
              <a:ext cx="6858000" cy="2122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E65287C-1D6C-C248-AB2B-62990557E23B}"/>
                </a:ext>
              </a:extLst>
            </p:cNvPr>
            <p:cNvSpPr/>
            <p:nvPr userDrawn="1"/>
          </p:nvSpPr>
          <p:spPr>
            <a:xfrm rot="5400000">
              <a:off x="-3322899" y="3322899"/>
              <a:ext cx="6858000" cy="2122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Text Placeholder 4">
            <a:extLst>
              <a:ext uri="{FF2B5EF4-FFF2-40B4-BE49-F238E27FC236}">
                <a16:creationId xmlns:a16="http://schemas.microsoft.com/office/drawing/2014/main" id="{95835098-104A-134A-A621-C2498F8FEDBF}"/>
              </a:ext>
            </a:extLst>
          </p:cNvPr>
          <p:cNvSpPr>
            <a:spLocks noGrp="1"/>
          </p:cNvSpPr>
          <p:nvPr>
            <p:ph type="body" sz="quarter" idx="13"/>
          </p:nvPr>
        </p:nvSpPr>
        <p:spPr>
          <a:xfrm>
            <a:off x="8748222" y="1159383"/>
            <a:ext cx="2951162" cy="4016375"/>
          </a:xfrm>
        </p:spPr>
        <p:txBody>
          <a:bodyPr>
            <a:normAutofit/>
          </a:bodyPr>
          <a:lstStyle>
            <a:lvl1pPr marL="0" indent="0">
              <a:buFontTx/>
              <a:buNone/>
              <a:defRPr sz="1800">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sp>
        <p:nvSpPr>
          <p:cNvPr id="16" name="TextBox 15">
            <a:extLst>
              <a:ext uri="{FF2B5EF4-FFF2-40B4-BE49-F238E27FC236}">
                <a16:creationId xmlns:a16="http://schemas.microsoft.com/office/drawing/2014/main" id="{0FBF82E1-C0A1-C342-9A1A-FE80EBB28E42}"/>
              </a:ext>
            </a:extLst>
          </p:cNvPr>
          <p:cNvSpPr txBox="1"/>
          <p:nvPr userDrawn="1"/>
        </p:nvSpPr>
        <p:spPr>
          <a:xfrm>
            <a:off x="479983" y="6202836"/>
            <a:ext cx="3808429" cy="369332"/>
          </a:xfrm>
          <a:prstGeom prst="rect">
            <a:avLst/>
          </a:prstGeom>
          <a:noFill/>
        </p:spPr>
        <p:txBody>
          <a:bodyPr wrap="square" rtlCol="0">
            <a:spAutoFit/>
          </a:bodyPr>
          <a:lstStyle/>
          <a:p>
            <a:r>
              <a:rPr lang="en-US" b="0" spc="140" baseline="0">
                <a:solidFill>
                  <a:schemeClr val="accent1"/>
                </a:solidFill>
                <a:latin typeface="Tw Cen MT" panose="020B0602020104020603" pitchFamily="34" charset="77"/>
              </a:rPr>
              <a:t>recoverCOVID.org</a:t>
            </a:r>
          </a:p>
        </p:txBody>
      </p:sp>
    </p:spTree>
    <p:extLst>
      <p:ext uri="{BB962C8B-B14F-4D97-AF65-F5344CB8AC3E}">
        <p14:creationId xmlns:p14="http://schemas.microsoft.com/office/powerpoint/2010/main" val="89207617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39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Divider">
    <p:spTree>
      <p:nvGrpSpPr>
        <p:cNvPr id="1" name=""/>
        <p:cNvGrpSpPr/>
        <p:nvPr/>
      </p:nvGrpSpPr>
      <p:grpSpPr>
        <a:xfrm>
          <a:off x="0" y="0"/>
          <a:ext cx="0" cy="0"/>
          <a:chOff x="0" y="0"/>
          <a:chExt cx="0" cy="0"/>
        </a:xfrm>
      </p:grpSpPr>
      <p:sp>
        <p:nvSpPr>
          <p:cNvPr id="10" name="Title 1"/>
          <p:cNvSpPr>
            <a:spLocks noGrp="1"/>
          </p:cNvSpPr>
          <p:nvPr>
            <p:ph type="ctrTitle" hasCustomPrompt="1"/>
          </p:nvPr>
        </p:nvSpPr>
        <p:spPr>
          <a:xfrm>
            <a:off x="627332" y="3100337"/>
            <a:ext cx="11135808" cy="886396"/>
          </a:xfrm>
        </p:spPr>
        <p:txBody>
          <a:bodyPr lIns="0" bIns="0" anchor="b" anchorCtr="0">
            <a:spAutoFit/>
          </a:bodyPr>
          <a:lstStyle>
            <a:lvl1pPr algn="l">
              <a:lnSpc>
                <a:spcPct val="90000"/>
              </a:lnSpc>
              <a:defRPr sz="6400" b="1" baseline="0">
                <a:solidFill>
                  <a:schemeClr val="accent1"/>
                </a:solidFill>
                <a:latin typeface="Arial"/>
                <a:cs typeface="Arial"/>
              </a:defRPr>
            </a:lvl1pPr>
          </a:lstStyle>
          <a:p>
            <a:r>
              <a:rPr lang="en-US"/>
              <a:t>Section Divider Title</a:t>
            </a:r>
          </a:p>
        </p:txBody>
      </p:sp>
      <p:sp>
        <p:nvSpPr>
          <p:cNvPr id="11" name="Subtitle 2"/>
          <p:cNvSpPr>
            <a:spLocks noGrp="1"/>
          </p:cNvSpPr>
          <p:nvPr>
            <p:ph type="subTitle" idx="1" hasCustomPrompt="1"/>
          </p:nvPr>
        </p:nvSpPr>
        <p:spPr>
          <a:xfrm>
            <a:off x="627332" y="4127097"/>
            <a:ext cx="11135808" cy="387799"/>
          </a:xfrm>
          <a:prstGeom prst="rect">
            <a:avLst/>
          </a:prstGeom>
        </p:spPr>
        <p:txBody>
          <a:bodyPr lIns="0" tIns="0" rIns="0" bIns="0">
            <a:spAutoFit/>
          </a:bodyPr>
          <a:lstStyle>
            <a:lvl1pPr marL="0" indent="0" algn="l">
              <a:buNone/>
              <a:defRPr sz="2800">
                <a:solidFill>
                  <a:schemeClr val="tx1"/>
                </a:solidFill>
                <a:latin typeface="Arial"/>
                <a:cs typeface="Aria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Secondary Title</a:t>
            </a:r>
          </a:p>
        </p:txBody>
      </p:sp>
      <p:pic>
        <p:nvPicPr>
          <p:cNvPr id="2" name="Graphic 1">
            <a:extLst>
              <a:ext uri="{FF2B5EF4-FFF2-40B4-BE49-F238E27FC236}">
                <a16:creationId xmlns:a16="http://schemas.microsoft.com/office/drawing/2014/main" id="{AEC11A48-AF0B-1A3D-A25B-364E9710BF9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6197600"/>
            <a:ext cx="12192000" cy="660400"/>
          </a:xfrm>
          <a:prstGeom prst="rect">
            <a:avLst/>
          </a:prstGeom>
        </p:spPr>
      </p:pic>
      <p:pic>
        <p:nvPicPr>
          <p:cNvPr id="5" name="Graphic 4">
            <a:extLst>
              <a:ext uri="{FF2B5EF4-FFF2-40B4-BE49-F238E27FC236}">
                <a16:creationId xmlns:a16="http://schemas.microsoft.com/office/drawing/2014/main" id="{7FDCE6EE-1650-2670-1509-8D0A4366553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46204" y="533564"/>
            <a:ext cx="6067883" cy="593597"/>
          </a:xfrm>
          <a:prstGeom prst="rect">
            <a:avLst/>
          </a:prstGeom>
        </p:spPr>
      </p:pic>
    </p:spTree>
    <p:extLst>
      <p:ext uri="{BB962C8B-B14F-4D97-AF65-F5344CB8AC3E}">
        <p14:creationId xmlns:p14="http://schemas.microsoft.com/office/powerpoint/2010/main" val="702832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py Only">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81F3AB4D-D757-3E9E-04B5-A15856A92ACC}"/>
              </a:ext>
            </a:extLst>
          </p:cNvPr>
          <p:cNvSpPr>
            <a:spLocks noGrp="1"/>
          </p:cNvSpPr>
          <p:nvPr>
            <p:ph type="title" hasCustomPrompt="1"/>
          </p:nvPr>
        </p:nvSpPr>
        <p:spPr>
          <a:xfrm>
            <a:off x="609600" y="417419"/>
            <a:ext cx="10972800" cy="553997"/>
          </a:xfrm>
        </p:spPr>
        <p:txBody>
          <a:bodyPr lIns="0" tIns="0" anchor="t">
            <a:spAutoFit/>
          </a:bodyPr>
          <a:lstStyle>
            <a:lvl1pPr algn="l">
              <a:defRPr sz="3200">
                <a:solidFill>
                  <a:schemeClr val="accent1"/>
                </a:solidFill>
                <a:latin typeface="Arial"/>
                <a:cs typeface="Arial"/>
              </a:defRPr>
            </a:lvl1pPr>
          </a:lstStyle>
          <a:p>
            <a:r>
              <a:rPr lang="en-US"/>
              <a:t>Insert Title Here Image &amp; Copy</a:t>
            </a:r>
          </a:p>
        </p:txBody>
      </p:sp>
      <p:sp>
        <p:nvSpPr>
          <p:cNvPr id="13" name="Content Placeholder 9">
            <a:extLst>
              <a:ext uri="{FF2B5EF4-FFF2-40B4-BE49-F238E27FC236}">
                <a16:creationId xmlns:a16="http://schemas.microsoft.com/office/drawing/2014/main" id="{767576E9-12E1-6E5C-3ACA-12A5BF70D10C}"/>
              </a:ext>
            </a:extLst>
          </p:cNvPr>
          <p:cNvSpPr>
            <a:spLocks noGrp="1"/>
          </p:cNvSpPr>
          <p:nvPr>
            <p:ph sz="quarter" idx="10"/>
          </p:nvPr>
        </p:nvSpPr>
        <p:spPr>
          <a:xfrm>
            <a:off x="609599" y="1610128"/>
            <a:ext cx="10972799" cy="1733808"/>
          </a:xfrm>
          <a:prstGeom prst="rect">
            <a:avLst/>
          </a:prstGeom>
        </p:spPr>
        <p:txBody>
          <a:bodyPr wrap="square" lIns="0">
            <a:spAutoFit/>
          </a:bodyPr>
          <a:lstStyle>
            <a:lvl1pPr>
              <a:lnSpc>
                <a:spcPct val="90000"/>
              </a:lnSpc>
              <a:spcBef>
                <a:spcPts val="0"/>
              </a:spcBef>
              <a:spcAft>
                <a:spcPts val="800"/>
              </a:spcAft>
              <a:defRPr sz="1733"/>
            </a:lvl1pPr>
            <a:lvl2pPr>
              <a:lnSpc>
                <a:spcPct val="90000"/>
              </a:lnSpc>
              <a:spcBef>
                <a:spcPts val="0"/>
              </a:spcBef>
              <a:spcAft>
                <a:spcPts val="800"/>
              </a:spcAft>
              <a:defRPr sz="1733"/>
            </a:lvl2pPr>
            <a:lvl3pPr>
              <a:lnSpc>
                <a:spcPct val="90000"/>
              </a:lnSpc>
              <a:spcBef>
                <a:spcPts val="0"/>
              </a:spcBef>
              <a:spcAft>
                <a:spcPts val="800"/>
              </a:spcAft>
              <a:defRPr sz="1733"/>
            </a:lvl3pPr>
            <a:lvl4pPr>
              <a:lnSpc>
                <a:spcPct val="90000"/>
              </a:lnSpc>
              <a:spcBef>
                <a:spcPts val="0"/>
              </a:spcBef>
              <a:spcAft>
                <a:spcPts val="800"/>
              </a:spcAft>
              <a:defRPr sz="1733"/>
            </a:lvl4pPr>
            <a:lvl5pPr>
              <a:lnSpc>
                <a:spcPct val="90000"/>
              </a:lnSpc>
              <a:spcBef>
                <a:spcPts val="0"/>
              </a:spcBef>
              <a:spcAft>
                <a:spcPts val="800"/>
              </a:spcAft>
              <a:defRPr sz="173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65448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Image &amp; Copy">
    <p:spTree>
      <p:nvGrpSpPr>
        <p:cNvPr id="1" name=""/>
        <p:cNvGrpSpPr/>
        <p:nvPr/>
      </p:nvGrpSpPr>
      <p:grpSpPr>
        <a:xfrm>
          <a:off x="0" y="0"/>
          <a:ext cx="0" cy="0"/>
          <a:chOff x="0" y="0"/>
          <a:chExt cx="0" cy="0"/>
        </a:xfrm>
      </p:grpSpPr>
      <p:sp>
        <p:nvSpPr>
          <p:cNvPr id="7" name="Picture Placeholder 7"/>
          <p:cNvSpPr>
            <a:spLocks noGrp="1"/>
          </p:cNvSpPr>
          <p:nvPr>
            <p:ph type="pic" sz="quarter" idx="13"/>
          </p:nvPr>
        </p:nvSpPr>
        <p:spPr>
          <a:xfrm>
            <a:off x="7452883" y="0"/>
            <a:ext cx="4739117" cy="6858000"/>
          </a:xfrm>
          <a:prstGeom prst="rect">
            <a:avLst/>
          </a:prstGeom>
          <a:solidFill>
            <a:schemeClr val="bg1">
              <a:lumMod val="50000"/>
            </a:schemeClr>
          </a:solidFill>
        </p:spPr>
        <p:txBody>
          <a:bodyPr/>
          <a:lstStyle>
            <a:lvl1pPr marL="0" indent="0">
              <a:buNone/>
              <a:defRPr/>
            </a:lvl1pPr>
          </a:lstStyle>
          <a:p>
            <a:r>
              <a:rPr lang="en-US"/>
              <a:t>Click icon to add picture</a:t>
            </a:r>
          </a:p>
        </p:txBody>
      </p:sp>
      <p:pic>
        <p:nvPicPr>
          <p:cNvPr id="2" name="Graphic 1">
            <a:extLst>
              <a:ext uri="{FF2B5EF4-FFF2-40B4-BE49-F238E27FC236}">
                <a16:creationId xmlns:a16="http://schemas.microsoft.com/office/drawing/2014/main" id="{58FC1E26-3DFA-4729-D4CE-1DEFDCDE950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6197600"/>
            <a:ext cx="12192000" cy="660400"/>
          </a:xfrm>
          <a:prstGeom prst="rect">
            <a:avLst/>
          </a:prstGeom>
        </p:spPr>
      </p:pic>
      <p:sp>
        <p:nvSpPr>
          <p:cNvPr id="10" name="Content Placeholder 9">
            <a:extLst>
              <a:ext uri="{FF2B5EF4-FFF2-40B4-BE49-F238E27FC236}">
                <a16:creationId xmlns:a16="http://schemas.microsoft.com/office/drawing/2014/main" id="{3B22D632-B28F-9425-1FE8-368CE0983973}"/>
              </a:ext>
            </a:extLst>
          </p:cNvPr>
          <p:cNvSpPr>
            <a:spLocks noGrp="1"/>
          </p:cNvSpPr>
          <p:nvPr>
            <p:ph sz="quarter" idx="10"/>
          </p:nvPr>
        </p:nvSpPr>
        <p:spPr>
          <a:xfrm>
            <a:off x="609600" y="1610128"/>
            <a:ext cx="6616931" cy="1733808"/>
          </a:xfrm>
          <a:prstGeom prst="rect">
            <a:avLst/>
          </a:prstGeom>
        </p:spPr>
        <p:txBody>
          <a:bodyPr lIns="0">
            <a:spAutoFit/>
          </a:bodyPr>
          <a:lstStyle>
            <a:lvl1pPr>
              <a:lnSpc>
                <a:spcPct val="90000"/>
              </a:lnSpc>
              <a:spcBef>
                <a:spcPts val="0"/>
              </a:spcBef>
              <a:spcAft>
                <a:spcPts val="800"/>
              </a:spcAft>
              <a:defRPr sz="1733"/>
            </a:lvl1pPr>
            <a:lvl2pPr>
              <a:lnSpc>
                <a:spcPct val="90000"/>
              </a:lnSpc>
              <a:spcBef>
                <a:spcPts val="0"/>
              </a:spcBef>
              <a:spcAft>
                <a:spcPts val="800"/>
              </a:spcAft>
              <a:defRPr sz="1733"/>
            </a:lvl2pPr>
            <a:lvl3pPr>
              <a:lnSpc>
                <a:spcPct val="90000"/>
              </a:lnSpc>
              <a:spcBef>
                <a:spcPts val="0"/>
              </a:spcBef>
              <a:spcAft>
                <a:spcPts val="800"/>
              </a:spcAft>
              <a:defRPr sz="1733"/>
            </a:lvl3pPr>
            <a:lvl4pPr>
              <a:lnSpc>
                <a:spcPct val="90000"/>
              </a:lnSpc>
              <a:spcBef>
                <a:spcPts val="0"/>
              </a:spcBef>
              <a:spcAft>
                <a:spcPts val="800"/>
              </a:spcAft>
              <a:defRPr sz="1733"/>
            </a:lvl4pPr>
            <a:lvl5pPr>
              <a:lnSpc>
                <a:spcPct val="90000"/>
              </a:lnSpc>
              <a:spcBef>
                <a:spcPts val="0"/>
              </a:spcBef>
              <a:spcAft>
                <a:spcPts val="800"/>
              </a:spcAft>
              <a:defRPr sz="173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itle 1">
            <a:extLst>
              <a:ext uri="{FF2B5EF4-FFF2-40B4-BE49-F238E27FC236}">
                <a16:creationId xmlns:a16="http://schemas.microsoft.com/office/drawing/2014/main" id="{B1860307-0093-224F-5839-814FA83A940A}"/>
              </a:ext>
            </a:extLst>
          </p:cNvPr>
          <p:cNvSpPr>
            <a:spLocks noGrp="1"/>
          </p:cNvSpPr>
          <p:nvPr>
            <p:ph type="title" hasCustomPrompt="1"/>
          </p:nvPr>
        </p:nvSpPr>
        <p:spPr>
          <a:xfrm>
            <a:off x="609600" y="417419"/>
            <a:ext cx="6616931" cy="553997"/>
          </a:xfrm>
        </p:spPr>
        <p:txBody>
          <a:bodyPr lIns="0" tIns="0" anchor="t">
            <a:spAutoFit/>
          </a:bodyPr>
          <a:lstStyle>
            <a:lvl1pPr algn="l">
              <a:defRPr sz="3200">
                <a:solidFill>
                  <a:schemeClr val="accent1"/>
                </a:solidFill>
                <a:latin typeface="Arial"/>
                <a:cs typeface="Arial"/>
              </a:defRPr>
            </a:lvl1pPr>
          </a:lstStyle>
          <a:p>
            <a:r>
              <a:rPr lang="en-US"/>
              <a:t>Insert Title Here Image &amp; Copy</a:t>
            </a:r>
          </a:p>
        </p:txBody>
      </p:sp>
    </p:spTree>
    <p:extLst>
      <p:ext uri="{BB962C8B-B14F-4D97-AF65-F5344CB8AC3E}">
        <p14:creationId xmlns:p14="http://schemas.microsoft.com/office/powerpoint/2010/main" val="3792380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Double Column">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4F5E4112-A358-0DBF-D6EB-40B8DD986166}"/>
              </a:ext>
            </a:extLst>
          </p:cNvPr>
          <p:cNvSpPr>
            <a:spLocks noGrp="1"/>
          </p:cNvSpPr>
          <p:nvPr>
            <p:ph sz="quarter" idx="10"/>
          </p:nvPr>
        </p:nvSpPr>
        <p:spPr>
          <a:xfrm>
            <a:off x="609600" y="1610128"/>
            <a:ext cx="5486400" cy="1733808"/>
          </a:xfrm>
          <a:prstGeom prst="rect">
            <a:avLst/>
          </a:prstGeom>
        </p:spPr>
        <p:txBody>
          <a:bodyPr lIns="0">
            <a:spAutoFit/>
          </a:bodyPr>
          <a:lstStyle>
            <a:lvl1pPr>
              <a:lnSpc>
                <a:spcPct val="90000"/>
              </a:lnSpc>
              <a:spcBef>
                <a:spcPts val="0"/>
              </a:spcBef>
              <a:spcAft>
                <a:spcPts val="800"/>
              </a:spcAft>
              <a:defRPr sz="1733"/>
            </a:lvl1pPr>
            <a:lvl2pPr>
              <a:lnSpc>
                <a:spcPct val="90000"/>
              </a:lnSpc>
              <a:spcBef>
                <a:spcPts val="0"/>
              </a:spcBef>
              <a:spcAft>
                <a:spcPts val="800"/>
              </a:spcAft>
              <a:defRPr sz="1733"/>
            </a:lvl2pPr>
            <a:lvl3pPr>
              <a:lnSpc>
                <a:spcPct val="90000"/>
              </a:lnSpc>
              <a:spcBef>
                <a:spcPts val="0"/>
              </a:spcBef>
              <a:spcAft>
                <a:spcPts val="800"/>
              </a:spcAft>
              <a:defRPr sz="1733"/>
            </a:lvl3pPr>
            <a:lvl4pPr>
              <a:lnSpc>
                <a:spcPct val="90000"/>
              </a:lnSpc>
              <a:spcBef>
                <a:spcPts val="0"/>
              </a:spcBef>
              <a:spcAft>
                <a:spcPts val="800"/>
              </a:spcAft>
              <a:defRPr sz="1733"/>
            </a:lvl4pPr>
            <a:lvl5pPr>
              <a:lnSpc>
                <a:spcPct val="90000"/>
              </a:lnSpc>
              <a:spcBef>
                <a:spcPts val="0"/>
              </a:spcBef>
              <a:spcAft>
                <a:spcPts val="800"/>
              </a:spcAft>
              <a:defRPr sz="173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itle 1">
            <a:extLst>
              <a:ext uri="{FF2B5EF4-FFF2-40B4-BE49-F238E27FC236}">
                <a16:creationId xmlns:a16="http://schemas.microsoft.com/office/drawing/2014/main" id="{C05F15A4-D47E-BE94-AA92-0402469A105C}"/>
              </a:ext>
            </a:extLst>
          </p:cNvPr>
          <p:cNvSpPr>
            <a:spLocks noGrp="1"/>
          </p:cNvSpPr>
          <p:nvPr>
            <p:ph type="title" hasCustomPrompt="1"/>
          </p:nvPr>
        </p:nvSpPr>
        <p:spPr>
          <a:xfrm>
            <a:off x="609600" y="417419"/>
            <a:ext cx="10972800" cy="553997"/>
          </a:xfrm>
        </p:spPr>
        <p:txBody>
          <a:bodyPr lIns="0" tIns="0" anchor="t">
            <a:spAutoFit/>
          </a:bodyPr>
          <a:lstStyle>
            <a:lvl1pPr algn="l">
              <a:defRPr sz="3200">
                <a:solidFill>
                  <a:schemeClr val="accent1"/>
                </a:solidFill>
                <a:latin typeface="Arial"/>
                <a:cs typeface="Arial"/>
              </a:defRPr>
            </a:lvl1pPr>
          </a:lstStyle>
          <a:p>
            <a:r>
              <a:rPr lang="en-US"/>
              <a:t>Insert Title Here Image &amp; Copy</a:t>
            </a:r>
          </a:p>
        </p:txBody>
      </p:sp>
      <p:sp>
        <p:nvSpPr>
          <p:cNvPr id="12" name="Content Placeholder 9">
            <a:extLst>
              <a:ext uri="{FF2B5EF4-FFF2-40B4-BE49-F238E27FC236}">
                <a16:creationId xmlns:a16="http://schemas.microsoft.com/office/drawing/2014/main" id="{BFCD5B2C-26E2-24F0-6116-B08574F16DAA}"/>
              </a:ext>
            </a:extLst>
          </p:cNvPr>
          <p:cNvSpPr>
            <a:spLocks noGrp="1"/>
          </p:cNvSpPr>
          <p:nvPr>
            <p:ph sz="quarter" idx="11"/>
          </p:nvPr>
        </p:nvSpPr>
        <p:spPr>
          <a:xfrm>
            <a:off x="6096000" y="1610128"/>
            <a:ext cx="5486400" cy="1733808"/>
          </a:xfrm>
          <a:prstGeom prst="rect">
            <a:avLst/>
          </a:prstGeom>
        </p:spPr>
        <p:txBody>
          <a:bodyPr lIns="0">
            <a:spAutoFit/>
          </a:bodyPr>
          <a:lstStyle>
            <a:lvl1pPr>
              <a:lnSpc>
                <a:spcPct val="90000"/>
              </a:lnSpc>
              <a:spcBef>
                <a:spcPts val="0"/>
              </a:spcBef>
              <a:spcAft>
                <a:spcPts val="800"/>
              </a:spcAft>
              <a:defRPr sz="1733"/>
            </a:lvl1pPr>
            <a:lvl2pPr>
              <a:lnSpc>
                <a:spcPct val="90000"/>
              </a:lnSpc>
              <a:spcBef>
                <a:spcPts val="0"/>
              </a:spcBef>
              <a:spcAft>
                <a:spcPts val="800"/>
              </a:spcAft>
              <a:defRPr sz="1733"/>
            </a:lvl2pPr>
            <a:lvl3pPr>
              <a:lnSpc>
                <a:spcPct val="90000"/>
              </a:lnSpc>
              <a:spcBef>
                <a:spcPts val="0"/>
              </a:spcBef>
              <a:spcAft>
                <a:spcPts val="800"/>
              </a:spcAft>
              <a:defRPr sz="1733"/>
            </a:lvl3pPr>
            <a:lvl4pPr>
              <a:lnSpc>
                <a:spcPct val="90000"/>
              </a:lnSpc>
              <a:spcBef>
                <a:spcPts val="0"/>
              </a:spcBef>
              <a:spcAft>
                <a:spcPts val="800"/>
              </a:spcAft>
              <a:defRPr sz="1733"/>
            </a:lvl4pPr>
            <a:lvl5pPr>
              <a:lnSpc>
                <a:spcPct val="90000"/>
              </a:lnSpc>
              <a:spcBef>
                <a:spcPts val="0"/>
              </a:spcBef>
              <a:spcAft>
                <a:spcPts val="800"/>
              </a:spcAft>
              <a:defRPr sz="173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58737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able Only">
    <p:spTree>
      <p:nvGrpSpPr>
        <p:cNvPr id="1" name=""/>
        <p:cNvGrpSpPr/>
        <p:nvPr/>
      </p:nvGrpSpPr>
      <p:grpSpPr>
        <a:xfrm>
          <a:off x="0" y="0"/>
          <a:ext cx="0" cy="0"/>
          <a:chOff x="0" y="0"/>
          <a:chExt cx="0" cy="0"/>
        </a:xfrm>
      </p:grpSpPr>
      <p:sp>
        <p:nvSpPr>
          <p:cNvPr id="11" name="Picture Placeholder 7">
            <a:extLst>
              <a:ext uri="{FF2B5EF4-FFF2-40B4-BE49-F238E27FC236}">
                <a16:creationId xmlns:a16="http://schemas.microsoft.com/office/drawing/2014/main" id="{4871BFAE-FE4F-F5FD-6080-11E1045FEACB}"/>
              </a:ext>
            </a:extLst>
          </p:cNvPr>
          <p:cNvSpPr>
            <a:spLocks noGrp="1"/>
          </p:cNvSpPr>
          <p:nvPr>
            <p:ph type="pic" sz="quarter" idx="13"/>
          </p:nvPr>
        </p:nvSpPr>
        <p:spPr>
          <a:xfrm>
            <a:off x="7258493" y="0"/>
            <a:ext cx="4933507" cy="6858000"/>
          </a:xfrm>
          <a:prstGeom prst="rect">
            <a:avLst/>
          </a:prstGeom>
          <a:solidFill>
            <a:schemeClr val="bg1">
              <a:lumMod val="50000"/>
            </a:schemeClr>
          </a:solidFill>
        </p:spPr>
        <p:txBody>
          <a:bodyPr anchor="ctr">
            <a:noAutofit/>
          </a:bodyPr>
          <a:lstStyle>
            <a:lvl1pPr marL="0" indent="0" algn="ctr">
              <a:buNone/>
              <a:defRPr>
                <a:solidFill>
                  <a:schemeClr val="bg1">
                    <a:lumMod val="85000"/>
                  </a:schemeClr>
                </a:solidFill>
              </a:defRPr>
            </a:lvl1pPr>
          </a:lstStyle>
          <a:p>
            <a:r>
              <a:rPr lang="en-US"/>
              <a:t>Click icon to add picture</a:t>
            </a:r>
          </a:p>
        </p:txBody>
      </p:sp>
      <p:sp>
        <p:nvSpPr>
          <p:cNvPr id="12" name="Content Placeholder 9">
            <a:extLst>
              <a:ext uri="{FF2B5EF4-FFF2-40B4-BE49-F238E27FC236}">
                <a16:creationId xmlns:a16="http://schemas.microsoft.com/office/drawing/2014/main" id="{ECA88D0B-0C3A-7BEA-34AC-F3ECB5D46611}"/>
              </a:ext>
            </a:extLst>
          </p:cNvPr>
          <p:cNvSpPr>
            <a:spLocks noGrp="1"/>
          </p:cNvSpPr>
          <p:nvPr>
            <p:ph sz="quarter" idx="10"/>
          </p:nvPr>
        </p:nvSpPr>
        <p:spPr>
          <a:xfrm>
            <a:off x="609600" y="1606827"/>
            <a:ext cx="6266121" cy="1733808"/>
          </a:xfrm>
          <a:prstGeom prst="rect">
            <a:avLst/>
          </a:prstGeom>
        </p:spPr>
        <p:txBody>
          <a:bodyPr wrap="square" lIns="0" rIns="274320">
            <a:spAutoFit/>
          </a:bodyPr>
          <a:lstStyle>
            <a:lvl1pPr>
              <a:lnSpc>
                <a:spcPct val="90000"/>
              </a:lnSpc>
              <a:spcBef>
                <a:spcPts val="0"/>
              </a:spcBef>
              <a:spcAft>
                <a:spcPts val="800"/>
              </a:spcAft>
              <a:defRPr sz="1733"/>
            </a:lvl1pPr>
            <a:lvl2pPr>
              <a:lnSpc>
                <a:spcPct val="90000"/>
              </a:lnSpc>
              <a:spcBef>
                <a:spcPts val="0"/>
              </a:spcBef>
              <a:spcAft>
                <a:spcPts val="800"/>
              </a:spcAft>
              <a:defRPr sz="1733"/>
            </a:lvl2pPr>
            <a:lvl3pPr>
              <a:lnSpc>
                <a:spcPct val="90000"/>
              </a:lnSpc>
              <a:spcBef>
                <a:spcPts val="0"/>
              </a:spcBef>
              <a:spcAft>
                <a:spcPts val="800"/>
              </a:spcAft>
              <a:defRPr sz="1733"/>
            </a:lvl3pPr>
            <a:lvl4pPr>
              <a:lnSpc>
                <a:spcPct val="90000"/>
              </a:lnSpc>
              <a:spcBef>
                <a:spcPts val="0"/>
              </a:spcBef>
              <a:spcAft>
                <a:spcPts val="800"/>
              </a:spcAft>
              <a:defRPr sz="1733"/>
            </a:lvl4pPr>
            <a:lvl5pPr>
              <a:lnSpc>
                <a:spcPct val="90000"/>
              </a:lnSpc>
              <a:spcBef>
                <a:spcPts val="0"/>
              </a:spcBef>
              <a:spcAft>
                <a:spcPts val="800"/>
              </a:spcAft>
              <a:defRPr sz="173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itle 1">
            <a:extLst>
              <a:ext uri="{FF2B5EF4-FFF2-40B4-BE49-F238E27FC236}">
                <a16:creationId xmlns:a16="http://schemas.microsoft.com/office/drawing/2014/main" id="{62347170-EA7F-8370-D882-D67943E53D51}"/>
              </a:ext>
            </a:extLst>
          </p:cNvPr>
          <p:cNvSpPr>
            <a:spLocks noGrp="1"/>
          </p:cNvSpPr>
          <p:nvPr>
            <p:ph type="title" hasCustomPrompt="1"/>
          </p:nvPr>
        </p:nvSpPr>
        <p:spPr>
          <a:xfrm>
            <a:off x="609600" y="414117"/>
            <a:ext cx="6266121" cy="1046440"/>
          </a:xfrm>
        </p:spPr>
        <p:txBody>
          <a:bodyPr wrap="square" lIns="0" tIns="0" rIns="274320" anchor="t">
            <a:spAutoFit/>
          </a:bodyPr>
          <a:lstStyle>
            <a:lvl1pPr algn="l">
              <a:defRPr sz="3200">
                <a:solidFill>
                  <a:schemeClr val="accent1"/>
                </a:solidFill>
                <a:latin typeface="Arial"/>
                <a:cs typeface="Arial"/>
              </a:defRPr>
            </a:lvl1pPr>
          </a:lstStyle>
          <a:p>
            <a:r>
              <a:rPr lang="en-US"/>
              <a:t>Insert Title Here </a:t>
            </a:r>
            <a:br>
              <a:rPr lang="en-US"/>
            </a:br>
            <a:r>
              <a:rPr lang="en-US"/>
              <a:t>Image &amp; Copy</a:t>
            </a:r>
          </a:p>
        </p:txBody>
      </p:sp>
    </p:spTree>
    <p:extLst>
      <p:ext uri="{BB962C8B-B14F-4D97-AF65-F5344CB8AC3E}">
        <p14:creationId xmlns:p14="http://schemas.microsoft.com/office/powerpoint/2010/main" val="2441036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Images &amp; Copy 3 Column">
    <p:spTree>
      <p:nvGrpSpPr>
        <p:cNvPr id="1" name=""/>
        <p:cNvGrpSpPr/>
        <p:nvPr/>
      </p:nvGrpSpPr>
      <p:grpSpPr>
        <a:xfrm>
          <a:off x="0" y="0"/>
          <a:ext cx="0" cy="0"/>
          <a:chOff x="0" y="0"/>
          <a:chExt cx="0" cy="0"/>
        </a:xfrm>
      </p:grpSpPr>
      <p:sp>
        <p:nvSpPr>
          <p:cNvPr id="7" name="Picture Placeholder 9"/>
          <p:cNvSpPr>
            <a:spLocks noGrp="1"/>
          </p:cNvSpPr>
          <p:nvPr>
            <p:ph type="pic" sz="quarter" idx="16"/>
          </p:nvPr>
        </p:nvSpPr>
        <p:spPr>
          <a:xfrm>
            <a:off x="609601" y="1699002"/>
            <a:ext cx="3425380" cy="2276724"/>
          </a:xfrm>
          <a:prstGeom prst="rect">
            <a:avLst/>
          </a:prstGeom>
          <a:solidFill>
            <a:schemeClr val="tx1">
              <a:lumMod val="50000"/>
              <a:lumOff val="50000"/>
            </a:schemeClr>
          </a:solidFill>
        </p:spPr>
        <p:txBody>
          <a:bodyPr>
            <a:normAutofit/>
          </a:bodyPr>
          <a:lstStyle>
            <a:lvl1pPr marL="0" indent="0">
              <a:buNone/>
              <a:defRPr sz="2400">
                <a:solidFill>
                  <a:schemeClr val="tx1"/>
                </a:solidFill>
              </a:defRPr>
            </a:lvl1pPr>
          </a:lstStyle>
          <a:p>
            <a:r>
              <a:rPr lang="en-US"/>
              <a:t>Click icon to add picture</a:t>
            </a:r>
          </a:p>
        </p:txBody>
      </p:sp>
      <p:sp>
        <p:nvSpPr>
          <p:cNvPr id="9" name="Picture Placeholder 9"/>
          <p:cNvSpPr>
            <a:spLocks noGrp="1"/>
          </p:cNvSpPr>
          <p:nvPr>
            <p:ph type="pic" sz="quarter" idx="18"/>
          </p:nvPr>
        </p:nvSpPr>
        <p:spPr>
          <a:xfrm>
            <a:off x="4383311" y="1699002"/>
            <a:ext cx="3425380" cy="2276724"/>
          </a:xfrm>
          <a:prstGeom prst="rect">
            <a:avLst/>
          </a:prstGeom>
          <a:solidFill>
            <a:schemeClr val="tx1">
              <a:lumMod val="50000"/>
              <a:lumOff val="50000"/>
            </a:schemeClr>
          </a:solidFill>
        </p:spPr>
        <p:txBody>
          <a:bodyPr>
            <a:normAutofit/>
          </a:bodyPr>
          <a:lstStyle>
            <a:lvl1pPr marL="0" indent="0">
              <a:buNone/>
              <a:defRPr sz="2400">
                <a:solidFill>
                  <a:schemeClr val="tx1"/>
                </a:solidFill>
              </a:defRPr>
            </a:lvl1pPr>
          </a:lstStyle>
          <a:p>
            <a:r>
              <a:rPr lang="en-US"/>
              <a:t>Click icon to add picture</a:t>
            </a:r>
          </a:p>
        </p:txBody>
      </p:sp>
      <p:sp>
        <p:nvSpPr>
          <p:cNvPr id="10" name="Picture Placeholder 9"/>
          <p:cNvSpPr>
            <a:spLocks noGrp="1"/>
          </p:cNvSpPr>
          <p:nvPr>
            <p:ph type="pic" sz="quarter" idx="20"/>
          </p:nvPr>
        </p:nvSpPr>
        <p:spPr>
          <a:xfrm>
            <a:off x="8157021" y="1699002"/>
            <a:ext cx="3425380" cy="2276724"/>
          </a:xfrm>
          <a:prstGeom prst="rect">
            <a:avLst/>
          </a:prstGeom>
          <a:solidFill>
            <a:schemeClr val="tx1">
              <a:lumMod val="50000"/>
              <a:lumOff val="50000"/>
            </a:schemeClr>
          </a:solidFill>
        </p:spPr>
        <p:txBody>
          <a:bodyPr>
            <a:normAutofit/>
          </a:bodyPr>
          <a:lstStyle>
            <a:lvl1pPr marL="0" indent="0">
              <a:buNone/>
              <a:defRPr sz="2400">
                <a:solidFill>
                  <a:schemeClr val="tx1"/>
                </a:solidFill>
              </a:defRPr>
            </a:lvl1pPr>
          </a:lstStyle>
          <a:p>
            <a:r>
              <a:rPr lang="en-US"/>
              <a:t>Click icon to add picture</a:t>
            </a:r>
          </a:p>
        </p:txBody>
      </p:sp>
      <p:sp>
        <p:nvSpPr>
          <p:cNvPr id="16" name="Content Placeholder 9">
            <a:extLst>
              <a:ext uri="{FF2B5EF4-FFF2-40B4-BE49-F238E27FC236}">
                <a16:creationId xmlns:a16="http://schemas.microsoft.com/office/drawing/2014/main" id="{663919F8-E47B-745C-51EF-16F629D6AB83}"/>
              </a:ext>
            </a:extLst>
          </p:cNvPr>
          <p:cNvSpPr>
            <a:spLocks noGrp="1"/>
          </p:cNvSpPr>
          <p:nvPr>
            <p:ph sz="quarter" idx="10"/>
          </p:nvPr>
        </p:nvSpPr>
        <p:spPr>
          <a:xfrm>
            <a:off x="609601" y="3975725"/>
            <a:ext cx="3425380" cy="1733808"/>
          </a:xfrm>
          <a:prstGeom prst="rect">
            <a:avLst/>
          </a:prstGeom>
        </p:spPr>
        <p:txBody>
          <a:bodyPr wrap="square" lIns="0">
            <a:spAutoFit/>
          </a:bodyPr>
          <a:lstStyle>
            <a:lvl1pPr>
              <a:lnSpc>
                <a:spcPct val="90000"/>
              </a:lnSpc>
              <a:spcBef>
                <a:spcPts val="0"/>
              </a:spcBef>
              <a:spcAft>
                <a:spcPts val="800"/>
              </a:spcAft>
              <a:defRPr sz="1733"/>
            </a:lvl1pPr>
            <a:lvl2pPr>
              <a:lnSpc>
                <a:spcPct val="90000"/>
              </a:lnSpc>
              <a:spcBef>
                <a:spcPts val="0"/>
              </a:spcBef>
              <a:spcAft>
                <a:spcPts val="800"/>
              </a:spcAft>
              <a:defRPr sz="1733"/>
            </a:lvl2pPr>
            <a:lvl3pPr>
              <a:lnSpc>
                <a:spcPct val="90000"/>
              </a:lnSpc>
              <a:spcBef>
                <a:spcPts val="0"/>
              </a:spcBef>
              <a:spcAft>
                <a:spcPts val="800"/>
              </a:spcAft>
              <a:defRPr sz="1733"/>
            </a:lvl3pPr>
            <a:lvl4pPr>
              <a:lnSpc>
                <a:spcPct val="90000"/>
              </a:lnSpc>
              <a:spcBef>
                <a:spcPts val="0"/>
              </a:spcBef>
              <a:spcAft>
                <a:spcPts val="800"/>
              </a:spcAft>
              <a:defRPr sz="1733"/>
            </a:lvl4pPr>
            <a:lvl5pPr>
              <a:lnSpc>
                <a:spcPct val="90000"/>
              </a:lnSpc>
              <a:spcBef>
                <a:spcPts val="0"/>
              </a:spcBef>
              <a:spcAft>
                <a:spcPts val="800"/>
              </a:spcAft>
              <a:defRPr sz="173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itle 1">
            <a:extLst>
              <a:ext uri="{FF2B5EF4-FFF2-40B4-BE49-F238E27FC236}">
                <a16:creationId xmlns:a16="http://schemas.microsoft.com/office/drawing/2014/main" id="{284D5F05-2DB5-1971-6555-96B372486AC4}"/>
              </a:ext>
            </a:extLst>
          </p:cNvPr>
          <p:cNvSpPr>
            <a:spLocks noGrp="1"/>
          </p:cNvSpPr>
          <p:nvPr>
            <p:ph type="title" hasCustomPrompt="1"/>
          </p:nvPr>
        </p:nvSpPr>
        <p:spPr>
          <a:xfrm>
            <a:off x="609600" y="407823"/>
            <a:ext cx="10972800" cy="553997"/>
          </a:xfrm>
        </p:spPr>
        <p:txBody>
          <a:bodyPr lIns="0" tIns="0" anchor="t">
            <a:spAutoFit/>
          </a:bodyPr>
          <a:lstStyle>
            <a:lvl1pPr algn="l">
              <a:defRPr sz="3200">
                <a:solidFill>
                  <a:schemeClr val="accent1"/>
                </a:solidFill>
                <a:latin typeface="Arial"/>
                <a:cs typeface="Arial"/>
              </a:defRPr>
            </a:lvl1pPr>
          </a:lstStyle>
          <a:p>
            <a:r>
              <a:rPr lang="en-US"/>
              <a:t>Insert Title Here Image &amp; Copy</a:t>
            </a:r>
          </a:p>
        </p:txBody>
      </p:sp>
      <p:sp>
        <p:nvSpPr>
          <p:cNvPr id="18" name="Content Placeholder 9">
            <a:extLst>
              <a:ext uri="{FF2B5EF4-FFF2-40B4-BE49-F238E27FC236}">
                <a16:creationId xmlns:a16="http://schemas.microsoft.com/office/drawing/2014/main" id="{002CAC82-C16A-DA0B-608D-344EA04F5E77}"/>
              </a:ext>
            </a:extLst>
          </p:cNvPr>
          <p:cNvSpPr>
            <a:spLocks noGrp="1"/>
          </p:cNvSpPr>
          <p:nvPr>
            <p:ph sz="quarter" idx="21"/>
          </p:nvPr>
        </p:nvSpPr>
        <p:spPr>
          <a:xfrm>
            <a:off x="4383311" y="3975725"/>
            <a:ext cx="3425380" cy="1733808"/>
          </a:xfrm>
          <a:prstGeom prst="rect">
            <a:avLst/>
          </a:prstGeom>
        </p:spPr>
        <p:txBody>
          <a:bodyPr wrap="square" lIns="0">
            <a:spAutoFit/>
          </a:bodyPr>
          <a:lstStyle>
            <a:lvl1pPr>
              <a:lnSpc>
                <a:spcPct val="90000"/>
              </a:lnSpc>
              <a:spcBef>
                <a:spcPts val="0"/>
              </a:spcBef>
              <a:spcAft>
                <a:spcPts val="800"/>
              </a:spcAft>
              <a:defRPr sz="1733"/>
            </a:lvl1pPr>
            <a:lvl2pPr>
              <a:lnSpc>
                <a:spcPct val="90000"/>
              </a:lnSpc>
              <a:spcBef>
                <a:spcPts val="0"/>
              </a:spcBef>
              <a:spcAft>
                <a:spcPts val="800"/>
              </a:spcAft>
              <a:defRPr sz="1733"/>
            </a:lvl2pPr>
            <a:lvl3pPr>
              <a:lnSpc>
                <a:spcPct val="90000"/>
              </a:lnSpc>
              <a:spcBef>
                <a:spcPts val="0"/>
              </a:spcBef>
              <a:spcAft>
                <a:spcPts val="800"/>
              </a:spcAft>
              <a:defRPr sz="1733"/>
            </a:lvl3pPr>
            <a:lvl4pPr>
              <a:lnSpc>
                <a:spcPct val="90000"/>
              </a:lnSpc>
              <a:spcBef>
                <a:spcPts val="0"/>
              </a:spcBef>
              <a:spcAft>
                <a:spcPts val="800"/>
              </a:spcAft>
              <a:defRPr sz="1733"/>
            </a:lvl4pPr>
            <a:lvl5pPr>
              <a:lnSpc>
                <a:spcPct val="90000"/>
              </a:lnSpc>
              <a:spcBef>
                <a:spcPts val="0"/>
              </a:spcBef>
              <a:spcAft>
                <a:spcPts val="800"/>
              </a:spcAft>
              <a:defRPr sz="173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9">
            <a:extLst>
              <a:ext uri="{FF2B5EF4-FFF2-40B4-BE49-F238E27FC236}">
                <a16:creationId xmlns:a16="http://schemas.microsoft.com/office/drawing/2014/main" id="{6DD08FA7-A86F-F13D-F4E5-835D7B1840C4}"/>
              </a:ext>
            </a:extLst>
          </p:cNvPr>
          <p:cNvSpPr>
            <a:spLocks noGrp="1"/>
          </p:cNvSpPr>
          <p:nvPr>
            <p:ph sz="quarter" idx="22"/>
          </p:nvPr>
        </p:nvSpPr>
        <p:spPr>
          <a:xfrm>
            <a:off x="8152915" y="3975725"/>
            <a:ext cx="3425380" cy="1733808"/>
          </a:xfrm>
          <a:prstGeom prst="rect">
            <a:avLst/>
          </a:prstGeom>
        </p:spPr>
        <p:txBody>
          <a:bodyPr wrap="square" lIns="0">
            <a:spAutoFit/>
          </a:bodyPr>
          <a:lstStyle>
            <a:lvl1pPr>
              <a:lnSpc>
                <a:spcPct val="90000"/>
              </a:lnSpc>
              <a:spcBef>
                <a:spcPts val="0"/>
              </a:spcBef>
              <a:spcAft>
                <a:spcPts val="800"/>
              </a:spcAft>
              <a:defRPr sz="1733"/>
            </a:lvl1pPr>
            <a:lvl2pPr>
              <a:lnSpc>
                <a:spcPct val="90000"/>
              </a:lnSpc>
              <a:spcBef>
                <a:spcPts val="0"/>
              </a:spcBef>
              <a:spcAft>
                <a:spcPts val="800"/>
              </a:spcAft>
              <a:defRPr sz="1733"/>
            </a:lvl2pPr>
            <a:lvl3pPr>
              <a:lnSpc>
                <a:spcPct val="90000"/>
              </a:lnSpc>
              <a:spcBef>
                <a:spcPts val="0"/>
              </a:spcBef>
              <a:spcAft>
                <a:spcPts val="800"/>
              </a:spcAft>
              <a:defRPr sz="1733"/>
            </a:lvl3pPr>
            <a:lvl4pPr>
              <a:lnSpc>
                <a:spcPct val="90000"/>
              </a:lnSpc>
              <a:spcBef>
                <a:spcPts val="0"/>
              </a:spcBef>
              <a:spcAft>
                <a:spcPts val="800"/>
              </a:spcAft>
              <a:defRPr sz="1733"/>
            </a:lvl4pPr>
            <a:lvl5pPr>
              <a:lnSpc>
                <a:spcPct val="90000"/>
              </a:lnSpc>
              <a:spcBef>
                <a:spcPts val="0"/>
              </a:spcBef>
              <a:spcAft>
                <a:spcPts val="800"/>
              </a:spcAft>
              <a:defRPr sz="173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83199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Image Top &amp; Copy Bottom">
    <p:spTree>
      <p:nvGrpSpPr>
        <p:cNvPr id="1" name=""/>
        <p:cNvGrpSpPr/>
        <p:nvPr/>
      </p:nvGrpSpPr>
      <p:grpSpPr>
        <a:xfrm>
          <a:off x="0" y="0"/>
          <a:ext cx="0" cy="0"/>
          <a:chOff x="0" y="0"/>
          <a:chExt cx="0" cy="0"/>
        </a:xfrm>
      </p:grpSpPr>
      <p:sp>
        <p:nvSpPr>
          <p:cNvPr id="9" name="Content Placeholder 9">
            <a:extLst>
              <a:ext uri="{FF2B5EF4-FFF2-40B4-BE49-F238E27FC236}">
                <a16:creationId xmlns:a16="http://schemas.microsoft.com/office/drawing/2014/main" id="{181BD41F-50A6-666E-4D92-7958981C2B2D}"/>
              </a:ext>
            </a:extLst>
          </p:cNvPr>
          <p:cNvSpPr>
            <a:spLocks noGrp="1"/>
          </p:cNvSpPr>
          <p:nvPr>
            <p:ph sz="quarter" idx="10"/>
          </p:nvPr>
        </p:nvSpPr>
        <p:spPr>
          <a:xfrm>
            <a:off x="609599" y="3986529"/>
            <a:ext cx="10972799" cy="1733808"/>
          </a:xfrm>
          <a:prstGeom prst="rect">
            <a:avLst/>
          </a:prstGeom>
        </p:spPr>
        <p:txBody>
          <a:bodyPr wrap="square" lIns="0">
            <a:spAutoFit/>
          </a:bodyPr>
          <a:lstStyle>
            <a:lvl1pPr>
              <a:lnSpc>
                <a:spcPct val="90000"/>
              </a:lnSpc>
              <a:spcBef>
                <a:spcPts val="0"/>
              </a:spcBef>
              <a:spcAft>
                <a:spcPts val="800"/>
              </a:spcAft>
              <a:defRPr sz="1733"/>
            </a:lvl1pPr>
            <a:lvl2pPr>
              <a:lnSpc>
                <a:spcPct val="90000"/>
              </a:lnSpc>
              <a:spcBef>
                <a:spcPts val="0"/>
              </a:spcBef>
              <a:spcAft>
                <a:spcPts val="800"/>
              </a:spcAft>
              <a:defRPr sz="1733"/>
            </a:lvl2pPr>
            <a:lvl3pPr>
              <a:lnSpc>
                <a:spcPct val="90000"/>
              </a:lnSpc>
              <a:spcBef>
                <a:spcPts val="0"/>
              </a:spcBef>
              <a:spcAft>
                <a:spcPts val="800"/>
              </a:spcAft>
              <a:defRPr sz="1733"/>
            </a:lvl3pPr>
            <a:lvl4pPr>
              <a:lnSpc>
                <a:spcPct val="90000"/>
              </a:lnSpc>
              <a:spcBef>
                <a:spcPts val="0"/>
              </a:spcBef>
              <a:spcAft>
                <a:spcPts val="800"/>
              </a:spcAft>
              <a:defRPr sz="1733"/>
            </a:lvl4pPr>
            <a:lvl5pPr>
              <a:lnSpc>
                <a:spcPct val="90000"/>
              </a:lnSpc>
              <a:spcBef>
                <a:spcPts val="0"/>
              </a:spcBef>
              <a:spcAft>
                <a:spcPts val="800"/>
              </a:spcAft>
              <a:defRPr sz="173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1">
            <a:extLst>
              <a:ext uri="{FF2B5EF4-FFF2-40B4-BE49-F238E27FC236}">
                <a16:creationId xmlns:a16="http://schemas.microsoft.com/office/drawing/2014/main" id="{72B6544D-48F2-6D96-E1D5-3627B5C543A3}"/>
              </a:ext>
            </a:extLst>
          </p:cNvPr>
          <p:cNvSpPr>
            <a:spLocks noGrp="1"/>
          </p:cNvSpPr>
          <p:nvPr>
            <p:ph type="title" hasCustomPrompt="1"/>
          </p:nvPr>
        </p:nvSpPr>
        <p:spPr>
          <a:xfrm>
            <a:off x="609600" y="407823"/>
            <a:ext cx="10972800" cy="553997"/>
          </a:xfrm>
        </p:spPr>
        <p:txBody>
          <a:bodyPr lIns="0" tIns="0" anchor="t">
            <a:spAutoFit/>
          </a:bodyPr>
          <a:lstStyle>
            <a:lvl1pPr algn="l">
              <a:defRPr sz="3200">
                <a:solidFill>
                  <a:schemeClr val="accent1"/>
                </a:solidFill>
                <a:latin typeface="Arial"/>
                <a:cs typeface="Arial"/>
              </a:defRPr>
            </a:lvl1pPr>
          </a:lstStyle>
          <a:p>
            <a:r>
              <a:rPr lang="en-US"/>
              <a:t>Insert Title Here Image &amp; Copy</a:t>
            </a:r>
          </a:p>
        </p:txBody>
      </p:sp>
      <p:sp>
        <p:nvSpPr>
          <p:cNvPr id="12" name="Picture Placeholder 9">
            <a:extLst>
              <a:ext uri="{FF2B5EF4-FFF2-40B4-BE49-F238E27FC236}">
                <a16:creationId xmlns:a16="http://schemas.microsoft.com/office/drawing/2014/main" id="{6AEAB4E0-EC82-DB10-0691-C7D57C116382}"/>
              </a:ext>
            </a:extLst>
          </p:cNvPr>
          <p:cNvSpPr>
            <a:spLocks noGrp="1"/>
          </p:cNvSpPr>
          <p:nvPr>
            <p:ph type="pic" sz="quarter" idx="17"/>
          </p:nvPr>
        </p:nvSpPr>
        <p:spPr>
          <a:xfrm>
            <a:off x="609600" y="1698997"/>
            <a:ext cx="10972797" cy="2276724"/>
          </a:xfrm>
          <a:prstGeom prst="rect">
            <a:avLst/>
          </a:prstGeom>
          <a:solidFill>
            <a:schemeClr val="tx1">
              <a:lumMod val="50000"/>
              <a:lumOff val="50000"/>
            </a:schemeClr>
          </a:solidFill>
        </p:spPr>
        <p:txBody>
          <a:bodyPr>
            <a:normAutofit/>
          </a:bodyPr>
          <a:lstStyle>
            <a:lvl1pPr marL="0" indent="0">
              <a:buNone/>
              <a:defRPr sz="2400">
                <a:solidFill>
                  <a:schemeClr val="tx1"/>
                </a:solidFill>
              </a:defRPr>
            </a:lvl1pPr>
          </a:lstStyle>
          <a:p>
            <a:r>
              <a:rPr lang="en-US"/>
              <a:t>Click icon to add picture</a:t>
            </a:r>
          </a:p>
        </p:txBody>
      </p:sp>
    </p:spTree>
    <p:extLst>
      <p:ext uri="{BB962C8B-B14F-4D97-AF65-F5344CB8AC3E}">
        <p14:creationId xmlns:p14="http://schemas.microsoft.com/office/powerpoint/2010/main" val="1604385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harts &amp; Copy 1">
    <p:spTree>
      <p:nvGrpSpPr>
        <p:cNvPr id="1" name=""/>
        <p:cNvGrpSpPr/>
        <p:nvPr/>
      </p:nvGrpSpPr>
      <p:grpSpPr>
        <a:xfrm>
          <a:off x="0" y="0"/>
          <a:ext cx="0" cy="0"/>
          <a:chOff x="0" y="0"/>
          <a:chExt cx="0" cy="0"/>
        </a:xfrm>
      </p:grpSpPr>
      <p:sp>
        <p:nvSpPr>
          <p:cNvPr id="16" name="Chart Placeholder 6"/>
          <p:cNvSpPr>
            <a:spLocks noGrp="1"/>
          </p:cNvSpPr>
          <p:nvPr>
            <p:ph type="chart" sz="quarter" idx="23"/>
          </p:nvPr>
        </p:nvSpPr>
        <p:spPr>
          <a:xfrm>
            <a:off x="609600" y="1695193"/>
            <a:ext cx="3425379" cy="1486628"/>
          </a:xfrm>
          <a:prstGeom prst="rect">
            <a:avLst/>
          </a:prstGeom>
        </p:spPr>
        <p:txBody>
          <a:bodyPr/>
          <a:lstStyle>
            <a:lvl1pPr marL="0" indent="0">
              <a:buNone/>
              <a:defRPr>
                <a:solidFill>
                  <a:schemeClr val="tx1"/>
                </a:solidFill>
              </a:defRPr>
            </a:lvl1pPr>
          </a:lstStyle>
          <a:p>
            <a:r>
              <a:rPr lang="en-US"/>
              <a:t>Click icon to add chart</a:t>
            </a:r>
          </a:p>
        </p:txBody>
      </p:sp>
      <p:sp>
        <p:nvSpPr>
          <p:cNvPr id="21" name="Content Placeholder 9">
            <a:extLst>
              <a:ext uri="{FF2B5EF4-FFF2-40B4-BE49-F238E27FC236}">
                <a16:creationId xmlns:a16="http://schemas.microsoft.com/office/drawing/2014/main" id="{3D6CE654-0D55-E717-421A-8ED8B64563C8}"/>
              </a:ext>
            </a:extLst>
          </p:cNvPr>
          <p:cNvSpPr>
            <a:spLocks noGrp="1"/>
          </p:cNvSpPr>
          <p:nvPr>
            <p:ph sz="quarter" idx="10"/>
          </p:nvPr>
        </p:nvSpPr>
        <p:spPr>
          <a:xfrm>
            <a:off x="609601" y="3181820"/>
            <a:ext cx="3425380" cy="1733808"/>
          </a:xfrm>
          <a:prstGeom prst="rect">
            <a:avLst/>
          </a:prstGeom>
        </p:spPr>
        <p:txBody>
          <a:bodyPr wrap="square" lIns="0">
            <a:spAutoFit/>
          </a:bodyPr>
          <a:lstStyle>
            <a:lvl1pPr>
              <a:lnSpc>
                <a:spcPct val="90000"/>
              </a:lnSpc>
              <a:spcBef>
                <a:spcPts val="0"/>
              </a:spcBef>
              <a:spcAft>
                <a:spcPts val="800"/>
              </a:spcAft>
              <a:defRPr sz="1733"/>
            </a:lvl1pPr>
            <a:lvl2pPr>
              <a:lnSpc>
                <a:spcPct val="90000"/>
              </a:lnSpc>
              <a:spcBef>
                <a:spcPts val="0"/>
              </a:spcBef>
              <a:spcAft>
                <a:spcPts val="800"/>
              </a:spcAft>
              <a:defRPr sz="1733"/>
            </a:lvl2pPr>
            <a:lvl3pPr>
              <a:lnSpc>
                <a:spcPct val="90000"/>
              </a:lnSpc>
              <a:spcBef>
                <a:spcPts val="0"/>
              </a:spcBef>
              <a:spcAft>
                <a:spcPts val="800"/>
              </a:spcAft>
              <a:defRPr sz="1733"/>
            </a:lvl3pPr>
            <a:lvl4pPr>
              <a:lnSpc>
                <a:spcPct val="90000"/>
              </a:lnSpc>
              <a:spcBef>
                <a:spcPts val="0"/>
              </a:spcBef>
              <a:spcAft>
                <a:spcPts val="800"/>
              </a:spcAft>
              <a:defRPr sz="1733"/>
            </a:lvl4pPr>
            <a:lvl5pPr>
              <a:lnSpc>
                <a:spcPct val="90000"/>
              </a:lnSpc>
              <a:spcBef>
                <a:spcPts val="0"/>
              </a:spcBef>
              <a:spcAft>
                <a:spcPts val="800"/>
              </a:spcAft>
              <a:defRPr sz="173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Title 1">
            <a:extLst>
              <a:ext uri="{FF2B5EF4-FFF2-40B4-BE49-F238E27FC236}">
                <a16:creationId xmlns:a16="http://schemas.microsoft.com/office/drawing/2014/main" id="{7504AF3F-27A3-659E-352C-02F950ED125C}"/>
              </a:ext>
            </a:extLst>
          </p:cNvPr>
          <p:cNvSpPr>
            <a:spLocks noGrp="1"/>
          </p:cNvSpPr>
          <p:nvPr>
            <p:ph type="title" hasCustomPrompt="1"/>
          </p:nvPr>
        </p:nvSpPr>
        <p:spPr>
          <a:xfrm>
            <a:off x="609600" y="414004"/>
            <a:ext cx="10972800" cy="553997"/>
          </a:xfrm>
        </p:spPr>
        <p:txBody>
          <a:bodyPr lIns="0" tIns="0" anchor="t">
            <a:spAutoFit/>
          </a:bodyPr>
          <a:lstStyle>
            <a:lvl1pPr algn="l">
              <a:defRPr sz="3200">
                <a:solidFill>
                  <a:schemeClr val="accent1"/>
                </a:solidFill>
                <a:latin typeface="Arial"/>
                <a:cs typeface="Arial"/>
              </a:defRPr>
            </a:lvl1pPr>
          </a:lstStyle>
          <a:p>
            <a:r>
              <a:rPr lang="en-US"/>
              <a:t>Insert Title Here Image &amp; Copy</a:t>
            </a:r>
          </a:p>
        </p:txBody>
      </p:sp>
      <p:sp>
        <p:nvSpPr>
          <p:cNvPr id="23" name="Content Placeholder 9">
            <a:extLst>
              <a:ext uri="{FF2B5EF4-FFF2-40B4-BE49-F238E27FC236}">
                <a16:creationId xmlns:a16="http://schemas.microsoft.com/office/drawing/2014/main" id="{AA770D7D-EE37-51A2-34C7-BA6D36637CCA}"/>
              </a:ext>
            </a:extLst>
          </p:cNvPr>
          <p:cNvSpPr>
            <a:spLocks noGrp="1"/>
          </p:cNvSpPr>
          <p:nvPr>
            <p:ph sz="quarter" idx="21"/>
          </p:nvPr>
        </p:nvSpPr>
        <p:spPr>
          <a:xfrm>
            <a:off x="4353575" y="3181820"/>
            <a:ext cx="3425380" cy="1733808"/>
          </a:xfrm>
          <a:prstGeom prst="rect">
            <a:avLst/>
          </a:prstGeom>
        </p:spPr>
        <p:txBody>
          <a:bodyPr wrap="square" lIns="0">
            <a:spAutoFit/>
          </a:bodyPr>
          <a:lstStyle>
            <a:lvl1pPr>
              <a:lnSpc>
                <a:spcPct val="90000"/>
              </a:lnSpc>
              <a:spcBef>
                <a:spcPts val="0"/>
              </a:spcBef>
              <a:spcAft>
                <a:spcPts val="800"/>
              </a:spcAft>
              <a:defRPr sz="1733"/>
            </a:lvl1pPr>
            <a:lvl2pPr>
              <a:lnSpc>
                <a:spcPct val="90000"/>
              </a:lnSpc>
              <a:spcBef>
                <a:spcPts val="0"/>
              </a:spcBef>
              <a:spcAft>
                <a:spcPts val="800"/>
              </a:spcAft>
              <a:defRPr sz="1733"/>
            </a:lvl2pPr>
            <a:lvl3pPr>
              <a:lnSpc>
                <a:spcPct val="90000"/>
              </a:lnSpc>
              <a:spcBef>
                <a:spcPts val="0"/>
              </a:spcBef>
              <a:spcAft>
                <a:spcPts val="800"/>
              </a:spcAft>
              <a:defRPr sz="1733"/>
            </a:lvl3pPr>
            <a:lvl4pPr>
              <a:lnSpc>
                <a:spcPct val="90000"/>
              </a:lnSpc>
              <a:spcBef>
                <a:spcPts val="0"/>
              </a:spcBef>
              <a:spcAft>
                <a:spcPts val="800"/>
              </a:spcAft>
              <a:defRPr sz="1733"/>
            </a:lvl4pPr>
            <a:lvl5pPr>
              <a:lnSpc>
                <a:spcPct val="90000"/>
              </a:lnSpc>
              <a:spcBef>
                <a:spcPts val="0"/>
              </a:spcBef>
              <a:spcAft>
                <a:spcPts val="800"/>
              </a:spcAft>
              <a:defRPr sz="173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Content Placeholder 9">
            <a:extLst>
              <a:ext uri="{FF2B5EF4-FFF2-40B4-BE49-F238E27FC236}">
                <a16:creationId xmlns:a16="http://schemas.microsoft.com/office/drawing/2014/main" id="{F0271470-3692-B46B-3FF7-70007E668C6F}"/>
              </a:ext>
            </a:extLst>
          </p:cNvPr>
          <p:cNvSpPr>
            <a:spLocks noGrp="1"/>
          </p:cNvSpPr>
          <p:nvPr>
            <p:ph sz="quarter" idx="22"/>
          </p:nvPr>
        </p:nvSpPr>
        <p:spPr>
          <a:xfrm>
            <a:off x="8152915" y="3181820"/>
            <a:ext cx="3425380" cy="1733808"/>
          </a:xfrm>
          <a:prstGeom prst="rect">
            <a:avLst/>
          </a:prstGeom>
        </p:spPr>
        <p:txBody>
          <a:bodyPr wrap="square" lIns="0">
            <a:spAutoFit/>
          </a:bodyPr>
          <a:lstStyle>
            <a:lvl1pPr>
              <a:lnSpc>
                <a:spcPct val="90000"/>
              </a:lnSpc>
              <a:spcBef>
                <a:spcPts val="0"/>
              </a:spcBef>
              <a:spcAft>
                <a:spcPts val="800"/>
              </a:spcAft>
              <a:defRPr sz="1733"/>
            </a:lvl1pPr>
            <a:lvl2pPr>
              <a:lnSpc>
                <a:spcPct val="90000"/>
              </a:lnSpc>
              <a:spcBef>
                <a:spcPts val="0"/>
              </a:spcBef>
              <a:spcAft>
                <a:spcPts val="800"/>
              </a:spcAft>
              <a:defRPr sz="1733"/>
            </a:lvl2pPr>
            <a:lvl3pPr>
              <a:lnSpc>
                <a:spcPct val="90000"/>
              </a:lnSpc>
              <a:spcBef>
                <a:spcPts val="0"/>
              </a:spcBef>
              <a:spcAft>
                <a:spcPts val="800"/>
              </a:spcAft>
              <a:defRPr sz="1733"/>
            </a:lvl3pPr>
            <a:lvl4pPr>
              <a:lnSpc>
                <a:spcPct val="90000"/>
              </a:lnSpc>
              <a:spcBef>
                <a:spcPts val="0"/>
              </a:spcBef>
              <a:spcAft>
                <a:spcPts val="800"/>
              </a:spcAft>
              <a:defRPr sz="1733"/>
            </a:lvl4pPr>
            <a:lvl5pPr>
              <a:lnSpc>
                <a:spcPct val="90000"/>
              </a:lnSpc>
              <a:spcBef>
                <a:spcPts val="0"/>
              </a:spcBef>
              <a:spcAft>
                <a:spcPts val="800"/>
              </a:spcAft>
              <a:defRPr sz="173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Chart Placeholder 6">
            <a:extLst>
              <a:ext uri="{FF2B5EF4-FFF2-40B4-BE49-F238E27FC236}">
                <a16:creationId xmlns:a16="http://schemas.microsoft.com/office/drawing/2014/main" id="{05CE34A9-2767-EE52-2288-0282EAB77DA4}"/>
              </a:ext>
            </a:extLst>
          </p:cNvPr>
          <p:cNvSpPr>
            <a:spLocks noGrp="1"/>
          </p:cNvSpPr>
          <p:nvPr>
            <p:ph type="chart" sz="quarter" idx="26"/>
          </p:nvPr>
        </p:nvSpPr>
        <p:spPr>
          <a:xfrm>
            <a:off x="4356409" y="1695193"/>
            <a:ext cx="3425379" cy="1486628"/>
          </a:xfrm>
          <a:prstGeom prst="rect">
            <a:avLst/>
          </a:prstGeom>
        </p:spPr>
        <p:txBody>
          <a:bodyPr/>
          <a:lstStyle>
            <a:lvl1pPr marL="0" indent="0">
              <a:buNone/>
              <a:defRPr>
                <a:solidFill>
                  <a:schemeClr val="tx1"/>
                </a:solidFill>
              </a:defRPr>
            </a:lvl1pPr>
          </a:lstStyle>
          <a:p>
            <a:r>
              <a:rPr lang="en-US"/>
              <a:t>Click icon to add chart</a:t>
            </a:r>
          </a:p>
        </p:txBody>
      </p:sp>
      <p:sp>
        <p:nvSpPr>
          <p:cNvPr id="26" name="Chart Placeholder 6">
            <a:extLst>
              <a:ext uri="{FF2B5EF4-FFF2-40B4-BE49-F238E27FC236}">
                <a16:creationId xmlns:a16="http://schemas.microsoft.com/office/drawing/2014/main" id="{38D520DC-ADC2-F226-F41C-DDB4ADE9DE0C}"/>
              </a:ext>
            </a:extLst>
          </p:cNvPr>
          <p:cNvSpPr>
            <a:spLocks noGrp="1"/>
          </p:cNvSpPr>
          <p:nvPr>
            <p:ph type="chart" sz="quarter" idx="27"/>
          </p:nvPr>
        </p:nvSpPr>
        <p:spPr>
          <a:xfrm>
            <a:off x="8147824" y="1695193"/>
            <a:ext cx="3425379" cy="1486628"/>
          </a:xfrm>
          <a:prstGeom prst="rect">
            <a:avLst/>
          </a:prstGeom>
        </p:spPr>
        <p:txBody>
          <a:bodyPr/>
          <a:lstStyle>
            <a:lvl1pPr marL="0" indent="0">
              <a:buNone/>
              <a:defRPr>
                <a:solidFill>
                  <a:schemeClr val="tx1"/>
                </a:solidFill>
              </a:defRPr>
            </a:lvl1pPr>
          </a:lstStyle>
          <a:p>
            <a:r>
              <a:rPr lang="en-US"/>
              <a:t>Click icon to add chart</a:t>
            </a:r>
          </a:p>
        </p:txBody>
      </p:sp>
    </p:spTree>
    <p:extLst>
      <p:ext uri="{BB962C8B-B14F-4D97-AF65-F5344CB8AC3E}">
        <p14:creationId xmlns:p14="http://schemas.microsoft.com/office/powerpoint/2010/main" val="2791999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image" Target="../media/image4.sv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sv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ED615F03-C367-24C6-9AAC-7A87FF5B668A}"/>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0" y="6197600"/>
            <a:ext cx="12192000" cy="660400"/>
          </a:xfrm>
          <a:prstGeom prst="rect">
            <a:avLst/>
          </a:prstGeom>
        </p:spPr>
      </p:pic>
      <p:sp>
        <p:nvSpPr>
          <p:cNvPr id="2" name="Title Placeholder 1"/>
          <p:cNvSpPr>
            <a:spLocks noGrp="1"/>
          </p:cNvSpPr>
          <p:nvPr>
            <p:ph type="title"/>
          </p:nvPr>
        </p:nvSpPr>
        <p:spPr>
          <a:xfrm>
            <a:off x="609600" y="416199"/>
            <a:ext cx="10329333" cy="553997"/>
          </a:xfrm>
          <a:prstGeom prst="rect">
            <a:avLst/>
          </a:prstGeom>
        </p:spPr>
        <p:txBody>
          <a:bodyPr vert="horz" lIns="0" tIns="0" rIns="91440" bIns="45720" rtlCol="0" anchor="t">
            <a:spAutoFit/>
          </a:bodyPr>
          <a:lstStyle/>
          <a:p>
            <a:r>
              <a:rPr lang="en-US"/>
              <a:t>Click to edit Slide Title</a:t>
            </a:r>
          </a:p>
        </p:txBody>
      </p:sp>
      <p:sp>
        <p:nvSpPr>
          <p:cNvPr id="8" name="Slide Number Placeholder 5"/>
          <p:cNvSpPr txBox="1">
            <a:spLocks/>
          </p:cNvSpPr>
          <p:nvPr/>
        </p:nvSpPr>
        <p:spPr>
          <a:xfrm>
            <a:off x="5749165" y="6651082"/>
            <a:ext cx="693673" cy="206919"/>
          </a:xfrm>
          <a:prstGeom prst="rect">
            <a:avLst/>
          </a:prstGeom>
        </p:spPr>
        <p:txBody>
          <a:bodyPr vert="horz" lIns="121920" tIns="60960" rIns="121920" bIns="60960" rtlCol="0" anchor="ctr"/>
          <a:lstStyle>
            <a:defPPr>
              <a:defRPr lang="en-US"/>
            </a:defPPr>
            <a:lvl1pPr marL="0" algn="ctr" defTabSz="457200" rtl="0" eaLnBrk="1" latinLnBrk="0" hangingPunct="1">
              <a:defRPr sz="1200" b="1" kern="1200">
                <a:solidFill>
                  <a:srgbClr val="8D8E8D"/>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C3BF4A0-F7E7-4F05-98F8-4325DF1FDB43}" type="slidenum">
              <a:rPr lang="en-US" sz="1067" b="0" smtClean="0">
                <a:solidFill>
                  <a:schemeClr val="bg1"/>
                </a:solidFill>
              </a:rPr>
              <a:pPr/>
              <a:t>‹#›</a:t>
            </a:fld>
            <a:endParaRPr lang="en-US" sz="1067" b="0">
              <a:solidFill>
                <a:schemeClr val="bg1"/>
              </a:solidFill>
            </a:endParaRPr>
          </a:p>
        </p:txBody>
      </p:sp>
      <p:sp>
        <p:nvSpPr>
          <p:cNvPr id="5" name="Text Placeholder 4">
            <a:extLst>
              <a:ext uri="{FF2B5EF4-FFF2-40B4-BE49-F238E27FC236}">
                <a16:creationId xmlns:a16="http://schemas.microsoft.com/office/drawing/2014/main" id="{10665962-D527-D9A7-7D51-9A728E2C1C4A}"/>
              </a:ext>
            </a:extLst>
          </p:cNvPr>
          <p:cNvSpPr>
            <a:spLocks noGrp="1"/>
          </p:cNvSpPr>
          <p:nvPr>
            <p:ph type="body" idx="1"/>
          </p:nvPr>
        </p:nvSpPr>
        <p:spPr>
          <a:xfrm>
            <a:off x="609600" y="1559199"/>
            <a:ext cx="10346267" cy="270630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5" name="Graphic 14">
            <a:extLst>
              <a:ext uri="{FF2B5EF4-FFF2-40B4-BE49-F238E27FC236}">
                <a16:creationId xmlns:a16="http://schemas.microsoft.com/office/drawing/2014/main" id="{4FBB59F5-97B0-02CE-EDB8-1B7EF09C52DA}"/>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546204" y="6056242"/>
            <a:ext cx="3488777" cy="341293"/>
          </a:xfrm>
          <a:prstGeom prst="rect">
            <a:avLst/>
          </a:prstGeom>
        </p:spPr>
      </p:pic>
    </p:spTree>
    <p:extLst>
      <p:ext uri="{BB962C8B-B14F-4D97-AF65-F5344CB8AC3E}">
        <p14:creationId xmlns:p14="http://schemas.microsoft.com/office/powerpoint/2010/main" val="195542537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670" r:id="rId16"/>
  </p:sldLayoutIdLst>
  <p:txStyles>
    <p:titleStyle>
      <a:lvl1pPr algn="l" defTabSz="609585" rtl="0" eaLnBrk="1" latinLnBrk="0" hangingPunct="1">
        <a:spcBef>
          <a:spcPct val="0"/>
        </a:spcBef>
        <a:buNone/>
        <a:defRPr sz="3200" kern="1200">
          <a:solidFill>
            <a:schemeClr val="accent1"/>
          </a:solidFill>
          <a:latin typeface="Arial"/>
          <a:ea typeface="+mj-ea"/>
          <a:cs typeface="Arial"/>
        </a:defRPr>
      </a:lvl1pPr>
    </p:titleStyle>
    <p:bodyStyle>
      <a:lvl1pPr marL="0" marR="0" indent="0" algn="l" defTabSz="1219170" rtl="0" eaLnBrk="1" fontAlgn="base" latinLnBrk="0" hangingPunct="1">
        <a:lnSpc>
          <a:spcPct val="90000"/>
        </a:lnSpc>
        <a:spcBef>
          <a:spcPts val="800"/>
        </a:spcBef>
        <a:spcAft>
          <a:spcPct val="0"/>
        </a:spcAft>
        <a:buClrTx/>
        <a:buSzTx/>
        <a:buFontTx/>
        <a:buNone/>
        <a:tabLst/>
        <a:defRPr sz="2400" kern="1200">
          <a:solidFill>
            <a:schemeClr val="tx1"/>
          </a:solidFill>
          <a:latin typeface="Arial"/>
          <a:ea typeface="+mn-ea"/>
          <a:cs typeface="Arial"/>
        </a:defRPr>
      </a:lvl1pPr>
      <a:lvl2pPr marL="990575" marR="0" indent="-380990" algn="l" defTabSz="1219170" rtl="0" eaLnBrk="1" fontAlgn="base" latinLnBrk="0" hangingPunct="1">
        <a:lnSpc>
          <a:spcPct val="100000"/>
        </a:lnSpc>
        <a:spcBef>
          <a:spcPct val="20000"/>
        </a:spcBef>
        <a:spcAft>
          <a:spcPct val="0"/>
        </a:spcAft>
        <a:buClrTx/>
        <a:buSzTx/>
        <a:buFontTx/>
        <a:buChar char="–"/>
        <a:tabLst/>
        <a:defRPr sz="4267" b="1" kern="1200">
          <a:solidFill>
            <a:schemeClr val="tx1"/>
          </a:solidFill>
          <a:latin typeface="Arial"/>
          <a:ea typeface="+mn-ea"/>
          <a:cs typeface="Arial"/>
        </a:defRPr>
      </a:lvl2pPr>
      <a:lvl3pPr marL="1523962" marR="0" indent="-304792" algn="l" defTabSz="1219170" rtl="0" eaLnBrk="1" fontAlgn="base" latinLnBrk="0" hangingPunct="1">
        <a:lnSpc>
          <a:spcPct val="100000"/>
        </a:lnSpc>
        <a:spcBef>
          <a:spcPct val="20000"/>
        </a:spcBef>
        <a:spcAft>
          <a:spcPct val="0"/>
        </a:spcAft>
        <a:buClrTx/>
        <a:buSzTx/>
        <a:buFontTx/>
        <a:buChar char="•"/>
        <a:tabLst/>
        <a:defRPr sz="2400" kern="1200">
          <a:solidFill>
            <a:schemeClr val="tx1"/>
          </a:solidFill>
          <a:latin typeface="Arial"/>
          <a:ea typeface="+mn-ea"/>
          <a:cs typeface="Arial"/>
        </a:defRPr>
      </a:lvl3pPr>
      <a:lvl4pPr marL="0" indent="-304792" algn="l" defTabSz="609585" rtl="0" eaLnBrk="1" latinLnBrk="0" hangingPunct="1">
        <a:spcBef>
          <a:spcPct val="20000"/>
        </a:spcBef>
        <a:buFont typeface="Arial"/>
        <a:buChar char="–"/>
        <a:defRPr sz="2000" kern="1200">
          <a:solidFill>
            <a:schemeClr val="tx1"/>
          </a:solidFill>
          <a:latin typeface="Arial"/>
          <a:ea typeface="+mn-ea"/>
          <a:cs typeface="Arial"/>
        </a:defRPr>
      </a:lvl4pPr>
      <a:lvl5pPr marL="609585" indent="-304792" algn="l" defTabSz="609585" rtl="0" eaLnBrk="1" latinLnBrk="0" hangingPunct="1">
        <a:spcBef>
          <a:spcPct val="20000"/>
        </a:spcBef>
        <a:buFont typeface="Arial"/>
        <a:buChar char="»"/>
        <a:defRPr sz="2000" kern="1200">
          <a:solidFill>
            <a:schemeClr val="tx1"/>
          </a:solidFill>
          <a:latin typeface="Arial"/>
          <a:ea typeface="+mn-ea"/>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1.jpe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18.jpeg"/><Relationship Id="rId4" Type="http://schemas.openxmlformats.org/officeDocument/2006/relationships/image" Target="../media/image17.jpe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jpeg"/><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image" Target="../media/image30.jpeg"/><Relationship Id="rId5" Type="http://schemas.openxmlformats.org/officeDocument/2006/relationships/image" Target="../media/image29.jpeg"/><Relationship Id="rId4" Type="http://schemas.openxmlformats.org/officeDocument/2006/relationships/image" Target="../media/image28.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hyperlink" Target="https://doi.org/10.1007/s12652-018-1051-5" TargetMode="External"/><Relationship Id="rId7" Type="http://schemas.openxmlformats.org/officeDocument/2006/relationships/hyperlink" Target="https://doi.org/10.48550/arXiv.2302.09528" TargetMode="External"/><Relationship Id="rId2" Type="http://schemas.openxmlformats.org/officeDocument/2006/relationships/notesSlide" Target="../notesSlides/notesSlide32.xml"/><Relationship Id="rId1" Type="http://schemas.openxmlformats.org/officeDocument/2006/relationships/slideLayout" Target="../slideLayouts/slideLayout3.xml"/><Relationship Id="rId6" Type="http://schemas.openxmlformats.org/officeDocument/2006/relationships/hyperlink" Target="https://doi.org/10.48550/arXiv.2109.03310" TargetMode="External"/><Relationship Id="rId5" Type="http://schemas.openxmlformats.org/officeDocument/2006/relationships/hyperlink" Target="https://doi.org/10.48550/arXiv.1807.08114" TargetMode="External"/><Relationship Id="rId4" Type="http://schemas.openxmlformats.org/officeDocument/2006/relationships/hyperlink" Target="https://doi.org/10.48550/arXiv.1711.10449" TargetMode="Externa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7.xml"/><Relationship Id="rId1" Type="http://schemas.openxmlformats.org/officeDocument/2006/relationships/slideLayout" Target="../slideLayouts/slideLayout3.xml"/><Relationship Id="rId4" Type="http://schemas.openxmlformats.org/officeDocument/2006/relationships/image" Target="../media/image11.jpeg"/></Relationships>
</file>

<file path=ppt/slides/_rels/slide4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27.jpeg"/></Relationships>
</file>

<file path=ppt/slides/_rels/slide4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17.jpeg"/><Relationship Id="rId1" Type="http://schemas.openxmlformats.org/officeDocument/2006/relationships/slideLayout" Target="../slideLayouts/slideLayout3.xml"/><Relationship Id="rId4" Type="http://schemas.openxmlformats.org/officeDocument/2006/relationships/image" Target="../media/image22.jpeg"/></Relationships>
</file>

<file path=ppt/slides/_rels/slide4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 Id="rId5" Type="http://schemas.openxmlformats.org/officeDocument/2006/relationships/image" Target="../media/image29.jpeg"/><Relationship Id="rId4" Type="http://schemas.openxmlformats.org/officeDocument/2006/relationships/image" Target="../media/image28.jpeg"/></Relationships>
</file>

<file path=ppt/slides/_rels/slide4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068A5-4AEF-C8CA-82FD-00A7C32CBB67}"/>
              </a:ext>
            </a:extLst>
          </p:cNvPr>
          <p:cNvSpPr>
            <a:spLocks noGrp="1"/>
          </p:cNvSpPr>
          <p:nvPr>
            <p:ph type="ctrTitle"/>
          </p:nvPr>
        </p:nvSpPr>
        <p:spPr>
          <a:xfrm>
            <a:off x="655969" y="2045912"/>
            <a:ext cx="11041619" cy="1994392"/>
          </a:xfrm>
        </p:spPr>
        <p:txBody>
          <a:bodyPr/>
          <a:lstStyle/>
          <a:p>
            <a:r>
              <a:rPr lang="en-US" sz="4800">
                <a:latin typeface="Calibri"/>
                <a:ea typeface="Calibri"/>
              </a:rPr>
              <a:t>Applications and Challenges of Multimodal Models in ISIC Melanoma Recognition</a:t>
            </a:r>
          </a:p>
        </p:txBody>
      </p:sp>
      <p:sp>
        <p:nvSpPr>
          <p:cNvPr id="13" name="Content Placeholder 12">
            <a:extLst>
              <a:ext uri="{FF2B5EF4-FFF2-40B4-BE49-F238E27FC236}">
                <a16:creationId xmlns:a16="http://schemas.microsoft.com/office/drawing/2014/main" id="{7CC58F0A-8306-065A-3EFA-4AEEAA3FDDAD}"/>
              </a:ext>
            </a:extLst>
          </p:cNvPr>
          <p:cNvSpPr>
            <a:spLocks noGrp="1"/>
          </p:cNvSpPr>
          <p:nvPr>
            <p:ph sz="quarter" idx="13"/>
          </p:nvPr>
        </p:nvSpPr>
        <p:spPr>
          <a:xfrm>
            <a:off x="3049554" y="5039575"/>
            <a:ext cx="8649304" cy="1074077"/>
          </a:xfrm>
        </p:spPr>
        <p:txBody>
          <a:bodyPr vert="horz" wrap="square" lIns="0" tIns="0" rIns="0" bIns="0" rtlCol="0" anchor="t">
            <a:spAutoFit/>
          </a:bodyPr>
          <a:lstStyle/>
          <a:p>
            <a:r>
              <a:rPr lang="en-US"/>
              <a:t>Group Member: </a:t>
            </a:r>
            <a:r>
              <a:rPr lang="en-US" err="1"/>
              <a:t>Rongrong</a:t>
            </a:r>
            <a:r>
              <a:rPr lang="en-US"/>
              <a:t> Wang, </a:t>
            </a:r>
            <a:r>
              <a:rPr lang="en-US" err="1"/>
              <a:t>Jinying</a:t>
            </a:r>
            <a:r>
              <a:rPr lang="en-US"/>
              <a:t> Xing, </a:t>
            </a:r>
            <a:r>
              <a:rPr lang="en-US" err="1"/>
              <a:t>Shujun</a:t>
            </a:r>
            <a:r>
              <a:rPr lang="en-US"/>
              <a:t> Jiang, Zhe Zhou</a:t>
            </a:r>
          </a:p>
          <a:p>
            <a:r>
              <a:rPr lang="en-US"/>
              <a:t>Fall 2024 Research Methods in Health Informatics and Data Visualization</a:t>
            </a:r>
          </a:p>
          <a:p>
            <a:endParaRPr lang="en-US"/>
          </a:p>
        </p:txBody>
      </p:sp>
    </p:spTree>
    <p:extLst>
      <p:ext uri="{BB962C8B-B14F-4D97-AF65-F5344CB8AC3E}">
        <p14:creationId xmlns:p14="http://schemas.microsoft.com/office/powerpoint/2010/main" val="3819601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3246ED-AF43-9050-77D4-CB67D78DAC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24FDBB-C8C7-A46B-25F6-96150968C5E5}"/>
              </a:ext>
            </a:extLst>
          </p:cNvPr>
          <p:cNvSpPr>
            <a:spLocks noGrp="1"/>
          </p:cNvSpPr>
          <p:nvPr>
            <p:ph type="title"/>
          </p:nvPr>
        </p:nvSpPr>
        <p:spPr>
          <a:xfrm>
            <a:off x="609599" y="417419"/>
            <a:ext cx="11332191" cy="2077492"/>
          </a:xfrm>
        </p:spPr>
        <p:txBody>
          <a:bodyPr/>
          <a:lstStyle/>
          <a:p>
            <a:r>
              <a:rPr lang="en-US" sz="3600" b="1">
                <a:latin typeface="Calibri"/>
                <a:ea typeface="Calibri"/>
              </a:rPr>
              <a:t>Data Sources</a:t>
            </a:r>
            <a:endParaRPr lang="en-US" sz="3600">
              <a:latin typeface="Calibri"/>
            </a:endParaRPr>
          </a:p>
          <a:p>
            <a:endParaRPr lang="en-US" b="1">
              <a:ea typeface="Calibri"/>
            </a:endParaRPr>
          </a:p>
          <a:p>
            <a:br>
              <a:rPr lang="en-US" b="1"/>
            </a:br>
            <a:endParaRPr lang="en-US" b="1"/>
          </a:p>
        </p:txBody>
      </p:sp>
      <p:sp>
        <p:nvSpPr>
          <p:cNvPr id="5" name="TextBox 4">
            <a:extLst>
              <a:ext uri="{FF2B5EF4-FFF2-40B4-BE49-F238E27FC236}">
                <a16:creationId xmlns:a16="http://schemas.microsoft.com/office/drawing/2014/main" id="{0920E5DC-AF9D-1333-379B-FD2E293F04DB}"/>
              </a:ext>
            </a:extLst>
          </p:cNvPr>
          <p:cNvSpPr txBox="1"/>
          <p:nvPr/>
        </p:nvSpPr>
        <p:spPr>
          <a:xfrm>
            <a:off x="604458" y="999008"/>
            <a:ext cx="5747778" cy="6856492"/>
          </a:xfrm>
          <a:prstGeom prst="rect">
            <a:avLst/>
          </a:prstGeom>
          <a:noFill/>
        </p:spPr>
        <p:txBody>
          <a:bodyPr wrap="square" lIns="91440" tIns="45720" rIns="91440" bIns="45720" rtlCol="0" anchor="t">
            <a:spAutoFit/>
          </a:bodyPr>
          <a:lstStyle/>
          <a:p>
            <a:r>
              <a:rPr lang="en-US" sz="2400" b="1"/>
              <a:t>Dataset: ISIC Database</a:t>
            </a:r>
            <a:endParaRPr lang="en-US" sz="2400">
              <a:ea typeface="Calibri"/>
              <a:cs typeface="Calibri"/>
            </a:endParaRPr>
          </a:p>
          <a:p>
            <a:endParaRPr lang="en-US" sz="2400" b="1">
              <a:ea typeface="+mn-lt"/>
              <a:cs typeface="+mn-lt"/>
            </a:endParaRPr>
          </a:p>
          <a:p>
            <a:pPr marL="285750" indent="-285750">
              <a:buFont typeface="Arial"/>
              <a:buChar char="•"/>
            </a:pPr>
            <a:r>
              <a:rPr lang="en-US" sz="2400" b="1">
                <a:ea typeface="+mn-lt"/>
                <a:cs typeface="+mn-lt"/>
              </a:rPr>
              <a:t>Source</a:t>
            </a:r>
            <a:r>
              <a:rPr lang="en-US" sz="2400">
                <a:ea typeface="+mn-lt"/>
                <a:cs typeface="+mn-lt"/>
              </a:rPr>
              <a:t>: ISIC-2024 .</a:t>
            </a:r>
            <a:endParaRPr lang="en-US" sz="2400">
              <a:ea typeface="Calibri"/>
              <a:cs typeface="Calibri"/>
            </a:endParaRPr>
          </a:p>
          <a:p>
            <a:pPr marL="285750" indent="-285750">
              <a:buFont typeface="Arial"/>
              <a:buChar char="•"/>
            </a:pPr>
            <a:r>
              <a:rPr lang="en-US" sz="2400" b="1">
                <a:ea typeface="+mn-lt"/>
                <a:cs typeface="+mn-lt"/>
              </a:rPr>
              <a:t>Size</a:t>
            </a:r>
            <a:r>
              <a:rPr lang="en-US" sz="2400">
                <a:ea typeface="+mn-lt"/>
                <a:cs typeface="+mn-lt"/>
              </a:rPr>
              <a:t>: 401,059 images.</a:t>
            </a:r>
            <a:endParaRPr lang="en-US" sz="2400">
              <a:ea typeface="Calibri"/>
              <a:cs typeface="Calibri"/>
            </a:endParaRPr>
          </a:p>
          <a:p>
            <a:pPr marL="285750" indent="-285750">
              <a:buFont typeface="Arial"/>
              <a:buChar char="•"/>
            </a:pPr>
            <a:r>
              <a:rPr lang="en-US" sz="2400" b="1">
                <a:ea typeface="+mn-lt"/>
                <a:cs typeface="+mn-lt"/>
              </a:rPr>
              <a:t>Type</a:t>
            </a:r>
            <a:r>
              <a:rPr lang="en-US" sz="2400">
                <a:ea typeface="+mn-lt"/>
                <a:cs typeface="+mn-lt"/>
              </a:rPr>
              <a:t>: Dermatology images with metadata (e.g., gender, age, diagnosis).</a:t>
            </a:r>
            <a:endParaRPr lang="en-US" sz="2400">
              <a:ea typeface="Calibri"/>
              <a:cs typeface="Calibri"/>
            </a:endParaRPr>
          </a:p>
          <a:p>
            <a:pPr marL="285750" indent="-285750">
              <a:buFont typeface="Arial"/>
              <a:buChar char="•"/>
            </a:pPr>
            <a:r>
              <a:rPr lang="en-US" sz="2400" b="1">
                <a:ea typeface="+mn-lt"/>
                <a:cs typeface="+mn-lt"/>
              </a:rPr>
              <a:t>Quality</a:t>
            </a:r>
            <a:r>
              <a:rPr lang="en-US" sz="2400">
                <a:ea typeface="+mn-lt"/>
                <a:cs typeface="+mn-lt"/>
              </a:rPr>
              <a:t>: High-quality, well-annotated medical images suitable for deep learning training.</a:t>
            </a:r>
            <a:endParaRPr lang="en-US" sz="2400">
              <a:ea typeface="Calibri"/>
              <a:cs typeface="Calibri"/>
            </a:endParaRPr>
          </a:p>
          <a:p>
            <a:pPr marL="285750" indent="-285750">
              <a:buFont typeface="Arial"/>
              <a:buChar char="•"/>
            </a:pPr>
            <a:endParaRPr lang="en-US" sz="2400">
              <a:latin typeface="Calibri"/>
              <a:ea typeface="Calibri"/>
              <a:cs typeface="Calibri"/>
            </a:endParaRPr>
          </a:p>
          <a:p>
            <a:r>
              <a:rPr lang="en-US" sz="2400" b="1"/>
              <a:t>Time Frame:</a:t>
            </a:r>
            <a:endParaRPr lang="en-US" sz="2400" b="1">
              <a:ea typeface="Calibri"/>
              <a:cs typeface="Calibri"/>
            </a:endParaRPr>
          </a:p>
          <a:p>
            <a:r>
              <a:rPr lang="en-US" sz="2400">
                <a:ea typeface="+mn-lt"/>
                <a:cs typeface="+mn-lt"/>
              </a:rPr>
              <a:t>2024 version with data spanning multiple years of medical image collection.</a:t>
            </a:r>
            <a:endParaRPr lang="en-US" sz="2400">
              <a:ea typeface="Calibri"/>
              <a:cs typeface="Calibri"/>
            </a:endParaRPr>
          </a:p>
          <a:p>
            <a:endParaRPr lang="en-US" sz="2400">
              <a:latin typeface="Calibri"/>
              <a:ea typeface="Calibri"/>
              <a:cs typeface="Calibri"/>
            </a:endParaRPr>
          </a:p>
          <a:p>
            <a:pPr>
              <a:lnSpc>
                <a:spcPct val="150000"/>
              </a:lnSpc>
            </a:pPr>
            <a:endParaRPr lang="en-US" sz="2400" b="1">
              <a:latin typeface="Times New Roman"/>
              <a:ea typeface="Calibri"/>
              <a:cs typeface="Times New Roman"/>
            </a:endParaRPr>
          </a:p>
          <a:p>
            <a:pPr>
              <a:lnSpc>
                <a:spcPct val="150000"/>
              </a:lnSpc>
            </a:pPr>
            <a:endParaRPr lang="en-US" sz="2400" b="1">
              <a:latin typeface="Times New Roman"/>
              <a:cs typeface="Times New Roman"/>
            </a:endParaRPr>
          </a:p>
          <a:p>
            <a:pPr marL="285750" indent="-285750">
              <a:lnSpc>
                <a:spcPct val="150000"/>
              </a:lnSpc>
              <a:buFont typeface="Arial" panose="020B0604020202020204" pitchFamily="34" charset="0"/>
              <a:buChar char="•"/>
            </a:pPr>
            <a:endParaRPr lang="en-US" sz="2400" b="1">
              <a:latin typeface="Arial"/>
              <a:cs typeface="Arial"/>
            </a:endParaRPr>
          </a:p>
        </p:txBody>
      </p:sp>
      <p:pic>
        <p:nvPicPr>
          <p:cNvPr id="3" name="Picture 2" descr="A graph of patients with numbers and a number&#10;&#10;Description automatically generated">
            <a:extLst>
              <a:ext uri="{FF2B5EF4-FFF2-40B4-BE49-F238E27FC236}">
                <a16:creationId xmlns:a16="http://schemas.microsoft.com/office/drawing/2014/main" id="{729D82CB-4243-954F-F0EF-A8D1BD97505F}"/>
              </a:ext>
            </a:extLst>
          </p:cNvPr>
          <p:cNvPicPr>
            <a:picLocks noChangeAspect="1"/>
          </p:cNvPicPr>
          <p:nvPr/>
        </p:nvPicPr>
        <p:blipFill>
          <a:blip r:embed="rId3"/>
          <a:stretch>
            <a:fillRect/>
          </a:stretch>
        </p:blipFill>
        <p:spPr>
          <a:xfrm>
            <a:off x="6487191" y="305663"/>
            <a:ext cx="5451232" cy="2825022"/>
          </a:xfrm>
          <a:prstGeom prst="rect">
            <a:avLst/>
          </a:prstGeom>
        </p:spPr>
      </p:pic>
      <p:pic>
        <p:nvPicPr>
          <p:cNvPr id="4" name="Picture 3" descr="A graph of numbers and a number of patients&#10;&#10;Description automatically generated">
            <a:extLst>
              <a:ext uri="{FF2B5EF4-FFF2-40B4-BE49-F238E27FC236}">
                <a16:creationId xmlns:a16="http://schemas.microsoft.com/office/drawing/2014/main" id="{7033C54E-E258-0E97-EAAE-17DE94609921}"/>
              </a:ext>
            </a:extLst>
          </p:cNvPr>
          <p:cNvPicPr>
            <a:picLocks noChangeAspect="1"/>
          </p:cNvPicPr>
          <p:nvPr/>
        </p:nvPicPr>
        <p:blipFill>
          <a:blip r:embed="rId4"/>
          <a:stretch>
            <a:fillRect/>
          </a:stretch>
        </p:blipFill>
        <p:spPr>
          <a:xfrm>
            <a:off x="7292897" y="3170515"/>
            <a:ext cx="3678231" cy="3270066"/>
          </a:xfrm>
          <a:prstGeom prst="rect">
            <a:avLst/>
          </a:prstGeom>
        </p:spPr>
      </p:pic>
    </p:spTree>
    <p:extLst>
      <p:ext uri="{BB962C8B-B14F-4D97-AF65-F5344CB8AC3E}">
        <p14:creationId xmlns:p14="http://schemas.microsoft.com/office/powerpoint/2010/main" val="2560920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3246ED-AF43-9050-77D4-CB67D78DAC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24FDBB-C8C7-A46B-25F6-96150968C5E5}"/>
              </a:ext>
            </a:extLst>
          </p:cNvPr>
          <p:cNvSpPr>
            <a:spLocks noGrp="1"/>
          </p:cNvSpPr>
          <p:nvPr>
            <p:ph type="title"/>
          </p:nvPr>
        </p:nvSpPr>
        <p:spPr>
          <a:xfrm>
            <a:off x="609599" y="417419"/>
            <a:ext cx="11332191" cy="2077492"/>
          </a:xfrm>
        </p:spPr>
        <p:txBody>
          <a:bodyPr/>
          <a:lstStyle/>
          <a:p>
            <a:r>
              <a:rPr lang="en-US" sz="3600" b="1">
                <a:latin typeface="Calibri"/>
                <a:ea typeface="Calibri"/>
              </a:rPr>
              <a:t>Data Sources</a:t>
            </a:r>
            <a:endParaRPr lang="en-US" sz="3600">
              <a:latin typeface="Calibri"/>
            </a:endParaRPr>
          </a:p>
          <a:p>
            <a:endParaRPr lang="en-US" b="1">
              <a:ea typeface="Calibri"/>
            </a:endParaRPr>
          </a:p>
          <a:p>
            <a:br>
              <a:rPr lang="en-US" b="1"/>
            </a:br>
            <a:endParaRPr lang="en-US" b="1"/>
          </a:p>
        </p:txBody>
      </p:sp>
      <p:sp>
        <p:nvSpPr>
          <p:cNvPr id="5" name="TextBox 4">
            <a:extLst>
              <a:ext uri="{FF2B5EF4-FFF2-40B4-BE49-F238E27FC236}">
                <a16:creationId xmlns:a16="http://schemas.microsoft.com/office/drawing/2014/main" id="{0920E5DC-AF9D-1333-379B-FD2E293F04DB}"/>
              </a:ext>
            </a:extLst>
          </p:cNvPr>
          <p:cNvSpPr txBox="1"/>
          <p:nvPr/>
        </p:nvSpPr>
        <p:spPr>
          <a:xfrm>
            <a:off x="1760559" y="1814869"/>
            <a:ext cx="10181231" cy="2855397"/>
          </a:xfrm>
          <a:prstGeom prst="rect">
            <a:avLst/>
          </a:prstGeom>
          <a:noFill/>
        </p:spPr>
        <p:txBody>
          <a:bodyPr wrap="square" lIns="91440" tIns="45720" rIns="91440" bIns="45720" rtlCol="0" anchor="t">
            <a:spAutoFit/>
          </a:bodyPr>
          <a:lstStyle/>
          <a:p>
            <a:r>
              <a:rPr lang="en-US" sz="2800" b="1"/>
              <a:t>Rationale for Selection</a:t>
            </a:r>
            <a:endParaRPr lang="en-US" sz="2800">
              <a:ea typeface="Calibri"/>
              <a:cs typeface="Calibri"/>
            </a:endParaRPr>
          </a:p>
          <a:p>
            <a:endParaRPr lang="en-US" sz="2400" b="1">
              <a:ea typeface="+mn-lt"/>
              <a:cs typeface="+mn-lt"/>
            </a:endParaRPr>
          </a:p>
          <a:p>
            <a:pPr marL="285750" indent="-285750">
              <a:buFont typeface="Arial"/>
              <a:buChar char="•"/>
            </a:pPr>
            <a:r>
              <a:rPr lang="en-US" sz="2400" b="1">
                <a:ea typeface="+mn-lt"/>
                <a:cs typeface="+mn-lt"/>
              </a:rPr>
              <a:t>Rich Data</a:t>
            </a:r>
            <a:r>
              <a:rPr lang="en-US" sz="2400">
                <a:ea typeface="+mn-lt"/>
                <a:cs typeface="+mn-lt"/>
              </a:rPr>
              <a:t>: Covers diverse lesion types and metadata features.</a:t>
            </a:r>
          </a:p>
          <a:p>
            <a:pPr marL="285750" indent="-285750">
              <a:buFont typeface="Arial"/>
              <a:buChar char="•"/>
            </a:pPr>
            <a:r>
              <a:rPr lang="en-US" sz="2400" b="1">
                <a:ea typeface="+mn-lt"/>
                <a:cs typeface="+mn-lt"/>
              </a:rPr>
              <a:t>Transparency</a:t>
            </a:r>
            <a:r>
              <a:rPr lang="en-US" sz="2400">
                <a:ea typeface="+mn-lt"/>
                <a:cs typeface="+mn-lt"/>
              </a:rPr>
              <a:t>: Openly accessible, ideal for model development and comparison.</a:t>
            </a:r>
          </a:p>
          <a:p>
            <a:pPr marL="285750" indent="-285750">
              <a:buFont typeface="Arial"/>
              <a:buChar char="•"/>
            </a:pPr>
            <a:r>
              <a:rPr lang="en-US" sz="2400" b="1">
                <a:ea typeface="+mn-lt"/>
                <a:cs typeface="+mn-lt"/>
              </a:rPr>
              <a:t>High Quality</a:t>
            </a:r>
            <a:r>
              <a:rPr lang="en-US" sz="2400">
                <a:ea typeface="+mn-lt"/>
                <a:cs typeface="+mn-lt"/>
              </a:rPr>
              <a:t>: Accurate annotations ensure reliability for research.</a:t>
            </a:r>
          </a:p>
          <a:p>
            <a:pPr marL="285750" indent="-285750">
              <a:lnSpc>
                <a:spcPct val="150000"/>
              </a:lnSpc>
              <a:buFont typeface="Arial" panose="020B0604020202020204" pitchFamily="34" charset="0"/>
              <a:buChar char="•"/>
            </a:pPr>
            <a:endParaRPr lang="en-US" sz="2400" b="1">
              <a:latin typeface="Arial"/>
              <a:ea typeface="Calibri"/>
              <a:cs typeface="Arial"/>
            </a:endParaRPr>
          </a:p>
        </p:txBody>
      </p:sp>
    </p:spTree>
    <p:extLst>
      <p:ext uri="{BB962C8B-B14F-4D97-AF65-F5344CB8AC3E}">
        <p14:creationId xmlns:p14="http://schemas.microsoft.com/office/powerpoint/2010/main" val="3902861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3246ED-AF43-9050-77D4-CB67D78DAC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24FDBB-C8C7-A46B-25F6-96150968C5E5}"/>
              </a:ext>
            </a:extLst>
          </p:cNvPr>
          <p:cNvSpPr>
            <a:spLocks noGrp="1"/>
          </p:cNvSpPr>
          <p:nvPr>
            <p:ph type="title"/>
          </p:nvPr>
        </p:nvSpPr>
        <p:spPr>
          <a:xfrm>
            <a:off x="609599" y="417419"/>
            <a:ext cx="11332191" cy="2077492"/>
          </a:xfrm>
        </p:spPr>
        <p:txBody>
          <a:bodyPr/>
          <a:lstStyle/>
          <a:p>
            <a:r>
              <a:rPr lang="en-US" sz="3600" b="1">
                <a:ea typeface="Calibri"/>
              </a:rPr>
              <a:t>Variables</a:t>
            </a:r>
            <a:endParaRPr lang="en-US" sz="3600"/>
          </a:p>
          <a:p>
            <a:endParaRPr lang="en-US" b="1">
              <a:ea typeface="Calibri"/>
            </a:endParaRPr>
          </a:p>
          <a:p>
            <a:br>
              <a:rPr lang="en-US" b="1"/>
            </a:br>
            <a:endParaRPr lang="en-US" b="1"/>
          </a:p>
        </p:txBody>
      </p:sp>
      <p:sp>
        <p:nvSpPr>
          <p:cNvPr id="5" name="TextBox 4">
            <a:extLst>
              <a:ext uri="{FF2B5EF4-FFF2-40B4-BE49-F238E27FC236}">
                <a16:creationId xmlns:a16="http://schemas.microsoft.com/office/drawing/2014/main" id="{0920E5DC-AF9D-1333-379B-FD2E293F04DB}"/>
              </a:ext>
            </a:extLst>
          </p:cNvPr>
          <p:cNvSpPr txBox="1"/>
          <p:nvPr/>
        </p:nvSpPr>
        <p:spPr>
          <a:xfrm>
            <a:off x="609599" y="1088732"/>
            <a:ext cx="8924145" cy="6548716"/>
          </a:xfrm>
          <a:prstGeom prst="rect">
            <a:avLst/>
          </a:prstGeom>
          <a:noFill/>
        </p:spPr>
        <p:txBody>
          <a:bodyPr wrap="square" lIns="91440" tIns="45720" rIns="91440" bIns="45720" rtlCol="0" anchor="t">
            <a:spAutoFit/>
          </a:bodyPr>
          <a:lstStyle/>
          <a:p>
            <a:pPr>
              <a:lnSpc>
                <a:spcPct val="150000"/>
              </a:lnSpc>
            </a:pPr>
            <a:r>
              <a:rPr lang="en-US" sz="2400" b="1">
                <a:latin typeface="Calibri"/>
                <a:ea typeface="Calibri"/>
                <a:cs typeface="Arial"/>
              </a:rPr>
              <a:t>Independent Variables </a:t>
            </a:r>
          </a:p>
          <a:p>
            <a:pPr marL="342900" indent="-342900">
              <a:lnSpc>
                <a:spcPct val="150000"/>
              </a:lnSpc>
              <a:buFont typeface="Arial" panose="020B0604020202020204" pitchFamily="34" charset="0"/>
              <a:buChar char="•"/>
            </a:pPr>
            <a:r>
              <a:rPr lang="en-US" sz="2400" b="1">
                <a:ea typeface="+mn-lt"/>
                <a:cs typeface="+mn-lt"/>
              </a:rPr>
              <a:t>Image Features</a:t>
            </a:r>
            <a:r>
              <a:rPr lang="en-US" sz="2400">
                <a:ea typeface="+mn-lt"/>
                <a:cs typeface="+mn-lt"/>
              </a:rPr>
              <a:t>:</a:t>
            </a:r>
            <a:r>
              <a:rPr lang="zh-CN" altLang="en-US">
                <a:ea typeface="+mn-lt"/>
                <a:cs typeface="+mn-lt"/>
              </a:rPr>
              <a:t> </a:t>
            </a:r>
            <a:r>
              <a:rPr lang="en-US" sz="2400">
                <a:ea typeface="+mn-lt"/>
                <a:cs typeface="+mn-lt"/>
              </a:rPr>
              <a:t>High-dimensional features extracted using CNN.</a:t>
            </a:r>
            <a:endParaRPr lang="en-US">
              <a:ea typeface="+mn-lt"/>
              <a:cs typeface="+mn-lt"/>
            </a:endParaRPr>
          </a:p>
          <a:p>
            <a:pPr marL="342900" indent="-342900">
              <a:buFont typeface="Arial" panose="020B0604020202020204" pitchFamily="34" charset="0"/>
              <a:buChar char="•"/>
            </a:pPr>
            <a:r>
              <a:rPr lang="en-US" sz="2400" b="1">
                <a:ea typeface="+mn-lt"/>
                <a:cs typeface="+mn-lt"/>
              </a:rPr>
              <a:t>Metadata Features</a:t>
            </a:r>
            <a:r>
              <a:rPr lang="en-US" sz="2400">
                <a:ea typeface="+mn-lt"/>
                <a:cs typeface="+mn-lt"/>
              </a:rPr>
              <a:t>:</a:t>
            </a:r>
            <a:r>
              <a:rPr lang="zh-CN" altLang="en-US">
                <a:ea typeface="+mn-lt"/>
                <a:cs typeface="+mn-lt"/>
              </a:rPr>
              <a:t> </a:t>
            </a:r>
            <a:r>
              <a:rPr lang="en-US" sz="2400">
                <a:ea typeface="+mn-lt"/>
                <a:cs typeface="+mn-lt"/>
              </a:rPr>
              <a:t>Gender, age, ethnicity, lesion location, etc.</a:t>
            </a:r>
            <a:endParaRPr lang="en-US">
              <a:ea typeface="+mn-lt"/>
              <a:cs typeface="+mn-lt"/>
            </a:endParaRPr>
          </a:p>
          <a:p>
            <a:endParaRPr lang="en-US" sz="2400">
              <a:latin typeface="Calibri"/>
              <a:ea typeface="Calibri"/>
              <a:cs typeface="Calibri"/>
            </a:endParaRPr>
          </a:p>
          <a:p>
            <a:pPr>
              <a:lnSpc>
                <a:spcPct val="150000"/>
              </a:lnSpc>
            </a:pPr>
            <a:r>
              <a:rPr lang="en-US" sz="2400" b="1">
                <a:latin typeface="Calibri"/>
                <a:ea typeface="Calibri"/>
                <a:cs typeface="Arial"/>
              </a:rPr>
              <a:t>Dependent Variables </a:t>
            </a:r>
            <a:endParaRPr lang="en-US">
              <a:latin typeface="Calibri"/>
            </a:endParaRPr>
          </a:p>
          <a:p>
            <a:r>
              <a:rPr lang="en-US" sz="2400">
                <a:ea typeface="+mn-lt"/>
                <a:cs typeface="+mn-lt"/>
              </a:rPr>
              <a:t>Binary classification (melanoma or not)</a:t>
            </a:r>
            <a:r>
              <a:rPr lang="en-US" altLang="zh-CN" sz="2400">
                <a:ea typeface="+mn-lt"/>
                <a:cs typeface="+mn-lt"/>
              </a:rPr>
              <a:t>-</a:t>
            </a:r>
            <a:r>
              <a:rPr lang="zh-CN" altLang="en-US" sz="2400">
                <a:ea typeface="+mn-lt"/>
                <a:cs typeface="+mn-lt"/>
              </a:rPr>
              <a:t> </a:t>
            </a:r>
            <a:r>
              <a:rPr lang="en-US" altLang="zh-CN" sz="2400">
                <a:ea typeface="+mn-lt"/>
                <a:cs typeface="+mn-lt"/>
              </a:rPr>
              <a:t>for</a:t>
            </a:r>
            <a:r>
              <a:rPr lang="zh-CN" altLang="en-US" sz="2400">
                <a:ea typeface="+mn-lt"/>
                <a:cs typeface="+mn-lt"/>
              </a:rPr>
              <a:t> </a:t>
            </a:r>
            <a:r>
              <a:rPr lang="en-US" altLang="zh-CN" sz="2400">
                <a:ea typeface="+mn-lt"/>
                <a:cs typeface="+mn-lt"/>
              </a:rPr>
              <a:t>the</a:t>
            </a:r>
            <a:r>
              <a:rPr lang="zh-CN" altLang="en-US" sz="2400">
                <a:ea typeface="+mn-lt"/>
                <a:cs typeface="+mn-lt"/>
              </a:rPr>
              <a:t> </a:t>
            </a:r>
            <a:r>
              <a:rPr lang="en-US" sz="2400">
                <a:ea typeface="+mn-lt"/>
                <a:cs typeface="+mn-lt"/>
              </a:rPr>
              <a:t>Melanoma Diagnosis</a:t>
            </a:r>
          </a:p>
          <a:p>
            <a:endParaRPr lang="en-US" sz="2800" b="1"/>
          </a:p>
          <a:p>
            <a:r>
              <a:rPr lang="en-US" sz="2400" b="1"/>
              <a:t>Covariates</a:t>
            </a:r>
            <a:endParaRPr lang="en-US" sz="2400" b="1">
              <a:ea typeface="+mn-lt"/>
              <a:cs typeface="+mn-lt"/>
            </a:endParaRPr>
          </a:p>
          <a:p>
            <a:pPr marL="285750" indent="-285750">
              <a:buFont typeface="Arial"/>
              <a:buChar char="•"/>
            </a:pPr>
            <a:r>
              <a:rPr lang="en-US" sz="2400" b="1">
                <a:ea typeface="+mn-lt"/>
                <a:cs typeface="+mn-lt"/>
              </a:rPr>
              <a:t>Image Conditions</a:t>
            </a:r>
            <a:r>
              <a:rPr lang="en-US" sz="2400">
                <a:ea typeface="+mn-lt"/>
                <a:cs typeface="+mn-lt"/>
              </a:rPr>
              <a:t>:</a:t>
            </a:r>
            <a:r>
              <a:rPr lang="zh-CN" altLang="en-US" sz="2400">
                <a:ea typeface="+mn-lt"/>
                <a:cs typeface="+mn-lt"/>
              </a:rPr>
              <a:t> </a:t>
            </a:r>
            <a:r>
              <a:rPr lang="en-US" altLang="zh-CN" sz="2400">
                <a:ea typeface="+mn-lt"/>
                <a:cs typeface="+mn-lt"/>
              </a:rPr>
              <a:t>L</a:t>
            </a:r>
            <a:r>
              <a:rPr lang="en-US" sz="2400">
                <a:ea typeface="+mn-lt"/>
                <a:cs typeface="+mn-lt"/>
              </a:rPr>
              <a:t>ightness, resolution, etc.</a:t>
            </a:r>
            <a:endParaRPr lang="en-US" sz="2400">
              <a:ea typeface="Calibri"/>
              <a:cs typeface="Calibri"/>
            </a:endParaRPr>
          </a:p>
          <a:p>
            <a:pPr marL="285750" indent="-285750">
              <a:buFont typeface="Arial"/>
              <a:buChar char="•"/>
            </a:pPr>
            <a:r>
              <a:rPr lang="en-US" sz="2400" b="1">
                <a:ea typeface="+mn-lt"/>
                <a:cs typeface="+mn-lt"/>
              </a:rPr>
              <a:t>Health Status</a:t>
            </a:r>
            <a:r>
              <a:rPr lang="en-US" sz="2400">
                <a:ea typeface="+mn-lt"/>
                <a:cs typeface="+mn-lt"/>
              </a:rPr>
              <a:t>: Other skin conditions.</a:t>
            </a:r>
            <a:endParaRPr lang="en-US" sz="2400">
              <a:ea typeface="Calibri"/>
              <a:cs typeface="Calibri"/>
            </a:endParaRPr>
          </a:p>
          <a:p>
            <a:endParaRPr lang="en-US" sz="2400"/>
          </a:p>
          <a:p>
            <a:endParaRPr lang="en-US"/>
          </a:p>
          <a:p>
            <a:endParaRPr lang="en-US" sz="2400">
              <a:latin typeface="Calibri"/>
              <a:ea typeface="Calibri"/>
              <a:cs typeface="Calibri"/>
            </a:endParaRPr>
          </a:p>
          <a:p>
            <a:endParaRPr lang="en-US" b="1">
              <a:ea typeface="Calibri"/>
              <a:cs typeface="Calibri"/>
            </a:endParaRPr>
          </a:p>
          <a:p>
            <a:endParaRPr lang="en-US" sz="2400">
              <a:latin typeface="Calibri"/>
              <a:ea typeface="Calibri"/>
              <a:cs typeface="Calibri"/>
            </a:endParaRPr>
          </a:p>
          <a:p>
            <a:pPr>
              <a:lnSpc>
                <a:spcPct val="150000"/>
              </a:lnSpc>
            </a:pPr>
            <a:endParaRPr lang="en-US" sz="2400" b="1">
              <a:latin typeface="Arial"/>
              <a:ea typeface="Calibri"/>
              <a:cs typeface="Arial"/>
            </a:endParaRPr>
          </a:p>
        </p:txBody>
      </p:sp>
    </p:spTree>
    <p:extLst>
      <p:ext uri="{BB962C8B-B14F-4D97-AF65-F5344CB8AC3E}">
        <p14:creationId xmlns:p14="http://schemas.microsoft.com/office/powerpoint/2010/main" val="720397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3246ED-AF43-9050-77D4-CB67D78DAC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24FDBB-C8C7-A46B-25F6-96150968C5E5}"/>
              </a:ext>
            </a:extLst>
          </p:cNvPr>
          <p:cNvSpPr>
            <a:spLocks noGrp="1"/>
          </p:cNvSpPr>
          <p:nvPr>
            <p:ph type="title"/>
          </p:nvPr>
        </p:nvSpPr>
        <p:spPr>
          <a:xfrm>
            <a:off x="647971" y="448695"/>
            <a:ext cx="11332191" cy="2077492"/>
          </a:xfrm>
        </p:spPr>
        <p:txBody>
          <a:bodyPr/>
          <a:lstStyle/>
          <a:p>
            <a:r>
              <a:rPr lang="en-US" sz="3600" b="1">
                <a:latin typeface="Calibri"/>
                <a:ea typeface="Calibri"/>
              </a:rPr>
              <a:t>Variables</a:t>
            </a:r>
            <a:endParaRPr lang="en-US" sz="3600">
              <a:latin typeface="Calibri"/>
            </a:endParaRPr>
          </a:p>
          <a:p>
            <a:endParaRPr lang="en-US" b="1">
              <a:ea typeface="Calibri"/>
            </a:endParaRPr>
          </a:p>
          <a:p>
            <a:br>
              <a:rPr lang="en-US" b="1"/>
            </a:br>
            <a:endParaRPr lang="en-US" b="1"/>
          </a:p>
        </p:txBody>
      </p:sp>
      <p:sp>
        <p:nvSpPr>
          <p:cNvPr id="5" name="TextBox 4">
            <a:extLst>
              <a:ext uri="{FF2B5EF4-FFF2-40B4-BE49-F238E27FC236}">
                <a16:creationId xmlns:a16="http://schemas.microsoft.com/office/drawing/2014/main" id="{0920E5DC-AF9D-1333-379B-FD2E293F04DB}"/>
              </a:ext>
            </a:extLst>
          </p:cNvPr>
          <p:cNvSpPr txBox="1"/>
          <p:nvPr/>
        </p:nvSpPr>
        <p:spPr>
          <a:xfrm>
            <a:off x="647971" y="1120775"/>
            <a:ext cx="7199661" cy="6210162"/>
          </a:xfrm>
          <a:prstGeom prst="rect">
            <a:avLst/>
          </a:prstGeom>
          <a:noFill/>
        </p:spPr>
        <p:txBody>
          <a:bodyPr wrap="square" lIns="91440" tIns="45720" rIns="91440" bIns="45720" rtlCol="0" anchor="t">
            <a:spAutoFit/>
          </a:bodyPr>
          <a:lstStyle/>
          <a:p>
            <a:pPr>
              <a:lnSpc>
                <a:spcPct val="150000"/>
              </a:lnSpc>
            </a:pPr>
            <a:r>
              <a:rPr lang="en-US" sz="2800" b="1">
                <a:latin typeface="Calibri"/>
                <a:ea typeface="Calibri"/>
                <a:cs typeface="Arial"/>
              </a:rPr>
              <a:t>Conceptual Framework </a:t>
            </a:r>
          </a:p>
          <a:p>
            <a:pPr>
              <a:lnSpc>
                <a:spcPct val="150000"/>
              </a:lnSpc>
            </a:pPr>
            <a:r>
              <a:rPr lang="en-US" sz="2400" b="1">
                <a:ea typeface="+mn-lt"/>
                <a:cs typeface="+mn-lt"/>
              </a:rPr>
              <a:t>Input Layer</a:t>
            </a:r>
            <a:endParaRPr lang="en-US" sz="2400">
              <a:ea typeface="Calibri"/>
              <a:cs typeface="Calibri"/>
            </a:endParaRPr>
          </a:p>
          <a:p>
            <a:pPr marL="285750" indent="-285750">
              <a:buFont typeface="Arial"/>
              <a:buChar char="•"/>
            </a:pPr>
            <a:r>
              <a:rPr lang="en-US" sz="2400" b="1">
                <a:ea typeface="+mn-lt"/>
                <a:cs typeface="+mn-lt"/>
              </a:rPr>
              <a:t>Image Data</a:t>
            </a:r>
            <a:r>
              <a:rPr lang="en-US" sz="2400">
                <a:ea typeface="+mn-lt"/>
                <a:cs typeface="+mn-lt"/>
              </a:rPr>
              <a:t>: Feature extraction via deep learning.</a:t>
            </a:r>
            <a:endParaRPr lang="en-US"/>
          </a:p>
          <a:p>
            <a:pPr marL="285750" indent="-285750">
              <a:buFont typeface="Arial"/>
              <a:buChar char="•"/>
            </a:pPr>
            <a:r>
              <a:rPr lang="en-US" sz="2400" b="1">
                <a:ea typeface="+mn-lt"/>
                <a:cs typeface="+mn-lt"/>
              </a:rPr>
              <a:t>Metadata</a:t>
            </a:r>
            <a:r>
              <a:rPr lang="en-US" sz="2400">
                <a:ea typeface="+mn-lt"/>
                <a:cs typeface="+mn-lt"/>
              </a:rPr>
              <a:t>: Feature importance analysis using machine learning.</a:t>
            </a:r>
            <a:endParaRPr lang="en-US"/>
          </a:p>
          <a:p>
            <a:r>
              <a:rPr lang="en-US" sz="2400" b="1">
                <a:ea typeface="+mn-lt"/>
                <a:cs typeface="+mn-lt"/>
              </a:rPr>
              <a:t>Fusion Layer</a:t>
            </a:r>
            <a:r>
              <a:rPr lang="en-US" sz="2400">
                <a:ea typeface="+mn-lt"/>
                <a:cs typeface="+mn-lt"/>
              </a:rPr>
              <a:t>:</a:t>
            </a:r>
            <a:endParaRPr lang="en-US">
              <a:ea typeface="Calibri"/>
              <a:cs typeface="Calibri"/>
            </a:endParaRPr>
          </a:p>
          <a:p>
            <a:pPr marL="285750" indent="-285750">
              <a:buFont typeface="Arial"/>
              <a:buChar char="•"/>
            </a:pPr>
            <a:r>
              <a:rPr lang="en-US" sz="2400">
                <a:ea typeface="+mn-lt"/>
                <a:cs typeface="+mn-lt"/>
              </a:rPr>
              <a:t>Dimensionality reduction with PCA.</a:t>
            </a:r>
            <a:endParaRPr lang="en-US"/>
          </a:p>
          <a:p>
            <a:pPr marL="285750" indent="-285750">
              <a:buFont typeface="Arial"/>
              <a:buChar char="•"/>
            </a:pPr>
            <a:r>
              <a:rPr lang="en-US" sz="2400">
                <a:ea typeface="+mn-lt"/>
                <a:cs typeface="+mn-lt"/>
              </a:rPr>
              <a:t>Multimodal fusion using Random Forest, </a:t>
            </a:r>
            <a:r>
              <a:rPr lang="en-US" sz="2400" err="1">
                <a:ea typeface="+mn-lt"/>
                <a:cs typeface="+mn-lt"/>
              </a:rPr>
              <a:t>Catboost</a:t>
            </a:r>
            <a:r>
              <a:rPr lang="en-US" sz="2400">
                <a:ea typeface="+mn-lt"/>
                <a:cs typeface="+mn-lt"/>
              </a:rPr>
              <a:t>, </a:t>
            </a:r>
            <a:r>
              <a:rPr lang="en-US" sz="2400" err="1">
                <a:ea typeface="+mn-lt"/>
                <a:cs typeface="+mn-lt"/>
              </a:rPr>
              <a:t>XGBoost</a:t>
            </a:r>
            <a:r>
              <a:rPr lang="en-US" sz="2400">
                <a:ea typeface="+mn-lt"/>
                <a:cs typeface="+mn-lt"/>
              </a:rPr>
              <a:t>, SVM and MLP.</a:t>
            </a:r>
            <a:endParaRPr lang="en-US"/>
          </a:p>
          <a:p>
            <a:r>
              <a:rPr lang="en-US" sz="2400" b="1">
                <a:ea typeface="+mn-lt"/>
                <a:cs typeface="+mn-lt"/>
              </a:rPr>
              <a:t>Output Layer</a:t>
            </a:r>
            <a:r>
              <a:rPr lang="en-US" sz="2400">
                <a:ea typeface="+mn-lt"/>
                <a:cs typeface="+mn-lt"/>
              </a:rPr>
              <a:t>:</a:t>
            </a:r>
            <a:endParaRPr lang="en-US">
              <a:ea typeface="Calibri"/>
              <a:cs typeface="Calibri"/>
            </a:endParaRPr>
          </a:p>
          <a:p>
            <a:pPr marL="285750" indent="-285750">
              <a:buFont typeface="Arial"/>
              <a:buChar char="•"/>
            </a:pPr>
            <a:r>
              <a:rPr lang="en-US" sz="2400">
                <a:ea typeface="+mn-lt"/>
                <a:cs typeface="+mn-lt"/>
              </a:rPr>
              <a:t>Binary classification (melanoma or not).</a:t>
            </a:r>
            <a:endParaRPr lang="en-US"/>
          </a:p>
          <a:p>
            <a:pPr>
              <a:lnSpc>
                <a:spcPct val="150000"/>
              </a:lnSpc>
            </a:pPr>
            <a:endParaRPr lang="en-US" sz="2400" b="1">
              <a:latin typeface="Arial"/>
              <a:ea typeface="Calibri"/>
              <a:cs typeface="Arial"/>
            </a:endParaRPr>
          </a:p>
          <a:p>
            <a:pPr>
              <a:lnSpc>
                <a:spcPct val="150000"/>
              </a:lnSpc>
            </a:pPr>
            <a:endParaRPr lang="en-US" sz="2400" b="1">
              <a:latin typeface="Arial"/>
              <a:ea typeface="Calibri"/>
              <a:cs typeface="Arial"/>
            </a:endParaRPr>
          </a:p>
          <a:p>
            <a:pPr>
              <a:lnSpc>
                <a:spcPct val="150000"/>
              </a:lnSpc>
            </a:pPr>
            <a:endParaRPr lang="en-US" sz="2400" b="1">
              <a:latin typeface="Arial"/>
              <a:ea typeface="Calibri"/>
              <a:cs typeface="Arial"/>
            </a:endParaRPr>
          </a:p>
        </p:txBody>
      </p:sp>
      <p:sp>
        <p:nvSpPr>
          <p:cNvPr id="3" name="Rectangle 2">
            <a:extLst>
              <a:ext uri="{FF2B5EF4-FFF2-40B4-BE49-F238E27FC236}">
                <a16:creationId xmlns:a16="http://schemas.microsoft.com/office/drawing/2014/main" id="{C075BD70-336D-8705-B17B-B9344B7A5FB7}"/>
              </a:ext>
            </a:extLst>
          </p:cNvPr>
          <p:cNvSpPr/>
          <p:nvPr/>
        </p:nvSpPr>
        <p:spPr>
          <a:xfrm>
            <a:off x="8813800" y="1130300"/>
            <a:ext cx="2108200" cy="9271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ea typeface="Calibri"/>
                <a:cs typeface="Calibri"/>
              </a:rPr>
              <a:t>Image </a:t>
            </a:r>
            <a:r>
              <a:rPr lang="en-US" err="1">
                <a:ea typeface="Calibri"/>
                <a:cs typeface="Calibri"/>
              </a:rPr>
              <a:t>Recognization</a:t>
            </a:r>
            <a:r>
              <a:rPr lang="en-US">
                <a:ea typeface="Calibri"/>
                <a:cs typeface="Calibri"/>
              </a:rPr>
              <a:t> Model</a:t>
            </a:r>
          </a:p>
        </p:txBody>
      </p:sp>
      <p:sp>
        <p:nvSpPr>
          <p:cNvPr id="6" name="Oval 5">
            <a:extLst>
              <a:ext uri="{FF2B5EF4-FFF2-40B4-BE49-F238E27FC236}">
                <a16:creationId xmlns:a16="http://schemas.microsoft.com/office/drawing/2014/main" id="{C40141A4-6908-055E-71A8-185F54938E53}"/>
              </a:ext>
            </a:extLst>
          </p:cNvPr>
          <p:cNvSpPr/>
          <p:nvPr/>
        </p:nvSpPr>
        <p:spPr>
          <a:xfrm>
            <a:off x="9734550" y="0"/>
            <a:ext cx="266700" cy="26035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8B1CAA13-444B-C627-452B-C03EF77296A5}"/>
              </a:ext>
            </a:extLst>
          </p:cNvPr>
          <p:cNvCxnSpPr/>
          <p:nvPr/>
        </p:nvCxnSpPr>
        <p:spPr>
          <a:xfrm flipH="1">
            <a:off x="9864725" y="269875"/>
            <a:ext cx="6350" cy="8509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1A4673DE-2F10-EF42-5358-0C1B29354488}"/>
              </a:ext>
            </a:extLst>
          </p:cNvPr>
          <p:cNvSpPr txBox="1"/>
          <p:nvPr/>
        </p:nvSpPr>
        <p:spPr>
          <a:xfrm>
            <a:off x="9830143" y="520528"/>
            <a:ext cx="9634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ea typeface="Calibri"/>
                <a:cs typeface="Calibri"/>
              </a:rPr>
              <a:t>Images</a:t>
            </a:r>
            <a:endParaRPr lang="en-US"/>
          </a:p>
        </p:txBody>
      </p:sp>
      <p:sp>
        <p:nvSpPr>
          <p:cNvPr id="9" name="Rectangle 8">
            <a:extLst>
              <a:ext uri="{FF2B5EF4-FFF2-40B4-BE49-F238E27FC236}">
                <a16:creationId xmlns:a16="http://schemas.microsoft.com/office/drawing/2014/main" id="{2444674B-9951-3743-8211-C18FC3F825A5}"/>
              </a:ext>
            </a:extLst>
          </p:cNvPr>
          <p:cNvSpPr/>
          <p:nvPr/>
        </p:nvSpPr>
        <p:spPr>
          <a:xfrm>
            <a:off x="8813800" y="2647949"/>
            <a:ext cx="2108200" cy="927100"/>
          </a:xfrm>
          <a:prstGeom prst="rect">
            <a:avLst/>
          </a:prstGeom>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r>
              <a:rPr lang="en-US">
                <a:ea typeface="Calibri"/>
                <a:cs typeface="Calibri"/>
              </a:rPr>
              <a:t>Merge Data &amp; Dimensionality Reduction</a:t>
            </a:r>
          </a:p>
        </p:txBody>
      </p:sp>
      <p:sp>
        <p:nvSpPr>
          <p:cNvPr id="10" name="TextBox 9">
            <a:extLst>
              <a:ext uri="{FF2B5EF4-FFF2-40B4-BE49-F238E27FC236}">
                <a16:creationId xmlns:a16="http://schemas.microsoft.com/office/drawing/2014/main" id="{92FA7683-BB0D-9D8C-BD72-8EA053E1261A}"/>
              </a:ext>
            </a:extLst>
          </p:cNvPr>
          <p:cNvSpPr txBox="1"/>
          <p:nvPr/>
        </p:nvSpPr>
        <p:spPr>
          <a:xfrm>
            <a:off x="9899993" y="2088977"/>
            <a:ext cx="128098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Calibri"/>
                <a:cs typeface="Calibri"/>
              </a:rPr>
              <a:t>Predicted Feature</a:t>
            </a:r>
            <a:endParaRPr lang="en-US"/>
          </a:p>
        </p:txBody>
      </p:sp>
      <p:cxnSp>
        <p:nvCxnSpPr>
          <p:cNvPr id="11" name="Straight Arrow Connector 10">
            <a:extLst>
              <a:ext uri="{FF2B5EF4-FFF2-40B4-BE49-F238E27FC236}">
                <a16:creationId xmlns:a16="http://schemas.microsoft.com/office/drawing/2014/main" id="{8076FFE7-82E0-3973-3432-C7D9F99CECCB}"/>
              </a:ext>
            </a:extLst>
          </p:cNvPr>
          <p:cNvCxnSpPr>
            <a:cxnSpLocks/>
          </p:cNvCxnSpPr>
          <p:nvPr/>
        </p:nvCxnSpPr>
        <p:spPr>
          <a:xfrm flipH="1">
            <a:off x="9858375" y="2060575"/>
            <a:ext cx="6350" cy="5842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35BFC474-9249-E8CA-6A2E-491BAA1F23C0}"/>
              </a:ext>
            </a:extLst>
          </p:cNvPr>
          <p:cNvCxnSpPr>
            <a:cxnSpLocks/>
          </p:cNvCxnSpPr>
          <p:nvPr/>
        </p:nvCxnSpPr>
        <p:spPr>
          <a:xfrm flipH="1" flipV="1">
            <a:off x="10937875" y="3101974"/>
            <a:ext cx="1085850" cy="63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6D6F7107-D490-4201-975F-6F77E08EE204}"/>
              </a:ext>
            </a:extLst>
          </p:cNvPr>
          <p:cNvSpPr txBox="1"/>
          <p:nvPr/>
        </p:nvSpPr>
        <p:spPr>
          <a:xfrm>
            <a:off x="10922343" y="3143077"/>
            <a:ext cx="12809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Calibri"/>
                <a:cs typeface="Calibri"/>
              </a:rPr>
              <a:t>Metadata</a:t>
            </a:r>
          </a:p>
        </p:txBody>
      </p:sp>
      <p:sp>
        <p:nvSpPr>
          <p:cNvPr id="14" name="Rectangle 13">
            <a:extLst>
              <a:ext uri="{FF2B5EF4-FFF2-40B4-BE49-F238E27FC236}">
                <a16:creationId xmlns:a16="http://schemas.microsoft.com/office/drawing/2014/main" id="{03BA8FEF-93B1-1F36-4081-41ADBA89F387}"/>
              </a:ext>
            </a:extLst>
          </p:cNvPr>
          <p:cNvSpPr/>
          <p:nvPr/>
        </p:nvSpPr>
        <p:spPr>
          <a:xfrm>
            <a:off x="8813800" y="3987798"/>
            <a:ext cx="2108200" cy="927100"/>
          </a:xfrm>
          <a:prstGeom prst="rect">
            <a:avLst/>
          </a:prstGeom>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r>
              <a:rPr lang="en-US">
                <a:ea typeface="Calibri"/>
                <a:cs typeface="Calibri"/>
              </a:rPr>
              <a:t>Machine Learning Model</a:t>
            </a:r>
            <a:endParaRPr lang="en-US"/>
          </a:p>
        </p:txBody>
      </p:sp>
      <p:cxnSp>
        <p:nvCxnSpPr>
          <p:cNvPr id="15" name="Straight Arrow Connector 14">
            <a:extLst>
              <a:ext uri="{FF2B5EF4-FFF2-40B4-BE49-F238E27FC236}">
                <a16:creationId xmlns:a16="http://schemas.microsoft.com/office/drawing/2014/main" id="{3478C8CA-908C-5925-CE7E-8323A21E0515}"/>
              </a:ext>
            </a:extLst>
          </p:cNvPr>
          <p:cNvCxnSpPr>
            <a:cxnSpLocks/>
          </p:cNvCxnSpPr>
          <p:nvPr/>
        </p:nvCxnSpPr>
        <p:spPr>
          <a:xfrm flipH="1">
            <a:off x="9864725" y="3590924"/>
            <a:ext cx="6350" cy="4127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536CAD48-48E3-ED86-E763-BF51EE6D1E1C}"/>
              </a:ext>
            </a:extLst>
          </p:cNvPr>
          <p:cNvCxnSpPr>
            <a:cxnSpLocks/>
          </p:cNvCxnSpPr>
          <p:nvPr/>
        </p:nvCxnSpPr>
        <p:spPr>
          <a:xfrm flipH="1">
            <a:off x="9858375" y="4918073"/>
            <a:ext cx="6350" cy="4127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822268A2-B972-87E7-720E-37B11A5745BC}"/>
              </a:ext>
            </a:extLst>
          </p:cNvPr>
          <p:cNvSpPr txBox="1"/>
          <p:nvPr/>
        </p:nvSpPr>
        <p:spPr>
          <a:xfrm>
            <a:off x="8839543" y="5333827"/>
            <a:ext cx="21191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Calibri"/>
                <a:cs typeface="Calibri"/>
              </a:rPr>
              <a:t>Binary Classification</a:t>
            </a:r>
            <a:endParaRPr lang="en-US"/>
          </a:p>
        </p:txBody>
      </p:sp>
      <p:pic>
        <p:nvPicPr>
          <p:cNvPr id="19" name="Picture 18" descr="A diagram of a model&#10;&#10;Description automatically generated">
            <a:extLst>
              <a:ext uri="{FF2B5EF4-FFF2-40B4-BE49-F238E27FC236}">
                <a16:creationId xmlns:a16="http://schemas.microsoft.com/office/drawing/2014/main" id="{7920C107-1E3A-2EE1-935D-000939FA4661}"/>
              </a:ext>
            </a:extLst>
          </p:cNvPr>
          <p:cNvPicPr>
            <a:picLocks noChangeAspect="1"/>
          </p:cNvPicPr>
          <p:nvPr/>
        </p:nvPicPr>
        <p:blipFill>
          <a:blip r:embed="rId3"/>
          <a:stretch>
            <a:fillRect/>
          </a:stretch>
        </p:blipFill>
        <p:spPr>
          <a:xfrm>
            <a:off x="7922884" y="-3108"/>
            <a:ext cx="4160218" cy="6340580"/>
          </a:xfrm>
          <a:prstGeom prst="rect">
            <a:avLst/>
          </a:prstGeom>
        </p:spPr>
      </p:pic>
    </p:spTree>
    <p:extLst>
      <p:ext uri="{BB962C8B-B14F-4D97-AF65-F5344CB8AC3E}">
        <p14:creationId xmlns:p14="http://schemas.microsoft.com/office/powerpoint/2010/main" val="240096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0EE020-5A2C-6FE1-7AD3-252A38D2CB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06BC85-9753-9865-C379-461EF42E0B30}"/>
              </a:ext>
            </a:extLst>
          </p:cNvPr>
          <p:cNvSpPr>
            <a:spLocks noGrp="1"/>
          </p:cNvSpPr>
          <p:nvPr>
            <p:ph type="title"/>
          </p:nvPr>
        </p:nvSpPr>
        <p:spPr>
          <a:xfrm>
            <a:off x="609599" y="417419"/>
            <a:ext cx="11332191" cy="600164"/>
          </a:xfrm>
        </p:spPr>
        <p:txBody>
          <a:bodyPr/>
          <a:lstStyle/>
          <a:p>
            <a:r>
              <a:rPr lang="en-US" sz="3600" b="1">
                <a:latin typeface="Calibri"/>
                <a:ea typeface="Calibri"/>
              </a:rPr>
              <a:t>Hypothesis</a:t>
            </a:r>
          </a:p>
        </p:txBody>
      </p:sp>
      <p:sp>
        <p:nvSpPr>
          <p:cNvPr id="3" name="Content Placeholder 2">
            <a:extLst>
              <a:ext uri="{FF2B5EF4-FFF2-40B4-BE49-F238E27FC236}">
                <a16:creationId xmlns:a16="http://schemas.microsoft.com/office/drawing/2014/main" id="{2A326052-A93E-D0C3-C1B1-8326D209B5FC}"/>
              </a:ext>
            </a:extLst>
          </p:cNvPr>
          <p:cNvSpPr>
            <a:spLocks noGrp="1"/>
          </p:cNvSpPr>
          <p:nvPr>
            <p:ph sz="quarter" idx="10"/>
          </p:nvPr>
        </p:nvSpPr>
        <p:spPr>
          <a:xfrm>
            <a:off x="1490430" y="1144175"/>
            <a:ext cx="9211139" cy="4569649"/>
          </a:xfrm>
        </p:spPr>
        <p:txBody>
          <a:bodyPr vert="horz" wrap="square" lIns="0" tIns="45720" rIns="91440" bIns="45720" rtlCol="0" anchor="t">
            <a:spAutoFit/>
          </a:bodyPr>
          <a:lstStyle/>
          <a:p>
            <a:pPr marL="989965" lvl="1" indent="-380365">
              <a:lnSpc>
                <a:spcPct val="150000"/>
              </a:lnSpc>
            </a:pPr>
            <a:r>
              <a:rPr lang="en-US" sz="2400">
                <a:solidFill>
                  <a:srgbClr val="0E0E0E"/>
                </a:solidFill>
                <a:latin typeface="Calibri"/>
                <a:ea typeface="Calibri"/>
              </a:rPr>
              <a:t>Compared to methods that rely only on a single modality, multimodal models can provide higher classification accuracy, sensitivity, and specificity by integrating different types of data sources, leading to more precise identification of melanoma.</a:t>
            </a:r>
          </a:p>
          <a:p>
            <a:pPr marL="989965" lvl="1" indent="-380365">
              <a:lnSpc>
                <a:spcPct val="150000"/>
              </a:lnSpc>
            </a:pPr>
            <a:r>
              <a:rPr lang="en-US" sz="2400">
                <a:solidFill>
                  <a:srgbClr val="0E0E0E"/>
                </a:solidFill>
                <a:latin typeface="Calibri"/>
                <a:ea typeface="Calibri"/>
              </a:rPr>
              <a:t>H₀ (null hypothesis):</a:t>
            </a:r>
            <a:r>
              <a:rPr lang="zh-CN" altLang="en-US" sz="2400">
                <a:solidFill>
                  <a:srgbClr val="0E0E0E"/>
                </a:solidFill>
                <a:latin typeface="Calibri"/>
              </a:rPr>
              <a:t> </a:t>
            </a:r>
            <a:r>
              <a:rPr lang="en-US" sz="2400">
                <a:solidFill>
                  <a:srgbClr val="0E0E0E"/>
                </a:solidFill>
                <a:latin typeface="Calibri"/>
                <a:ea typeface="Calibri"/>
              </a:rPr>
              <a:t>The performance (e.g., accuracy, sensitivity, specificity, AUC value) of multimodal models in melanoma detection is not significantly improved compared to unimodal models.</a:t>
            </a:r>
          </a:p>
        </p:txBody>
      </p:sp>
    </p:spTree>
    <p:extLst>
      <p:ext uri="{BB962C8B-B14F-4D97-AF65-F5344CB8AC3E}">
        <p14:creationId xmlns:p14="http://schemas.microsoft.com/office/powerpoint/2010/main" val="36010946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52FFFD-DC1A-5712-4198-8BE6629794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59FB00-6CFF-5D8F-BE5F-E3D9E812F9CA}"/>
              </a:ext>
            </a:extLst>
          </p:cNvPr>
          <p:cNvSpPr>
            <a:spLocks noGrp="1"/>
          </p:cNvSpPr>
          <p:nvPr>
            <p:ph type="title"/>
          </p:nvPr>
        </p:nvSpPr>
        <p:spPr>
          <a:xfrm>
            <a:off x="609599" y="417419"/>
            <a:ext cx="11332191" cy="600164"/>
          </a:xfrm>
        </p:spPr>
        <p:txBody>
          <a:bodyPr/>
          <a:lstStyle/>
          <a:p>
            <a:r>
              <a:rPr lang="en-US" altLang="zh-CN" sz="3600" b="1">
                <a:latin typeface="Calibri"/>
                <a:ea typeface="宋体"/>
              </a:rPr>
              <a:t>Data Analysis</a:t>
            </a:r>
            <a:endParaRPr lang="en-US" sz="3600" b="1">
              <a:latin typeface="Calibri"/>
              <a:ea typeface="宋体"/>
            </a:endParaRPr>
          </a:p>
        </p:txBody>
      </p:sp>
      <p:pic>
        <p:nvPicPr>
          <p:cNvPr id="5" name="Picture 4" descr="A graph of different sizes and colors&#10;&#10;Description automatically generated with medium confidence">
            <a:extLst>
              <a:ext uri="{FF2B5EF4-FFF2-40B4-BE49-F238E27FC236}">
                <a16:creationId xmlns:a16="http://schemas.microsoft.com/office/drawing/2014/main" id="{E60D0C2E-3122-5927-2AB5-2277BE4D2B08}"/>
              </a:ext>
            </a:extLst>
          </p:cNvPr>
          <p:cNvPicPr>
            <a:picLocks noChangeAspect="1"/>
          </p:cNvPicPr>
          <p:nvPr/>
        </p:nvPicPr>
        <p:blipFill>
          <a:blip r:embed="rId3"/>
          <a:stretch>
            <a:fillRect/>
          </a:stretch>
        </p:blipFill>
        <p:spPr>
          <a:xfrm>
            <a:off x="605112" y="1494235"/>
            <a:ext cx="10961983" cy="3869529"/>
          </a:xfrm>
          <a:prstGeom prst="rect">
            <a:avLst/>
          </a:prstGeom>
        </p:spPr>
      </p:pic>
    </p:spTree>
    <p:extLst>
      <p:ext uri="{BB962C8B-B14F-4D97-AF65-F5344CB8AC3E}">
        <p14:creationId xmlns:p14="http://schemas.microsoft.com/office/powerpoint/2010/main" val="39063917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6BBBA9-2CFF-017C-13F5-0591F86098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9D040F-3DEA-5EB3-15D0-2BB51EDD6D42}"/>
              </a:ext>
            </a:extLst>
          </p:cNvPr>
          <p:cNvSpPr>
            <a:spLocks noGrp="1"/>
          </p:cNvSpPr>
          <p:nvPr>
            <p:ph type="title"/>
          </p:nvPr>
        </p:nvSpPr>
        <p:spPr>
          <a:xfrm>
            <a:off x="609599" y="417419"/>
            <a:ext cx="11332191" cy="600164"/>
          </a:xfrm>
        </p:spPr>
        <p:txBody>
          <a:bodyPr/>
          <a:lstStyle/>
          <a:p>
            <a:r>
              <a:rPr lang="en-US" altLang="zh-CN" sz="3600" b="1">
                <a:latin typeface="Calibri"/>
                <a:ea typeface="宋体"/>
              </a:rPr>
              <a:t>Data Analysis</a:t>
            </a:r>
            <a:endParaRPr lang="en-US" sz="3600" b="1">
              <a:latin typeface="Calibri"/>
              <a:ea typeface="宋体"/>
            </a:endParaRPr>
          </a:p>
        </p:txBody>
      </p:sp>
      <p:pic>
        <p:nvPicPr>
          <p:cNvPr id="4" name="Picture 3" descr="A pie chart with numbers and text&#10;&#10;Description automatically generated">
            <a:extLst>
              <a:ext uri="{FF2B5EF4-FFF2-40B4-BE49-F238E27FC236}">
                <a16:creationId xmlns:a16="http://schemas.microsoft.com/office/drawing/2014/main" id="{2E1CED93-57B5-962B-66D2-C8D362E53065}"/>
              </a:ext>
            </a:extLst>
          </p:cNvPr>
          <p:cNvPicPr>
            <a:picLocks noChangeAspect="1"/>
          </p:cNvPicPr>
          <p:nvPr/>
        </p:nvPicPr>
        <p:blipFill>
          <a:blip r:embed="rId3"/>
          <a:stretch>
            <a:fillRect/>
          </a:stretch>
        </p:blipFill>
        <p:spPr>
          <a:xfrm>
            <a:off x="2218991" y="1209831"/>
            <a:ext cx="4841615" cy="4653851"/>
          </a:xfrm>
          <a:prstGeom prst="rect">
            <a:avLst/>
          </a:prstGeom>
        </p:spPr>
      </p:pic>
      <p:pic>
        <p:nvPicPr>
          <p:cNvPr id="7" name="Picture 6" descr="A close-up of a list of different colored words&#10;&#10;Description automatically generated">
            <a:extLst>
              <a:ext uri="{FF2B5EF4-FFF2-40B4-BE49-F238E27FC236}">
                <a16:creationId xmlns:a16="http://schemas.microsoft.com/office/drawing/2014/main" id="{326553D9-F54A-96C3-57B8-55AE452979BA}"/>
              </a:ext>
            </a:extLst>
          </p:cNvPr>
          <p:cNvPicPr>
            <a:picLocks noChangeAspect="1"/>
          </p:cNvPicPr>
          <p:nvPr/>
        </p:nvPicPr>
        <p:blipFill>
          <a:blip r:embed="rId4"/>
          <a:srcRect t="5136" b="5097"/>
          <a:stretch/>
        </p:blipFill>
        <p:spPr>
          <a:xfrm>
            <a:off x="8019738" y="225170"/>
            <a:ext cx="3162925" cy="6215411"/>
          </a:xfrm>
          <a:prstGeom prst="rect">
            <a:avLst/>
          </a:prstGeom>
        </p:spPr>
      </p:pic>
    </p:spTree>
    <p:extLst>
      <p:ext uri="{BB962C8B-B14F-4D97-AF65-F5344CB8AC3E}">
        <p14:creationId xmlns:p14="http://schemas.microsoft.com/office/powerpoint/2010/main" val="17761156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DD0456-EFF4-99EF-102B-308D768AEF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7B6426-743D-BC00-D3BD-62254A8F7A35}"/>
              </a:ext>
            </a:extLst>
          </p:cNvPr>
          <p:cNvSpPr>
            <a:spLocks noGrp="1"/>
          </p:cNvSpPr>
          <p:nvPr>
            <p:ph type="title"/>
          </p:nvPr>
        </p:nvSpPr>
        <p:spPr>
          <a:xfrm>
            <a:off x="609599" y="417419"/>
            <a:ext cx="11332191" cy="600164"/>
          </a:xfrm>
        </p:spPr>
        <p:txBody>
          <a:bodyPr/>
          <a:lstStyle/>
          <a:p>
            <a:r>
              <a:rPr lang="en-US" altLang="zh-CN" sz="3600" b="1">
                <a:latin typeface="Calibri"/>
                <a:ea typeface="宋体"/>
              </a:rPr>
              <a:t>Data Analysis</a:t>
            </a:r>
            <a:endParaRPr lang="en-US" sz="3600" b="1">
              <a:latin typeface="Calibri"/>
              <a:ea typeface="宋体"/>
            </a:endParaRPr>
          </a:p>
        </p:txBody>
      </p:sp>
      <p:pic>
        <p:nvPicPr>
          <p:cNvPr id="5" name="Picture 4" descr="A diagram of a number of columns&#10;&#10;Description automatically generated">
            <a:extLst>
              <a:ext uri="{FF2B5EF4-FFF2-40B4-BE49-F238E27FC236}">
                <a16:creationId xmlns:a16="http://schemas.microsoft.com/office/drawing/2014/main" id="{05AD3E79-2FB5-E580-0A6B-7285099B38EF}"/>
              </a:ext>
            </a:extLst>
          </p:cNvPr>
          <p:cNvPicPr>
            <a:picLocks noChangeAspect="1"/>
          </p:cNvPicPr>
          <p:nvPr/>
        </p:nvPicPr>
        <p:blipFill>
          <a:blip r:embed="rId3"/>
          <a:stretch>
            <a:fillRect/>
          </a:stretch>
        </p:blipFill>
        <p:spPr>
          <a:xfrm>
            <a:off x="2690115" y="1230014"/>
            <a:ext cx="6811770" cy="4697773"/>
          </a:xfrm>
          <a:prstGeom prst="rect">
            <a:avLst/>
          </a:prstGeom>
        </p:spPr>
      </p:pic>
    </p:spTree>
    <p:extLst>
      <p:ext uri="{BB962C8B-B14F-4D97-AF65-F5344CB8AC3E}">
        <p14:creationId xmlns:p14="http://schemas.microsoft.com/office/powerpoint/2010/main" val="36910589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08429A-D8D1-58C1-4AA5-5690F200EA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90D05E-1368-B7B1-301A-A4D33E65F166}"/>
              </a:ext>
            </a:extLst>
          </p:cNvPr>
          <p:cNvSpPr>
            <a:spLocks noGrp="1"/>
          </p:cNvSpPr>
          <p:nvPr>
            <p:ph type="title"/>
          </p:nvPr>
        </p:nvSpPr>
        <p:spPr>
          <a:xfrm>
            <a:off x="609599" y="417419"/>
            <a:ext cx="11332191" cy="600164"/>
          </a:xfrm>
        </p:spPr>
        <p:txBody>
          <a:bodyPr/>
          <a:lstStyle/>
          <a:p>
            <a:r>
              <a:rPr lang="en-US" altLang="zh-CN" sz="3600" b="1">
                <a:latin typeface="Calibri"/>
                <a:ea typeface="宋体"/>
              </a:rPr>
              <a:t>Data Analysis</a:t>
            </a:r>
            <a:endParaRPr lang="en-US" sz="3600" b="1">
              <a:latin typeface="Calibri"/>
              <a:ea typeface="宋体"/>
            </a:endParaRPr>
          </a:p>
        </p:txBody>
      </p:sp>
      <p:pic>
        <p:nvPicPr>
          <p:cNvPr id="7" name="Picture 6" descr="A graph of different colored rectangular shapes&#10;&#10;Description automatically generated">
            <a:extLst>
              <a:ext uri="{FF2B5EF4-FFF2-40B4-BE49-F238E27FC236}">
                <a16:creationId xmlns:a16="http://schemas.microsoft.com/office/drawing/2014/main" id="{9B5FA9C0-EBB3-6F90-F257-9C93B086E9DC}"/>
              </a:ext>
            </a:extLst>
          </p:cNvPr>
          <p:cNvPicPr>
            <a:picLocks noChangeAspect="1"/>
          </p:cNvPicPr>
          <p:nvPr/>
        </p:nvPicPr>
        <p:blipFill>
          <a:blip r:embed="rId3"/>
          <a:srcRect l="1078"/>
          <a:stretch/>
        </p:blipFill>
        <p:spPr>
          <a:xfrm>
            <a:off x="803305" y="1365689"/>
            <a:ext cx="9981062" cy="4126621"/>
          </a:xfrm>
          <a:prstGeom prst="rect">
            <a:avLst/>
          </a:prstGeom>
        </p:spPr>
      </p:pic>
    </p:spTree>
    <p:extLst>
      <p:ext uri="{BB962C8B-B14F-4D97-AF65-F5344CB8AC3E}">
        <p14:creationId xmlns:p14="http://schemas.microsoft.com/office/powerpoint/2010/main" val="25480778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C4AF01-59B2-5254-EE90-82BB37390E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15272E-6E3F-10F3-FCA1-34C3D157375F}"/>
              </a:ext>
            </a:extLst>
          </p:cNvPr>
          <p:cNvSpPr>
            <a:spLocks noGrp="1"/>
          </p:cNvSpPr>
          <p:nvPr>
            <p:ph type="title"/>
          </p:nvPr>
        </p:nvSpPr>
        <p:spPr>
          <a:xfrm>
            <a:off x="609599" y="417419"/>
            <a:ext cx="11332191" cy="1092607"/>
          </a:xfrm>
        </p:spPr>
        <p:txBody>
          <a:bodyPr/>
          <a:lstStyle/>
          <a:p>
            <a:r>
              <a:rPr lang="en-US" altLang="zh-CN" sz="3600" b="1">
                <a:latin typeface="Calibri"/>
                <a:ea typeface="宋体"/>
              </a:rPr>
              <a:t>Results  —— CNN</a:t>
            </a:r>
            <a:br>
              <a:rPr lang="en-US" altLang="zh-CN" b="1"/>
            </a:br>
            <a:endParaRPr lang="en-US" b="1"/>
          </a:p>
        </p:txBody>
      </p:sp>
      <p:pic>
        <p:nvPicPr>
          <p:cNvPr id="4" name="Picture 3" descr="A graph with a line&#10;&#10;Description automatically generated">
            <a:extLst>
              <a:ext uri="{FF2B5EF4-FFF2-40B4-BE49-F238E27FC236}">
                <a16:creationId xmlns:a16="http://schemas.microsoft.com/office/drawing/2014/main" id="{6813B1D4-8B27-3D44-5E1A-05D3C5DBE8F5}"/>
              </a:ext>
            </a:extLst>
          </p:cNvPr>
          <p:cNvPicPr>
            <a:picLocks noChangeAspect="1"/>
          </p:cNvPicPr>
          <p:nvPr/>
        </p:nvPicPr>
        <p:blipFill>
          <a:blip r:embed="rId3"/>
          <a:stretch>
            <a:fillRect/>
          </a:stretch>
        </p:blipFill>
        <p:spPr>
          <a:xfrm>
            <a:off x="-5606" y="1153682"/>
            <a:ext cx="4718945" cy="4480132"/>
          </a:xfrm>
          <a:prstGeom prst="rect">
            <a:avLst/>
          </a:prstGeom>
        </p:spPr>
      </p:pic>
      <p:pic>
        <p:nvPicPr>
          <p:cNvPr id="6" name="Picture 5" descr="A graph with blue lines&#10;&#10;Description automatically generated">
            <a:extLst>
              <a:ext uri="{FF2B5EF4-FFF2-40B4-BE49-F238E27FC236}">
                <a16:creationId xmlns:a16="http://schemas.microsoft.com/office/drawing/2014/main" id="{250ACE20-C33A-F80F-1ADA-8F789B6F35C9}"/>
              </a:ext>
            </a:extLst>
          </p:cNvPr>
          <p:cNvPicPr>
            <a:picLocks noChangeAspect="1"/>
          </p:cNvPicPr>
          <p:nvPr/>
        </p:nvPicPr>
        <p:blipFill>
          <a:blip r:embed="rId4"/>
          <a:stretch>
            <a:fillRect/>
          </a:stretch>
        </p:blipFill>
        <p:spPr>
          <a:xfrm>
            <a:off x="4616225" y="1072840"/>
            <a:ext cx="3362488" cy="4480132"/>
          </a:xfrm>
          <a:prstGeom prst="rect">
            <a:avLst/>
          </a:prstGeom>
        </p:spPr>
      </p:pic>
      <p:sp>
        <p:nvSpPr>
          <p:cNvPr id="3" name="TextBox 2">
            <a:extLst>
              <a:ext uri="{FF2B5EF4-FFF2-40B4-BE49-F238E27FC236}">
                <a16:creationId xmlns:a16="http://schemas.microsoft.com/office/drawing/2014/main" id="{D0D79379-00B3-8ADC-CF35-88CA4D4D578F}"/>
              </a:ext>
            </a:extLst>
          </p:cNvPr>
          <p:cNvSpPr txBox="1"/>
          <p:nvPr/>
        </p:nvSpPr>
        <p:spPr>
          <a:xfrm>
            <a:off x="7886700" y="1009650"/>
            <a:ext cx="4248150"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r>
              <a:rPr lang="en-US" b="1"/>
              <a:t>The loss value gradually decreases with training iterations, indicating that the model's fit on the training set gradually improves. </a:t>
            </a:r>
            <a:endParaRPr lang="en-US" b="1">
              <a:ea typeface="Calibri"/>
              <a:cs typeface="Calibri"/>
            </a:endParaRPr>
          </a:p>
          <a:p>
            <a:endParaRPr lang="en-US" b="1">
              <a:ea typeface="Calibri"/>
              <a:cs typeface="Calibri"/>
            </a:endParaRPr>
          </a:p>
          <a:p>
            <a:pPr marL="285750" indent="-285750">
              <a:buFont typeface="Calibri"/>
              <a:buChar char="-"/>
            </a:pPr>
            <a:r>
              <a:rPr lang="en-US" b="1"/>
              <a:t>The final loss converges to 0, indicating that the model converges well. The test accuracy gradually improves and stabilizes, eventually reaching about 80% or more, indicating that the model has good generalization ability on the test set. </a:t>
            </a:r>
            <a:endParaRPr lang="en-US" b="1">
              <a:ea typeface="Calibri"/>
              <a:cs typeface="Calibri"/>
            </a:endParaRPr>
          </a:p>
          <a:p>
            <a:endParaRPr lang="en-US" b="1">
              <a:ea typeface="Calibri"/>
              <a:cs typeface="Calibri"/>
            </a:endParaRPr>
          </a:p>
          <a:p>
            <a:pPr marL="285750" indent="-285750">
              <a:buFont typeface="Calibri"/>
              <a:buChar char="-"/>
            </a:pPr>
            <a:r>
              <a:rPr lang="en-US" b="1"/>
              <a:t>The final recognition accuracy of our CNN model is 78.73%. It is able to recognize most non-melanoma cases, but it is not accurate enough for melanoma.</a:t>
            </a:r>
            <a:endParaRPr lang="en-US" b="1">
              <a:ea typeface="Calibri"/>
              <a:cs typeface="Calibri"/>
            </a:endParaRPr>
          </a:p>
        </p:txBody>
      </p:sp>
    </p:spTree>
    <p:extLst>
      <p:ext uri="{BB962C8B-B14F-4D97-AF65-F5344CB8AC3E}">
        <p14:creationId xmlns:p14="http://schemas.microsoft.com/office/powerpoint/2010/main" val="2810780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3246ED-AF43-9050-77D4-CB67D78DAC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24FDBB-C8C7-A46B-25F6-96150968C5E5}"/>
              </a:ext>
            </a:extLst>
          </p:cNvPr>
          <p:cNvSpPr>
            <a:spLocks noGrp="1"/>
          </p:cNvSpPr>
          <p:nvPr>
            <p:ph type="title"/>
          </p:nvPr>
        </p:nvSpPr>
        <p:spPr>
          <a:xfrm>
            <a:off x="609599" y="597301"/>
            <a:ext cx="11332191" cy="1092607"/>
          </a:xfrm>
        </p:spPr>
        <p:txBody>
          <a:bodyPr/>
          <a:lstStyle/>
          <a:p>
            <a:r>
              <a:rPr lang="en-US" sz="3600" b="1">
                <a:latin typeface="+mj-lt"/>
                <a:ea typeface="Calibri"/>
              </a:rPr>
              <a:t>Introduction</a:t>
            </a:r>
            <a:br>
              <a:rPr lang="en-US" b="1"/>
            </a:br>
            <a:endParaRPr lang="en-US" b="1"/>
          </a:p>
        </p:txBody>
      </p:sp>
      <p:sp>
        <p:nvSpPr>
          <p:cNvPr id="5" name="TextBox 4">
            <a:extLst>
              <a:ext uri="{FF2B5EF4-FFF2-40B4-BE49-F238E27FC236}">
                <a16:creationId xmlns:a16="http://schemas.microsoft.com/office/drawing/2014/main" id="{0920E5DC-AF9D-1333-379B-FD2E293F04DB}"/>
              </a:ext>
            </a:extLst>
          </p:cNvPr>
          <p:cNvSpPr txBox="1"/>
          <p:nvPr/>
        </p:nvSpPr>
        <p:spPr>
          <a:xfrm>
            <a:off x="799735" y="1540390"/>
            <a:ext cx="10592530" cy="5317610"/>
          </a:xfrm>
          <a:prstGeom prst="rect">
            <a:avLst/>
          </a:prstGeom>
          <a:noFill/>
        </p:spPr>
        <p:txBody>
          <a:bodyPr wrap="square" lIns="91440" tIns="45720" rIns="91440" bIns="45720" rtlCol="0" anchor="t">
            <a:spAutoFit/>
          </a:bodyPr>
          <a:lstStyle/>
          <a:p>
            <a:r>
              <a:rPr lang="en-US" sz="2400" b="1"/>
              <a:t>Medical Need</a:t>
            </a:r>
            <a:endParaRPr lang="en-US" sz="2400">
              <a:ea typeface="Calibri"/>
              <a:cs typeface="Calibri"/>
            </a:endParaRPr>
          </a:p>
          <a:p>
            <a:pPr marL="285750" indent="-285750">
              <a:buFont typeface="Arial"/>
              <a:buChar char="•"/>
            </a:pPr>
            <a:r>
              <a:rPr lang="en-US" sz="2400">
                <a:ea typeface="+mn-lt"/>
                <a:cs typeface="+mn-lt"/>
              </a:rPr>
              <a:t>Melanoma is the deadliest skin cancer, causing over </a:t>
            </a:r>
            <a:r>
              <a:rPr lang="en-US" sz="2400" b="1">
                <a:ea typeface="+mn-lt"/>
                <a:cs typeface="+mn-lt"/>
              </a:rPr>
              <a:t>60,000 deaths annually</a:t>
            </a:r>
            <a:r>
              <a:rPr lang="en-US" sz="2400">
                <a:ea typeface="+mn-lt"/>
                <a:cs typeface="+mn-lt"/>
              </a:rPr>
              <a:t>.</a:t>
            </a:r>
            <a:endParaRPr lang="en-US" sz="2400">
              <a:ea typeface="Calibri"/>
              <a:cs typeface="Calibri"/>
            </a:endParaRPr>
          </a:p>
          <a:p>
            <a:pPr marL="285750" indent="-285750">
              <a:buFont typeface="Arial"/>
              <a:buChar char="•"/>
            </a:pPr>
            <a:r>
              <a:rPr lang="en-US" sz="2400">
                <a:ea typeface="+mn-lt"/>
                <a:cs typeface="+mn-lt"/>
              </a:rPr>
              <a:t>Early detection can achieve a </a:t>
            </a:r>
            <a:r>
              <a:rPr lang="en-US" sz="2400" b="1">
                <a:ea typeface="+mn-lt"/>
                <a:cs typeface="+mn-lt"/>
              </a:rPr>
              <a:t>95% survival rate</a:t>
            </a:r>
            <a:r>
              <a:rPr lang="en-US" sz="2400">
                <a:ea typeface="+mn-lt"/>
                <a:cs typeface="+mn-lt"/>
              </a:rPr>
              <a:t>.</a:t>
            </a:r>
            <a:endParaRPr lang="en-US" sz="2400">
              <a:ea typeface="Calibri"/>
              <a:cs typeface="Calibri"/>
            </a:endParaRPr>
          </a:p>
          <a:p>
            <a:endParaRPr lang="en-US" sz="2400">
              <a:ea typeface="Calibri"/>
              <a:cs typeface="Calibri"/>
            </a:endParaRPr>
          </a:p>
          <a:p>
            <a:r>
              <a:rPr lang="en-US" sz="2400" b="1"/>
              <a:t>Technological Opportunity</a:t>
            </a:r>
            <a:endParaRPr lang="en-US" sz="2400">
              <a:ea typeface="Calibri"/>
              <a:cs typeface="Calibri"/>
            </a:endParaRPr>
          </a:p>
          <a:p>
            <a:pPr marL="285750" indent="-285750">
              <a:buFont typeface="Arial"/>
              <a:buChar char="•"/>
            </a:pPr>
            <a:r>
              <a:rPr lang="en-US" sz="2400">
                <a:ea typeface="+mn-lt"/>
                <a:cs typeface="+mn-lt"/>
              </a:rPr>
              <a:t>Affordable </a:t>
            </a:r>
            <a:r>
              <a:rPr lang="en-US" sz="2400" b="1" err="1">
                <a:ea typeface="+mn-lt"/>
                <a:cs typeface="+mn-lt"/>
              </a:rPr>
              <a:t>dermatoscope</a:t>
            </a:r>
            <a:r>
              <a:rPr lang="en-US" sz="2400" b="1">
                <a:ea typeface="+mn-lt"/>
                <a:cs typeface="+mn-lt"/>
              </a:rPr>
              <a:t> attachments</a:t>
            </a:r>
            <a:r>
              <a:rPr lang="en-US" sz="2400">
                <a:ea typeface="+mn-lt"/>
                <a:cs typeface="+mn-lt"/>
              </a:rPr>
              <a:t> and smartphones enable </a:t>
            </a:r>
            <a:r>
              <a:rPr lang="en-US" sz="2400" b="1">
                <a:ea typeface="+mn-lt"/>
                <a:cs typeface="+mn-lt"/>
              </a:rPr>
              <a:t>automated image analysis</a:t>
            </a:r>
            <a:r>
              <a:rPr lang="en-US" sz="2400">
                <a:ea typeface="+mn-lt"/>
                <a:cs typeface="+mn-lt"/>
              </a:rPr>
              <a:t>.</a:t>
            </a:r>
            <a:endParaRPr lang="en-US" sz="2400">
              <a:ea typeface="Calibri"/>
              <a:cs typeface="Calibri"/>
            </a:endParaRPr>
          </a:p>
          <a:p>
            <a:pPr marL="285750" indent="-285750">
              <a:buFont typeface="Arial"/>
              <a:buChar char="•"/>
            </a:pPr>
            <a:r>
              <a:rPr lang="en-US" sz="2400">
                <a:ea typeface="+mn-lt"/>
                <a:cs typeface="+mn-lt"/>
              </a:rPr>
              <a:t>These tools can improve </a:t>
            </a:r>
            <a:r>
              <a:rPr lang="en-US" sz="2400" b="1">
                <a:ea typeface="+mn-lt"/>
                <a:cs typeface="+mn-lt"/>
              </a:rPr>
              <a:t>access to accurate diagnoses</a:t>
            </a:r>
            <a:r>
              <a:rPr lang="en-US" sz="2400">
                <a:ea typeface="+mn-lt"/>
                <a:cs typeface="+mn-lt"/>
              </a:rPr>
              <a:t>, especially in low-resource areas.</a:t>
            </a:r>
            <a:endParaRPr lang="en-US" sz="2400">
              <a:ea typeface="Calibri"/>
              <a:cs typeface="Calibri"/>
            </a:endParaRPr>
          </a:p>
          <a:p>
            <a:endParaRPr lang="en-US" sz="2400">
              <a:ea typeface="Calibri"/>
              <a:cs typeface="Calibri"/>
            </a:endParaRPr>
          </a:p>
          <a:p>
            <a:endParaRPr lang="en-US" sz="2400">
              <a:latin typeface="Calibri"/>
              <a:ea typeface="Calibri"/>
              <a:cs typeface="Calibri"/>
            </a:endParaRPr>
          </a:p>
          <a:p>
            <a:pPr>
              <a:lnSpc>
                <a:spcPct val="150000"/>
              </a:lnSpc>
            </a:pPr>
            <a:endParaRPr lang="en-US" sz="2400" b="1">
              <a:latin typeface="Arial"/>
              <a:ea typeface="Calibri"/>
              <a:cs typeface="Times New Roman"/>
            </a:endParaRPr>
          </a:p>
          <a:p>
            <a:pPr marL="285750" indent="-285750">
              <a:lnSpc>
                <a:spcPct val="150000"/>
              </a:lnSpc>
              <a:buFont typeface="Arial" panose="020B0604020202020204" pitchFamily="34" charset="0"/>
              <a:buChar char="•"/>
            </a:pPr>
            <a:endParaRPr lang="en-US" sz="2400" b="1">
              <a:latin typeface="Arial"/>
              <a:ea typeface="Calibri"/>
              <a:cs typeface="Arial"/>
            </a:endParaRPr>
          </a:p>
        </p:txBody>
      </p:sp>
    </p:spTree>
    <p:extLst>
      <p:ext uri="{BB962C8B-B14F-4D97-AF65-F5344CB8AC3E}">
        <p14:creationId xmlns:p14="http://schemas.microsoft.com/office/powerpoint/2010/main" val="34350136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7F990C-9B36-E48D-C707-713B10EA347E}"/>
            </a:ext>
          </a:extLst>
        </p:cNvPr>
        <p:cNvGrpSpPr/>
        <p:nvPr/>
      </p:nvGrpSpPr>
      <p:grpSpPr>
        <a:xfrm>
          <a:off x="0" y="0"/>
          <a:ext cx="0" cy="0"/>
          <a:chOff x="0" y="0"/>
          <a:chExt cx="0" cy="0"/>
        </a:xfrm>
      </p:grpSpPr>
      <p:pic>
        <p:nvPicPr>
          <p:cNvPr id="10" name="Picture 9" descr="A graph of a forest confusion matrix&#10;&#10;Description automatically generated">
            <a:extLst>
              <a:ext uri="{FF2B5EF4-FFF2-40B4-BE49-F238E27FC236}">
                <a16:creationId xmlns:a16="http://schemas.microsoft.com/office/drawing/2014/main" id="{F5359EB7-C0CF-090A-C0BF-C8740FEAB8E4}"/>
              </a:ext>
            </a:extLst>
          </p:cNvPr>
          <p:cNvPicPr>
            <a:picLocks noChangeAspect="1"/>
          </p:cNvPicPr>
          <p:nvPr/>
        </p:nvPicPr>
        <p:blipFill>
          <a:blip r:embed="rId3"/>
          <a:srcRect t="259" b="-3320"/>
          <a:stretch/>
        </p:blipFill>
        <p:spPr>
          <a:xfrm>
            <a:off x="609601" y="1186051"/>
            <a:ext cx="3425209" cy="3079946"/>
          </a:xfrm>
          <a:prstGeom prst="rect">
            <a:avLst/>
          </a:prstGeom>
          <a:noFill/>
        </p:spPr>
      </p:pic>
      <p:pic>
        <p:nvPicPr>
          <p:cNvPr id="3" name="Picture 2" descr="A graph with blue squares&#10;&#10;Description automatically generated">
            <a:extLst>
              <a:ext uri="{FF2B5EF4-FFF2-40B4-BE49-F238E27FC236}">
                <a16:creationId xmlns:a16="http://schemas.microsoft.com/office/drawing/2014/main" id="{A17447E1-EFDC-6921-0C75-9F07565507BE}"/>
              </a:ext>
            </a:extLst>
          </p:cNvPr>
          <p:cNvPicPr>
            <a:picLocks noChangeAspect="1"/>
          </p:cNvPicPr>
          <p:nvPr/>
        </p:nvPicPr>
        <p:blipFill>
          <a:blip r:embed="rId4"/>
          <a:srcRect l="7596" r="13039" b="-1"/>
          <a:stretch/>
        </p:blipFill>
        <p:spPr>
          <a:xfrm>
            <a:off x="4383311" y="1178302"/>
            <a:ext cx="3425380" cy="2276724"/>
          </a:xfrm>
          <a:prstGeom prst="rect">
            <a:avLst/>
          </a:prstGeom>
          <a:noFill/>
        </p:spPr>
      </p:pic>
      <p:pic>
        <p:nvPicPr>
          <p:cNvPr id="7" name="Picture Placeholder 6" descr="A graph of a curve&#10;&#10;Description automatically generated with medium confidence">
            <a:extLst>
              <a:ext uri="{FF2B5EF4-FFF2-40B4-BE49-F238E27FC236}">
                <a16:creationId xmlns:a16="http://schemas.microsoft.com/office/drawing/2014/main" id="{18178553-A5C1-2CB1-5FA2-80ADFCC01ED5}"/>
              </a:ext>
            </a:extLst>
          </p:cNvPr>
          <p:cNvPicPr>
            <a:picLocks noGrp="1" noChangeAspect="1"/>
          </p:cNvPicPr>
          <p:nvPr>
            <p:ph type="pic" sz="quarter" idx="20"/>
          </p:nvPr>
        </p:nvPicPr>
        <p:blipFill>
          <a:blip r:embed="rId5"/>
          <a:srcRect l="-2154" t="-773" r="1616" b="-297"/>
          <a:stretch/>
        </p:blipFill>
        <p:spPr>
          <a:xfrm>
            <a:off x="8023671" y="1202202"/>
            <a:ext cx="3553640" cy="2218440"/>
          </a:xfrm>
        </p:spPr>
      </p:pic>
      <p:sp>
        <p:nvSpPr>
          <p:cNvPr id="18" name="Title 1">
            <a:extLst>
              <a:ext uri="{FF2B5EF4-FFF2-40B4-BE49-F238E27FC236}">
                <a16:creationId xmlns:a16="http://schemas.microsoft.com/office/drawing/2014/main" id="{1E2EEF8B-115F-4196-A258-AD43E87B2994}"/>
              </a:ext>
            </a:extLst>
          </p:cNvPr>
          <p:cNvSpPr>
            <a:spLocks noGrp="1"/>
          </p:cNvSpPr>
          <p:nvPr>
            <p:ph type="title"/>
          </p:nvPr>
        </p:nvSpPr>
        <p:spPr>
          <a:xfrm>
            <a:off x="609599" y="417419"/>
            <a:ext cx="11332191" cy="1092607"/>
          </a:xfrm>
        </p:spPr>
        <p:txBody>
          <a:bodyPr/>
          <a:lstStyle/>
          <a:p>
            <a:r>
              <a:rPr lang="en-US" altLang="zh-CN" sz="3600" b="1">
                <a:latin typeface="Calibri"/>
                <a:ea typeface="宋体"/>
              </a:rPr>
              <a:t>Results —— Random Forest</a:t>
            </a:r>
            <a:br>
              <a:rPr lang="en-US" altLang="zh-CN" b="1"/>
            </a:br>
            <a:endParaRPr lang="en-US" b="1"/>
          </a:p>
        </p:txBody>
      </p:sp>
      <p:sp>
        <p:nvSpPr>
          <p:cNvPr id="2" name="TextBox 1">
            <a:extLst>
              <a:ext uri="{FF2B5EF4-FFF2-40B4-BE49-F238E27FC236}">
                <a16:creationId xmlns:a16="http://schemas.microsoft.com/office/drawing/2014/main" id="{2F1B4D0B-35B3-987D-8BEC-3C46F15EA1EE}"/>
              </a:ext>
            </a:extLst>
          </p:cNvPr>
          <p:cNvSpPr txBox="1"/>
          <p:nvPr/>
        </p:nvSpPr>
        <p:spPr>
          <a:xfrm>
            <a:off x="4686300" y="3956050"/>
            <a:ext cx="7264400"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r>
              <a:rPr lang="en-US" b="1"/>
              <a:t>With the confusion matrix we can calculate the accuracy, precision, recall, etc. to evaluate the model. </a:t>
            </a:r>
            <a:endParaRPr lang="en-US" b="1">
              <a:ea typeface="Calibri"/>
              <a:cs typeface="Calibri"/>
            </a:endParaRPr>
          </a:p>
          <a:p>
            <a:pPr marL="285750" indent="-285750">
              <a:buFont typeface="Calibri"/>
              <a:buChar char="-"/>
            </a:pPr>
            <a:r>
              <a:rPr lang="en-US" b="1"/>
              <a:t>We chose to use histograms to understand, the contribution or importance of features in the black box. </a:t>
            </a:r>
            <a:endParaRPr lang="en-US" b="1">
              <a:ea typeface="Calibri"/>
              <a:cs typeface="Calibri"/>
            </a:endParaRPr>
          </a:p>
          <a:p>
            <a:pPr marL="285750" indent="-285750">
              <a:buFont typeface="Calibri"/>
              <a:buChar char="-"/>
            </a:pPr>
            <a:r>
              <a:rPr lang="en-US" b="1"/>
              <a:t>We plotted the ROC graph to evaluate the performance of the binary classification model. </a:t>
            </a:r>
            <a:endParaRPr lang="en-US" b="1">
              <a:ea typeface="Calibri"/>
              <a:cs typeface="Calibri"/>
            </a:endParaRPr>
          </a:p>
          <a:p>
            <a:pPr marL="285750" indent="-285750">
              <a:buFont typeface="Calibri"/>
              <a:buChar char="-"/>
            </a:pPr>
            <a:r>
              <a:rPr lang="en-US" b="1"/>
              <a:t>Recognition accuracy after using the random forest model is 94.18%</a:t>
            </a:r>
            <a:endParaRPr lang="en-US" b="1">
              <a:ea typeface="Calibri"/>
              <a:cs typeface="Calibri"/>
            </a:endParaRPr>
          </a:p>
        </p:txBody>
      </p:sp>
    </p:spTree>
    <p:extLst>
      <p:ext uri="{BB962C8B-B14F-4D97-AF65-F5344CB8AC3E}">
        <p14:creationId xmlns:p14="http://schemas.microsoft.com/office/powerpoint/2010/main" val="7501272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7F990C-9B36-E48D-C707-713B10EA34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D23B24-8A6B-3F29-5ED1-D6B9F2F4126D}"/>
              </a:ext>
            </a:extLst>
          </p:cNvPr>
          <p:cNvSpPr>
            <a:spLocks noGrp="1"/>
          </p:cNvSpPr>
          <p:nvPr>
            <p:ph type="title"/>
          </p:nvPr>
        </p:nvSpPr>
        <p:spPr>
          <a:xfrm>
            <a:off x="609599" y="417419"/>
            <a:ext cx="11332191" cy="1092607"/>
          </a:xfrm>
        </p:spPr>
        <p:txBody>
          <a:bodyPr/>
          <a:lstStyle/>
          <a:p>
            <a:r>
              <a:rPr lang="en-US" altLang="zh-CN" sz="3600" b="1">
                <a:latin typeface="Calibri"/>
                <a:ea typeface="宋体"/>
              </a:rPr>
              <a:t>Results —— </a:t>
            </a:r>
            <a:r>
              <a:rPr lang="en-US" altLang="zh-CN" sz="3600" b="1" err="1">
                <a:latin typeface="Calibri"/>
                <a:ea typeface="宋体"/>
              </a:rPr>
              <a:t>CatBoost</a:t>
            </a:r>
            <a:r>
              <a:rPr lang="en-US" altLang="zh-CN" sz="3600" b="1">
                <a:latin typeface="Calibri"/>
                <a:ea typeface="宋体"/>
              </a:rPr>
              <a:t> &amp; </a:t>
            </a:r>
            <a:r>
              <a:rPr lang="en-US" altLang="zh-CN" sz="3600" b="1" err="1">
                <a:latin typeface="Calibri"/>
                <a:ea typeface="宋体"/>
              </a:rPr>
              <a:t>XGBoost</a:t>
            </a:r>
            <a:br>
              <a:rPr lang="en-US" altLang="zh-CN" b="1"/>
            </a:br>
            <a:endParaRPr lang="en-US" b="1"/>
          </a:p>
        </p:txBody>
      </p:sp>
      <p:pic>
        <p:nvPicPr>
          <p:cNvPr id="12" name="Picture 11" descr="A chart with numbers and labels&#10;&#10;Description automatically generated">
            <a:extLst>
              <a:ext uri="{FF2B5EF4-FFF2-40B4-BE49-F238E27FC236}">
                <a16:creationId xmlns:a16="http://schemas.microsoft.com/office/drawing/2014/main" id="{D2D798A3-7170-FDB2-B87F-E71D9875E270}"/>
              </a:ext>
            </a:extLst>
          </p:cNvPr>
          <p:cNvPicPr>
            <a:picLocks noChangeAspect="1"/>
          </p:cNvPicPr>
          <p:nvPr/>
        </p:nvPicPr>
        <p:blipFill>
          <a:blip r:embed="rId3"/>
          <a:stretch>
            <a:fillRect/>
          </a:stretch>
        </p:blipFill>
        <p:spPr>
          <a:xfrm>
            <a:off x="611402" y="1110694"/>
            <a:ext cx="2601439" cy="2313570"/>
          </a:xfrm>
          <a:prstGeom prst="rect">
            <a:avLst/>
          </a:prstGeom>
        </p:spPr>
      </p:pic>
      <p:pic>
        <p:nvPicPr>
          <p:cNvPr id="14" name="Picture 13" descr="A blue squares with white text&#10;&#10;Description automatically generated">
            <a:extLst>
              <a:ext uri="{FF2B5EF4-FFF2-40B4-BE49-F238E27FC236}">
                <a16:creationId xmlns:a16="http://schemas.microsoft.com/office/drawing/2014/main" id="{0EDB38C9-D56C-7FC9-768F-E1FF57F9FC32}"/>
              </a:ext>
            </a:extLst>
          </p:cNvPr>
          <p:cNvPicPr>
            <a:picLocks noChangeAspect="1"/>
          </p:cNvPicPr>
          <p:nvPr/>
        </p:nvPicPr>
        <p:blipFill>
          <a:blip r:embed="rId4"/>
          <a:stretch>
            <a:fillRect/>
          </a:stretch>
        </p:blipFill>
        <p:spPr>
          <a:xfrm>
            <a:off x="592302" y="3519457"/>
            <a:ext cx="2621877" cy="2333296"/>
          </a:xfrm>
          <a:prstGeom prst="rect">
            <a:avLst/>
          </a:prstGeom>
        </p:spPr>
      </p:pic>
      <p:pic>
        <p:nvPicPr>
          <p:cNvPr id="3" name="Picture 2" descr="A graph with blue rectangles&#10;&#10;Description automatically generated">
            <a:extLst>
              <a:ext uri="{FF2B5EF4-FFF2-40B4-BE49-F238E27FC236}">
                <a16:creationId xmlns:a16="http://schemas.microsoft.com/office/drawing/2014/main" id="{A10DFF08-3D95-06FE-CA08-D8263B09F2EE}"/>
              </a:ext>
            </a:extLst>
          </p:cNvPr>
          <p:cNvPicPr>
            <a:picLocks noChangeAspect="1"/>
          </p:cNvPicPr>
          <p:nvPr/>
        </p:nvPicPr>
        <p:blipFill>
          <a:blip r:embed="rId5"/>
          <a:stretch>
            <a:fillRect/>
          </a:stretch>
        </p:blipFill>
        <p:spPr>
          <a:xfrm>
            <a:off x="3373321" y="1091968"/>
            <a:ext cx="4534675" cy="2350894"/>
          </a:xfrm>
          <a:prstGeom prst="rect">
            <a:avLst/>
          </a:prstGeom>
        </p:spPr>
      </p:pic>
      <p:pic>
        <p:nvPicPr>
          <p:cNvPr id="4" name="Picture 3" descr="A blue and white bar graph&#10;&#10;Description automatically generated">
            <a:extLst>
              <a:ext uri="{FF2B5EF4-FFF2-40B4-BE49-F238E27FC236}">
                <a16:creationId xmlns:a16="http://schemas.microsoft.com/office/drawing/2014/main" id="{5F8E0ECE-66CC-BD75-CC2D-EF494BBF5C3E}"/>
              </a:ext>
            </a:extLst>
          </p:cNvPr>
          <p:cNvPicPr>
            <a:picLocks noChangeAspect="1"/>
          </p:cNvPicPr>
          <p:nvPr/>
        </p:nvPicPr>
        <p:blipFill>
          <a:blip r:embed="rId6"/>
          <a:stretch>
            <a:fillRect/>
          </a:stretch>
        </p:blipFill>
        <p:spPr>
          <a:xfrm>
            <a:off x="3372895" y="3481852"/>
            <a:ext cx="4523136" cy="2316588"/>
          </a:xfrm>
          <a:prstGeom prst="rect">
            <a:avLst/>
          </a:prstGeom>
        </p:spPr>
      </p:pic>
      <p:pic>
        <p:nvPicPr>
          <p:cNvPr id="5" name="Picture 4" descr="A graph of a graph with numbers and a line&#10;&#10;Description automatically generated with medium confidence">
            <a:extLst>
              <a:ext uri="{FF2B5EF4-FFF2-40B4-BE49-F238E27FC236}">
                <a16:creationId xmlns:a16="http://schemas.microsoft.com/office/drawing/2014/main" id="{15C0E54E-0F55-62E1-D462-EB075A7046FD}"/>
              </a:ext>
            </a:extLst>
          </p:cNvPr>
          <p:cNvPicPr>
            <a:picLocks noChangeAspect="1"/>
          </p:cNvPicPr>
          <p:nvPr/>
        </p:nvPicPr>
        <p:blipFill>
          <a:blip r:embed="rId7"/>
          <a:stretch>
            <a:fillRect/>
          </a:stretch>
        </p:blipFill>
        <p:spPr>
          <a:xfrm>
            <a:off x="7998598" y="1086392"/>
            <a:ext cx="3759046" cy="2337266"/>
          </a:xfrm>
          <a:prstGeom prst="rect">
            <a:avLst/>
          </a:prstGeom>
        </p:spPr>
      </p:pic>
      <p:sp>
        <p:nvSpPr>
          <p:cNvPr id="6" name="TextBox 5">
            <a:extLst>
              <a:ext uri="{FF2B5EF4-FFF2-40B4-BE49-F238E27FC236}">
                <a16:creationId xmlns:a16="http://schemas.microsoft.com/office/drawing/2014/main" id="{D0DD1A03-D974-D6D6-8E22-F8E98B2F4154}"/>
              </a:ext>
            </a:extLst>
          </p:cNvPr>
          <p:cNvSpPr txBox="1"/>
          <p:nvPr/>
        </p:nvSpPr>
        <p:spPr>
          <a:xfrm>
            <a:off x="7883913" y="3479180"/>
            <a:ext cx="4291979"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Calibri"/>
              <a:buChar char="-"/>
            </a:pPr>
            <a:r>
              <a:rPr lang="en-US" sz="1400" b="1"/>
              <a:t>The blue curve shows that the model's accuracy on the training set is consistently higher than the cross-validation accuracy, indicating that the model fits the training data well. </a:t>
            </a:r>
            <a:endParaRPr lang="en-US" sz="1400" b="1">
              <a:ea typeface="Calibri"/>
              <a:cs typeface="Calibri"/>
            </a:endParaRPr>
          </a:p>
          <a:p>
            <a:pPr marL="171450" indent="-171450">
              <a:buFont typeface="Calibri"/>
              <a:buChar char="-"/>
            </a:pPr>
            <a:r>
              <a:rPr lang="en-US" sz="1400" b="1"/>
              <a:t>The orange curve gradually rises and stabilizes with the increase of training samples, indicating that the model's performance on unseen data gradually improves as the amount of data grows. </a:t>
            </a:r>
            <a:endParaRPr lang="en-US" sz="1400" b="1">
              <a:ea typeface="Calibri"/>
              <a:cs typeface="Calibri"/>
            </a:endParaRPr>
          </a:p>
          <a:p>
            <a:pPr marL="171450" indent="-171450">
              <a:buFont typeface="Calibri"/>
              <a:buChar char="-"/>
            </a:pPr>
            <a:r>
              <a:rPr lang="en-US" sz="1400" b="1"/>
              <a:t>The gap between the blue and orange curves reflects the degree of overfitting of the model. </a:t>
            </a:r>
            <a:endParaRPr lang="en-US" sz="1400" b="1">
              <a:ea typeface="Calibri"/>
              <a:cs typeface="Calibri"/>
            </a:endParaRPr>
          </a:p>
          <a:p>
            <a:pPr marL="171450" indent="-171450">
              <a:buFont typeface="Calibri"/>
              <a:buChar char="-"/>
            </a:pPr>
            <a:r>
              <a:rPr lang="en-US" sz="1400" b="1"/>
              <a:t>We ended up with an accuracy of 94.92% with </a:t>
            </a:r>
            <a:r>
              <a:rPr lang="en-US" sz="1400" b="1" err="1"/>
              <a:t>Catboost</a:t>
            </a:r>
            <a:r>
              <a:rPr lang="en-US" sz="1400" b="1"/>
              <a:t> and 94.29% with </a:t>
            </a:r>
            <a:r>
              <a:rPr lang="en-US" sz="1400" b="1" err="1"/>
              <a:t>XGBoost</a:t>
            </a:r>
            <a:r>
              <a:rPr lang="en-US" sz="1400" b="1"/>
              <a:t>.</a:t>
            </a:r>
            <a:endParaRPr lang="en-US" sz="1400" b="1">
              <a:ea typeface="Calibri"/>
              <a:cs typeface="Calibri"/>
            </a:endParaRPr>
          </a:p>
        </p:txBody>
      </p:sp>
    </p:spTree>
    <p:extLst>
      <p:ext uri="{BB962C8B-B14F-4D97-AF65-F5344CB8AC3E}">
        <p14:creationId xmlns:p14="http://schemas.microsoft.com/office/powerpoint/2010/main" val="36454231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15A024-349E-F833-EBBE-56A5D1201C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37C7B8-E7A8-B21D-4BD6-49565950CE22}"/>
              </a:ext>
            </a:extLst>
          </p:cNvPr>
          <p:cNvSpPr>
            <a:spLocks noGrp="1"/>
          </p:cNvSpPr>
          <p:nvPr>
            <p:ph type="title"/>
          </p:nvPr>
        </p:nvSpPr>
        <p:spPr>
          <a:xfrm>
            <a:off x="609599" y="417419"/>
            <a:ext cx="11332191" cy="1092607"/>
          </a:xfrm>
        </p:spPr>
        <p:txBody>
          <a:bodyPr/>
          <a:lstStyle/>
          <a:p>
            <a:r>
              <a:rPr lang="en-US" altLang="zh-CN" sz="3600" b="1">
                <a:latin typeface="Calibri"/>
                <a:ea typeface="宋体"/>
              </a:rPr>
              <a:t>Results —— SVM</a:t>
            </a:r>
            <a:br>
              <a:rPr lang="en-US" altLang="zh-CN" b="1"/>
            </a:br>
            <a:endParaRPr lang="en-US" b="1"/>
          </a:p>
        </p:txBody>
      </p:sp>
      <p:pic>
        <p:nvPicPr>
          <p:cNvPr id="6" name="Picture 5" descr="A graph of training distribution&#10;&#10;Description automatically generated with medium confidence">
            <a:extLst>
              <a:ext uri="{FF2B5EF4-FFF2-40B4-BE49-F238E27FC236}">
                <a16:creationId xmlns:a16="http://schemas.microsoft.com/office/drawing/2014/main" id="{B8DB5C50-DCE2-4439-24F7-E07AB1BF8E9B}"/>
              </a:ext>
            </a:extLst>
          </p:cNvPr>
          <p:cNvPicPr>
            <a:picLocks noChangeAspect="1"/>
          </p:cNvPicPr>
          <p:nvPr/>
        </p:nvPicPr>
        <p:blipFill>
          <a:blip r:embed="rId3"/>
          <a:stretch>
            <a:fillRect/>
          </a:stretch>
        </p:blipFill>
        <p:spPr>
          <a:xfrm>
            <a:off x="414271" y="1163906"/>
            <a:ext cx="4036853" cy="3939254"/>
          </a:xfrm>
          <a:prstGeom prst="rect">
            <a:avLst/>
          </a:prstGeom>
        </p:spPr>
      </p:pic>
      <p:pic>
        <p:nvPicPr>
          <p:cNvPr id="8" name="Picture 7">
            <a:extLst>
              <a:ext uri="{FF2B5EF4-FFF2-40B4-BE49-F238E27FC236}">
                <a16:creationId xmlns:a16="http://schemas.microsoft.com/office/drawing/2014/main" id="{394A16BE-587C-5CDE-563F-298D6168F74E}"/>
              </a:ext>
            </a:extLst>
          </p:cNvPr>
          <p:cNvPicPr>
            <a:picLocks noChangeAspect="1"/>
          </p:cNvPicPr>
          <p:nvPr/>
        </p:nvPicPr>
        <p:blipFill>
          <a:blip r:embed="rId4"/>
          <a:stretch>
            <a:fillRect/>
          </a:stretch>
        </p:blipFill>
        <p:spPr>
          <a:xfrm>
            <a:off x="4662406" y="1112630"/>
            <a:ext cx="3960618" cy="4016347"/>
          </a:xfrm>
          <a:prstGeom prst="rect">
            <a:avLst/>
          </a:prstGeom>
        </p:spPr>
      </p:pic>
      <p:sp>
        <p:nvSpPr>
          <p:cNvPr id="4" name="TextBox 3">
            <a:extLst>
              <a:ext uri="{FF2B5EF4-FFF2-40B4-BE49-F238E27FC236}">
                <a16:creationId xmlns:a16="http://schemas.microsoft.com/office/drawing/2014/main" id="{3955BFDF-8033-4247-3965-29C3F8031A0F}"/>
              </a:ext>
            </a:extLst>
          </p:cNvPr>
          <p:cNvSpPr txBox="1"/>
          <p:nvPr/>
        </p:nvSpPr>
        <p:spPr>
          <a:xfrm>
            <a:off x="8737600" y="1111250"/>
            <a:ext cx="3352800"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r>
              <a:rPr lang="en-US"/>
              <a:t>The distribution graph after dimensionality reduction by PCA shows that the distribution of data features in the training set and test set is consistent, and the model has good generalization ability. </a:t>
            </a:r>
          </a:p>
          <a:p>
            <a:pPr marL="285750" indent="-285750">
              <a:buFont typeface="Calibri"/>
              <a:buChar char="-"/>
            </a:pPr>
            <a:endParaRPr lang="en-US"/>
          </a:p>
          <a:p>
            <a:pPr marL="285750" indent="-285750">
              <a:buFont typeface="Calibri"/>
              <a:buChar char="-"/>
            </a:pPr>
            <a:r>
              <a:rPr lang="en-US"/>
              <a:t>However, the overlapping region between the data points may indicate the difficulty of distinguishing between the categories, and the classification effect needs to be further improved by more complex models or feature engineering.</a:t>
            </a:r>
            <a:endParaRPr lang="en-US">
              <a:ea typeface="Calibri"/>
              <a:cs typeface="Calibri"/>
            </a:endParaRPr>
          </a:p>
        </p:txBody>
      </p:sp>
    </p:spTree>
    <p:extLst>
      <p:ext uri="{BB962C8B-B14F-4D97-AF65-F5344CB8AC3E}">
        <p14:creationId xmlns:p14="http://schemas.microsoft.com/office/powerpoint/2010/main" val="23426871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59F5BC-A28C-7559-C23D-2543327B2C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ACE154-BEA1-7693-AA5F-7D0B55744344}"/>
              </a:ext>
            </a:extLst>
          </p:cNvPr>
          <p:cNvSpPr>
            <a:spLocks noGrp="1"/>
          </p:cNvSpPr>
          <p:nvPr>
            <p:ph type="title"/>
          </p:nvPr>
        </p:nvSpPr>
        <p:spPr>
          <a:xfrm>
            <a:off x="609599" y="417419"/>
            <a:ext cx="11332191" cy="1092607"/>
          </a:xfrm>
        </p:spPr>
        <p:txBody>
          <a:bodyPr/>
          <a:lstStyle/>
          <a:p>
            <a:r>
              <a:rPr lang="en-US" altLang="zh-CN" sz="3600" b="1">
                <a:latin typeface="Calibri"/>
                <a:ea typeface="宋体"/>
              </a:rPr>
              <a:t>Results —— SVM</a:t>
            </a:r>
            <a:br>
              <a:rPr lang="en-US" altLang="zh-CN" b="1"/>
            </a:br>
            <a:endParaRPr lang="en-US" b="1"/>
          </a:p>
        </p:txBody>
      </p:sp>
      <p:pic>
        <p:nvPicPr>
          <p:cNvPr id="4" name="Picture 3" descr="A diagram of a red and blue line&#10;&#10;Description automatically generated with medium confidence">
            <a:extLst>
              <a:ext uri="{FF2B5EF4-FFF2-40B4-BE49-F238E27FC236}">
                <a16:creationId xmlns:a16="http://schemas.microsoft.com/office/drawing/2014/main" id="{D456DE1C-628A-D2B9-4141-F81B5D451439}"/>
              </a:ext>
            </a:extLst>
          </p:cNvPr>
          <p:cNvPicPr>
            <a:picLocks noChangeAspect="1"/>
          </p:cNvPicPr>
          <p:nvPr/>
        </p:nvPicPr>
        <p:blipFill>
          <a:blip r:embed="rId3"/>
          <a:stretch>
            <a:fillRect/>
          </a:stretch>
        </p:blipFill>
        <p:spPr>
          <a:xfrm>
            <a:off x="609845" y="1097859"/>
            <a:ext cx="6267450" cy="3943350"/>
          </a:xfrm>
          <a:prstGeom prst="rect">
            <a:avLst/>
          </a:prstGeom>
        </p:spPr>
      </p:pic>
      <p:sp>
        <p:nvSpPr>
          <p:cNvPr id="5" name="TextBox 4">
            <a:extLst>
              <a:ext uri="{FF2B5EF4-FFF2-40B4-BE49-F238E27FC236}">
                <a16:creationId xmlns:a16="http://schemas.microsoft.com/office/drawing/2014/main" id="{5FAEA91D-4199-BD7A-6785-69B09B78729D}"/>
              </a:ext>
            </a:extLst>
          </p:cNvPr>
          <p:cNvSpPr txBox="1"/>
          <p:nvPr/>
        </p:nvSpPr>
        <p:spPr>
          <a:xfrm>
            <a:off x="7047571" y="1781717"/>
            <a:ext cx="4992028"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The red area indicates the range belonging to category 1, and the blue area indicates the range belonging to category 2. The gradient color indicates the model's confidence in the classification. The darker the color, the more certain the classification is; the lighter the color, it represents an increase in uncertainty and approaching the decision boundary. </a:t>
            </a:r>
          </a:p>
          <a:p>
            <a:endParaRPr lang="en-US" b="1">
              <a:ea typeface="Calibri"/>
              <a:cs typeface="Calibri"/>
            </a:endParaRPr>
          </a:p>
        </p:txBody>
      </p:sp>
    </p:spTree>
    <p:extLst>
      <p:ext uri="{BB962C8B-B14F-4D97-AF65-F5344CB8AC3E}">
        <p14:creationId xmlns:p14="http://schemas.microsoft.com/office/powerpoint/2010/main" val="39250984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D49342-70F0-6E20-CF40-DA8E5AB4C9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8FD256-14E0-9674-5327-4FB52C8C7E17}"/>
              </a:ext>
            </a:extLst>
          </p:cNvPr>
          <p:cNvSpPr>
            <a:spLocks noGrp="1"/>
          </p:cNvSpPr>
          <p:nvPr>
            <p:ph type="title"/>
          </p:nvPr>
        </p:nvSpPr>
        <p:spPr>
          <a:xfrm>
            <a:off x="609599" y="417419"/>
            <a:ext cx="11332191" cy="1092607"/>
          </a:xfrm>
        </p:spPr>
        <p:txBody>
          <a:bodyPr/>
          <a:lstStyle/>
          <a:p>
            <a:r>
              <a:rPr lang="en-US" altLang="zh-CN" sz="3600" b="1">
                <a:latin typeface="Calibri"/>
                <a:ea typeface="宋体"/>
              </a:rPr>
              <a:t>Results —— MLP</a:t>
            </a:r>
            <a:br>
              <a:rPr lang="en-US" altLang="zh-CN" b="1"/>
            </a:br>
            <a:endParaRPr lang="en-US" b="1"/>
          </a:p>
        </p:txBody>
      </p:sp>
      <p:pic>
        <p:nvPicPr>
          <p:cNvPr id="3" name="Picture 2" descr="A blue squares with white text&#10;&#10;Description automatically generated">
            <a:extLst>
              <a:ext uri="{FF2B5EF4-FFF2-40B4-BE49-F238E27FC236}">
                <a16:creationId xmlns:a16="http://schemas.microsoft.com/office/drawing/2014/main" id="{16F121D5-D989-922A-9522-ADC06D243438}"/>
              </a:ext>
            </a:extLst>
          </p:cNvPr>
          <p:cNvPicPr>
            <a:picLocks noChangeAspect="1"/>
          </p:cNvPicPr>
          <p:nvPr/>
        </p:nvPicPr>
        <p:blipFill>
          <a:blip r:embed="rId3"/>
          <a:stretch>
            <a:fillRect/>
          </a:stretch>
        </p:blipFill>
        <p:spPr>
          <a:xfrm>
            <a:off x="6632787" y="414751"/>
            <a:ext cx="3831993" cy="3218675"/>
          </a:xfrm>
          <a:prstGeom prst="rect">
            <a:avLst/>
          </a:prstGeom>
        </p:spPr>
      </p:pic>
      <p:pic>
        <p:nvPicPr>
          <p:cNvPr id="4" name="Picture 3" descr="A graph of a loss curve&#10;&#10;Description automatically generated">
            <a:extLst>
              <a:ext uri="{FF2B5EF4-FFF2-40B4-BE49-F238E27FC236}">
                <a16:creationId xmlns:a16="http://schemas.microsoft.com/office/drawing/2014/main" id="{6F25658B-D9E8-32DD-01E5-E6523E9A07A6}"/>
              </a:ext>
            </a:extLst>
          </p:cNvPr>
          <p:cNvPicPr>
            <a:picLocks noChangeAspect="1"/>
          </p:cNvPicPr>
          <p:nvPr/>
        </p:nvPicPr>
        <p:blipFill>
          <a:blip r:embed="rId4"/>
          <a:stretch>
            <a:fillRect/>
          </a:stretch>
        </p:blipFill>
        <p:spPr>
          <a:xfrm>
            <a:off x="1088095" y="950456"/>
            <a:ext cx="4217175" cy="2612870"/>
          </a:xfrm>
          <a:prstGeom prst="rect">
            <a:avLst/>
          </a:prstGeom>
        </p:spPr>
      </p:pic>
      <p:pic>
        <p:nvPicPr>
          <p:cNvPr id="5" name="Picture 4" descr="A graph of a graph showing the value of a training set&#10;&#10;Description automatically generated with medium confidence">
            <a:extLst>
              <a:ext uri="{FF2B5EF4-FFF2-40B4-BE49-F238E27FC236}">
                <a16:creationId xmlns:a16="http://schemas.microsoft.com/office/drawing/2014/main" id="{A3A07A0B-7EDA-D5F0-9F9D-40A97E40FE66}"/>
              </a:ext>
            </a:extLst>
          </p:cNvPr>
          <p:cNvPicPr>
            <a:picLocks noChangeAspect="1"/>
          </p:cNvPicPr>
          <p:nvPr/>
        </p:nvPicPr>
        <p:blipFill>
          <a:blip r:embed="rId5"/>
          <a:stretch>
            <a:fillRect/>
          </a:stretch>
        </p:blipFill>
        <p:spPr>
          <a:xfrm>
            <a:off x="1080005" y="3445225"/>
            <a:ext cx="4189992" cy="2588089"/>
          </a:xfrm>
          <a:prstGeom prst="rect">
            <a:avLst/>
          </a:prstGeom>
        </p:spPr>
      </p:pic>
      <p:pic>
        <p:nvPicPr>
          <p:cNvPr id="6" name="Picture 5" descr="A graph of a number of probability&#10;&#10;Description automatically generated">
            <a:extLst>
              <a:ext uri="{FF2B5EF4-FFF2-40B4-BE49-F238E27FC236}">
                <a16:creationId xmlns:a16="http://schemas.microsoft.com/office/drawing/2014/main" id="{83C928CB-4234-A094-FD75-6C24E66DA7C9}"/>
              </a:ext>
            </a:extLst>
          </p:cNvPr>
          <p:cNvPicPr>
            <a:picLocks noChangeAspect="1"/>
          </p:cNvPicPr>
          <p:nvPr/>
        </p:nvPicPr>
        <p:blipFill>
          <a:blip r:embed="rId6"/>
          <a:stretch>
            <a:fillRect/>
          </a:stretch>
        </p:blipFill>
        <p:spPr>
          <a:xfrm>
            <a:off x="6414042" y="3750760"/>
            <a:ext cx="4264258" cy="2769993"/>
          </a:xfrm>
          <a:prstGeom prst="rect">
            <a:avLst/>
          </a:prstGeom>
        </p:spPr>
      </p:pic>
    </p:spTree>
    <p:extLst>
      <p:ext uri="{BB962C8B-B14F-4D97-AF65-F5344CB8AC3E}">
        <p14:creationId xmlns:p14="http://schemas.microsoft.com/office/powerpoint/2010/main" val="22248675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D49342-70F0-6E20-CF40-DA8E5AB4C9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8FD256-14E0-9674-5327-4FB52C8C7E17}"/>
              </a:ext>
            </a:extLst>
          </p:cNvPr>
          <p:cNvSpPr>
            <a:spLocks noGrp="1"/>
          </p:cNvSpPr>
          <p:nvPr>
            <p:ph type="title"/>
          </p:nvPr>
        </p:nvSpPr>
        <p:spPr>
          <a:xfrm>
            <a:off x="609599" y="417419"/>
            <a:ext cx="11332191" cy="1092607"/>
          </a:xfrm>
        </p:spPr>
        <p:txBody>
          <a:bodyPr/>
          <a:lstStyle/>
          <a:p>
            <a:r>
              <a:rPr lang="en-US" altLang="zh-CN" sz="3600" b="1">
                <a:latin typeface="Calibri"/>
                <a:ea typeface="宋体"/>
              </a:rPr>
              <a:t>Results </a:t>
            </a:r>
            <a:br>
              <a:rPr lang="en-US" altLang="zh-CN" b="1"/>
            </a:br>
            <a:endParaRPr lang="en-US" b="1"/>
          </a:p>
        </p:txBody>
      </p:sp>
      <p:graphicFrame>
        <p:nvGraphicFramePr>
          <p:cNvPr id="8" name="Table 7">
            <a:extLst>
              <a:ext uri="{FF2B5EF4-FFF2-40B4-BE49-F238E27FC236}">
                <a16:creationId xmlns:a16="http://schemas.microsoft.com/office/drawing/2014/main" id="{734D8826-0273-E831-7207-729CD55D251F}"/>
              </a:ext>
            </a:extLst>
          </p:cNvPr>
          <p:cNvGraphicFramePr>
            <a:graphicFrameLocks noGrp="1"/>
          </p:cNvGraphicFramePr>
          <p:nvPr>
            <p:extLst>
              <p:ext uri="{D42A27DB-BD31-4B8C-83A1-F6EECF244321}">
                <p14:modId xmlns:p14="http://schemas.microsoft.com/office/powerpoint/2010/main" val="1636803114"/>
              </p:ext>
            </p:extLst>
          </p:nvPr>
        </p:nvGraphicFramePr>
        <p:xfrm>
          <a:off x="2011680" y="1712976"/>
          <a:ext cx="8168640" cy="3200400"/>
        </p:xfrm>
        <a:graphic>
          <a:graphicData uri="http://schemas.openxmlformats.org/drawingml/2006/table">
            <a:tbl>
              <a:tblPr firstRow="1" bandRow="1">
                <a:tableStyleId>{5C22544A-7EE6-4342-B048-85BDC9FD1C3A}</a:tableStyleId>
              </a:tblPr>
              <a:tblGrid>
                <a:gridCol w="4084320">
                  <a:extLst>
                    <a:ext uri="{9D8B030D-6E8A-4147-A177-3AD203B41FA5}">
                      <a16:colId xmlns:a16="http://schemas.microsoft.com/office/drawing/2014/main" val="1678742204"/>
                    </a:ext>
                  </a:extLst>
                </a:gridCol>
                <a:gridCol w="4084320">
                  <a:extLst>
                    <a:ext uri="{9D8B030D-6E8A-4147-A177-3AD203B41FA5}">
                      <a16:colId xmlns:a16="http://schemas.microsoft.com/office/drawing/2014/main" val="2213457017"/>
                    </a:ext>
                  </a:extLst>
                </a:gridCol>
              </a:tblGrid>
              <a:tr h="370840">
                <a:tc>
                  <a:txBody>
                    <a:bodyPr/>
                    <a:lstStyle/>
                    <a:p>
                      <a:r>
                        <a:rPr lang="en-US"/>
                        <a:t>Model</a:t>
                      </a:r>
                    </a:p>
                  </a:txBody>
                  <a:tcPr/>
                </a:tc>
                <a:tc>
                  <a:txBody>
                    <a:bodyPr/>
                    <a:lstStyle/>
                    <a:p>
                      <a:r>
                        <a:rPr lang="en-US"/>
                        <a:t>Accuracy</a:t>
                      </a:r>
                    </a:p>
                  </a:txBody>
                  <a:tcPr/>
                </a:tc>
                <a:extLst>
                  <a:ext uri="{0D108BD9-81ED-4DB2-BD59-A6C34878D82A}">
                    <a16:rowId xmlns:a16="http://schemas.microsoft.com/office/drawing/2014/main" val="3487471675"/>
                  </a:ext>
                </a:extLst>
              </a:tr>
              <a:tr h="370840">
                <a:tc>
                  <a:txBody>
                    <a:bodyPr/>
                    <a:lstStyle/>
                    <a:p>
                      <a:r>
                        <a:rPr lang="en-US"/>
                        <a:t>CNN</a:t>
                      </a:r>
                    </a:p>
                  </a:txBody>
                  <a:tcPr/>
                </a:tc>
                <a:tc>
                  <a:txBody>
                    <a:bodyPr/>
                    <a:lstStyle/>
                    <a:p>
                      <a:r>
                        <a:rPr lang="en-US"/>
                        <a:t>78.73%</a:t>
                      </a:r>
                    </a:p>
                  </a:txBody>
                  <a:tcPr/>
                </a:tc>
                <a:extLst>
                  <a:ext uri="{0D108BD9-81ED-4DB2-BD59-A6C34878D82A}">
                    <a16:rowId xmlns:a16="http://schemas.microsoft.com/office/drawing/2014/main" val="2744259011"/>
                  </a:ext>
                </a:extLst>
              </a:tr>
              <a:tr h="370840">
                <a:tc>
                  <a:txBody>
                    <a:bodyPr/>
                    <a:lstStyle/>
                    <a:p>
                      <a:r>
                        <a:rPr lang="en-US"/>
                        <a:t>CNN+Random Forest</a:t>
                      </a:r>
                    </a:p>
                  </a:txBody>
                  <a:tcPr/>
                </a:tc>
                <a:tc>
                  <a:txBody>
                    <a:bodyPr/>
                    <a:lstStyle/>
                    <a:p>
                      <a:r>
                        <a:rPr lang="en-US"/>
                        <a:t>94.18%</a:t>
                      </a:r>
                    </a:p>
                  </a:txBody>
                  <a:tcPr/>
                </a:tc>
                <a:extLst>
                  <a:ext uri="{0D108BD9-81ED-4DB2-BD59-A6C34878D82A}">
                    <a16:rowId xmlns:a16="http://schemas.microsoft.com/office/drawing/2014/main" val="3020184332"/>
                  </a:ext>
                </a:extLst>
              </a:tr>
              <a:tr h="370840">
                <a:tc>
                  <a:txBody>
                    <a:bodyPr/>
                    <a:lstStyle/>
                    <a:p>
                      <a:r>
                        <a:rPr lang="en-US"/>
                        <a:t>CNN+Catboost</a:t>
                      </a:r>
                      <a:endParaRPr lang="en-US" err="1"/>
                    </a:p>
                  </a:txBody>
                  <a:tcPr/>
                </a:tc>
                <a:tc>
                  <a:txBody>
                    <a:bodyPr/>
                    <a:lstStyle/>
                    <a:p>
                      <a:r>
                        <a:rPr lang="en-US"/>
                        <a:t>94.92%</a:t>
                      </a:r>
                    </a:p>
                  </a:txBody>
                  <a:tcPr/>
                </a:tc>
                <a:extLst>
                  <a:ext uri="{0D108BD9-81ED-4DB2-BD59-A6C34878D82A}">
                    <a16:rowId xmlns:a16="http://schemas.microsoft.com/office/drawing/2014/main" val="3177895353"/>
                  </a:ext>
                </a:extLst>
              </a:tr>
              <a:tr h="370840">
                <a:tc>
                  <a:txBody>
                    <a:bodyPr/>
                    <a:lstStyle/>
                    <a:p>
                      <a:r>
                        <a:rPr lang="en-US"/>
                        <a:t>CNN+XGBoost</a:t>
                      </a:r>
                      <a:endParaRPr lang="en-US" err="1"/>
                    </a:p>
                  </a:txBody>
                  <a:tcPr/>
                </a:tc>
                <a:tc>
                  <a:txBody>
                    <a:bodyPr/>
                    <a:lstStyle/>
                    <a:p>
                      <a:r>
                        <a:rPr lang="en-US"/>
                        <a:t>94.29%</a:t>
                      </a:r>
                    </a:p>
                  </a:txBody>
                  <a:tcPr/>
                </a:tc>
                <a:extLst>
                  <a:ext uri="{0D108BD9-81ED-4DB2-BD59-A6C34878D82A}">
                    <a16:rowId xmlns:a16="http://schemas.microsoft.com/office/drawing/2014/main" val="1192214454"/>
                  </a:ext>
                </a:extLst>
              </a:tr>
              <a:tr h="370840">
                <a:tc>
                  <a:txBody>
                    <a:bodyPr/>
                    <a:lstStyle/>
                    <a:p>
                      <a:r>
                        <a:rPr lang="en-US"/>
                        <a:t>CNN+SVM</a:t>
                      </a:r>
                    </a:p>
                  </a:txBody>
                  <a:tcPr/>
                </a:tc>
                <a:tc>
                  <a:txBody>
                    <a:bodyPr/>
                    <a:lstStyle/>
                    <a:p>
                      <a:r>
                        <a:rPr lang="en-US"/>
                        <a:t>83.39%</a:t>
                      </a:r>
                    </a:p>
                  </a:txBody>
                  <a:tcPr/>
                </a:tc>
                <a:extLst>
                  <a:ext uri="{0D108BD9-81ED-4DB2-BD59-A6C34878D82A}">
                    <a16:rowId xmlns:a16="http://schemas.microsoft.com/office/drawing/2014/main" val="2580874121"/>
                  </a:ext>
                </a:extLst>
              </a:tr>
              <a:tr h="370839">
                <a:tc>
                  <a:txBody>
                    <a:bodyPr/>
                    <a:lstStyle/>
                    <a:p>
                      <a:pPr lvl="0">
                        <a:buNone/>
                      </a:pPr>
                      <a:r>
                        <a:rPr lang="en-US"/>
                        <a:t>CNN+MLP</a:t>
                      </a:r>
                    </a:p>
                  </a:txBody>
                  <a:tcPr/>
                </a:tc>
                <a:tc>
                  <a:txBody>
                    <a:bodyPr/>
                    <a:lstStyle/>
                    <a:p>
                      <a:pPr lvl="0">
                        <a:buNone/>
                      </a:pPr>
                      <a:r>
                        <a:rPr lang="en-US"/>
                        <a:t>95.03%</a:t>
                      </a:r>
                    </a:p>
                  </a:txBody>
                  <a:tcPr/>
                </a:tc>
                <a:extLst>
                  <a:ext uri="{0D108BD9-81ED-4DB2-BD59-A6C34878D82A}">
                    <a16:rowId xmlns:a16="http://schemas.microsoft.com/office/drawing/2014/main" val="3029559"/>
                  </a:ext>
                </a:extLst>
              </a:tr>
            </a:tbl>
          </a:graphicData>
        </a:graphic>
      </p:graphicFrame>
    </p:spTree>
    <p:extLst>
      <p:ext uri="{BB962C8B-B14F-4D97-AF65-F5344CB8AC3E}">
        <p14:creationId xmlns:p14="http://schemas.microsoft.com/office/powerpoint/2010/main" val="33997293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467BEA-3637-4C28-D1F3-97673863F0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C8AA49-51E7-1560-CE02-C4E399207810}"/>
              </a:ext>
            </a:extLst>
          </p:cNvPr>
          <p:cNvSpPr>
            <a:spLocks noGrp="1"/>
          </p:cNvSpPr>
          <p:nvPr>
            <p:ph type="title"/>
          </p:nvPr>
        </p:nvSpPr>
        <p:spPr>
          <a:xfrm>
            <a:off x="609599" y="417419"/>
            <a:ext cx="11332191" cy="600164"/>
          </a:xfrm>
        </p:spPr>
        <p:txBody>
          <a:bodyPr/>
          <a:lstStyle/>
          <a:p>
            <a:r>
              <a:rPr lang="en-US" sz="3600" b="1">
                <a:latin typeface="Calibri"/>
                <a:ea typeface="Calibri"/>
              </a:rPr>
              <a:t>Strengths</a:t>
            </a:r>
          </a:p>
        </p:txBody>
      </p:sp>
      <p:sp>
        <p:nvSpPr>
          <p:cNvPr id="4" name="Content Placeholder 2">
            <a:extLst>
              <a:ext uri="{FF2B5EF4-FFF2-40B4-BE49-F238E27FC236}">
                <a16:creationId xmlns:a16="http://schemas.microsoft.com/office/drawing/2014/main" id="{B9A5C784-00CB-8657-4FC2-CC153F359ACF}"/>
              </a:ext>
            </a:extLst>
          </p:cNvPr>
          <p:cNvSpPr>
            <a:spLocks noGrp="1"/>
          </p:cNvSpPr>
          <p:nvPr>
            <p:ph sz="quarter" idx="10"/>
          </p:nvPr>
        </p:nvSpPr>
        <p:spPr>
          <a:xfrm>
            <a:off x="1098652" y="1620293"/>
            <a:ext cx="9994696" cy="3378874"/>
          </a:xfrm>
        </p:spPr>
        <p:txBody>
          <a:bodyPr/>
          <a:lstStyle/>
          <a:p>
            <a:pPr lvl="1">
              <a:lnSpc>
                <a:spcPct val="150000"/>
              </a:lnSpc>
            </a:pPr>
            <a:r>
              <a:rPr lang="en-US" sz="2000">
                <a:solidFill>
                  <a:srgbClr val="0E0E0E"/>
                </a:solidFill>
                <a:latin typeface=".AppleSystemUIFont"/>
              </a:rPr>
              <a:t>Data collection is more flexible, with patients providing their own images (e.g., photographs of lesion locations) and basic physiological characteristics (e.g., gender, age, etc.), which lowers the threshold for collecting </a:t>
            </a:r>
            <a:r>
              <a:rPr lang="en-US" sz="2000" err="1">
                <a:solidFill>
                  <a:srgbClr val="0E0E0E"/>
                </a:solidFill>
                <a:latin typeface=".AppleSystemUIFont"/>
              </a:rPr>
              <a:t>specialised</a:t>
            </a:r>
            <a:r>
              <a:rPr lang="en-US" sz="2000">
                <a:solidFill>
                  <a:srgbClr val="0E0E0E"/>
                </a:solidFill>
                <a:latin typeface=".AppleSystemUIFont"/>
              </a:rPr>
              <a:t> medical data and allows for a wider range of technology applications.</a:t>
            </a:r>
          </a:p>
          <a:p>
            <a:pPr lvl="1">
              <a:lnSpc>
                <a:spcPct val="150000"/>
              </a:lnSpc>
            </a:pPr>
            <a:r>
              <a:rPr lang="en-US" sz="2000">
                <a:solidFill>
                  <a:srgbClr val="0E0E0E"/>
                </a:solidFill>
                <a:latin typeface=".AppleSystemUIFont"/>
              </a:rPr>
              <a:t>CNN results are stored in metadata as a ‘feature’ of the ‘diagnostic recommendation’ and predicted using a deep learning model, which improves the prediction accuracy compared to traditional methods.</a:t>
            </a:r>
          </a:p>
        </p:txBody>
      </p:sp>
    </p:spTree>
    <p:extLst>
      <p:ext uri="{BB962C8B-B14F-4D97-AF65-F5344CB8AC3E}">
        <p14:creationId xmlns:p14="http://schemas.microsoft.com/office/powerpoint/2010/main" val="2850659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3D1CB3-88A4-7828-D4A0-506565DF5F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F83F17-A99C-FF85-D19E-63B60FF0102C}"/>
              </a:ext>
            </a:extLst>
          </p:cNvPr>
          <p:cNvSpPr>
            <a:spLocks noGrp="1"/>
          </p:cNvSpPr>
          <p:nvPr>
            <p:ph type="title"/>
          </p:nvPr>
        </p:nvSpPr>
        <p:spPr>
          <a:xfrm>
            <a:off x="609599" y="417419"/>
            <a:ext cx="11332191" cy="600164"/>
          </a:xfrm>
        </p:spPr>
        <p:txBody>
          <a:bodyPr/>
          <a:lstStyle/>
          <a:p>
            <a:r>
              <a:rPr lang="en-US" sz="3600" b="1">
                <a:latin typeface="Calibri"/>
                <a:ea typeface="Calibri"/>
              </a:rPr>
              <a:t>Limitations</a:t>
            </a:r>
          </a:p>
        </p:txBody>
      </p:sp>
      <p:sp>
        <p:nvSpPr>
          <p:cNvPr id="4" name="Content Placeholder 2">
            <a:extLst>
              <a:ext uri="{FF2B5EF4-FFF2-40B4-BE49-F238E27FC236}">
                <a16:creationId xmlns:a16="http://schemas.microsoft.com/office/drawing/2014/main" id="{1DFB7DA2-303C-6211-574F-56171D2526DF}"/>
              </a:ext>
            </a:extLst>
          </p:cNvPr>
          <p:cNvSpPr>
            <a:spLocks noGrp="1"/>
          </p:cNvSpPr>
          <p:nvPr>
            <p:ph sz="quarter" idx="10"/>
          </p:nvPr>
        </p:nvSpPr>
        <p:spPr>
          <a:xfrm>
            <a:off x="1278346" y="1925093"/>
            <a:ext cx="9994696" cy="2455544"/>
          </a:xfrm>
        </p:spPr>
        <p:txBody>
          <a:bodyPr/>
          <a:lstStyle/>
          <a:p>
            <a:pPr lvl="1">
              <a:lnSpc>
                <a:spcPct val="150000"/>
              </a:lnSpc>
            </a:pPr>
            <a:r>
              <a:rPr lang="en-US" sz="2000">
                <a:solidFill>
                  <a:srgbClr val="0E0E0E"/>
                </a:solidFill>
                <a:latin typeface=".AppleSystemUIFont"/>
              </a:rPr>
              <a:t>While the model performs well on this dataset, performance in real clinical scenarios may be affected by differences in data distribution or untreated artefacts, reducing its applicability.</a:t>
            </a:r>
          </a:p>
          <a:p>
            <a:pPr lvl="1">
              <a:lnSpc>
                <a:spcPct val="150000"/>
              </a:lnSpc>
            </a:pPr>
            <a:r>
              <a:rPr lang="en-US" sz="2000">
                <a:solidFill>
                  <a:srgbClr val="0E0E0E"/>
                </a:solidFill>
                <a:latin typeface=".AppleSystemUIFont"/>
              </a:rPr>
              <a:t>Some of the methods may require higher computational resources, which limits their practical application in low-resource environments.</a:t>
            </a:r>
          </a:p>
        </p:txBody>
      </p:sp>
    </p:spTree>
    <p:extLst>
      <p:ext uri="{BB962C8B-B14F-4D97-AF65-F5344CB8AC3E}">
        <p14:creationId xmlns:p14="http://schemas.microsoft.com/office/powerpoint/2010/main" val="18822811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3D1CB3-88A4-7828-D4A0-506565DF5F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F83F17-A99C-FF85-D19E-63B60FF0102C}"/>
              </a:ext>
            </a:extLst>
          </p:cNvPr>
          <p:cNvSpPr>
            <a:spLocks noGrp="1"/>
          </p:cNvSpPr>
          <p:nvPr>
            <p:ph type="title"/>
          </p:nvPr>
        </p:nvSpPr>
        <p:spPr>
          <a:xfrm>
            <a:off x="609599" y="417419"/>
            <a:ext cx="11332191" cy="600164"/>
          </a:xfrm>
        </p:spPr>
        <p:txBody>
          <a:bodyPr/>
          <a:lstStyle/>
          <a:p>
            <a:r>
              <a:rPr lang="en-US" sz="3600" b="1">
                <a:latin typeface="Calibri"/>
                <a:ea typeface="Calibri"/>
              </a:rPr>
              <a:t>Future Directions</a:t>
            </a:r>
          </a:p>
        </p:txBody>
      </p:sp>
      <p:sp>
        <p:nvSpPr>
          <p:cNvPr id="4" name="Content Placeholder 2">
            <a:extLst>
              <a:ext uri="{FF2B5EF4-FFF2-40B4-BE49-F238E27FC236}">
                <a16:creationId xmlns:a16="http://schemas.microsoft.com/office/drawing/2014/main" id="{1DFB7DA2-303C-6211-574F-56171D2526DF}"/>
              </a:ext>
            </a:extLst>
          </p:cNvPr>
          <p:cNvSpPr>
            <a:spLocks noGrp="1"/>
          </p:cNvSpPr>
          <p:nvPr>
            <p:ph sz="quarter" idx="10"/>
          </p:nvPr>
        </p:nvSpPr>
        <p:spPr>
          <a:xfrm>
            <a:off x="1098652" y="1771508"/>
            <a:ext cx="9994696" cy="2805320"/>
          </a:xfrm>
        </p:spPr>
        <p:txBody>
          <a:bodyPr vert="horz" wrap="square" lIns="0" tIns="45720" rIns="91440" bIns="45720" rtlCol="0" anchor="t">
            <a:spAutoFit/>
          </a:bodyPr>
          <a:lstStyle/>
          <a:p>
            <a:pPr marL="989965" lvl="1" indent="-380365">
              <a:lnSpc>
                <a:spcPct val="150000"/>
              </a:lnSpc>
            </a:pPr>
            <a:r>
              <a:rPr lang="en-US" sz="2000">
                <a:solidFill>
                  <a:srgbClr val="0E0E0E"/>
                </a:solidFill>
              </a:rPr>
              <a:t>While conducting the literature review, we found some studies that used hair elimination algorithms to process images in the data preprocessing stage and demonstrated that the method has a positive effect on melanoma identification. However, due to time constraints, we were not able to reproduce this work, which can be used as a direction for future improvement.</a:t>
            </a:r>
            <a:endParaRPr lang="en-US" sz="2000"/>
          </a:p>
        </p:txBody>
      </p:sp>
    </p:spTree>
    <p:extLst>
      <p:ext uri="{BB962C8B-B14F-4D97-AF65-F5344CB8AC3E}">
        <p14:creationId xmlns:p14="http://schemas.microsoft.com/office/powerpoint/2010/main" val="21982504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ED422F-8730-EF22-C6B7-95A7AC1066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19AB2D-2995-B155-4A1D-7E20FB5FC626}"/>
              </a:ext>
            </a:extLst>
          </p:cNvPr>
          <p:cNvSpPr>
            <a:spLocks noGrp="1"/>
          </p:cNvSpPr>
          <p:nvPr>
            <p:ph type="title"/>
          </p:nvPr>
        </p:nvSpPr>
        <p:spPr>
          <a:xfrm>
            <a:off x="609599" y="417419"/>
            <a:ext cx="11332191" cy="600164"/>
          </a:xfrm>
        </p:spPr>
        <p:txBody>
          <a:bodyPr/>
          <a:lstStyle/>
          <a:p>
            <a:r>
              <a:rPr lang="en-US" sz="3600" b="1">
                <a:latin typeface="Calibri"/>
                <a:ea typeface="Calibri"/>
              </a:rPr>
              <a:t>Future Directions</a:t>
            </a:r>
          </a:p>
        </p:txBody>
      </p:sp>
      <p:sp>
        <p:nvSpPr>
          <p:cNvPr id="4" name="Content Placeholder 2">
            <a:extLst>
              <a:ext uri="{FF2B5EF4-FFF2-40B4-BE49-F238E27FC236}">
                <a16:creationId xmlns:a16="http://schemas.microsoft.com/office/drawing/2014/main" id="{496EB342-A3E3-924B-9363-BB746ECDAB38}"/>
              </a:ext>
            </a:extLst>
          </p:cNvPr>
          <p:cNvSpPr>
            <a:spLocks noGrp="1"/>
          </p:cNvSpPr>
          <p:nvPr>
            <p:ph sz="quarter" idx="10"/>
          </p:nvPr>
        </p:nvSpPr>
        <p:spPr>
          <a:xfrm>
            <a:off x="1278346" y="1977985"/>
            <a:ext cx="9994696" cy="2343655"/>
          </a:xfrm>
        </p:spPr>
        <p:txBody>
          <a:bodyPr vert="horz" wrap="square" lIns="0" tIns="45720" rIns="91440" bIns="45720" rtlCol="0" anchor="t">
            <a:spAutoFit/>
          </a:bodyPr>
          <a:lstStyle/>
          <a:p>
            <a:pPr marL="989965" lvl="1" indent="-380365">
              <a:lnSpc>
                <a:spcPct val="150000"/>
              </a:lnSpc>
            </a:pPr>
            <a:r>
              <a:rPr lang="en-US" sz="2000">
                <a:solidFill>
                  <a:srgbClr val="0E0E0E"/>
                </a:solidFill>
              </a:rPr>
              <a:t>In terms of data dimensionality reduction, we mainly process image data through convolution and pooling, while for metadata sets, we adopt the PCA method. However, in the subsequent learning, we realize that t-SNE may be a better choice for dimensionality reduction, which is worth exploring and trying in the future.</a:t>
            </a:r>
          </a:p>
        </p:txBody>
      </p:sp>
    </p:spTree>
    <p:extLst>
      <p:ext uri="{BB962C8B-B14F-4D97-AF65-F5344CB8AC3E}">
        <p14:creationId xmlns:p14="http://schemas.microsoft.com/office/powerpoint/2010/main" val="3575983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3246ED-AF43-9050-77D4-CB67D78DAC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24FDBB-C8C7-A46B-25F6-96150968C5E5}"/>
              </a:ext>
            </a:extLst>
          </p:cNvPr>
          <p:cNvSpPr>
            <a:spLocks noGrp="1"/>
          </p:cNvSpPr>
          <p:nvPr>
            <p:ph type="title"/>
          </p:nvPr>
        </p:nvSpPr>
        <p:spPr>
          <a:xfrm>
            <a:off x="609599" y="417419"/>
            <a:ext cx="11332191" cy="1092607"/>
          </a:xfrm>
        </p:spPr>
        <p:txBody>
          <a:bodyPr/>
          <a:lstStyle/>
          <a:p>
            <a:r>
              <a:rPr lang="en-US" sz="3600" b="1">
                <a:latin typeface="Calibri"/>
                <a:ea typeface="Calibri"/>
              </a:rPr>
              <a:t>Introduction</a:t>
            </a:r>
            <a:br>
              <a:rPr lang="en-US" b="1"/>
            </a:br>
            <a:endParaRPr lang="en-US" b="1"/>
          </a:p>
        </p:txBody>
      </p:sp>
      <p:sp>
        <p:nvSpPr>
          <p:cNvPr id="5" name="TextBox 4">
            <a:extLst>
              <a:ext uri="{FF2B5EF4-FFF2-40B4-BE49-F238E27FC236}">
                <a16:creationId xmlns:a16="http://schemas.microsoft.com/office/drawing/2014/main" id="{0920E5DC-AF9D-1333-379B-FD2E293F04DB}"/>
              </a:ext>
            </a:extLst>
          </p:cNvPr>
          <p:cNvSpPr txBox="1"/>
          <p:nvPr/>
        </p:nvSpPr>
        <p:spPr>
          <a:xfrm>
            <a:off x="609599" y="1510026"/>
            <a:ext cx="11653039" cy="6348661"/>
          </a:xfrm>
          <a:prstGeom prst="rect">
            <a:avLst/>
          </a:prstGeom>
          <a:noFill/>
        </p:spPr>
        <p:txBody>
          <a:bodyPr wrap="square" lIns="91440" tIns="45720" rIns="91440" bIns="45720" rtlCol="0" anchor="t">
            <a:spAutoFit/>
          </a:bodyPr>
          <a:lstStyle/>
          <a:p>
            <a:r>
              <a:rPr lang="en-US" sz="2400" b="1">
                <a:solidFill>
                  <a:srgbClr val="000000"/>
                </a:solidFill>
              </a:rPr>
              <a:t>Multi-Convolutional Neural Network for Skin Lesion Classification (Guo &amp; Ashour, 2018)</a:t>
            </a:r>
            <a:endParaRPr lang="zh-CN" altLang="en-US" sz="2400">
              <a:ea typeface="宋体"/>
              <a:cs typeface="Calibri"/>
            </a:endParaRPr>
          </a:p>
          <a:p>
            <a:pPr marL="285750" indent="-285750">
              <a:buFont typeface="Arial"/>
              <a:buChar char="•"/>
            </a:pPr>
            <a:r>
              <a:rPr lang="en-US" sz="2400" b="1">
                <a:solidFill>
                  <a:srgbClr val="000000"/>
                </a:solidFill>
                <a:ea typeface="+mn-lt"/>
                <a:cs typeface="+mn-lt"/>
              </a:rPr>
              <a:t>Dataset</a:t>
            </a:r>
            <a:r>
              <a:rPr lang="en-US" sz="2400">
                <a:solidFill>
                  <a:srgbClr val="000000"/>
                </a:solidFill>
                <a:ea typeface="+mn-lt"/>
                <a:cs typeface="+mn-lt"/>
              </a:rPr>
              <a:t>: ISIC 2018</a:t>
            </a:r>
            <a:endParaRPr lang="en-US" sz="2400">
              <a:ea typeface="Calibri"/>
              <a:cs typeface="Calibri"/>
            </a:endParaRPr>
          </a:p>
          <a:p>
            <a:pPr marL="285750" indent="-285750">
              <a:buFont typeface="Arial"/>
              <a:buChar char="•"/>
            </a:pPr>
            <a:r>
              <a:rPr lang="en-US" sz="2400" b="1">
                <a:solidFill>
                  <a:srgbClr val="000000"/>
                </a:solidFill>
                <a:ea typeface="+mn-lt"/>
                <a:cs typeface="+mn-lt"/>
              </a:rPr>
              <a:t>Method</a:t>
            </a:r>
            <a:r>
              <a:rPr lang="en-US" sz="2400">
                <a:solidFill>
                  <a:srgbClr val="000000"/>
                </a:solidFill>
                <a:ea typeface="+mn-lt"/>
                <a:cs typeface="+mn-lt"/>
              </a:rPr>
              <a:t>: Trained multiple CNNs with additive sample learning.</a:t>
            </a:r>
            <a:endParaRPr lang="en-US" sz="2400">
              <a:ea typeface="Calibri"/>
              <a:cs typeface="Calibri"/>
            </a:endParaRPr>
          </a:p>
          <a:p>
            <a:pPr marL="285750" indent="-285750">
              <a:buFont typeface="Arial"/>
              <a:buChar char="•"/>
            </a:pPr>
            <a:r>
              <a:rPr lang="en-US" sz="2400" b="1">
                <a:solidFill>
                  <a:srgbClr val="000000"/>
                </a:solidFill>
                <a:ea typeface="+mn-lt"/>
                <a:cs typeface="+mn-lt"/>
              </a:rPr>
              <a:t>Results</a:t>
            </a:r>
            <a:r>
              <a:rPr lang="en-US" sz="2400">
                <a:solidFill>
                  <a:srgbClr val="000000"/>
                </a:solidFill>
                <a:ea typeface="+mn-lt"/>
                <a:cs typeface="+mn-lt"/>
              </a:rPr>
              <a:t>: Effective classification of seven skin disease types.</a:t>
            </a:r>
            <a:endParaRPr lang="en-US" sz="2400">
              <a:ea typeface="Calibri"/>
              <a:cs typeface="Calibri"/>
            </a:endParaRPr>
          </a:p>
          <a:p>
            <a:endParaRPr lang="en-US" sz="2400">
              <a:latin typeface="Calibri"/>
              <a:ea typeface="Calibri"/>
              <a:cs typeface="Times New Roman"/>
            </a:endParaRPr>
          </a:p>
          <a:p>
            <a:r>
              <a:rPr lang="en-US" sz="2400" b="1" err="1">
                <a:solidFill>
                  <a:srgbClr val="000000"/>
                </a:solidFill>
              </a:rPr>
              <a:t>Melatect</a:t>
            </a:r>
            <a:r>
              <a:rPr lang="en-US" sz="2400" b="1">
                <a:solidFill>
                  <a:srgbClr val="000000"/>
                </a:solidFill>
              </a:rPr>
              <a:t>: Machine Learning for Melanoma Detection (</a:t>
            </a:r>
            <a:r>
              <a:rPr lang="en-US" sz="2400" b="1" err="1">
                <a:solidFill>
                  <a:srgbClr val="000000"/>
                </a:solidFill>
              </a:rPr>
              <a:t>Meel</a:t>
            </a:r>
            <a:r>
              <a:rPr lang="en-US" sz="2400" b="1">
                <a:solidFill>
                  <a:srgbClr val="000000"/>
                </a:solidFill>
              </a:rPr>
              <a:t> &amp; </a:t>
            </a:r>
            <a:r>
              <a:rPr lang="en-US" sz="2400" b="1" err="1">
                <a:solidFill>
                  <a:srgbClr val="000000"/>
                </a:solidFill>
              </a:rPr>
              <a:t>Bodepudi</a:t>
            </a:r>
            <a:r>
              <a:rPr lang="en-US" sz="2400" b="1">
                <a:solidFill>
                  <a:srgbClr val="000000"/>
                </a:solidFill>
              </a:rPr>
              <a:t>, 2021)</a:t>
            </a:r>
            <a:endParaRPr lang="en-US" sz="2400">
              <a:ea typeface="Calibri"/>
              <a:cs typeface="Calibri"/>
            </a:endParaRPr>
          </a:p>
          <a:p>
            <a:pPr marL="285750" indent="-285750">
              <a:buFont typeface="Arial"/>
              <a:buChar char="•"/>
            </a:pPr>
            <a:r>
              <a:rPr lang="en-US" sz="2400" b="1">
                <a:solidFill>
                  <a:srgbClr val="000000"/>
                </a:solidFill>
                <a:ea typeface="+mn-lt"/>
                <a:cs typeface="+mn-lt"/>
              </a:rPr>
              <a:t>Dataset</a:t>
            </a:r>
            <a:r>
              <a:rPr lang="en-US" sz="2400">
                <a:solidFill>
                  <a:srgbClr val="000000"/>
                </a:solidFill>
                <a:ea typeface="+mn-lt"/>
                <a:cs typeface="+mn-lt"/>
              </a:rPr>
              <a:t>: ISIC archive + additional 18,400 images</a:t>
            </a:r>
            <a:endParaRPr lang="en-US" sz="2400">
              <a:ea typeface="Calibri"/>
              <a:cs typeface="Calibri"/>
            </a:endParaRPr>
          </a:p>
          <a:p>
            <a:pPr marL="285750" indent="-285750">
              <a:buFont typeface="Arial"/>
              <a:buChar char="•"/>
            </a:pPr>
            <a:r>
              <a:rPr lang="en-US" sz="2400" b="1">
                <a:solidFill>
                  <a:srgbClr val="000000"/>
                </a:solidFill>
                <a:ea typeface="+mn-lt"/>
                <a:cs typeface="+mn-lt"/>
              </a:rPr>
              <a:t>Method</a:t>
            </a:r>
            <a:r>
              <a:rPr lang="en-US" sz="2400">
                <a:solidFill>
                  <a:srgbClr val="000000"/>
                </a:solidFill>
                <a:ea typeface="+mn-lt"/>
                <a:cs typeface="+mn-lt"/>
              </a:rPr>
              <a:t>: Integrated into an iOS app for real-time diagnosis.</a:t>
            </a:r>
            <a:endParaRPr lang="en-US" sz="2400">
              <a:ea typeface="Calibri"/>
              <a:cs typeface="Calibri"/>
            </a:endParaRPr>
          </a:p>
          <a:p>
            <a:pPr marL="285750" indent="-285750">
              <a:buFont typeface="Arial"/>
              <a:buChar char="•"/>
            </a:pPr>
            <a:r>
              <a:rPr lang="en-US" sz="2400" b="1">
                <a:solidFill>
                  <a:srgbClr val="000000"/>
                </a:solidFill>
                <a:ea typeface="+mn-lt"/>
                <a:cs typeface="+mn-lt"/>
              </a:rPr>
              <a:t>Results</a:t>
            </a:r>
            <a:r>
              <a:rPr lang="en-US" sz="2400">
                <a:solidFill>
                  <a:srgbClr val="000000"/>
                </a:solidFill>
                <a:ea typeface="+mn-lt"/>
                <a:cs typeface="+mn-lt"/>
              </a:rPr>
              <a:t>: Achieved 96.6% accuracy in melanoma detection.</a:t>
            </a:r>
            <a:endParaRPr lang="en-US" sz="2400">
              <a:ea typeface="Calibri"/>
              <a:cs typeface="Calibri"/>
            </a:endParaRPr>
          </a:p>
          <a:p>
            <a:endParaRPr lang="en-US" sz="2400">
              <a:solidFill>
                <a:srgbClr val="2D2E2D"/>
              </a:solidFill>
              <a:ea typeface="Calibri"/>
              <a:cs typeface="Calibri"/>
            </a:endParaRPr>
          </a:p>
          <a:p>
            <a:endParaRPr lang="en-US" sz="2400" b="1">
              <a:ea typeface="Calibri"/>
              <a:cs typeface="Calibri"/>
            </a:endParaRPr>
          </a:p>
          <a:p>
            <a:pPr>
              <a:lnSpc>
                <a:spcPct val="150000"/>
              </a:lnSpc>
            </a:pPr>
            <a:endParaRPr lang="en-US" b="1">
              <a:latin typeface="Calibri"/>
              <a:ea typeface="Calibri"/>
              <a:cs typeface="Calibri"/>
            </a:endParaRPr>
          </a:p>
          <a:p>
            <a:endParaRPr lang="en-US" sz="2400">
              <a:latin typeface="Calibri"/>
              <a:ea typeface="Calibri"/>
              <a:cs typeface="Calibri"/>
            </a:endParaRPr>
          </a:p>
          <a:p>
            <a:endParaRPr lang="en-US" sz="2400">
              <a:latin typeface="Calibri"/>
              <a:ea typeface="Calibri"/>
              <a:cs typeface="Calibri"/>
            </a:endParaRPr>
          </a:p>
          <a:p>
            <a:pPr>
              <a:lnSpc>
                <a:spcPct val="150000"/>
              </a:lnSpc>
            </a:pPr>
            <a:endParaRPr lang="en-US" sz="2400" b="1">
              <a:latin typeface="Arial"/>
              <a:ea typeface="Calibri"/>
              <a:cs typeface="Times New Roman"/>
            </a:endParaRPr>
          </a:p>
          <a:p>
            <a:pPr marL="285750" indent="-285750">
              <a:lnSpc>
                <a:spcPct val="150000"/>
              </a:lnSpc>
              <a:buFont typeface="Arial" panose="020B0604020202020204" pitchFamily="34" charset="0"/>
              <a:buChar char="•"/>
            </a:pPr>
            <a:endParaRPr lang="en-US" sz="2400" b="1">
              <a:latin typeface="Arial"/>
              <a:cs typeface="Arial"/>
            </a:endParaRPr>
          </a:p>
        </p:txBody>
      </p:sp>
    </p:spTree>
    <p:extLst>
      <p:ext uri="{BB962C8B-B14F-4D97-AF65-F5344CB8AC3E}">
        <p14:creationId xmlns:p14="http://schemas.microsoft.com/office/powerpoint/2010/main" val="32668079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2E1C5E-4DD7-4847-DDC2-6F41712159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FDD1B1-4BD6-E8FB-4A45-704CFC366447}"/>
              </a:ext>
            </a:extLst>
          </p:cNvPr>
          <p:cNvSpPr>
            <a:spLocks noGrp="1"/>
          </p:cNvSpPr>
          <p:nvPr>
            <p:ph type="title"/>
          </p:nvPr>
        </p:nvSpPr>
        <p:spPr>
          <a:xfrm>
            <a:off x="609599" y="417419"/>
            <a:ext cx="11332191" cy="600164"/>
          </a:xfrm>
        </p:spPr>
        <p:txBody>
          <a:bodyPr/>
          <a:lstStyle/>
          <a:p>
            <a:r>
              <a:rPr lang="en-US" sz="3600" b="1">
                <a:latin typeface="Calibri"/>
                <a:ea typeface="Calibri"/>
              </a:rPr>
              <a:t>Future Directions</a:t>
            </a:r>
          </a:p>
        </p:txBody>
      </p:sp>
      <p:sp>
        <p:nvSpPr>
          <p:cNvPr id="4" name="Content Placeholder 2">
            <a:extLst>
              <a:ext uri="{FF2B5EF4-FFF2-40B4-BE49-F238E27FC236}">
                <a16:creationId xmlns:a16="http://schemas.microsoft.com/office/drawing/2014/main" id="{EDCFE863-4267-86F3-1BC5-B6C5C9BD4DA6}"/>
              </a:ext>
            </a:extLst>
          </p:cNvPr>
          <p:cNvSpPr>
            <a:spLocks noGrp="1"/>
          </p:cNvSpPr>
          <p:nvPr>
            <p:ph sz="quarter" idx="10"/>
          </p:nvPr>
        </p:nvSpPr>
        <p:spPr>
          <a:xfrm>
            <a:off x="1098652" y="2068361"/>
            <a:ext cx="9994696" cy="1881990"/>
          </a:xfrm>
        </p:spPr>
        <p:txBody>
          <a:bodyPr vert="horz" wrap="square" lIns="0" tIns="45720" rIns="91440" bIns="45720" rtlCol="0" anchor="t">
            <a:spAutoFit/>
          </a:bodyPr>
          <a:lstStyle/>
          <a:p>
            <a:pPr marL="989965" lvl="1" indent="-380365">
              <a:lnSpc>
                <a:spcPct val="150000"/>
              </a:lnSpc>
            </a:pPr>
            <a:r>
              <a:rPr lang="en-US" sz="2000">
                <a:solidFill>
                  <a:srgbClr val="0E0E0E"/>
                </a:solidFill>
              </a:rPr>
              <a:t>we plan to introduce a ResNet model to compare with the underlying CNN model to explore which image recognition model is better suited for this task, as well as to enrich our presentation. This part of the work can be further optimized in the future.</a:t>
            </a:r>
          </a:p>
        </p:txBody>
      </p:sp>
    </p:spTree>
    <p:extLst>
      <p:ext uri="{BB962C8B-B14F-4D97-AF65-F5344CB8AC3E}">
        <p14:creationId xmlns:p14="http://schemas.microsoft.com/office/powerpoint/2010/main" val="11185315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0D9054-9C81-5E77-2C3F-80DF66FAB4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034263-4B71-4A31-DCF5-1E1868130EC8}"/>
              </a:ext>
            </a:extLst>
          </p:cNvPr>
          <p:cNvSpPr>
            <a:spLocks noGrp="1"/>
          </p:cNvSpPr>
          <p:nvPr>
            <p:ph type="title"/>
          </p:nvPr>
        </p:nvSpPr>
        <p:spPr>
          <a:xfrm>
            <a:off x="609599" y="417419"/>
            <a:ext cx="11332191" cy="600164"/>
          </a:xfrm>
        </p:spPr>
        <p:txBody>
          <a:bodyPr/>
          <a:lstStyle/>
          <a:p>
            <a:r>
              <a:rPr lang="en-US" sz="3600" b="1">
                <a:latin typeface="Calibri"/>
                <a:ea typeface="Calibri"/>
              </a:rPr>
              <a:t>Conclusion</a:t>
            </a:r>
          </a:p>
        </p:txBody>
      </p:sp>
      <p:sp>
        <p:nvSpPr>
          <p:cNvPr id="4" name="Content Placeholder 2">
            <a:extLst>
              <a:ext uri="{FF2B5EF4-FFF2-40B4-BE49-F238E27FC236}">
                <a16:creationId xmlns:a16="http://schemas.microsoft.com/office/drawing/2014/main" id="{F9AE41B3-7A11-4FD0-4228-DE61A617D2AB}"/>
              </a:ext>
            </a:extLst>
          </p:cNvPr>
          <p:cNvSpPr>
            <a:spLocks noGrp="1"/>
          </p:cNvSpPr>
          <p:nvPr>
            <p:ph sz="quarter" idx="10"/>
          </p:nvPr>
        </p:nvSpPr>
        <p:spPr>
          <a:xfrm>
            <a:off x="1278346" y="1078287"/>
            <a:ext cx="9994696" cy="4969053"/>
          </a:xfrm>
        </p:spPr>
        <p:txBody>
          <a:bodyPr/>
          <a:lstStyle/>
          <a:p>
            <a:pPr lvl="1">
              <a:lnSpc>
                <a:spcPct val="150000"/>
              </a:lnSpc>
            </a:pPr>
            <a:r>
              <a:rPr lang="en-US" sz="2000">
                <a:solidFill>
                  <a:srgbClr val="0E0E0E"/>
                </a:solidFill>
                <a:effectLst/>
                <a:latin typeface=".AppleSystemUIFont"/>
              </a:rPr>
              <a:t>Multimodal models, by integrating multiple data sources, demonstrate significantly superior performance in terms of classification accuracy, sensitivity, specificity, and AUC values compared to unimodal models.</a:t>
            </a:r>
          </a:p>
          <a:p>
            <a:pPr lvl="1">
              <a:lnSpc>
                <a:spcPct val="150000"/>
              </a:lnSpc>
            </a:pPr>
            <a:r>
              <a:rPr lang="en-US" sz="2000">
                <a:solidFill>
                  <a:srgbClr val="0E0E0E"/>
                </a:solidFill>
                <a:effectLst/>
                <a:latin typeface=".AppleSystemUIFont"/>
              </a:rPr>
              <a:t>Among the </a:t>
            </a:r>
            <a:r>
              <a:rPr lang="en-US" sz="2000" err="1">
                <a:solidFill>
                  <a:srgbClr val="0E0E0E"/>
                </a:solidFill>
                <a:effectLst/>
                <a:latin typeface=".AppleSystemUIFont"/>
              </a:rPr>
              <a:t>submodels</a:t>
            </a:r>
            <a:r>
              <a:rPr lang="en-US" sz="2000">
                <a:solidFill>
                  <a:srgbClr val="0E0E0E"/>
                </a:solidFill>
                <a:effectLst/>
                <a:latin typeface=".AppleSystemUIFont"/>
              </a:rPr>
              <a:t> within the multimodal framework, the Multi-Layer Perceptron (MLP) model stands out, achieving the highest performance metrics across all </a:t>
            </a:r>
            <a:r>
              <a:rPr lang="en-US" sz="2000" err="1">
                <a:solidFill>
                  <a:srgbClr val="0E0E0E"/>
                </a:solidFill>
                <a:effectLst/>
                <a:latin typeface=".AppleSystemUIFont"/>
              </a:rPr>
              <a:t>submodels</a:t>
            </a:r>
            <a:r>
              <a:rPr lang="en-US" sz="2000">
                <a:solidFill>
                  <a:srgbClr val="0E0E0E"/>
                </a:solidFill>
                <a:effectLst/>
                <a:latin typeface=".AppleSystemUIFont"/>
              </a:rPr>
              <a:t>, thereby demonstrating its exceptional applicability and potential within the multimodal framework.</a:t>
            </a:r>
          </a:p>
          <a:p>
            <a:pPr lvl="1">
              <a:lnSpc>
                <a:spcPct val="150000"/>
              </a:lnSpc>
            </a:pPr>
            <a:r>
              <a:rPr lang="en-US" sz="2000">
                <a:solidFill>
                  <a:srgbClr val="0E0E0E"/>
                </a:solidFill>
                <a:effectLst/>
                <a:latin typeface=".AppleSystemUIFont"/>
              </a:rPr>
              <a:t>The model (CNN+MLP) achieving a notably high accuracy, with a performance of </a:t>
            </a:r>
            <a:r>
              <a:rPr lang="en-US" sz="2000" b="1">
                <a:solidFill>
                  <a:srgbClr val="0E0E0E"/>
                </a:solidFill>
                <a:effectLst/>
                <a:latin typeface=".AppleSystemUIFont"/>
              </a:rPr>
              <a:t>95.03%</a:t>
            </a:r>
            <a:r>
              <a:rPr lang="en-US" sz="2000">
                <a:solidFill>
                  <a:srgbClr val="0E0E0E"/>
                </a:solidFill>
                <a:effectLst/>
                <a:latin typeface=".AppleSystemUIFont"/>
              </a:rPr>
              <a:t>, highlighting its superior effectiveness in classification tasks.</a:t>
            </a:r>
          </a:p>
          <a:p>
            <a:pPr lvl="1">
              <a:lnSpc>
                <a:spcPct val="150000"/>
              </a:lnSpc>
            </a:pPr>
            <a:endParaRPr lang="en-US" sz="2000">
              <a:solidFill>
                <a:srgbClr val="0E0E0E"/>
              </a:solidFill>
              <a:effectLst/>
              <a:latin typeface=".AppleSystemUIFont"/>
            </a:endParaRPr>
          </a:p>
        </p:txBody>
      </p:sp>
    </p:spTree>
    <p:extLst>
      <p:ext uri="{BB962C8B-B14F-4D97-AF65-F5344CB8AC3E}">
        <p14:creationId xmlns:p14="http://schemas.microsoft.com/office/powerpoint/2010/main" val="23288680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0D9054-9C81-5E77-2C3F-80DF66FAB4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034263-4B71-4A31-DCF5-1E1868130EC8}"/>
              </a:ext>
            </a:extLst>
          </p:cNvPr>
          <p:cNvSpPr>
            <a:spLocks noGrp="1"/>
          </p:cNvSpPr>
          <p:nvPr>
            <p:ph type="title"/>
          </p:nvPr>
        </p:nvSpPr>
        <p:spPr>
          <a:xfrm>
            <a:off x="609599" y="417419"/>
            <a:ext cx="11332191" cy="600164"/>
          </a:xfrm>
        </p:spPr>
        <p:txBody>
          <a:bodyPr/>
          <a:lstStyle/>
          <a:p>
            <a:r>
              <a:rPr lang="en-US" sz="3600" b="1">
                <a:latin typeface="Calibri"/>
                <a:ea typeface="Calibri"/>
              </a:rPr>
              <a:t>Reference</a:t>
            </a:r>
          </a:p>
        </p:txBody>
      </p:sp>
      <p:sp>
        <p:nvSpPr>
          <p:cNvPr id="5" name="内容占位符 4">
            <a:extLst>
              <a:ext uri="{FF2B5EF4-FFF2-40B4-BE49-F238E27FC236}">
                <a16:creationId xmlns:a16="http://schemas.microsoft.com/office/drawing/2014/main" id="{B722A5F3-A466-8278-76B7-2D13F6FF421D}"/>
              </a:ext>
            </a:extLst>
          </p:cNvPr>
          <p:cNvSpPr>
            <a:spLocks noGrp="1"/>
          </p:cNvSpPr>
          <p:nvPr>
            <p:ph sz="quarter" idx="10"/>
          </p:nvPr>
        </p:nvSpPr>
        <p:spPr>
          <a:xfrm>
            <a:off x="796220" y="1241688"/>
            <a:ext cx="10972799" cy="5128007"/>
          </a:xfrm>
        </p:spPr>
        <p:txBody>
          <a:bodyPr vert="horz" wrap="square" lIns="0" tIns="45720" rIns="91440" bIns="45720" rtlCol="0" anchor="t">
            <a:spAutoFit/>
          </a:bodyPr>
          <a:lstStyle/>
          <a:p>
            <a:r>
              <a:rPr lang="zh-CN" sz="1800">
                <a:solidFill>
                  <a:srgbClr val="000000"/>
                </a:solidFill>
                <a:latin typeface="Calibri"/>
                <a:ea typeface="宋体"/>
              </a:rPr>
              <a:t>Akram, T., Khan, M. A., Sharif, M., &amp; Yasmin, M. (2018). Skin lesion segmentation and recognition using multichannel saliency estimation and M-SVM on selected serially fused features. </a:t>
            </a:r>
            <a:r>
              <a:rPr lang="zh-CN" sz="1800" i="1">
                <a:solidFill>
                  <a:srgbClr val="000000"/>
                </a:solidFill>
                <a:latin typeface="Calibri"/>
                <a:ea typeface="宋体"/>
              </a:rPr>
              <a:t>Journal of Ambient Intelligence and Humanized Computing</a:t>
            </a:r>
            <a:r>
              <a:rPr lang="zh-CN" sz="1800">
                <a:solidFill>
                  <a:srgbClr val="000000"/>
                </a:solidFill>
                <a:latin typeface="Calibri"/>
                <a:ea typeface="宋体"/>
              </a:rPr>
              <a:t>. </a:t>
            </a:r>
            <a:r>
              <a:rPr lang="zh-CN" sz="1800">
                <a:solidFill>
                  <a:srgbClr val="000000"/>
                </a:solidFill>
                <a:latin typeface="Calibri"/>
                <a:ea typeface="宋体"/>
                <a:hlinkClick r:id="rId3"/>
              </a:rPr>
              <a:t>https://doi.org/10.1007/s12652-018-1051-5</a:t>
            </a:r>
            <a:endParaRPr lang="zh-CN" sz="1800">
              <a:latin typeface="Calibri"/>
              <a:ea typeface="宋体"/>
            </a:endParaRPr>
          </a:p>
          <a:p>
            <a:r>
              <a:rPr lang="en-US" altLang="zh-CN" sz="1800">
                <a:solidFill>
                  <a:srgbClr val="000000"/>
                </a:solidFill>
                <a:latin typeface="Calibri"/>
                <a:ea typeface="宋体"/>
              </a:rPr>
              <a:t>Faizi,</a:t>
            </a:r>
            <a:r>
              <a:rPr lang="zh-CN" altLang="en-US" sz="1800">
                <a:solidFill>
                  <a:srgbClr val="000000"/>
                </a:solidFill>
                <a:latin typeface="Calibri"/>
                <a:ea typeface="宋体"/>
              </a:rPr>
              <a:t> </a:t>
            </a:r>
            <a:r>
              <a:rPr lang="en-US" altLang="zh-CN" sz="1800">
                <a:solidFill>
                  <a:srgbClr val="000000"/>
                </a:solidFill>
                <a:latin typeface="Calibri"/>
                <a:ea typeface="宋体"/>
              </a:rPr>
              <a:t>M.</a:t>
            </a:r>
            <a:r>
              <a:rPr lang="zh-CN" altLang="en-US" sz="1800">
                <a:solidFill>
                  <a:srgbClr val="000000"/>
                </a:solidFill>
                <a:latin typeface="Calibri"/>
                <a:ea typeface="宋体"/>
              </a:rPr>
              <a:t> </a:t>
            </a:r>
            <a:r>
              <a:rPr lang="en-US" altLang="zh-CN" sz="1800">
                <a:solidFill>
                  <a:srgbClr val="000000"/>
                </a:solidFill>
                <a:latin typeface="Calibri"/>
                <a:ea typeface="宋体"/>
              </a:rPr>
              <a:t>I.,</a:t>
            </a:r>
            <a:r>
              <a:rPr lang="zh-CN" altLang="en-US" sz="1800">
                <a:solidFill>
                  <a:srgbClr val="000000"/>
                </a:solidFill>
                <a:latin typeface="Calibri"/>
                <a:ea typeface="宋体"/>
              </a:rPr>
              <a:t> </a:t>
            </a:r>
            <a:r>
              <a:rPr lang="en-US" altLang="zh-CN" sz="1800">
                <a:solidFill>
                  <a:srgbClr val="000000"/>
                </a:solidFill>
                <a:latin typeface="Calibri"/>
                <a:ea typeface="宋体"/>
              </a:rPr>
              <a:t>&amp;</a:t>
            </a:r>
            <a:r>
              <a:rPr lang="zh-CN" altLang="en-US" sz="1800">
                <a:solidFill>
                  <a:srgbClr val="000000"/>
                </a:solidFill>
                <a:latin typeface="Calibri"/>
                <a:ea typeface="宋体"/>
              </a:rPr>
              <a:t> </a:t>
            </a:r>
            <a:r>
              <a:rPr lang="en-US" altLang="zh-CN" sz="1800">
                <a:solidFill>
                  <a:srgbClr val="000000"/>
                </a:solidFill>
                <a:latin typeface="Calibri"/>
                <a:ea typeface="宋体"/>
              </a:rPr>
              <a:t>Adnan,</a:t>
            </a:r>
            <a:r>
              <a:rPr lang="zh-CN" altLang="en-US" sz="1800">
                <a:solidFill>
                  <a:srgbClr val="000000"/>
                </a:solidFill>
                <a:latin typeface="Calibri"/>
                <a:ea typeface="宋体"/>
              </a:rPr>
              <a:t> </a:t>
            </a:r>
            <a:r>
              <a:rPr lang="en-US" altLang="zh-CN" sz="1800">
                <a:solidFill>
                  <a:srgbClr val="000000"/>
                </a:solidFill>
                <a:latin typeface="Calibri"/>
                <a:ea typeface="宋体"/>
              </a:rPr>
              <a:t>S.</a:t>
            </a:r>
            <a:r>
              <a:rPr lang="zh-CN" altLang="en-US" sz="1800">
                <a:solidFill>
                  <a:srgbClr val="000000"/>
                </a:solidFill>
                <a:latin typeface="Calibri"/>
                <a:ea typeface="宋体"/>
              </a:rPr>
              <a:t> </a:t>
            </a:r>
            <a:r>
              <a:rPr lang="en-US" altLang="zh-CN" sz="1800">
                <a:solidFill>
                  <a:srgbClr val="000000"/>
                </a:solidFill>
                <a:latin typeface="Calibri"/>
                <a:ea typeface="宋体"/>
              </a:rPr>
              <a:t>M.</a:t>
            </a:r>
            <a:r>
              <a:rPr lang="zh-CN" altLang="en-US" sz="1800">
                <a:solidFill>
                  <a:srgbClr val="000000"/>
                </a:solidFill>
                <a:latin typeface="Calibri"/>
                <a:ea typeface="宋体"/>
              </a:rPr>
              <a:t> </a:t>
            </a:r>
            <a:r>
              <a:rPr lang="en-US" altLang="zh-CN" sz="1800">
                <a:solidFill>
                  <a:srgbClr val="000000"/>
                </a:solidFill>
                <a:latin typeface="Calibri"/>
                <a:ea typeface="宋体"/>
              </a:rPr>
              <a:t>(2024).</a:t>
            </a:r>
            <a:r>
              <a:rPr lang="zh-CN" altLang="en-US" sz="1800">
                <a:solidFill>
                  <a:srgbClr val="000000"/>
                </a:solidFill>
                <a:latin typeface="Calibri"/>
                <a:ea typeface="宋体"/>
              </a:rPr>
              <a:t> </a:t>
            </a:r>
            <a:r>
              <a:rPr lang="en-US" altLang="zh-CN" sz="1800">
                <a:solidFill>
                  <a:srgbClr val="000000"/>
                </a:solidFill>
                <a:latin typeface="Calibri"/>
                <a:ea typeface="宋体"/>
              </a:rPr>
              <a:t>Improved</a:t>
            </a:r>
            <a:r>
              <a:rPr lang="zh-CN" altLang="en-US" sz="1800">
                <a:solidFill>
                  <a:srgbClr val="000000"/>
                </a:solidFill>
                <a:latin typeface="Calibri"/>
                <a:ea typeface="宋体"/>
              </a:rPr>
              <a:t> </a:t>
            </a:r>
            <a:r>
              <a:rPr lang="en-US" altLang="zh-CN" sz="1800">
                <a:solidFill>
                  <a:srgbClr val="000000"/>
                </a:solidFill>
                <a:latin typeface="Calibri"/>
                <a:ea typeface="宋体"/>
              </a:rPr>
              <a:t>segmentation</a:t>
            </a:r>
            <a:r>
              <a:rPr lang="zh-CN" altLang="en-US" sz="1800">
                <a:solidFill>
                  <a:srgbClr val="000000"/>
                </a:solidFill>
                <a:latin typeface="Calibri"/>
                <a:ea typeface="宋体"/>
              </a:rPr>
              <a:t> </a:t>
            </a:r>
            <a:r>
              <a:rPr lang="en-US" altLang="zh-CN" sz="1800">
                <a:solidFill>
                  <a:srgbClr val="000000"/>
                </a:solidFill>
                <a:latin typeface="Calibri"/>
                <a:ea typeface="宋体"/>
              </a:rPr>
              <a:t>model</a:t>
            </a:r>
            <a:r>
              <a:rPr lang="zh-CN" altLang="en-US" sz="1800">
                <a:solidFill>
                  <a:srgbClr val="000000"/>
                </a:solidFill>
                <a:latin typeface="Calibri"/>
                <a:ea typeface="宋体"/>
              </a:rPr>
              <a:t> </a:t>
            </a:r>
            <a:r>
              <a:rPr lang="en-US" altLang="zh-CN" sz="1800">
                <a:solidFill>
                  <a:srgbClr val="000000"/>
                </a:solidFill>
                <a:latin typeface="Calibri"/>
                <a:ea typeface="宋体"/>
              </a:rPr>
              <a:t>for</a:t>
            </a:r>
            <a:r>
              <a:rPr lang="zh-CN" altLang="en-US" sz="1800">
                <a:solidFill>
                  <a:srgbClr val="000000"/>
                </a:solidFill>
                <a:latin typeface="Calibri"/>
                <a:ea typeface="宋体"/>
              </a:rPr>
              <a:t> </a:t>
            </a:r>
            <a:r>
              <a:rPr lang="en-US" altLang="zh-CN" sz="1800">
                <a:solidFill>
                  <a:srgbClr val="000000"/>
                </a:solidFill>
                <a:latin typeface="Calibri"/>
                <a:ea typeface="宋体"/>
              </a:rPr>
              <a:t>melanoma</a:t>
            </a:r>
            <a:r>
              <a:rPr lang="zh-CN" altLang="en-US" sz="1800">
                <a:solidFill>
                  <a:srgbClr val="000000"/>
                </a:solidFill>
                <a:latin typeface="Calibri"/>
                <a:ea typeface="宋体"/>
              </a:rPr>
              <a:t> </a:t>
            </a:r>
            <a:r>
              <a:rPr lang="en-US" altLang="zh-CN" sz="1800">
                <a:solidFill>
                  <a:srgbClr val="000000"/>
                </a:solidFill>
                <a:latin typeface="Calibri"/>
                <a:ea typeface="宋体"/>
              </a:rPr>
              <a:t>lesion</a:t>
            </a:r>
            <a:r>
              <a:rPr lang="zh-CN" altLang="en-US" sz="1800">
                <a:solidFill>
                  <a:srgbClr val="000000"/>
                </a:solidFill>
                <a:latin typeface="Calibri"/>
                <a:ea typeface="宋体"/>
              </a:rPr>
              <a:t> </a:t>
            </a:r>
            <a:r>
              <a:rPr lang="en-US" altLang="zh-CN" sz="1800">
                <a:solidFill>
                  <a:srgbClr val="000000"/>
                </a:solidFill>
                <a:latin typeface="Calibri"/>
                <a:ea typeface="宋体"/>
              </a:rPr>
              <a:t>detection</a:t>
            </a:r>
            <a:r>
              <a:rPr lang="zh-CN" altLang="en-US" sz="1800">
                <a:solidFill>
                  <a:srgbClr val="000000"/>
                </a:solidFill>
                <a:latin typeface="Calibri"/>
                <a:ea typeface="宋体"/>
              </a:rPr>
              <a:t> </a:t>
            </a:r>
            <a:r>
              <a:rPr lang="en-US" altLang="zh-CN" sz="1800">
                <a:solidFill>
                  <a:srgbClr val="000000"/>
                </a:solidFill>
                <a:latin typeface="Calibri"/>
                <a:ea typeface="宋体"/>
              </a:rPr>
              <a:t>using</a:t>
            </a:r>
            <a:r>
              <a:rPr lang="zh-CN" altLang="en-US" sz="1800">
                <a:solidFill>
                  <a:srgbClr val="000000"/>
                </a:solidFill>
                <a:latin typeface="Calibri"/>
                <a:ea typeface="宋体"/>
              </a:rPr>
              <a:t> </a:t>
            </a:r>
            <a:r>
              <a:rPr lang="en-US" altLang="zh-CN" sz="1800">
                <a:solidFill>
                  <a:srgbClr val="000000"/>
                </a:solidFill>
                <a:latin typeface="Calibri"/>
                <a:ea typeface="宋体"/>
              </a:rPr>
              <a:t>normalized</a:t>
            </a:r>
            <a:r>
              <a:rPr lang="zh-CN" altLang="en-US" sz="1800">
                <a:solidFill>
                  <a:srgbClr val="000000"/>
                </a:solidFill>
                <a:latin typeface="Calibri"/>
                <a:ea typeface="宋体"/>
              </a:rPr>
              <a:t> </a:t>
            </a:r>
            <a:r>
              <a:rPr lang="en-US" altLang="zh-CN" sz="1800">
                <a:solidFill>
                  <a:srgbClr val="000000"/>
                </a:solidFill>
                <a:latin typeface="Calibri"/>
                <a:ea typeface="宋体"/>
              </a:rPr>
              <a:t>cross-correlation-based</a:t>
            </a:r>
            <a:r>
              <a:rPr lang="zh-CN" altLang="en-US" sz="1800">
                <a:solidFill>
                  <a:srgbClr val="000000"/>
                </a:solidFill>
                <a:latin typeface="Calibri"/>
                <a:ea typeface="宋体"/>
              </a:rPr>
              <a:t> </a:t>
            </a:r>
            <a:r>
              <a:rPr lang="en-US" altLang="zh-CN" sz="1800" i="1">
                <a:solidFill>
                  <a:srgbClr val="000000"/>
                </a:solidFill>
                <a:latin typeface="Calibri"/>
                <a:ea typeface="宋体"/>
              </a:rPr>
              <a:t>k</a:t>
            </a:r>
            <a:r>
              <a:rPr lang="en-US" altLang="zh-CN" sz="1800">
                <a:solidFill>
                  <a:srgbClr val="000000"/>
                </a:solidFill>
                <a:latin typeface="Calibri"/>
                <a:ea typeface="宋体"/>
              </a:rPr>
              <a:t>-means</a:t>
            </a:r>
            <a:r>
              <a:rPr lang="zh-CN" altLang="en-US" sz="1800">
                <a:solidFill>
                  <a:srgbClr val="000000"/>
                </a:solidFill>
                <a:latin typeface="Calibri"/>
                <a:ea typeface="宋体"/>
              </a:rPr>
              <a:t> </a:t>
            </a:r>
            <a:r>
              <a:rPr lang="en-US" altLang="zh-CN" sz="1800">
                <a:solidFill>
                  <a:srgbClr val="000000"/>
                </a:solidFill>
                <a:latin typeface="Calibri"/>
                <a:ea typeface="宋体"/>
              </a:rPr>
              <a:t>clustering.</a:t>
            </a:r>
            <a:r>
              <a:rPr lang="zh-CN" altLang="en-US" sz="1800">
                <a:solidFill>
                  <a:srgbClr val="000000"/>
                </a:solidFill>
                <a:latin typeface="Calibri"/>
                <a:ea typeface="宋体"/>
              </a:rPr>
              <a:t> </a:t>
            </a:r>
            <a:r>
              <a:rPr lang="en-US" altLang="zh-CN" sz="1800" i="1">
                <a:solidFill>
                  <a:srgbClr val="000000"/>
                </a:solidFill>
                <a:latin typeface="Calibri"/>
                <a:ea typeface="宋体"/>
              </a:rPr>
              <a:t>IEEE</a:t>
            </a:r>
            <a:r>
              <a:rPr lang="zh-CN" altLang="en-US" sz="1800" i="1">
                <a:solidFill>
                  <a:srgbClr val="000000"/>
                </a:solidFill>
                <a:latin typeface="Calibri"/>
                <a:ea typeface="宋体"/>
              </a:rPr>
              <a:t> </a:t>
            </a:r>
            <a:r>
              <a:rPr lang="en-US" altLang="zh-CN" sz="1800" i="1">
                <a:solidFill>
                  <a:srgbClr val="000000"/>
                </a:solidFill>
                <a:latin typeface="Calibri"/>
                <a:ea typeface="宋体"/>
              </a:rPr>
              <a:t>Access</a:t>
            </a:r>
            <a:r>
              <a:rPr lang="en-US" altLang="zh-CN" sz="1800">
                <a:solidFill>
                  <a:srgbClr val="000000"/>
                </a:solidFill>
                <a:latin typeface="Calibri"/>
                <a:ea typeface="宋体"/>
              </a:rPr>
              <a:t>.</a:t>
            </a:r>
            <a:r>
              <a:rPr lang="zh-CN" altLang="en-US" sz="1800">
                <a:solidFill>
                  <a:srgbClr val="000000"/>
                </a:solidFill>
                <a:latin typeface="Calibri"/>
                <a:ea typeface="宋体"/>
              </a:rPr>
              <a:t> </a:t>
            </a:r>
            <a:r>
              <a:rPr lang="en-US" altLang="zh-CN" sz="1800" u="sng">
                <a:solidFill>
                  <a:srgbClr val="000000"/>
                </a:solidFill>
                <a:latin typeface="Calibri"/>
                <a:ea typeface="宋体"/>
              </a:rPr>
              <a:t>https://doi.org/10.1109/ACCESS.2024.3360223</a:t>
            </a:r>
            <a:endParaRPr lang="zh-CN" sz="1800" u="sng">
              <a:latin typeface="Calibri"/>
              <a:ea typeface="宋体"/>
            </a:endParaRPr>
          </a:p>
          <a:p>
            <a:r>
              <a:rPr lang="zh-CN" sz="1800">
                <a:solidFill>
                  <a:srgbClr val="000000"/>
                </a:solidFill>
                <a:latin typeface="Calibri"/>
                <a:ea typeface="宋体"/>
              </a:rPr>
              <a:t>Goyal, M., Yap, M. H., &amp; Hassanpour, S. (2017). Multi-class semantic segmentation of skin lesions via fully convolutional networks. </a:t>
            </a:r>
            <a:r>
              <a:rPr lang="zh-CN" sz="1800" i="1">
                <a:solidFill>
                  <a:srgbClr val="000000"/>
                </a:solidFill>
                <a:latin typeface="Calibri"/>
                <a:ea typeface="宋体"/>
              </a:rPr>
              <a:t>arXiv preprint arXiv:1711.10449</a:t>
            </a:r>
            <a:r>
              <a:rPr lang="zh-CN" sz="1800">
                <a:solidFill>
                  <a:srgbClr val="000000"/>
                </a:solidFill>
                <a:latin typeface="Calibri"/>
                <a:ea typeface="宋体"/>
              </a:rPr>
              <a:t>.</a:t>
            </a:r>
            <a:r>
              <a:rPr lang="zh-CN" sz="1800" u="sng">
                <a:solidFill>
                  <a:srgbClr val="000000"/>
                </a:solidFill>
                <a:latin typeface="Calibri"/>
                <a:ea typeface="宋体"/>
              </a:rPr>
              <a:t> </a:t>
            </a:r>
            <a:r>
              <a:rPr lang="zh-CN" sz="1800" u="sng">
                <a:latin typeface="Calibri"/>
                <a:ea typeface="宋体"/>
                <a:hlinkClick r:id="rId4"/>
              </a:rPr>
              <a:t>https://doi.org/10.48550/arXiv.1711.10449</a:t>
            </a:r>
            <a:endParaRPr lang="zh-CN" sz="1800" u="sng">
              <a:latin typeface="Calibri"/>
              <a:ea typeface="宋体"/>
            </a:endParaRPr>
          </a:p>
          <a:p>
            <a:r>
              <a:rPr lang="zh-CN" sz="1800">
                <a:solidFill>
                  <a:srgbClr val="000000"/>
                </a:solidFill>
                <a:latin typeface="Calibri"/>
                <a:ea typeface="宋体"/>
              </a:rPr>
              <a:t>Guo, Y., &amp; Ashour, A. S. (2018). Multiple convolutional neural networks for skin dermoscopic image classification. </a:t>
            </a:r>
            <a:r>
              <a:rPr lang="zh-CN" sz="1800" i="1">
                <a:solidFill>
                  <a:srgbClr val="000000"/>
                </a:solidFill>
                <a:latin typeface="Calibri"/>
                <a:ea typeface="宋体"/>
              </a:rPr>
              <a:t>arXiv preprint arXiv:1807.08114</a:t>
            </a:r>
            <a:r>
              <a:rPr lang="zh-CN" sz="1800">
                <a:solidFill>
                  <a:srgbClr val="000000"/>
                </a:solidFill>
                <a:latin typeface="Calibri"/>
                <a:ea typeface="宋体"/>
              </a:rPr>
              <a:t>. </a:t>
            </a:r>
            <a:r>
              <a:rPr lang="zh-CN" sz="1800">
                <a:latin typeface="Calibri"/>
                <a:ea typeface="宋体"/>
                <a:hlinkClick r:id="rId5"/>
              </a:rPr>
              <a:t>https://doi.org/10.48550/arXiv.1807.08114</a:t>
            </a:r>
            <a:endParaRPr lang="zh-CN" sz="1800">
              <a:latin typeface="Calibri"/>
              <a:ea typeface="宋体"/>
            </a:endParaRPr>
          </a:p>
          <a:p>
            <a:r>
              <a:rPr lang="en-US" altLang="zh-CN" sz="1800">
                <a:solidFill>
                  <a:srgbClr val="000000"/>
                </a:solidFill>
                <a:latin typeface="Calibri"/>
                <a:ea typeface="宋体"/>
              </a:rPr>
              <a:t>Meel,</a:t>
            </a:r>
            <a:r>
              <a:rPr lang="zh-CN" altLang="en-US" sz="1800">
                <a:solidFill>
                  <a:srgbClr val="000000"/>
                </a:solidFill>
                <a:latin typeface="Calibri"/>
                <a:ea typeface="宋体"/>
              </a:rPr>
              <a:t> </a:t>
            </a:r>
            <a:r>
              <a:rPr lang="en-US" altLang="zh-CN" sz="1800">
                <a:solidFill>
                  <a:srgbClr val="000000"/>
                </a:solidFill>
                <a:latin typeface="Calibri"/>
                <a:ea typeface="宋体"/>
              </a:rPr>
              <a:t>V.,</a:t>
            </a:r>
            <a:r>
              <a:rPr lang="zh-CN" altLang="en-US" sz="1800">
                <a:solidFill>
                  <a:srgbClr val="000000"/>
                </a:solidFill>
                <a:latin typeface="Calibri"/>
                <a:ea typeface="宋体"/>
              </a:rPr>
              <a:t> </a:t>
            </a:r>
            <a:r>
              <a:rPr lang="en-US" altLang="zh-CN" sz="1800">
                <a:solidFill>
                  <a:srgbClr val="000000"/>
                </a:solidFill>
                <a:latin typeface="Calibri"/>
                <a:ea typeface="宋体"/>
              </a:rPr>
              <a:t>&amp;</a:t>
            </a:r>
            <a:r>
              <a:rPr lang="zh-CN" altLang="en-US" sz="1800">
                <a:solidFill>
                  <a:srgbClr val="000000"/>
                </a:solidFill>
                <a:latin typeface="Calibri"/>
                <a:ea typeface="宋体"/>
              </a:rPr>
              <a:t> </a:t>
            </a:r>
            <a:r>
              <a:rPr lang="en-US" altLang="zh-CN" sz="1800" err="1">
                <a:solidFill>
                  <a:srgbClr val="000000"/>
                </a:solidFill>
                <a:latin typeface="Calibri"/>
                <a:ea typeface="宋体"/>
              </a:rPr>
              <a:t>Bodepudi</a:t>
            </a:r>
            <a:r>
              <a:rPr lang="en-US" altLang="zh-CN" sz="1800">
                <a:solidFill>
                  <a:srgbClr val="000000"/>
                </a:solidFill>
                <a:latin typeface="Calibri"/>
                <a:ea typeface="宋体"/>
              </a:rPr>
              <a:t>,</a:t>
            </a:r>
            <a:r>
              <a:rPr lang="zh-CN" altLang="en-US" sz="1800">
                <a:solidFill>
                  <a:srgbClr val="000000"/>
                </a:solidFill>
                <a:latin typeface="Calibri"/>
                <a:ea typeface="宋体"/>
              </a:rPr>
              <a:t> </a:t>
            </a:r>
            <a:r>
              <a:rPr lang="en-US" altLang="zh-CN" sz="1800">
                <a:solidFill>
                  <a:srgbClr val="000000"/>
                </a:solidFill>
                <a:latin typeface="Calibri"/>
                <a:ea typeface="宋体"/>
              </a:rPr>
              <a:t>A.</a:t>
            </a:r>
            <a:r>
              <a:rPr lang="zh-CN" altLang="en-US" sz="1800">
                <a:solidFill>
                  <a:srgbClr val="000000"/>
                </a:solidFill>
                <a:latin typeface="Calibri"/>
                <a:ea typeface="宋体"/>
              </a:rPr>
              <a:t> </a:t>
            </a:r>
            <a:r>
              <a:rPr lang="en-US" altLang="zh-CN" sz="1800">
                <a:solidFill>
                  <a:srgbClr val="000000"/>
                </a:solidFill>
                <a:latin typeface="Calibri"/>
                <a:ea typeface="宋体"/>
              </a:rPr>
              <a:t>(2021).</a:t>
            </a:r>
            <a:r>
              <a:rPr lang="zh-CN" altLang="en-US" sz="1800">
                <a:solidFill>
                  <a:srgbClr val="000000"/>
                </a:solidFill>
                <a:latin typeface="Calibri"/>
                <a:ea typeface="宋体"/>
              </a:rPr>
              <a:t> </a:t>
            </a:r>
            <a:r>
              <a:rPr lang="en-US" altLang="zh-CN" sz="1800" err="1">
                <a:solidFill>
                  <a:srgbClr val="000000"/>
                </a:solidFill>
                <a:latin typeface="Calibri"/>
                <a:ea typeface="宋体"/>
              </a:rPr>
              <a:t>Melatect</a:t>
            </a:r>
            <a:r>
              <a:rPr lang="en-US" altLang="zh-CN" sz="1800">
                <a:solidFill>
                  <a:srgbClr val="000000"/>
                </a:solidFill>
                <a:latin typeface="Calibri"/>
                <a:ea typeface="宋体"/>
              </a:rPr>
              <a:t>:</a:t>
            </a:r>
            <a:r>
              <a:rPr lang="zh-CN" altLang="en-US" sz="1800">
                <a:solidFill>
                  <a:srgbClr val="000000"/>
                </a:solidFill>
                <a:latin typeface="Calibri"/>
                <a:ea typeface="宋体"/>
              </a:rPr>
              <a:t> </a:t>
            </a:r>
            <a:r>
              <a:rPr lang="en-US" altLang="zh-CN" sz="1800">
                <a:solidFill>
                  <a:srgbClr val="000000"/>
                </a:solidFill>
                <a:latin typeface="Calibri"/>
                <a:ea typeface="宋体"/>
              </a:rPr>
              <a:t>A</a:t>
            </a:r>
            <a:r>
              <a:rPr lang="zh-CN" altLang="en-US" sz="1800">
                <a:solidFill>
                  <a:srgbClr val="000000"/>
                </a:solidFill>
                <a:latin typeface="Calibri"/>
                <a:ea typeface="宋体"/>
              </a:rPr>
              <a:t> </a:t>
            </a:r>
            <a:r>
              <a:rPr lang="en-US" altLang="zh-CN" sz="1800">
                <a:solidFill>
                  <a:srgbClr val="000000"/>
                </a:solidFill>
                <a:latin typeface="Calibri"/>
                <a:ea typeface="宋体"/>
              </a:rPr>
              <a:t>machine</a:t>
            </a:r>
            <a:r>
              <a:rPr lang="zh-CN" altLang="en-US" sz="1800">
                <a:solidFill>
                  <a:srgbClr val="000000"/>
                </a:solidFill>
                <a:latin typeface="Calibri"/>
                <a:ea typeface="宋体"/>
              </a:rPr>
              <a:t> </a:t>
            </a:r>
            <a:r>
              <a:rPr lang="en-US" altLang="zh-CN" sz="1800">
                <a:solidFill>
                  <a:srgbClr val="000000"/>
                </a:solidFill>
                <a:latin typeface="Calibri"/>
                <a:ea typeface="宋体"/>
              </a:rPr>
              <a:t>learning</a:t>
            </a:r>
            <a:r>
              <a:rPr lang="zh-CN" altLang="en-US" sz="1800">
                <a:solidFill>
                  <a:srgbClr val="000000"/>
                </a:solidFill>
                <a:latin typeface="Calibri"/>
                <a:ea typeface="宋体"/>
              </a:rPr>
              <a:t> </a:t>
            </a:r>
            <a:r>
              <a:rPr lang="en-US" altLang="zh-CN" sz="1800">
                <a:solidFill>
                  <a:srgbClr val="000000"/>
                </a:solidFill>
                <a:latin typeface="Calibri"/>
                <a:ea typeface="宋体"/>
              </a:rPr>
              <a:t>model</a:t>
            </a:r>
            <a:r>
              <a:rPr lang="zh-CN" altLang="en-US" sz="1800">
                <a:solidFill>
                  <a:srgbClr val="000000"/>
                </a:solidFill>
                <a:latin typeface="Calibri"/>
                <a:ea typeface="宋体"/>
              </a:rPr>
              <a:t> </a:t>
            </a:r>
            <a:r>
              <a:rPr lang="en-US" altLang="zh-CN" sz="1800">
                <a:solidFill>
                  <a:srgbClr val="000000"/>
                </a:solidFill>
                <a:latin typeface="Calibri"/>
                <a:ea typeface="宋体"/>
              </a:rPr>
              <a:t>approach</a:t>
            </a:r>
            <a:r>
              <a:rPr lang="zh-CN" altLang="en-US" sz="1800">
                <a:solidFill>
                  <a:srgbClr val="000000"/>
                </a:solidFill>
                <a:latin typeface="Calibri"/>
                <a:ea typeface="宋体"/>
              </a:rPr>
              <a:t> </a:t>
            </a:r>
            <a:r>
              <a:rPr lang="en-US" altLang="zh-CN" sz="1800">
                <a:solidFill>
                  <a:srgbClr val="000000"/>
                </a:solidFill>
                <a:latin typeface="Calibri"/>
                <a:ea typeface="宋体"/>
              </a:rPr>
              <a:t>for</a:t>
            </a:r>
            <a:r>
              <a:rPr lang="zh-CN" altLang="en-US" sz="1800">
                <a:solidFill>
                  <a:srgbClr val="000000"/>
                </a:solidFill>
                <a:latin typeface="Calibri"/>
                <a:ea typeface="宋体"/>
              </a:rPr>
              <a:t> </a:t>
            </a:r>
            <a:r>
              <a:rPr lang="en-US" altLang="zh-CN" sz="1800">
                <a:solidFill>
                  <a:srgbClr val="000000"/>
                </a:solidFill>
                <a:latin typeface="Calibri"/>
                <a:ea typeface="宋体"/>
              </a:rPr>
              <a:t>identifying</a:t>
            </a:r>
            <a:r>
              <a:rPr lang="zh-CN" altLang="en-US" sz="1800">
                <a:solidFill>
                  <a:srgbClr val="000000"/>
                </a:solidFill>
                <a:latin typeface="Calibri"/>
                <a:ea typeface="宋体"/>
              </a:rPr>
              <a:t> </a:t>
            </a:r>
            <a:r>
              <a:rPr lang="en-US" altLang="zh-CN" sz="1800">
                <a:solidFill>
                  <a:srgbClr val="000000"/>
                </a:solidFill>
                <a:latin typeface="Calibri"/>
                <a:ea typeface="宋体"/>
              </a:rPr>
              <a:t>malignant</a:t>
            </a:r>
            <a:r>
              <a:rPr lang="zh-CN" altLang="en-US" sz="1800">
                <a:solidFill>
                  <a:srgbClr val="000000"/>
                </a:solidFill>
                <a:latin typeface="Calibri"/>
                <a:ea typeface="宋体"/>
              </a:rPr>
              <a:t> </a:t>
            </a:r>
            <a:r>
              <a:rPr lang="en-US" altLang="zh-CN" sz="1800">
                <a:solidFill>
                  <a:srgbClr val="000000"/>
                </a:solidFill>
                <a:latin typeface="Calibri"/>
                <a:ea typeface="宋体"/>
              </a:rPr>
              <a:t>melanoma</a:t>
            </a:r>
            <a:r>
              <a:rPr lang="zh-CN" altLang="en-US" sz="1800">
                <a:solidFill>
                  <a:srgbClr val="000000"/>
                </a:solidFill>
                <a:latin typeface="Calibri"/>
                <a:ea typeface="宋体"/>
              </a:rPr>
              <a:t> </a:t>
            </a:r>
            <a:r>
              <a:rPr lang="en-US" altLang="zh-CN" sz="1800">
                <a:solidFill>
                  <a:srgbClr val="000000"/>
                </a:solidFill>
                <a:latin typeface="Calibri"/>
                <a:ea typeface="宋体"/>
              </a:rPr>
              <a:t>in</a:t>
            </a:r>
            <a:r>
              <a:rPr lang="zh-CN" altLang="en-US" sz="1800">
                <a:solidFill>
                  <a:srgbClr val="000000"/>
                </a:solidFill>
                <a:latin typeface="Calibri"/>
                <a:ea typeface="宋体"/>
              </a:rPr>
              <a:t> </a:t>
            </a:r>
            <a:r>
              <a:rPr lang="en-US" altLang="zh-CN" sz="1800">
                <a:solidFill>
                  <a:srgbClr val="000000"/>
                </a:solidFill>
                <a:latin typeface="Calibri"/>
                <a:ea typeface="宋体"/>
              </a:rPr>
              <a:t>skin</a:t>
            </a:r>
            <a:r>
              <a:rPr lang="zh-CN" altLang="en-US" sz="1800">
                <a:solidFill>
                  <a:srgbClr val="000000"/>
                </a:solidFill>
                <a:latin typeface="Calibri"/>
                <a:ea typeface="宋体"/>
              </a:rPr>
              <a:t> </a:t>
            </a:r>
            <a:r>
              <a:rPr lang="en-US" altLang="zh-CN" sz="1800">
                <a:solidFill>
                  <a:srgbClr val="000000"/>
                </a:solidFill>
                <a:latin typeface="Calibri"/>
                <a:ea typeface="宋体"/>
              </a:rPr>
              <a:t>growths.</a:t>
            </a:r>
            <a:r>
              <a:rPr lang="zh-CN" altLang="en-US" sz="1800">
                <a:solidFill>
                  <a:srgbClr val="000000"/>
                </a:solidFill>
                <a:latin typeface="Calibri"/>
                <a:ea typeface="宋体"/>
              </a:rPr>
              <a:t> </a:t>
            </a:r>
            <a:r>
              <a:rPr lang="en-US" altLang="zh-CN" sz="1800" i="1" err="1">
                <a:solidFill>
                  <a:srgbClr val="000000"/>
                </a:solidFill>
                <a:latin typeface="Calibri"/>
                <a:ea typeface="宋体"/>
              </a:rPr>
              <a:t>arXiv</a:t>
            </a:r>
            <a:r>
              <a:rPr lang="zh-CN" altLang="en-US" sz="1800" i="1">
                <a:solidFill>
                  <a:srgbClr val="000000"/>
                </a:solidFill>
                <a:latin typeface="Calibri"/>
                <a:ea typeface="宋体"/>
              </a:rPr>
              <a:t> </a:t>
            </a:r>
            <a:r>
              <a:rPr lang="en-US" altLang="zh-CN" sz="1800" i="1">
                <a:solidFill>
                  <a:srgbClr val="000000"/>
                </a:solidFill>
                <a:latin typeface="Calibri"/>
                <a:ea typeface="宋体"/>
              </a:rPr>
              <a:t>preprint</a:t>
            </a:r>
            <a:r>
              <a:rPr lang="zh-CN" altLang="en-US" sz="1800" i="1">
                <a:solidFill>
                  <a:srgbClr val="000000"/>
                </a:solidFill>
                <a:latin typeface="Calibri"/>
                <a:ea typeface="宋体"/>
              </a:rPr>
              <a:t> </a:t>
            </a:r>
            <a:r>
              <a:rPr lang="en-US" altLang="zh-CN" sz="1800" i="1">
                <a:solidFill>
                  <a:srgbClr val="000000"/>
                </a:solidFill>
                <a:latin typeface="Calibri"/>
                <a:ea typeface="宋体"/>
              </a:rPr>
              <a:t>arXiv:2109.03310</a:t>
            </a:r>
            <a:r>
              <a:rPr lang="en-US" altLang="zh-CN" sz="1800">
                <a:solidFill>
                  <a:srgbClr val="000000"/>
                </a:solidFill>
                <a:latin typeface="Calibri"/>
                <a:ea typeface="宋体"/>
              </a:rPr>
              <a:t>.</a:t>
            </a:r>
            <a:r>
              <a:rPr lang="zh-CN" altLang="en-US" sz="1800">
                <a:solidFill>
                  <a:srgbClr val="000000"/>
                </a:solidFill>
                <a:latin typeface="Calibri"/>
                <a:ea typeface="宋体"/>
              </a:rPr>
              <a:t> </a:t>
            </a:r>
            <a:r>
              <a:rPr lang="en-US" altLang="zh-CN" sz="1800">
                <a:latin typeface="Calibri"/>
                <a:ea typeface="宋体"/>
                <a:hlinkClick r:id="rId6"/>
              </a:rPr>
              <a:t>https://doi.org/10.48550/arXiv.2109.03310</a:t>
            </a:r>
            <a:endParaRPr lang="zh-CN" sz="1800">
              <a:latin typeface="Calibri"/>
              <a:ea typeface="宋体"/>
            </a:endParaRPr>
          </a:p>
          <a:p>
            <a:r>
              <a:rPr lang="en-US" sz="1800">
                <a:solidFill>
                  <a:srgbClr val="000000"/>
                </a:solidFill>
                <a:latin typeface="Calibri"/>
                <a:ea typeface="宋体"/>
              </a:rPr>
              <a:t>Nugroho, E. S., </a:t>
            </a:r>
            <a:r>
              <a:rPr lang="en-US" sz="1800" err="1">
                <a:solidFill>
                  <a:srgbClr val="000000"/>
                </a:solidFill>
                <a:latin typeface="Calibri"/>
                <a:ea typeface="宋体"/>
              </a:rPr>
              <a:t>Ardiyanto</a:t>
            </a:r>
            <a:r>
              <a:rPr lang="en-US" sz="1800">
                <a:solidFill>
                  <a:srgbClr val="000000"/>
                </a:solidFill>
                <a:latin typeface="Calibri"/>
                <a:ea typeface="宋体"/>
              </a:rPr>
              <a:t>, I., &amp; Nugroho, H. A. (2024). Addressing imbalance ISIC-2019 dataset in </a:t>
            </a:r>
            <a:r>
              <a:rPr lang="en-US" sz="1800" err="1">
                <a:solidFill>
                  <a:srgbClr val="000000"/>
                </a:solidFill>
                <a:latin typeface="Calibri"/>
                <a:ea typeface="宋体"/>
              </a:rPr>
              <a:t>dermoscopic</a:t>
            </a:r>
            <a:r>
              <a:rPr lang="en-US" sz="1800">
                <a:solidFill>
                  <a:srgbClr val="000000"/>
                </a:solidFill>
                <a:latin typeface="Calibri"/>
                <a:ea typeface="宋体"/>
              </a:rPr>
              <a:t> pigmented skin lesion classification. </a:t>
            </a:r>
            <a:r>
              <a:rPr lang="en-US" sz="1800" i="1">
                <a:solidFill>
                  <a:srgbClr val="000000"/>
                </a:solidFill>
                <a:latin typeface="Calibri"/>
                <a:ea typeface="宋体"/>
              </a:rPr>
              <a:t>ICIC Express Letters, 18</a:t>
            </a:r>
            <a:r>
              <a:rPr lang="en-US" sz="1800">
                <a:solidFill>
                  <a:srgbClr val="000000"/>
                </a:solidFill>
                <a:latin typeface="Calibri"/>
                <a:ea typeface="宋体"/>
              </a:rPr>
              <a:t>(6), 563–573.</a:t>
            </a:r>
            <a:endParaRPr lang="en-US" sz="1800">
              <a:latin typeface="Calibri"/>
              <a:ea typeface="Calibri"/>
            </a:endParaRPr>
          </a:p>
          <a:p>
            <a:r>
              <a:rPr lang="en-US" sz="1800">
                <a:solidFill>
                  <a:srgbClr val="000000"/>
                </a:solidFill>
                <a:latin typeface="Calibri"/>
                <a:ea typeface="宋体"/>
              </a:rPr>
              <a:t>Yao, C. (2023). A comprehensive evaluation study on risk level classification of melanoma by computer vision on ISIC 2016-2020 datasets. </a:t>
            </a:r>
            <a:r>
              <a:rPr lang="en-US" sz="1800" i="1" err="1">
                <a:solidFill>
                  <a:srgbClr val="000000"/>
                </a:solidFill>
                <a:latin typeface="Calibri"/>
                <a:ea typeface="宋体"/>
              </a:rPr>
              <a:t>arXiv</a:t>
            </a:r>
            <a:r>
              <a:rPr lang="en-US" sz="1800" i="1">
                <a:solidFill>
                  <a:srgbClr val="000000"/>
                </a:solidFill>
                <a:latin typeface="Calibri"/>
                <a:ea typeface="宋体"/>
              </a:rPr>
              <a:t> preprint arXiv:2302.09528</a:t>
            </a:r>
            <a:r>
              <a:rPr lang="en-US" sz="1800">
                <a:solidFill>
                  <a:srgbClr val="000000"/>
                </a:solidFill>
                <a:latin typeface="Calibri"/>
                <a:ea typeface="宋体"/>
              </a:rPr>
              <a:t>. </a:t>
            </a:r>
            <a:r>
              <a:rPr lang="en-US" sz="1800">
                <a:latin typeface="Calibri"/>
                <a:ea typeface="宋体"/>
                <a:hlinkClick r:id="rId7"/>
              </a:rPr>
              <a:t>https://doi.org/10.48550/arXiv.2302.09528</a:t>
            </a:r>
            <a:endParaRPr lang="en-US" sz="1800">
              <a:latin typeface="Calibri"/>
            </a:endParaRPr>
          </a:p>
          <a:p>
            <a:endParaRPr lang="zh-CN"/>
          </a:p>
          <a:p>
            <a:endParaRPr lang="zh-CN" altLang="en-US" sz="1700">
              <a:ea typeface="宋体"/>
            </a:endParaRPr>
          </a:p>
        </p:txBody>
      </p:sp>
    </p:spTree>
    <p:extLst>
      <p:ext uri="{BB962C8B-B14F-4D97-AF65-F5344CB8AC3E}">
        <p14:creationId xmlns:p14="http://schemas.microsoft.com/office/powerpoint/2010/main" val="37224332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D90E36-0452-AE2E-3140-97677A52CC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5E18DB-6F2D-296F-4BAE-BC252569B179}"/>
              </a:ext>
            </a:extLst>
          </p:cNvPr>
          <p:cNvSpPr>
            <a:spLocks noGrp="1"/>
          </p:cNvSpPr>
          <p:nvPr>
            <p:ph type="title"/>
          </p:nvPr>
        </p:nvSpPr>
        <p:spPr>
          <a:xfrm>
            <a:off x="2325665" y="2747260"/>
            <a:ext cx="11332191" cy="2015936"/>
          </a:xfrm>
        </p:spPr>
        <p:txBody>
          <a:bodyPr/>
          <a:lstStyle/>
          <a:p>
            <a:r>
              <a:rPr lang="en-US" sz="3600" b="1">
                <a:latin typeface="Calibri"/>
                <a:ea typeface="Calibri"/>
              </a:rPr>
              <a:t>Thank you for your time and attention.</a:t>
            </a:r>
            <a:br>
              <a:rPr lang="en-US" b="1"/>
            </a:br>
            <a:br>
              <a:rPr lang="en-US" b="1"/>
            </a:br>
            <a:br>
              <a:rPr lang="en-US" b="1"/>
            </a:br>
            <a:endParaRPr lang="en-US" b="1"/>
          </a:p>
        </p:txBody>
      </p:sp>
    </p:spTree>
    <p:extLst>
      <p:ext uri="{BB962C8B-B14F-4D97-AF65-F5344CB8AC3E}">
        <p14:creationId xmlns:p14="http://schemas.microsoft.com/office/powerpoint/2010/main" val="4619162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52FFFD-DC1A-5712-4198-8BE6629794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59FB00-6CFF-5D8F-BE5F-E3D9E812F9CA}"/>
              </a:ext>
            </a:extLst>
          </p:cNvPr>
          <p:cNvSpPr>
            <a:spLocks noGrp="1"/>
          </p:cNvSpPr>
          <p:nvPr>
            <p:ph type="title"/>
          </p:nvPr>
        </p:nvSpPr>
        <p:spPr>
          <a:xfrm>
            <a:off x="609599" y="417419"/>
            <a:ext cx="11332191" cy="600164"/>
          </a:xfrm>
        </p:spPr>
        <p:txBody>
          <a:bodyPr/>
          <a:lstStyle/>
          <a:p>
            <a:r>
              <a:rPr lang="en-US" altLang="zh-CN" sz="3600" b="1">
                <a:latin typeface="Calibri"/>
                <a:ea typeface="宋体"/>
              </a:rPr>
              <a:t> Bar Chart</a:t>
            </a:r>
            <a:endParaRPr lang="en-US" sz="3600" b="1">
              <a:latin typeface="Calibri"/>
              <a:ea typeface="宋体"/>
            </a:endParaRPr>
          </a:p>
        </p:txBody>
      </p:sp>
      <p:pic>
        <p:nvPicPr>
          <p:cNvPr id="5" name="Picture 4" descr="A graph of different sizes and colors&#10;&#10;Description automatically generated with medium confidence">
            <a:extLst>
              <a:ext uri="{FF2B5EF4-FFF2-40B4-BE49-F238E27FC236}">
                <a16:creationId xmlns:a16="http://schemas.microsoft.com/office/drawing/2014/main" id="{E60D0C2E-3122-5927-2AB5-2277BE4D2B08}"/>
              </a:ext>
            </a:extLst>
          </p:cNvPr>
          <p:cNvPicPr>
            <a:picLocks noChangeAspect="1"/>
          </p:cNvPicPr>
          <p:nvPr/>
        </p:nvPicPr>
        <p:blipFill>
          <a:blip r:embed="rId3"/>
          <a:stretch>
            <a:fillRect/>
          </a:stretch>
        </p:blipFill>
        <p:spPr>
          <a:xfrm>
            <a:off x="605112" y="1668980"/>
            <a:ext cx="9507257" cy="3394517"/>
          </a:xfrm>
          <a:prstGeom prst="rect">
            <a:avLst/>
          </a:prstGeom>
        </p:spPr>
      </p:pic>
      <p:sp>
        <p:nvSpPr>
          <p:cNvPr id="3" name="文本框 2">
            <a:extLst>
              <a:ext uri="{FF2B5EF4-FFF2-40B4-BE49-F238E27FC236}">
                <a16:creationId xmlns:a16="http://schemas.microsoft.com/office/drawing/2014/main" id="{6F003C1B-8F5B-064D-2B41-6DABF73A6761}"/>
              </a:ext>
            </a:extLst>
          </p:cNvPr>
          <p:cNvSpPr txBox="1"/>
          <p:nvPr/>
        </p:nvSpPr>
        <p:spPr>
          <a:xfrm>
            <a:off x="607621" y="5100452"/>
            <a:ext cx="1095696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The bar chart format allows for an easy comparison of melanoma incidence across age groups and between sexes. This detailed view highlights the </a:t>
            </a:r>
            <a:r>
              <a:rPr lang="en-US" b="1">
                <a:ea typeface="+mn-lt"/>
                <a:cs typeface="+mn-lt"/>
              </a:rPr>
              <a:t>age-related trends</a:t>
            </a:r>
            <a:r>
              <a:rPr lang="en-US">
                <a:ea typeface="+mn-lt"/>
                <a:cs typeface="+mn-lt"/>
              </a:rPr>
              <a:t> and </a:t>
            </a:r>
            <a:r>
              <a:rPr lang="en-US" b="1">
                <a:ea typeface="+mn-lt"/>
                <a:cs typeface="+mn-lt"/>
              </a:rPr>
              <a:t>gender disparities</a:t>
            </a:r>
            <a:r>
              <a:rPr lang="en-US">
                <a:ea typeface="+mn-lt"/>
                <a:cs typeface="+mn-lt"/>
              </a:rPr>
              <a:t> in melanoma diagnoses, emphasizing the need for targeted prevention and early detection strategies for high-risk groups, particularly older males.</a:t>
            </a:r>
            <a:endParaRPr lang="en-US"/>
          </a:p>
        </p:txBody>
      </p:sp>
      <p:sp>
        <p:nvSpPr>
          <p:cNvPr id="4" name="文本框 3">
            <a:extLst>
              <a:ext uri="{FF2B5EF4-FFF2-40B4-BE49-F238E27FC236}">
                <a16:creationId xmlns:a16="http://schemas.microsoft.com/office/drawing/2014/main" id="{69D06797-BAE4-1F07-4447-3FC673914F42}"/>
              </a:ext>
            </a:extLst>
          </p:cNvPr>
          <p:cNvSpPr txBox="1"/>
          <p:nvPr/>
        </p:nvSpPr>
        <p:spPr>
          <a:xfrm>
            <a:off x="607621" y="1023258"/>
            <a:ext cx="765166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a:t>Bar charts are better for </a:t>
            </a:r>
            <a:r>
              <a:rPr lang="en-US" altLang="zh-CN" b="1"/>
              <a:t>quantitative comparisons</a:t>
            </a:r>
            <a:r>
              <a:rPr lang="en-US" altLang="zh-CN"/>
              <a:t> across categories.</a:t>
            </a:r>
            <a:endParaRPr lang="zh-CN" altLang="en-US"/>
          </a:p>
        </p:txBody>
      </p:sp>
    </p:spTree>
    <p:extLst>
      <p:ext uri="{BB962C8B-B14F-4D97-AF65-F5344CB8AC3E}">
        <p14:creationId xmlns:p14="http://schemas.microsoft.com/office/powerpoint/2010/main" val="13521235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EDFB8-9013-BCDE-0573-D24825E64CC7}"/>
              </a:ext>
            </a:extLst>
          </p:cNvPr>
          <p:cNvSpPr>
            <a:spLocks noGrp="1"/>
          </p:cNvSpPr>
          <p:nvPr>
            <p:ph type="title"/>
          </p:nvPr>
        </p:nvSpPr>
        <p:spPr>
          <a:xfrm>
            <a:off x="609600" y="417419"/>
            <a:ext cx="10972800" cy="600164"/>
          </a:xfrm>
        </p:spPr>
        <p:txBody>
          <a:bodyPr/>
          <a:lstStyle/>
          <a:p>
            <a:r>
              <a:rPr lang="en-US" sz="3600" b="1">
                <a:latin typeface="Calibri"/>
                <a:ea typeface="Calibri"/>
              </a:rPr>
              <a:t>Bar Chart</a:t>
            </a:r>
          </a:p>
        </p:txBody>
      </p:sp>
      <p:pic>
        <p:nvPicPr>
          <p:cNvPr id="4" name="Content Placeholder 3" descr="A graph of patients with numbers and a number&#10;&#10;Description automatically generated">
            <a:extLst>
              <a:ext uri="{FF2B5EF4-FFF2-40B4-BE49-F238E27FC236}">
                <a16:creationId xmlns:a16="http://schemas.microsoft.com/office/drawing/2014/main" id="{98C6D80D-B25F-EF48-EFCB-5BD2A4917F07}"/>
              </a:ext>
            </a:extLst>
          </p:cNvPr>
          <p:cNvPicPr>
            <a:picLocks noGrp="1" noChangeAspect="1"/>
          </p:cNvPicPr>
          <p:nvPr>
            <p:ph sz="quarter" idx="10"/>
          </p:nvPr>
        </p:nvPicPr>
        <p:blipFill>
          <a:blip r:embed="rId2"/>
          <a:stretch>
            <a:fillRect/>
          </a:stretch>
        </p:blipFill>
        <p:spPr>
          <a:xfrm>
            <a:off x="609600" y="1151907"/>
            <a:ext cx="6437030" cy="3366663"/>
          </a:xfrm>
        </p:spPr>
      </p:pic>
      <p:pic>
        <p:nvPicPr>
          <p:cNvPr id="5" name="Picture 4" descr="A graph of a patient&#10;&#10;Description automatically generated">
            <a:extLst>
              <a:ext uri="{FF2B5EF4-FFF2-40B4-BE49-F238E27FC236}">
                <a16:creationId xmlns:a16="http://schemas.microsoft.com/office/drawing/2014/main" id="{BEE5CA9E-5B66-82AE-0EFF-E3769BEE7B22}"/>
              </a:ext>
            </a:extLst>
          </p:cNvPr>
          <p:cNvPicPr>
            <a:picLocks noChangeAspect="1"/>
          </p:cNvPicPr>
          <p:nvPr/>
        </p:nvPicPr>
        <p:blipFill>
          <a:blip r:embed="rId3"/>
          <a:stretch>
            <a:fillRect/>
          </a:stretch>
        </p:blipFill>
        <p:spPr>
          <a:xfrm>
            <a:off x="7440566" y="717501"/>
            <a:ext cx="3853972" cy="3552701"/>
          </a:xfrm>
          <a:prstGeom prst="rect">
            <a:avLst/>
          </a:prstGeom>
        </p:spPr>
      </p:pic>
      <p:sp>
        <p:nvSpPr>
          <p:cNvPr id="3" name="文本框 2">
            <a:extLst>
              <a:ext uri="{FF2B5EF4-FFF2-40B4-BE49-F238E27FC236}">
                <a16:creationId xmlns:a16="http://schemas.microsoft.com/office/drawing/2014/main" id="{CF5E639C-8CFE-D8E7-51AC-945383C5A5E7}"/>
              </a:ext>
            </a:extLst>
          </p:cNvPr>
          <p:cNvSpPr txBox="1"/>
          <p:nvPr/>
        </p:nvSpPr>
        <p:spPr>
          <a:xfrm>
            <a:off x="814388" y="4652894"/>
            <a:ext cx="10563224"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0E0E0E"/>
                </a:solidFill>
                <a:effectLst/>
                <a:latin typeface=".AppleSystemUIFont"/>
              </a:rPr>
              <a:t>Bar charts are especially useful for quantitative comparisons between categories, as shown here, where the differences in male and female patient numbers at various age ranges can be directly observed and analyzed. It provides a clear visualization of the number of male and female patients across different age groups, making it easy to identify trends and patterns.</a:t>
            </a:r>
          </a:p>
          <a:p>
            <a:endParaRPr lang="en-US">
              <a:solidFill>
                <a:srgbClr val="0E0E0E"/>
              </a:solidFill>
              <a:effectLst/>
              <a:latin typeface=".AppleSystemUIFont"/>
            </a:endParaRPr>
          </a:p>
          <a:p>
            <a:endParaRPr lang="zh-CN" altLang="en-US"/>
          </a:p>
        </p:txBody>
      </p:sp>
    </p:spTree>
    <p:extLst>
      <p:ext uri="{BB962C8B-B14F-4D97-AF65-F5344CB8AC3E}">
        <p14:creationId xmlns:p14="http://schemas.microsoft.com/office/powerpoint/2010/main" val="24682212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DD0456-EFF4-99EF-102B-308D768AEF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7B6426-743D-BC00-D3BD-62254A8F7A35}"/>
              </a:ext>
            </a:extLst>
          </p:cNvPr>
          <p:cNvSpPr>
            <a:spLocks noGrp="1"/>
          </p:cNvSpPr>
          <p:nvPr>
            <p:ph type="title"/>
          </p:nvPr>
        </p:nvSpPr>
        <p:spPr>
          <a:xfrm>
            <a:off x="609599" y="417419"/>
            <a:ext cx="11332191" cy="600164"/>
          </a:xfrm>
        </p:spPr>
        <p:txBody>
          <a:bodyPr/>
          <a:lstStyle/>
          <a:p>
            <a:r>
              <a:rPr lang="en-US" altLang="zh-CN" sz="3600" b="1">
                <a:latin typeface="Calibri"/>
                <a:ea typeface="宋体"/>
              </a:rPr>
              <a:t>Bar Chart</a:t>
            </a:r>
            <a:endParaRPr lang="en-US" sz="3600" b="1">
              <a:latin typeface="Calibri"/>
              <a:ea typeface="宋体"/>
            </a:endParaRPr>
          </a:p>
        </p:txBody>
      </p:sp>
      <p:pic>
        <p:nvPicPr>
          <p:cNvPr id="5" name="Picture 4" descr="A diagram of a number of columns&#10;&#10;Description automatically generated">
            <a:extLst>
              <a:ext uri="{FF2B5EF4-FFF2-40B4-BE49-F238E27FC236}">
                <a16:creationId xmlns:a16="http://schemas.microsoft.com/office/drawing/2014/main" id="{05AD3E79-2FB5-E580-0A6B-7285099B38EF}"/>
              </a:ext>
            </a:extLst>
          </p:cNvPr>
          <p:cNvPicPr>
            <a:picLocks noChangeAspect="1"/>
          </p:cNvPicPr>
          <p:nvPr/>
        </p:nvPicPr>
        <p:blipFill>
          <a:blip r:embed="rId3"/>
          <a:stretch>
            <a:fillRect/>
          </a:stretch>
        </p:blipFill>
        <p:spPr>
          <a:xfrm>
            <a:off x="611933" y="1714923"/>
            <a:ext cx="5465900" cy="3767540"/>
          </a:xfrm>
          <a:prstGeom prst="rect">
            <a:avLst/>
          </a:prstGeom>
        </p:spPr>
      </p:pic>
      <p:sp>
        <p:nvSpPr>
          <p:cNvPr id="3" name="文本框 2">
            <a:extLst>
              <a:ext uri="{FF2B5EF4-FFF2-40B4-BE49-F238E27FC236}">
                <a16:creationId xmlns:a16="http://schemas.microsoft.com/office/drawing/2014/main" id="{BD19AAE5-7D27-97A2-81F3-6AB7F68C213B}"/>
              </a:ext>
            </a:extLst>
          </p:cNvPr>
          <p:cNvSpPr txBox="1"/>
          <p:nvPr/>
        </p:nvSpPr>
        <p:spPr>
          <a:xfrm>
            <a:off x="627413" y="1023257"/>
            <a:ext cx="701831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a:ea typeface="宋体"/>
              </a:rPr>
              <a:t>Bar charts are better for </a:t>
            </a:r>
            <a:r>
              <a:rPr lang="en-US" altLang="zh-CN" b="1">
                <a:ea typeface="宋体"/>
              </a:rPr>
              <a:t>quantitative comparisons</a:t>
            </a:r>
            <a:r>
              <a:rPr lang="en-US" altLang="zh-CN">
                <a:ea typeface="宋体"/>
              </a:rPr>
              <a:t> across categories.</a:t>
            </a:r>
            <a:endParaRPr lang="en-US">
              <a:ea typeface="Calibri"/>
              <a:cs typeface="Calibri"/>
            </a:endParaRPr>
          </a:p>
        </p:txBody>
      </p:sp>
      <p:sp>
        <p:nvSpPr>
          <p:cNvPr id="4" name="文本框 3">
            <a:extLst>
              <a:ext uri="{FF2B5EF4-FFF2-40B4-BE49-F238E27FC236}">
                <a16:creationId xmlns:a16="http://schemas.microsoft.com/office/drawing/2014/main" id="{27D663D6-2C2B-FCEE-B1A8-F1C8BB433AD8}"/>
              </a:ext>
            </a:extLst>
          </p:cNvPr>
          <p:cNvSpPr txBox="1"/>
          <p:nvPr/>
        </p:nvSpPr>
        <p:spPr>
          <a:xfrm>
            <a:off x="7010400" y="1666504"/>
            <a:ext cx="4920342"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The bar</a:t>
            </a:r>
            <a:r>
              <a:rPr lang="en-US" altLang="zh-CN">
                <a:ea typeface="+mn-lt"/>
                <a:cs typeface="+mn-lt"/>
              </a:rPr>
              <a:t> </a:t>
            </a:r>
            <a:r>
              <a:rPr lang="en-US">
                <a:ea typeface="+mn-lt"/>
                <a:cs typeface="+mn-lt"/>
              </a:rPr>
              <a:t>chart</a:t>
            </a:r>
            <a:r>
              <a:rPr lang="en-US" altLang="zh-CN">
                <a:ea typeface="+mn-lt"/>
                <a:cs typeface="+mn-lt"/>
              </a:rPr>
              <a:t> </a:t>
            </a:r>
            <a:r>
              <a:rPr lang="en-US">
                <a:ea typeface="+mn-lt"/>
                <a:cs typeface="+mn-lt"/>
              </a:rPr>
              <a:t>is ideal for showing this </a:t>
            </a:r>
            <a:r>
              <a:rPr lang="en-US" b="1">
                <a:ea typeface="+mn-lt"/>
                <a:cs typeface="+mn-lt"/>
              </a:rPr>
              <a:t>frequency distribution</a:t>
            </a:r>
            <a:r>
              <a:rPr lang="en-US" altLang="zh-CN">
                <a:ea typeface="+mn-lt"/>
                <a:cs typeface="+mn-lt"/>
              </a:rPr>
              <a:t> </a:t>
            </a:r>
            <a:r>
              <a:rPr lang="en-US">
                <a:ea typeface="+mn-lt"/>
                <a:cs typeface="+mn-lt"/>
              </a:rPr>
              <a:t>across melanoma</a:t>
            </a:r>
            <a:r>
              <a:rPr lang="en-US" altLang="zh-CN">
                <a:ea typeface="+mn-lt"/>
                <a:cs typeface="+mn-lt"/>
              </a:rPr>
              <a:t> </a:t>
            </a:r>
            <a:r>
              <a:rPr lang="en-US">
                <a:ea typeface="+mn-lt"/>
                <a:cs typeface="+mn-lt"/>
              </a:rPr>
              <a:t>sizes,</a:t>
            </a:r>
            <a:r>
              <a:rPr lang="en-US" altLang="zh-CN">
                <a:ea typeface="+mn-lt"/>
                <a:cs typeface="+mn-lt"/>
              </a:rPr>
              <a:t> </a:t>
            </a:r>
            <a:r>
              <a:rPr lang="en-US">
                <a:ea typeface="+mn-lt"/>
                <a:cs typeface="+mn-lt"/>
              </a:rPr>
              <a:t>making it easy to identify common length ranges. It emphasizes the importance of</a:t>
            </a:r>
            <a:r>
              <a:rPr lang="en-US" altLang="zh-CN">
                <a:ea typeface="+mn-lt"/>
                <a:cs typeface="+mn-lt"/>
              </a:rPr>
              <a:t> </a:t>
            </a:r>
            <a:r>
              <a:rPr lang="en-US">
                <a:ea typeface="+mn-lt"/>
                <a:cs typeface="+mn-lt"/>
              </a:rPr>
              <a:t>focusing diagnostic tools on the most frequently observed tumor sizes while also working to</a:t>
            </a:r>
            <a:r>
              <a:rPr lang="en-US" altLang="zh-CN">
                <a:ea typeface="+mn-lt"/>
                <a:cs typeface="+mn-lt"/>
              </a:rPr>
              <a:t> </a:t>
            </a:r>
            <a:r>
              <a:rPr lang="en-US">
                <a:ea typeface="+mn-lt"/>
                <a:cs typeface="+mn-lt"/>
              </a:rPr>
              <a:t>improve the</a:t>
            </a:r>
            <a:r>
              <a:rPr lang="en-US" altLang="zh-CN">
                <a:ea typeface="+mn-lt"/>
                <a:cs typeface="+mn-lt"/>
              </a:rPr>
              <a:t> </a:t>
            </a:r>
            <a:r>
              <a:rPr lang="en-US">
                <a:ea typeface="+mn-lt"/>
                <a:cs typeface="+mn-lt"/>
              </a:rPr>
              <a:t>early detection of</a:t>
            </a:r>
            <a:r>
              <a:rPr lang="en-US" altLang="zh-CN">
                <a:ea typeface="+mn-lt"/>
                <a:cs typeface="+mn-lt"/>
              </a:rPr>
              <a:t> </a:t>
            </a:r>
            <a:r>
              <a:rPr lang="en-US">
                <a:ea typeface="+mn-lt"/>
                <a:cs typeface="+mn-lt"/>
              </a:rPr>
              <a:t>smaller lesions. This data is crucial for refining diagnostic </a:t>
            </a:r>
            <a:r>
              <a:rPr lang="en-US" altLang="zh-CN">
                <a:ea typeface="+mn-lt"/>
                <a:cs typeface="+mn-lt"/>
              </a:rPr>
              <a:t>techniques</a:t>
            </a:r>
            <a:r>
              <a:rPr lang="en-US">
                <a:ea typeface="+mn-lt"/>
                <a:cs typeface="+mn-lt"/>
              </a:rPr>
              <a:t> and </a:t>
            </a:r>
            <a:r>
              <a:rPr lang="en-US" altLang="zh-CN">
                <a:ea typeface="+mn-lt"/>
                <a:cs typeface="+mn-lt"/>
              </a:rPr>
              <a:t>understanding</a:t>
            </a:r>
            <a:r>
              <a:rPr lang="en-US">
                <a:ea typeface="+mn-lt"/>
                <a:cs typeface="+mn-lt"/>
              </a:rPr>
              <a:t> tumor</a:t>
            </a:r>
            <a:r>
              <a:rPr lang="en-US" altLang="zh-CN">
                <a:ea typeface="+mn-lt"/>
                <a:cs typeface="+mn-lt"/>
              </a:rPr>
              <a:t> </a:t>
            </a:r>
            <a:r>
              <a:rPr lang="en-US">
                <a:ea typeface="+mn-lt"/>
                <a:cs typeface="+mn-lt"/>
              </a:rPr>
              <a:t>progression.</a:t>
            </a:r>
            <a:endParaRPr lang="zh-CN"/>
          </a:p>
          <a:p>
            <a:endParaRPr lang="en-US" altLang="zh-CN">
              <a:ea typeface="Calibri"/>
              <a:cs typeface="Calibri"/>
            </a:endParaRPr>
          </a:p>
          <a:p>
            <a:r>
              <a:rPr lang="en-US">
                <a:ea typeface="+mn-lt"/>
                <a:cs typeface="+mn-lt"/>
              </a:rPr>
              <a:t>Tumor size is an important diagnostic and prognostic factor for melanoma. The chart’s distribution reflects typical tumor sizes at diagnosis, which can help guide expectations for early screening and management practices.</a:t>
            </a:r>
            <a:endParaRPr lang="en-US"/>
          </a:p>
          <a:p>
            <a:endParaRPr lang="zh-CN" altLang="en-US">
              <a:ea typeface="宋体"/>
              <a:cs typeface="Calibri"/>
            </a:endParaRPr>
          </a:p>
        </p:txBody>
      </p:sp>
    </p:spTree>
    <p:extLst>
      <p:ext uri="{BB962C8B-B14F-4D97-AF65-F5344CB8AC3E}">
        <p14:creationId xmlns:p14="http://schemas.microsoft.com/office/powerpoint/2010/main" val="25408306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08429A-D8D1-58C1-4AA5-5690F200EA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90D05E-1368-B7B1-301A-A4D33E65F166}"/>
              </a:ext>
            </a:extLst>
          </p:cNvPr>
          <p:cNvSpPr>
            <a:spLocks noGrp="1"/>
          </p:cNvSpPr>
          <p:nvPr>
            <p:ph type="title"/>
          </p:nvPr>
        </p:nvSpPr>
        <p:spPr>
          <a:xfrm>
            <a:off x="609599" y="417419"/>
            <a:ext cx="11332191" cy="600164"/>
          </a:xfrm>
        </p:spPr>
        <p:txBody>
          <a:bodyPr/>
          <a:lstStyle/>
          <a:p>
            <a:r>
              <a:rPr lang="en-US" altLang="zh-CN" sz="3600" b="1">
                <a:latin typeface="Calibri"/>
                <a:ea typeface="宋体"/>
              </a:rPr>
              <a:t>Bar Chart</a:t>
            </a:r>
            <a:endParaRPr lang="en-US" sz="3600" b="1">
              <a:latin typeface="Calibri"/>
              <a:ea typeface="宋体"/>
            </a:endParaRPr>
          </a:p>
        </p:txBody>
      </p:sp>
      <p:pic>
        <p:nvPicPr>
          <p:cNvPr id="7" name="Picture 6" descr="A graph of different colored rectangular shapes&#10;&#10;Description automatically generated">
            <a:extLst>
              <a:ext uri="{FF2B5EF4-FFF2-40B4-BE49-F238E27FC236}">
                <a16:creationId xmlns:a16="http://schemas.microsoft.com/office/drawing/2014/main" id="{9B5FA9C0-EBB3-6F90-F257-9C93B086E9DC}"/>
              </a:ext>
            </a:extLst>
          </p:cNvPr>
          <p:cNvPicPr>
            <a:picLocks noChangeAspect="1"/>
          </p:cNvPicPr>
          <p:nvPr/>
        </p:nvPicPr>
        <p:blipFill>
          <a:blip r:embed="rId3"/>
          <a:srcRect l="1078"/>
          <a:stretch/>
        </p:blipFill>
        <p:spPr>
          <a:xfrm>
            <a:off x="605383" y="1712052"/>
            <a:ext cx="8496647" cy="3473480"/>
          </a:xfrm>
          <a:prstGeom prst="rect">
            <a:avLst/>
          </a:prstGeom>
        </p:spPr>
      </p:pic>
      <p:sp>
        <p:nvSpPr>
          <p:cNvPr id="3" name="文本框 2">
            <a:extLst>
              <a:ext uri="{FF2B5EF4-FFF2-40B4-BE49-F238E27FC236}">
                <a16:creationId xmlns:a16="http://schemas.microsoft.com/office/drawing/2014/main" id="{F102CACA-5A7B-88E1-A872-739C05E61D62}"/>
              </a:ext>
            </a:extLst>
          </p:cNvPr>
          <p:cNvSpPr txBox="1"/>
          <p:nvPr/>
        </p:nvSpPr>
        <p:spPr>
          <a:xfrm>
            <a:off x="607621" y="1023257"/>
            <a:ext cx="949234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a:t>Bar charts are better for </a:t>
            </a:r>
            <a:r>
              <a:rPr lang="en-US" altLang="zh-CN" b="1"/>
              <a:t>quantitative comparisons</a:t>
            </a:r>
            <a:r>
              <a:rPr lang="en-US" altLang="zh-CN"/>
              <a:t> across categories.</a:t>
            </a:r>
          </a:p>
        </p:txBody>
      </p:sp>
      <p:sp>
        <p:nvSpPr>
          <p:cNvPr id="4" name="文本框 3">
            <a:extLst>
              <a:ext uri="{FF2B5EF4-FFF2-40B4-BE49-F238E27FC236}">
                <a16:creationId xmlns:a16="http://schemas.microsoft.com/office/drawing/2014/main" id="{FDBD0782-686D-417C-8756-61FC4FA5CF79}"/>
              </a:ext>
            </a:extLst>
          </p:cNvPr>
          <p:cNvSpPr txBox="1"/>
          <p:nvPr/>
        </p:nvSpPr>
        <p:spPr>
          <a:xfrm>
            <a:off x="9335984" y="1399309"/>
            <a:ext cx="2208810"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lvl="1"/>
            <a:r>
              <a:rPr lang="en-US">
                <a:ea typeface="+mn-lt"/>
                <a:cs typeface="+mn-lt"/>
              </a:rPr>
              <a:t>The bar chart effectively visualizes the </a:t>
            </a:r>
            <a:r>
              <a:rPr lang="en-US" b="1">
                <a:ea typeface="+mn-lt"/>
                <a:cs typeface="+mn-lt"/>
              </a:rPr>
              <a:t>distribution of melanoma locations</a:t>
            </a:r>
            <a:r>
              <a:rPr lang="en-US">
                <a:ea typeface="+mn-lt"/>
                <a:cs typeface="+mn-lt"/>
              </a:rPr>
              <a:t>, making it easy to compare prevalence across body regions. This information helps prioritize screening efforts and develop location-specific diagnostic tools, improving early detection in both common and rare sites of melanoma.</a:t>
            </a:r>
            <a:endParaRPr lang="zh-CN">
              <a:ea typeface="+mn-lt"/>
              <a:cs typeface="+mn-lt"/>
            </a:endParaRPr>
          </a:p>
          <a:p>
            <a:endParaRPr lang="en-US" altLang="zh-CN" b="1"/>
          </a:p>
        </p:txBody>
      </p:sp>
    </p:spTree>
    <p:extLst>
      <p:ext uri="{BB962C8B-B14F-4D97-AF65-F5344CB8AC3E}">
        <p14:creationId xmlns:p14="http://schemas.microsoft.com/office/powerpoint/2010/main" val="1985641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639B9-DC01-3223-F352-935D094C5471}"/>
              </a:ext>
            </a:extLst>
          </p:cNvPr>
          <p:cNvSpPr>
            <a:spLocks noGrp="1"/>
          </p:cNvSpPr>
          <p:nvPr>
            <p:ph type="title"/>
          </p:nvPr>
        </p:nvSpPr>
        <p:spPr>
          <a:xfrm>
            <a:off x="609600" y="417419"/>
            <a:ext cx="10972800" cy="600164"/>
          </a:xfrm>
        </p:spPr>
        <p:txBody>
          <a:bodyPr/>
          <a:lstStyle/>
          <a:p>
            <a:r>
              <a:rPr lang="en-US" sz="3600" b="1">
                <a:latin typeface="Calibri"/>
                <a:ea typeface="Calibri"/>
              </a:rPr>
              <a:t>Bar Chart</a:t>
            </a:r>
          </a:p>
        </p:txBody>
      </p:sp>
      <p:pic>
        <p:nvPicPr>
          <p:cNvPr id="4" name="Content Placeholder 3" descr="A diagram of information about an attrition&#10;&#10;Description automatically generated">
            <a:extLst>
              <a:ext uri="{FF2B5EF4-FFF2-40B4-BE49-F238E27FC236}">
                <a16:creationId xmlns:a16="http://schemas.microsoft.com/office/drawing/2014/main" id="{EEC08D2B-93A2-D600-AD7E-1763F5384AC0}"/>
              </a:ext>
            </a:extLst>
          </p:cNvPr>
          <p:cNvPicPr>
            <a:picLocks noGrp="1" noChangeAspect="1"/>
          </p:cNvPicPr>
          <p:nvPr>
            <p:ph sz="quarter" idx="10"/>
          </p:nvPr>
        </p:nvPicPr>
        <p:blipFill>
          <a:blip r:embed="rId2"/>
          <a:stretch>
            <a:fillRect/>
          </a:stretch>
        </p:blipFill>
        <p:spPr>
          <a:xfrm>
            <a:off x="4584739" y="1610128"/>
            <a:ext cx="3022519" cy="1733808"/>
          </a:xfrm>
        </p:spPr>
      </p:pic>
      <p:pic>
        <p:nvPicPr>
          <p:cNvPr id="5" name="Picture 4" descr="A graph of various colored bars&#10;&#10;Description automatically generated">
            <a:extLst>
              <a:ext uri="{FF2B5EF4-FFF2-40B4-BE49-F238E27FC236}">
                <a16:creationId xmlns:a16="http://schemas.microsoft.com/office/drawing/2014/main" id="{689F6A4C-74BC-A5D9-5640-F6682AA62F17}"/>
              </a:ext>
            </a:extLst>
          </p:cNvPr>
          <p:cNvPicPr>
            <a:picLocks noChangeAspect="1"/>
          </p:cNvPicPr>
          <p:nvPr/>
        </p:nvPicPr>
        <p:blipFill>
          <a:blip r:embed="rId3"/>
          <a:stretch>
            <a:fillRect/>
          </a:stretch>
        </p:blipFill>
        <p:spPr>
          <a:xfrm>
            <a:off x="607373" y="1246909"/>
            <a:ext cx="7246423" cy="4601689"/>
          </a:xfrm>
          <a:prstGeom prst="rect">
            <a:avLst/>
          </a:prstGeom>
        </p:spPr>
      </p:pic>
      <p:sp>
        <p:nvSpPr>
          <p:cNvPr id="3" name="文本框 2">
            <a:extLst>
              <a:ext uri="{FF2B5EF4-FFF2-40B4-BE49-F238E27FC236}">
                <a16:creationId xmlns:a16="http://schemas.microsoft.com/office/drawing/2014/main" id="{0385ABC5-883C-8091-6BB2-9B9D51A2BA22}"/>
              </a:ext>
            </a:extLst>
          </p:cNvPr>
          <p:cNvSpPr txBox="1"/>
          <p:nvPr/>
        </p:nvSpPr>
        <p:spPr>
          <a:xfrm>
            <a:off x="8163426" y="924427"/>
            <a:ext cx="3414963" cy="4801314"/>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zh-CN">
                <a:ea typeface="宋体"/>
              </a:rPr>
              <a:t>This histogram shows the distribution of lesion diameters in millimeters across the dataset.</a:t>
            </a:r>
          </a:p>
          <a:p>
            <a:endParaRPr lang="en-US" altLang="zh-CN" b="1"/>
          </a:p>
          <a:p>
            <a:r>
              <a:rPr lang="en-US">
                <a:ea typeface="+mn-lt"/>
                <a:cs typeface="+mn-lt"/>
              </a:rPr>
              <a:t>Bar charts clearly display these comparisons, making it easy to see which locations are more or less affected.</a:t>
            </a:r>
          </a:p>
          <a:p>
            <a:r>
              <a:rPr lang="en-US">
                <a:ea typeface="+mn-lt"/>
                <a:cs typeface="+mn-lt"/>
              </a:rPr>
              <a:t>Each bar’s height represents the exact number of tumors for a specific location. This makes it simple to determine the relative frequency of tumors in different regions, such as the high prevalence in the torso compared to rare locations like the palms/soles.</a:t>
            </a:r>
            <a:endParaRPr lang="en-US">
              <a:ea typeface="Calibri"/>
              <a:cs typeface="Calibri"/>
            </a:endParaRPr>
          </a:p>
        </p:txBody>
      </p:sp>
    </p:spTree>
    <p:extLst>
      <p:ext uri="{BB962C8B-B14F-4D97-AF65-F5344CB8AC3E}">
        <p14:creationId xmlns:p14="http://schemas.microsoft.com/office/powerpoint/2010/main" val="33311878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DEFE4-5A55-4E74-08F4-A07AE52AD88F}"/>
              </a:ext>
            </a:extLst>
          </p:cNvPr>
          <p:cNvSpPr>
            <a:spLocks noGrp="1"/>
          </p:cNvSpPr>
          <p:nvPr>
            <p:ph type="title"/>
          </p:nvPr>
        </p:nvSpPr>
        <p:spPr>
          <a:xfrm>
            <a:off x="609600" y="417419"/>
            <a:ext cx="10972800" cy="600164"/>
          </a:xfrm>
        </p:spPr>
        <p:txBody>
          <a:bodyPr/>
          <a:lstStyle/>
          <a:p>
            <a:r>
              <a:rPr lang="en-US" sz="3600" b="1">
                <a:latin typeface="Calibri"/>
                <a:ea typeface="Calibri"/>
              </a:rPr>
              <a:t>Bar Chart</a:t>
            </a:r>
          </a:p>
        </p:txBody>
      </p:sp>
      <p:pic>
        <p:nvPicPr>
          <p:cNvPr id="7" name="Picture 6">
            <a:extLst>
              <a:ext uri="{FF2B5EF4-FFF2-40B4-BE49-F238E27FC236}">
                <a16:creationId xmlns:a16="http://schemas.microsoft.com/office/drawing/2014/main" id="{C24D6B0A-E568-7F89-66D6-A35AC191A993}"/>
              </a:ext>
            </a:extLst>
          </p:cNvPr>
          <p:cNvPicPr>
            <a:picLocks noChangeAspect="1"/>
          </p:cNvPicPr>
          <p:nvPr/>
        </p:nvPicPr>
        <p:blipFill>
          <a:blip r:embed="rId2"/>
          <a:stretch>
            <a:fillRect/>
          </a:stretch>
        </p:blipFill>
        <p:spPr>
          <a:xfrm>
            <a:off x="604817" y="1386857"/>
            <a:ext cx="7776853" cy="4077689"/>
          </a:xfrm>
          <a:prstGeom prst="rect">
            <a:avLst/>
          </a:prstGeom>
        </p:spPr>
      </p:pic>
      <p:sp>
        <p:nvSpPr>
          <p:cNvPr id="11" name="文本框 10">
            <a:extLst>
              <a:ext uri="{FF2B5EF4-FFF2-40B4-BE49-F238E27FC236}">
                <a16:creationId xmlns:a16="http://schemas.microsoft.com/office/drawing/2014/main" id="{DD7FAA26-CA24-6E51-DC88-22F0006A15A5}"/>
              </a:ext>
            </a:extLst>
          </p:cNvPr>
          <p:cNvSpPr txBox="1"/>
          <p:nvPr/>
        </p:nvSpPr>
        <p:spPr>
          <a:xfrm>
            <a:off x="8821387" y="1023257"/>
            <a:ext cx="2743200"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a:ea typeface="宋体"/>
              </a:rPr>
              <a:t>Each disease (e.g., melanoma,  keratosis) represents a </a:t>
            </a:r>
            <a:r>
              <a:rPr lang="en-US" altLang="zh-CN" b="1">
                <a:ea typeface="宋体"/>
              </a:rPr>
              <a:t>category</a:t>
            </a:r>
            <a:r>
              <a:rPr lang="en-US" altLang="zh-CN">
                <a:ea typeface="宋体"/>
              </a:rPr>
              <a:t>, not a continuous variable. A bar chart is ideal for displaying the number of cases in these discrete categories.</a:t>
            </a:r>
          </a:p>
        </p:txBody>
      </p:sp>
    </p:spTree>
    <p:extLst>
      <p:ext uri="{BB962C8B-B14F-4D97-AF65-F5344CB8AC3E}">
        <p14:creationId xmlns:p14="http://schemas.microsoft.com/office/powerpoint/2010/main" val="1719852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3246ED-AF43-9050-77D4-CB67D78DAC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24FDBB-C8C7-A46B-25F6-96150968C5E5}"/>
              </a:ext>
            </a:extLst>
          </p:cNvPr>
          <p:cNvSpPr>
            <a:spLocks noGrp="1"/>
          </p:cNvSpPr>
          <p:nvPr>
            <p:ph type="title"/>
          </p:nvPr>
        </p:nvSpPr>
        <p:spPr>
          <a:xfrm>
            <a:off x="609599" y="417419"/>
            <a:ext cx="11332191" cy="1092607"/>
          </a:xfrm>
        </p:spPr>
        <p:txBody>
          <a:bodyPr/>
          <a:lstStyle/>
          <a:p>
            <a:r>
              <a:rPr lang="en-US" sz="3600" b="1">
                <a:latin typeface="Calibri"/>
                <a:ea typeface="Calibri"/>
              </a:rPr>
              <a:t>Introduction</a:t>
            </a:r>
            <a:br>
              <a:rPr lang="en-US" b="1"/>
            </a:br>
            <a:endParaRPr lang="en-US" b="1"/>
          </a:p>
        </p:txBody>
      </p:sp>
      <p:sp>
        <p:nvSpPr>
          <p:cNvPr id="5" name="TextBox 4">
            <a:extLst>
              <a:ext uri="{FF2B5EF4-FFF2-40B4-BE49-F238E27FC236}">
                <a16:creationId xmlns:a16="http://schemas.microsoft.com/office/drawing/2014/main" id="{0920E5DC-AF9D-1333-379B-FD2E293F04DB}"/>
              </a:ext>
            </a:extLst>
          </p:cNvPr>
          <p:cNvSpPr txBox="1"/>
          <p:nvPr/>
        </p:nvSpPr>
        <p:spPr>
          <a:xfrm>
            <a:off x="611785" y="1509193"/>
            <a:ext cx="11653039" cy="6841104"/>
          </a:xfrm>
          <a:prstGeom prst="rect">
            <a:avLst/>
          </a:prstGeom>
          <a:noFill/>
        </p:spPr>
        <p:txBody>
          <a:bodyPr wrap="square" lIns="91440" tIns="45720" rIns="91440" bIns="45720" rtlCol="0" anchor="t">
            <a:spAutoFit/>
          </a:bodyPr>
          <a:lstStyle/>
          <a:p>
            <a:r>
              <a:rPr lang="en-US" sz="2400" b="1">
                <a:solidFill>
                  <a:srgbClr val="000000"/>
                </a:solidFill>
              </a:rPr>
              <a:t>Semantic Segmentation of Skin Lesions (Goyal et al., 2017)</a:t>
            </a:r>
            <a:endParaRPr lang="zh-CN" sz="2400">
              <a:ea typeface="宋体"/>
              <a:cs typeface="Calibri"/>
            </a:endParaRPr>
          </a:p>
          <a:p>
            <a:pPr marL="285750" indent="-285750">
              <a:buFont typeface="Arial"/>
              <a:buChar char="•"/>
            </a:pPr>
            <a:r>
              <a:rPr lang="en-US" sz="2400" b="1">
                <a:solidFill>
                  <a:srgbClr val="000000"/>
                </a:solidFill>
                <a:ea typeface="+mn-lt"/>
                <a:cs typeface="+mn-lt"/>
              </a:rPr>
              <a:t>Dataset</a:t>
            </a:r>
            <a:r>
              <a:rPr lang="en-US" sz="2400">
                <a:solidFill>
                  <a:srgbClr val="000000"/>
                </a:solidFill>
                <a:ea typeface="+mn-lt"/>
                <a:cs typeface="+mn-lt"/>
              </a:rPr>
              <a:t>: ISIC 2017</a:t>
            </a:r>
            <a:endParaRPr lang="en-US" sz="2400">
              <a:ea typeface="Calibri"/>
              <a:cs typeface="Calibri"/>
            </a:endParaRPr>
          </a:p>
          <a:p>
            <a:pPr marL="285750" indent="-285750">
              <a:buFont typeface="Arial"/>
              <a:buChar char="•"/>
            </a:pPr>
            <a:r>
              <a:rPr lang="en-US" sz="2400" b="1">
                <a:solidFill>
                  <a:srgbClr val="000000"/>
                </a:solidFill>
                <a:ea typeface="+mn-lt"/>
                <a:cs typeface="+mn-lt"/>
              </a:rPr>
              <a:t>Method</a:t>
            </a:r>
            <a:r>
              <a:rPr lang="en-US" sz="2400">
                <a:solidFill>
                  <a:srgbClr val="000000"/>
                </a:solidFill>
                <a:ea typeface="+mn-lt"/>
                <a:cs typeface="+mn-lt"/>
              </a:rPr>
              <a:t>: Fully Convolutional Networks (FCN) with transfer learning.</a:t>
            </a:r>
            <a:endParaRPr lang="en-US" sz="2400">
              <a:ea typeface="+mn-lt"/>
              <a:cs typeface="+mn-lt"/>
            </a:endParaRPr>
          </a:p>
          <a:p>
            <a:pPr marL="285750" indent="-285750">
              <a:buFont typeface="Arial"/>
              <a:buChar char="•"/>
            </a:pPr>
            <a:r>
              <a:rPr lang="en-US" sz="2400" b="1">
                <a:solidFill>
                  <a:srgbClr val="000000"/>
                </a:solidFill>
                <a:ea typeface="+mn-lt"/>
                <a:cs typeface="+mn-lt"/>
              </a:rPr>
              <a:t>Results</a:t>
            </a:r>
            <a:r>
              <a:rPr lang="en-US" sz="2400">
                <a:solidFill>
                  <a:srgbClr val="000000"/>
                </a:solidFill>
                <a:ea typeface="+mn-lt"/>
                <a:cs typeface="+mn-lt"/>
              </a:rPr>
              <a:t>: End-to-end solution for multi-class segmentation.</a:t>
            </a:r>
            <a:endParaRPr lang="en-US" sz="2400">
              <a:ea typeface="+mn-lt"/>
              <a:cs typeface="+mn-lt"/>
            </a:endParaRPr>
          </a:p>
          <a:p>
            <a:endParaRPr lang="en-US" sz="2400">
              <a:solidFill>
                <a:srgbClr val="000000"/>
              </a:solidFill>
              <a:ea typeface="Calibri"/>
              <a:cs typeface="Calibri"/>
            </a:endParaRPr>
          </a:p>
          <a:p>
            <a:r>
              <a:rPr lang="en-US" sz="2400" b="1">
                <a:solidFill>
                  <a:srgbClr val="000000"/>
                </a:solidFill>
              </a:rPr>
              <a:t>Melanoma Risk Classification with Computer Vision (Yao, 2023)</a:t>
            </a:r>
            <a:endParaRPr lang="en-US" sz="2400">
              <a:ea typeface="Calibri"/>
              <a:cs typeface="Calibri"/>
            </a:endParaRPr>
          </a:p>
          <a:p>
            <a:pPr marL="285750" indent="-285750">
              <a:buFont typeface="Arial"/>
              <a:buChar char="•"/>
            </a:pPr>
            <a:r>
              <a:rPr lang="en-US" sz="2400" b="1">
                <a:solidFill>
                  <a:srgbClr val="000000"/>
                </a:solidFill>
                <a:ea typeface="+mn-lt"/>
                <a:cs typeface="+mn-lt"/>
              </a:rPr>
              <a:t>Dataset</a:t>
            </a:r>
            <a:r>
              <a:rPr lang="en-US" sz="2400">
                <a:solidFill>
                  <a:srgbClr val="000000"/>
                </a:solidFill>
                <a:ea typeface="+mn-lt"/>
                <a:cs typeface="+mn-lt"/>
              </a:rPr>
              <a:t>: ISIC 2016–2020</a:t>
            </a:r>
            <a:endParaRPr lang="en-US" sz="2400">
              <a:ea typeface="Calibri"/>
              <a:cs typeface="Calibri"/>
            </a:endParaRPr>
          </a:p>
          <a:p>
            <a:pPr marL="285750" indent="-285750">
              <a:buFont typeface="Arial"/>
              <a:buChar char="•"/>
            </a:pPr>
            <a:r>
              <a:rPr lang="en-US" sz="2400" b="1">
                <a:solidFill>
                  <a:srgbClr val="000000"/>
                </a:solidFill>
                <a:ea typeface="+mn-lt"/>
                <a:cs typeface="+mn-lt"/>
              </a:rPr>
              <a:t>Method</a:t>
            </a:r>
            <a:r>
              <a:rPr lang="en-US" sz="2400">
                <a:solidFill>
                  <a:srgbClr val="000000"/>
                </a:solidFill>
                <a:ea typeface="+mn-lt"/>
                <a:cs typeface="+mn-lt"/>
              </a:rPr>
              <a:t>: Advanced deep learning workflow for risk classification.</a:t>
            </a:r>
            <a:endParaRPr lang="en-US" sz="2400">
              <a:ea typeface="+mn-lt"/>
              <a:cs typeface="+mn-lt"/>
            </a:endParaRPr>
          </a:p>
          <a:p>
            <a:pPr marL="285750" indent="-285750">
              <a:buFont typeface="Arial"/>
              <a:buChar char="•"/>
            </a:pPr>
            <a:r>
              <a:rPr lang="en-US" sz="2400" b="1">
                <a:solidFill>
                  <a:srgbClr val="000000"/>
                </a:solidFill>
                <a:ea typeface="+mn-lt"/>
                <a:cs typeface="+mn-lt"/>
              </a:rPr>
              <a:t>Results</a:t>
            </a:r>
            <a:r>
              <a:rPr lang="en-US" sz="2400">
                <a:solidFill>
                  <a:srgbClr val="000000"/>
                </a:solidFill>
                <a:ea typeface="+mn-lt"/>
                <a:cs typeface="+mn-lt"/>
              </a:rPr>
              <a:t>: AUC &gt; 94%, sensitivity &gt; 90% on validation sets.</a:t>
            </a:r>
            <a:endParaRPr lang="en-US" sz="2400">
              <a:ea typeface="+mn-lt"/>
              <a:cs typeface="+mn-lt"/>
            </a:endParaRPr>
          </a:p>
          <a:p>
            <a:pPr>
              <a:buFont typeface="Arial,Sans-Serif"/>
              <a:buChar char="•"/>
            </a:pPr>
            <a:endParaRPr lang="en-US" sz="2400">
              <a:ea typeface="Calibri"/>
              <a:cs typeface="Calibri"/>
            </a:endParaRPr>
          </a:p>
          <a:p>
            <a:endParaRPr lang="en-US" sz="2400">
              <a:solidFill>
                <a:srgbClr val="2D2E2D"/>
              </a:solidFill>
              <a:ea typeface="Calibri"/>
              <a:cs typeface="Calibri"/>
            </a:endParaRPr>
          </a:p>
          <a:p>
            <a:endParaRPr lang="en-US" sz="2400" b="1">
              <a:ea typeface="Calibri"/>
              <a:cs typeface="Calibri"/>
            </a:endParaRPr>
          </a:p>
          <a:p>
            <a:pPr>
              <a:lnSpc>
                <a:spcPct val="150000"/>
              </a:lnSpc>
            </a:pPr>
            <a:endParaRPr lang="en-US" b="1">
              <a:latin typeface="Calibri"/>
              <a:ea typeface="Calibri"/>
              <a:cs typeface="Calibri"/>
            </a:endParaRPr>
          </a:p>
          <a:p>
            <a:endParaRPr lang="en-US" sz="2400">
              <a:latin typeface="Calibri"/>
              <a:ea typeface="Calibri"/>
              <a:cs typeface="Calibri"/>
            </a:endParaRPr>
          </a:p>
          <a:p>
            <a:endParaRPr lang="en-US" sz="2400">
              <a:latin typeface="Calibri"/>
              <a:ea typeface="Calibri"/>
              <a:cs typeface="Calibri"/>
            </a:endParaRPr>
          </a:p>
          <a:p>
            <a:pPr>
              <a:lnSpc>
                <a:spcPct val="150000"/>
              </a:lnSpc>
            </a:pPr>
            <a:endParaRPr lang="en-US" sz="2400" b="1">
              <a:latin typeface="Arial"/>
              <a:ea typeface="Calibri"/>
              <a:cs typeface="Times New Roman"/>
            </a:endParaRPr>
          </a:p>
          <a:p>
            <a:pPr marL="285750" indent="-285750">
              <a:lnSpc>
                <a:spcPct val="150000"/>
              </a:lnSpc>
              <a:buFont typeface="Arial" panose="020B0604020202020204" pitchFamily="34" charset="0"/>
              <a:buChar char="•"/>
            </a:pPr>
            <a:endParaRPr lang="en-US" sz="2400" b="1">
              <a:latin typeface="Arial"/>
              <a:cs typeface="Arial"/>
            </a:endParaRPr>
          </a:p>
        </p:txBody>
      </p:sp>
    </p:spTree>
    <p:extLst>
      <p:ext uri="{BB962C8B-B14F-4D97-AF65-F5344CB8AC3E}">
        <p14:creationId xmlns:p14="http://schemas.microsoft.com/office/powerpoint/2010/main" val="33529859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DEFE4-5A55-4E74-08F4-A07AE52AD88F}"/>
              </a:ext>
            </a:extLst>
          </p:cNvPr>
          <p:cNvSpPr>
            <a:spLocks noGrp="1"/>
          </p:cNvSpPr>
          <p:nvPr>
            <p:ph type="title"/>
          </p:nvPr>
        </p:nvSpPr>
        <p:spPr>
          <a:xfrm>
            <a:off x="609600" y="417419"/>
            <a:ext cx="10972800" cy="600164"/>
          </a:xfrm>
        </p:spPr>
        <p:txBody>
          <a:bodyPr/>
          <a:lstStyle/>
          <a:p>
            <a:r>
              <a:rPr lang="en-US" sz="3600" b="1">
                <a:latin typeface="Calibri"/>
                <a:ea typeface="Calibri"/>
              </a:rPr>
              <a:t>Bar Chart</a:t>
            </a:r>
          </a:p>
        </p:txBody>
      </p:sp>
      <p:pic>
        <p:nvPicPr>
          <p:cNvPr id="4" name="Content Placeholder 3" descr="A graph of a number of bars&#10;&#10;Description automatically generated">
            <a:extLst>
              <a:ext uri="{FF2B5EF4-FFF2-40B4-BE49-F238E27FC236}">
                <a16:creationId xmlns:a16="http://schemas.microsoft.com/office/drawing/2014/main" id="{496DBB91-B94A-0B3B-B17A-2719EF13D673}"/>
              </a:ext>
            </a:extLst>
          </p:cNvPr>
          <p:cNvPicPr>
            <a:picLocks noGrp="1" noChangeAspect="1"/>
          </p:cNvPicPr>
          <p:nvPr>
            <p:ph sz="quarter" idx="10"/>
          </p:nvPr>
        </p:nvPicPr>
        <p:blipFill>
          <a:blip r:embed="rId2"/>
          <a:stretch>
            <a:fillRect/>
          </a:stretch>
        </p:blipFill>
        <p:spPr>
          <a:xfrm>
            <a:off x="610068" y="1498667"/>
            <a:ext cx="6848439" cy="3648834"/>
          </a:xfrm>
        </p:spPr>
      </p:pic>
      <p:sp>
        <p:nvSpPr>
          <p:cNvPr id="8" name="文本框 7">
            <a:extLst>
              <a:ext uri="{FF2B5EF4-FFF2-40B4-BE49-F238E27FC236}">
                <a16:creationId xmlns:a16="http://schemas.microsoft.com/office/drawing/2014/main" id="{CCDD6A99-8ABD-5D55-8F39-6F0C6FDD6EE8}"/>
              </a:ext>
            </a:extLst>
          </p:cNvPr>
          <p:cNvSpPr txBox="1"/>
          <p:nvPr/>
        </p:nvSpPr>
        <p:spPr>
          <a:xfrm>
            <a:off x="8404058" y="713874"/>
            <a:ext cx="2743200"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a:ea typeface="宋体"/>
              </a:rPr>
              <a:t>Lesion diameter is a continuous variable, and a bar chart (histogram) is ideal for visualizing its frequency distribution.</a:t>
            </a:r>
          </a:p>
          <a:p>
            <a:endParaRPr lang="en-US" altLang="zh-CN">
              <a:ea typeface="宋体"/>
              <a:cs typeface="Calibri"/>
            </a:endParaRPr>
          </a:p>
          <a:p>
            <a:r>
              <a:rPr lang="en-US">
                <a:ea typeface="+mn-lt"/>
                <a:cs typeface="+mn-lt"/>
              </a:rPr>
              <a:t>The bar chart effectively highlights patterns, such as whether smaller or larger lesions are more common. It provides an overview of the most frequent lesion sizes, aiding in understanding the dataset's characteristics.</a:t>
            </a:r>
            <a:endParaRPr lang="en-US"/>
          </a:p>
        </p:txBody>
      </p:sp>
    </p:spTree>
    <p:extLst>
      <p:ext uri="{BB962C8B-B14F-4D97-AF65-F5344CB8AC3E}">
        <p14:creationId xmlns:p14="http://schemas.microsoft.com/office/powerpoint/2010/main" val="36706196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DEFE4-5A55-4E74-08F4-A07AE52AD88F}"/>
              </a:ext>
            </a:extLst>
          </p:cNvPr>
          <p:cNvSpPr>
            <a:spLocks noGrp="1"/>
          </p:cNvSpPr>
          <p:nvPr>
            <p:ph type="title"/>
          </p:nvPr>
        </p:nvSpPr>
        <p:spPr>
          <a:xfrm>
            <a:off x="609600" y="417419"/>
            <a:ext cx="10972800" cy="600164"/>
          </a:xfrm>
        </p:spPr>
        <p:txBody>
          <a:bodyPr/>
          <a:lstStyle/>
          <a:p>
            <a:r>
              <a:rPr lang="en-US" sz="3600" b="1">
                <a:latin typeface="Calibri"/>
                <a:ea typeface="Calibri"/>
              </a:rPr>
              <a:t>Bar Chart</a:t>
            </a:r>
          </a:p>
        </p:txBody>
      </p:sp>
      <p:pic>
        <p:nvPicPr>
          <p:cNvPr id="5" name="Picture 4">
            <a:extLst>
              <a:ext uri="{FF2B5EF4-FFF2-40B4-BE49-F238E27FC236}">
                <a16:creationId xmlns:a16="http://schemas.microsoft.com/office/drawing/2014/main" id="{0A98EEC3-09A3-5EB6-124F-818C5FE48258}"/>
              </a:ext>
            </a:extLst>
          </p:cNvPr>
          <p:cNvPicPr>
            <a:picLocks noChangeAspect="1"/>
          </p:cNvPicPr>
          <p:nvPr/>
        </p:nvPicPr>
        <p:blipFill>
          <a:blip r:embed="rId2"/>
          <a:stretch>
            <a:fillRect/>
          </a:stretch>
        </p:blipFill>
        <p:spPr>
          <a:xfrm>
            <a:off x="606258" y="1536854"/>
            <a:ext cx="5747418" cy="3805990"/>
          </a:xfrm>
          <a:prstGeom prst="rect">
            <a:avLst/>
          </a:prstGeom>
        </p:spPr>
      </p:pic>
      <p:sp>
        <p:nvSpPr>
          <p:cNvPr id="3" name="TextBox 2">
            <a:extLst>
              <a:ext uri="{FF2B5EF4-FFF2-40B4-BE49-F238E27FC236}">
                <a16:creationId xmlns:a16="http://schemas.microsoft.com/office/drawing/2014/main" id="{3289481B-A1D5-EA88-C586-6E2F56F4B2BC}"/>
              </a:ext>
            </a:extLst>
          </p:cNvPr>
          <p:cNvSpPr txBox="1"/>
          <p:nvPr/>
        </p:nvSpPr>
        <p:spPr>
          <a:xfrm>
            <a:off x="6843713" y="1017583"/>
            <a:ext cx="4629150" cy="5078313"/>
          </a:xfrm>
          <a:prstGeom prst="rect">
            <a:avLst/>
          </a:prstGeom>
          <a:noFill/>
        </p:spPr>
        <p:txBody>
          <a:bodyPr wrap="square" rtlCol="0">
            <a:spAutoFit/>
          </a:bodyPr>
          <a:lstStyle/>
          <a:p>
            <a:r>
              <a:rPr lang="en-US">
                <a:solidFill>
                  <a:srgbClr val="0E0E0E"/>
                </a:solidFill>
                <a:effectLst/>
                <a:latin typeface=".AppleSystemUIFont"/>
              </a:rPr>
              <a:t>the bar chart enables researchers to compare the relative frequencies of each diagnostic category quantitatively. This is critical for identifying potential class imbalances in the data, which could influence the performance of machine learning models. Such insights guide the development of more balanced and effective predictive models.</a:t>
            </a:r>
          </a:p>
          <a:p>
            <a:r>
              <a:rPr lang="en-US">
                <a:solidFill>
                  <a:srgbClr val="0E0E0E"/>
                </a:solidFill>
                <a:effectLst/>
                <a:latin typeface=".AppleSystemUIFont"/>
              </a:rPr>
              <a:t>This bar chart is used to clearly visualize the distribution of diagnostic results for skin tumors across different categories (e.g., benign, malignant, and indeterminate). By presenting the data in a straightforward format, it highlights the prevalence of benign cases compared to malignant and indeterminate cases, allowing for a quick and effective understanding of the dataset’s composition.</a:t>
            </a:r>
          </a:p>
          <a:p>
            <a:endParaRPr lang="en-US"/>
          </a:p>
        </p:txBody>
      </p:sp>
    </p:spTree>
    <p:extLst>
      <p:ext uri="{BB962C8B-B14F-4D97-AF65-F5344CB8AC3E}">
        <p14:creationId xmlns:p14="http://schemas.microsoft.com/office/powerpoint/2010/main" val="40357083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6BBBA9-2CFF-017C-13F5-0591F86098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9D040F-3DEA-5EB3-15D0-2BB51EDD6D42}"/>
              </a:ext>
            </a:extLst>
          </p:cNvPr>
          <p:cNvSpPr>
            <a:spLocks noGrp="1"/>
          </p:cNvSpPr>
          <p:nvPr>
            <p:ph type="title"/>
          </p:nvPr>
        </p:nvSpPr>
        <p:spPr>
          <a:xfrm>
            <a:off x="609599" y="417419"/>
            <a:ext cx="11332191" cy="600164"/>
          </a:xfrm>
        </p:spPr>
        <p:txBody>
          <a:bodyPr/>
          <a:lstStyle/>
          <a:p>
            <a:r>
              <a:rPr lang="en-US" altLang="zh-CN" sz="3600" b="1">
                <a:latin typeface="Calibri"/>
                <a:ea typeface="宋体"/>
              </a:rPr>
              <a:t>Pie Chart</a:t>
            </a:r>
          </a:p>
        </p:txBody>
      </p:sp>
      <p:pic>
        <p:nvPicPr>
          <p:cNvPr id="4" name="Picture 3" descr="A pie chart with numbers and text&#10;&#10;Description automatically generated">
            <a:extLst>
              <a:ext uri="{FF2B5EF4-FFF2-40B4-BE49-F238E27FC236}">
                <a16:creationId xmlns:a16="http://schemas.microsoft.com/office/drawing/2014/main" id="{2E1CED93-57B5-962B-66D2-C8D362E53065}"/>
              </a:ext>
            </a:extLst>
          </p:cNvPr>
          <p:cNvPicPr>
            <a:picLocks noChangeAspect="1"/>
          </p:cNvPicPr>
          <p:nvPr/>
        </p:nvPicPr>
        <p:blipFill>
          <a:blip r:embed="rId3"/>
          <a:stretch>
            <a:fillRect/>
          </a:stretch>
        </p:blipFill>
        <p:spPr>
          <a:xfrm>
            <a:off x="605926" y="1021805"/>
            <a:ext cx="4247849" cy="4079877"/>
          </a:xfrm>
          <a:prstGeom prst="rect">
            <a:avLst/>
          </a:prstGeom>
        </p:spPr>
      </p:pic>
      <p:pic>
        <p:nvPicPr>
          <p:cNvPr id="7" name="Picture 6" descr="A close-up of a list of different colored words&#10;&#10;Description automatically generated">
            <a:extLst>
              <a:ext uri="{FF2B5EF4-FFF2-40B4-BE49-F238E27FC236}">
                <a16:creationId xmlns:a16="http://schemas.microsoft.com/office/drawing/2014/main" id="{326553D9-F54A-96C3-57B8-55AE452979BA}"/>
              </a:ext>
            </a:extLst>
          </p:cNvPr>
          <p:cNvPicPr>
            <a:picLocks noChangeAspect="1"/>
          </p:cNvPicPr>
          <p:nvPr/>
        </p:nvPicPr>
        <p:blipFill>
          <a:blip r:embed="rId4"/>
          <a:srcRect t="5136" b="5097"/>
          <a:stretch/>
        </p:blipFill>
        <p:spPr>
          <a:xfrm>
            <a:off x="4852985" y="719975"/>
            <a:ext cx="2687913" cy="5285178"/>
          </a:xfrm>
          <a:prstGeom prst="rect">
            <a:avLst/>
          </a:prstGeom>
        </p:spPr>
      </p:pic>
      <p:sp>
        <p:nvSpPr>
          <p:cNvPr id="3" name="文本框 2">
            <a:extLst>
              <a:ext uri="{FF2B5EF4-FFF2-40B4-BE49-F238E27FC236}">
                <a16:creationId xmlns:a16="http://schemas.microsoft.com/office/drawing/2014/main" id="{F4D23B84-E26B-8597-7F57-3C1A1EB5FD43}"/>
              </a:ext>
            </a:extLst>
          </p:cNvPr>
          <p:cNvSpPr txBox="1"/>
          <p:nvPr/>
        </p:nvSpPr>
        <p:spPr>
          <a:xfrm>
            <a:off x="8188036" y="716478"/>
            <a:ext cx="3584368"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a:t>Pie charts are better for </a:t>
            </a:r>
            <a:r>
              <a:rPr lang="en-US" altLang="zh-CN" b="1"/>
              <a:t>showing proportions</a:t>
            </a:r>
            <a:r>
              <a:rPr lang="en-US" altLang="zh-CN"/>
              <a:t> of a whole when the focus is on understanding how much each part contributes to the total.</a:t>
            </a:r>
          </a:p>
        </p:txBody>
      </p:sp>
      <p:sp>
        <p:nvSpPr>
          <p:cNvPr id="5" name="文本框 4">
            <a:extLst>
              <a:ext uri="{FF2B5EF4-FFF2-40B4-BE49-F238E27FC236}">
                <a16:creationId xmlns:a16="http://schemas.microsoft.com/office/drawing/2014/main" id="{B338910C-442D-E7D1-2FAC-739F888827F8}"/>
              </a:ext>
            </a:extLst>
          </p:cNvPr>
          <p:cNvSpPr txBox="1"/>
          <p:nvPr/>
        </p:nvSpPr>
        <p:spPr>
          <a:xfrm>
            <a:off x="8188036" y="2200894"/>
            <a:ext cx="3653641"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a:t>The pie chart is used here because it effectively communicates </a:t>
            </a:r>
            <a:r>
              <a:rPr lang="en-US" altLang="zh-CN" b="1"/>
              <a:t>proportions</a:t>
            </a:r>
            <a:r>
              <a:rPr lang="en-US" altLang="zh-CN"/>
              <a:t> and helps viewers quickly understand which factors are more prominent in the family history of melanoma patients. It highlights the overwhelming contribution of nevi and melanoma compared to other conditions. This visualization emphasizes the need to further study these dominant categories for their role in melanoma development</a:t>
            </a:r>
          </a:p>
        </p:txBody>
      </p:sp>
    </p:spTree>
    <p:extLst>
      <p:ext uri="{BB962C8B-B14F-4D97-AF65-F5344CB8AC3E}">
        <p14:creationId xmlns:p14="http://schemas.microsoft.com/office/powerpoint/2010/main" val="34026343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DEFE4-5A55-4E74-08F4-A07AE52AD88F}"/>
              </a:ext>
            </a:extLst>
          </p:cNvPr>
          <p:cNvSpPr>
            <a:spLocks noGrp="1"/>
          </p:cNvSpPr>
          <p:nvPr>
            <p:ph type="title"/>
          </p:nvPr>
        </p:nvSpPr>
        <p:spPr>
          <a:xfrm>
            <a:off x="609600" y="417419"/>
            <a:ext cx="10972800" cy="600164"/>
          </a:xfrm>
        </p:spPr>
        <p:txBody>
          <a:bodyPr/>
          <a:lstStyle/>
          <a:p>
            <a:r>
              <a:rPr lang="en-US" sz="3600" b="1">
                <a:latin typeface="Calibri"/>
                <a:ea typeface="Calibri"/>
              </a:rPr>
              <a:t>Pie Chart</a:t>
            </a:r>
          </a:p>
        </p:txBody>
      </p:sp>
      <p:pic>
        <p:nvPicPr>
          <p:cNvPr id="6" name="Picture 5" descr="A pie chart with a blue and orange circle&#10;&#10;Description automatically generated">
            <a:extLst>
              <a:ext uri="{FF2B5EF4-FFF2-40B4-BE49-F238E27FC236}">
                <a16:creationId xmlns:a16="http://schemas.microsoft.com/office/drawing/2014/main" id="{40432CA3-7DB0-740E-1AEF-CBE78C0CE940}"/>
              </a:ext>
            </a:extLst>
          </p:cNvPr>
          <p:cNvPicPr>
            <a:picLocks noChangeAspect="1"/>
          </p:cNvPicPr>
          <p:nvPr/>
        </p:nvPicPr>
        <p:blipFill>
          <a:blip r:embed="rId2"/>
          <a:stretch>
            <a:fillRect/>
          </a:stretch>
        </p:blipFill>
        <p:spPr>
          <a:xfrm>
            <a:off x="590179" y="1287977"/>
            <a:ext cx="5505862" cy="4281961"/>
          </a:xfrm>
          <a:prstGeom prst="rect">
            <a:avLst/>
          </a:prstGeom>
        </p:spPr>
      </p:pic>
      <p:sp>
        <p:nvSpPr>
          <p:cNvPr id="3" name="TextBox 2">
            <a:extLst>
              <a:ext uri="{FF2B5EF4-FFF2-40B4-BE49-F238E27FC236}">
                <a16:creationId xmlns:a16="http://schemas.microsoft.com/office/drawing/2014/main" id="{A239E43C-E1EE-4179-F180-02C5EBCCD678}"/>
              </a:ext>
            </a:extLst>
          </p:cNvPr>
          <p:cNvSpPr txBox="1"/>
          <p:nvPr/>
        </p:nvSpPr>
        <p:spPr>
          <a:xfrm>
            <a:off x="5957888" y="1017583"/>
            <a:ext cx="5229225" cy="4524315"/>
          </a:xfrm>
          <a:prstGeom prst="rect">
            <a:avLst/>
          </a:prstGeom>
          <a:noFill/>
        </p:spPr>
        <p:txBody>
          <a:bodyPr wrap="square" rtlCol="0">
            <a:spAutoFit/>
          </a:bodyPr>
          <a:lstStyle/>
          <a:p>
            <a:r>
              <a:rPr lang="en-US">
                <a:solidFill>
                  <a:srgbClr val="0E0E0E"/>
                </a:solidFill>
                <a:latin typeface=".AppleSystemUIFont"/>
              </a:rPr>
              <a:t>T</a:t>
            </a:r>
            <a:r>
              <a:rPr lang="en-US">
                <a:solidFill>
                  <a:srgbClr val="0E0E0E"/>
                </a:solidFill>
                <a:effectLst/>
                <a:latin typeface=".AppleSystemUIFont"/>
              </a:rPr>
              <a:t>he pie chart highlights potential imbalances between the two categories, which could be critical for model development and evaluation. Understanding the distribution of melanocytic versus non-melanocytic lesions ensures that machine learning algorithms are trained on a representative dataset and helps identify any potential biases in diagnostic outcomes.</a:t>
            </a:r>
          </a:p>
          <a:p>
            <a:endParaRPr lang="en-US">
              <a:solidFill>
                <a:srgbClr val="0E0E0E"/>
              </a:solidFill>
              <a:effectLst/>
              <a:latin typeface=".AppleSystemUIFont"/>
            </a:endParaRPr>
          </a:p>
          <a:p>
            <a:r>
              <a:rPr lang="en-US">
                <a:solidFill>
                  <a:srgbClr val="0E0E0E"/>
                </a:solidFill>
                <a:effectLst/>
                <a:latin typeface=".AppleSystemUIFont"/>
              </a:rPr>
              <a:t>This pie chart is used to present the proportion of lesions associated with melanoma, classified as either melanocytic or non-melanocytic. By visualizing the data as a percentage distribution, the chart provides a clear and immediate understanding of the relative frequency of melanoma-associated lesions, making it easier to grasp the overall dataset composition.</a:t>
            </a:r>
          </a:p>
          <a:p>
            <a:endParaRPr lang="en-US"/>
          </a:p>
        </p:txBody>
      </p:sp>
    </p:spTree>
    <p:extLst>
      <p:ext uri="{BB962C8B-B14F-4D97-AF65-F5344CB8AC3E}">
        <p14:creationId xmlns:p14="http://schemas.microsoft.com/office/powerpoint/2010/main" val="37534240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AD3A3-42C4-ED9F-9EF0-A84C20EDC8FD}"/>
              </a:ext>
            </a:extLst>
          </p:cNvPr>
          <p:cNvSpPr>
            <a:spLocks noGrp="1"/>
          </p:cNvSpPr>
          <p:nvPr>
            <p:ph type="title"/>
          </p:nvPr>
        </p:nvSpPr>
        <p:spPr>
          <a:xfrm>
            <a:off x="609600" y="417419"/>
            <a:ext cx="10972800" cy="1031051"/>
          </a:xfrm>
        </p:spPr>
        <p:txBody>
          <a:bodyPr/>
          <a:lstStyle/>
          <a:p>
            <a:r>
              <a:rPr lang="en-US"/>
              <a:t>Confusion Matrix</a:t>
            </a:r>
            <a:br>
              <a:rPr lang="en-US"/>
            </a:br>
            <a:endParaRPr lang="en-US"/>
          </a:p>
        </p:txBody>
      </p:sp>
      <p:pic>
        <p:nvPicPr>
          <p:cNvPr id="5" name="Picture 4" descr="A chart with numbers and labels&#10;&#10;Description automatically generated">
            <a:extLst>
              <a:ext uri="{FF2B5EF4-FFF2-40B4-BE49-F238E27FC236}">
                <a16:creationId xmlns:a16="http://schemas.microsoft.com/office/drawing/2014/main" id="{24D3683B-AEB3-898D-9427-3A66864102E6}"/>
              </a:ext>
            </a:extLst>
          </p:cNvPr>
          <p:cNvPicPr>
            <a:picLocks noChangeAspect="1"/>
          </p:cNvPicPr>
          <p:nvPr/>
        </p:nvPicPr>
        <p:blipFill>
          <a:blip r:embed="rId2"/>
          <a:stretch>
            <a:fillRect/>
          </a:stretch>
        </p:blipFill>
        <p:spPr>
          <a:xfrm>
            <a:off x="611402" y="1110694"/>
            <a:ext cx="2601439" cy="2313570"/>
          </a:xfrm>
          <a:prstGeom prst="rect">
            <a:avLst/>
          </a:prstGeom>
        </p:spPr>
      </p:pic>
      <p:pic>
        <p:nvPicPr>
          <p:cNvPr id="7" name="Picture 6" descr="A blue squares with white text&#10;&#10;Description automatically generated">
            <a:extLst>
              <a:ext uri="{FF2B5EF4-FFF2-40B4-BE49-F238E27FC236}">
                <a16:creationId xmlns:a16="http://schemas.microsoft.com/office/drawing/2014/main" id="{7F803B6F-0B0F-CC7D-79F2-FF8BEBC44040}"/>
              </a:ext>
            </a:extLst>
          </p:cNvPr>
          <p:cNvPicPr>
            <a:picLocks noChangeAspect="1"/>
          </p:cNvPicPr>
          <p:nvPr/>
        </p:nvPicPr>
        <p:blipFill>
          <a:blip r:embed="rId3"/>
          <a:stretch>
            <a:fillRect/>
          </a:stretch>
        </p:blipFill>
        <p:spPr>
          <a:xfrm>
            <a:off x="592302" y="3519457"/>
            <a:ext cx="2621877" cy="2333296"/>
          </a:xfrm>
          <a:prstGeom prst="rect">
            <a:avLst/>
          </a:prstGeom>
        </p:spPr>
      </p:pic>
      <p:pic>
        <p:nvPicPr>
          <p:cNvPr id="13" name="Picture 12" descr="A blue squares with white text&#10;&#10;Description automatically generated">
            <a:extLst>
              <a:ext uri="{FF2B5EF4-FFF2-40B4-BE49-F238E27FC236}">
                <a16:creationId xmlns:a16="http://schemas.microsoft.com/office/drawing/2014/main" id="{449819D0-B2F4-9CA3-B1B4-9F60EC63400E}"/>
              </a:ext>
            </a:extLst>
          </p:cNvPr>
          <p:cNvPicPr>
            <a:picLocks noChangeAspect="1"/>
          </p:cNvPicPr>
          <p:nvPr/>
        </p:nvPicPr>
        <p:blipFill>
          <a:blip r:embed="rId4"/>
          <a:stretch>
            <a:fillRect/>
          </a:stretch>
        </p:blipFill>
        <p:spPr>
          <a:xfrm>
            <a:off x="3426037" y="1113251"/>
            <a:ext cx="2847743" cy="2361425"/>
          </a:xfrm>
          <a:prstGeom prst="rect">
            <a:avLst/>
          </a:prstGeom>
        </p:spPr>
      </p:pic>
      <p:pic>
        <p:nvPicPr>
          <p:cNvPr id="15" name="Picture 14" descr="A graph of a forest confusion matrix&#10;&#10;Description automatically generated">
            <a:extLst>
              <a:ext uri="{FF2B5EF4-FFF2-40B4-BE49-F238E27FC236}">
                <a16:creationId xmlns:a16="http://schemas.microsoft.com/office/drawing/2014/main" id="{563F279A-0824-2CBC-F2A5-37E9E06FB9F3}"/>
              </a:ext>
            </a:extLst>
          </p:cNvPr>
          <p:cNvPicPr>
            <a:picLocks noChangeAspect="1"/>
          </p:cNvPicPr>
          <p:nvPr/>
        </p:nvPicPr>
        <p:blipFill>
          <a:blip r:embed="rId5"/>
          <a:srcRect t="259" b="-3320"/>
          <a:stretch/>
        </p:blipFill>
        <p:spPr>
          <a:xfrm>
            <a:off x="3429001" y="3427601"/>
            <a:ext cx="2841009" cy="2540196"/>
          </a:xfrm>
          <a:prstGeom prst="rect">
            <a:avLst/>
          </a:prstGeom>
          <a:noFill/>
        </p:spPr>
      </p:pic>
      <p:sp>
        <p:nvSpPr>
          <p:cNvPr id="16" name="TextBox 15">
            <a:extLst>
              <a:ext uri="{FF2B5EF4-FFF2-40B4-BE49-F238E27FC236}">
                <a16:creationId xmlns:a16="http://schemas.microsoft.com/office/drawing/2014/main" id="{E65171F7-08B7-25EE-6299-CF722C0B491B}"/>
              </a:ext>
            </a:extLst>
          </p:cNvPr>
          <p:cNvSpPr txBox="1"/>
          <p:nvPr/>
        </p:nvSpPr>
        <p:spPr>
          <a:xfrm>
            <a:off x="6385322" y="777478"/>
            <a:ext cx="5684043"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The </a:t>
            </a:r>
            <a:r>
              <a:rPr lang="en-US" b="1"/>
              <a:t>confusion matrix</a:t>
            </a:r>
            <a:r>
              <a:rPr lang="en-US"/>
              <a:t> is an intuitive tool for evaluating the performance of a classification model. It shows the correspondence between the predictions and the true labels in a tabular form, where diagonal lines indicate the number of correct classifications and off-diagonal lines indicate the number of misclassifications. The confusion matrix makes it clear on which categories the model performs well and on which categories there are classification errors, revealing possible error patterns such as confusion between certain categories or higher errors for specific categories. </a:t>
            </a:r>
          </a:p>
          <a:p>
            <a:r>
              <a:rPr lang="en-US"/>
              <a:t>In addition, the </a:t>
            </a:r>
            <a:r>
              <a:rPr lang="en-US" b="1"/>
              <a:t>confusion matrix</a:t>
            </a:r>
            <a:r>
              <a:rPr lang="en-US"/>
              <a:t> is the basis for calculating key performance metrics (e.g., precision, recall, F1 score, etc.). These metrics provide a more comprehensive picture of the model's strengths and weaknesses than a single accuracy rate, and provide direction for optimization. Especially in multi-category classification problems, the confusion matrix can show the specific performance of the model for each category, which is an indispensable tool for analyzing and improving the model.</a:t>
            </a:r>
          </a:p>
        </p:txBody>
      </p:sp>
    </p:spTree>
    <p:extLst>
      <p:ext uri="{BB962C8B-B14F-4D97-AF65-F5344CB8AC3E}">
        <p14:creationId xmlns:p14="http://schemas.microsoft.com/office/powerpoint/2010/main" val="1222012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8EFCA-1499-FC78-2022-483C9B64A551}"/>
              </a:ext>
            </a:extLst>
          </p:cNvPr>
          <p:cNvSpPr>
            <a:spLocks noGrp="1"/>
          </p:cNvSpPr>
          <p:nvPr>
            <p:ph type="title"/>
          </p:nvPr>
        </p:nvSpPr>
        <p:spPr/>
        <p:txBody>
          <a:bodyPr/>
          <a:lstStyle/>
          <a:p>
            <a:r>
              <a:rPr lang="en-US"/>
              <a:t>Feature Importance Bar Chart</a:t>
            </a:r>
          </a:p>
        </p:txBody>
      </p:sp>
      <p:sp>
        <p:nvSpPr>
          <p:cNvPr id="4" name="TextBox 3">
            <a:extLst>
              <a:ext uri="{FF2B5EF4-FFF2-40B4-BE49-F238E27FC236}">
                <a16:creationId xmlns:a16="http://schemas.microsoft.com/office/drawing/2014/main" id="{117CF8A5-22CB-8253-FE80-216B1D10957F}"/>
              </a:ext>
            </a:extLst>
          </p:cNvPr>
          <p:cNvSpPr txBox="1"/>
          <p:nvPr/>
        </p:nvSpPr>
        <p:spPr>
          <a:xfrm>
            <a:off x="6426994" y="890587"/>
            <a:ext cx="5672137"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The </a:t>
            </a:r>
            <a:r>
              <a:rPr lang="en-US" b="1"/>
              <a:t>feature importance bar chart</a:t>
            </a:r>
            <a:r>
              <a:rPr lang="en-US"/>
              <a:t> is drawn to visualize how much each feature in the model contributes to the prediction results, thus helping us to understand the decision logic of the model. Feature importance reflects the role that each feature plays in the model, with higher values indicating that the feature has a greater impact on the prediction results. With the histogram, researchers can quickly identify key features as well as features that contribute less to the results. </a:t>
            </a:r>
          </a:p>
          <a:p>
            <a:r>
              <a:rPr lang="en-US"/>
              <a:t>In addition, </a:t>
            </a:r>
            <a:r>
              <a:rPr lang="en-US" b="1"/>
              <a:t>feature importance bar charts</a:t>
            </a:r>
            <a:r>
              <a:rPr lang="en-US"/>
              <a:t> are particularly important for model optimization and interpretation. It can guide feature engineering, such as removing unimportant features to simplify the model, reducing computational costs, or focusing on enhancing data quality for important features. At the same time, this visualization enhances the interpretability of the model, especially in real-world applications, providing a clear basis for decision-making and increasing the credibility of the results.</a:t>
            </a:r>
          </a:p>
        </p:txBody>
      </p:sp>
      <p:pic>
        <p:nvPicPr>
          <p:cNvPr id="6" name="Picture 5" descr="A graph with blue squares&#10;&#10;Description automatically generated">
            <a:extLst>
              <a:ext uri="{FF2B5EF4-FFF2-40B4-BE49-F238E27FC236}">
                <a16:creationId xmlns:a16="http://schemas.microsoft.com/office/drawing/2014/main" id="{9305C749-58FF-5209-EC6C-6EA3D15E30D0}"/>
              </a:ext>
            </a:extLst>
          </p:cNvPr>
          <p:cNvPicPr>
            <a:picLocks noChangeAspect="1"/>
          </p:cNvPicPr>
          <p:nvPr/>
        </p:nvPicPr>
        <p:blipFill>
          <a:blip r:embed="rId2"/>
          <a:srcRect l="7596" r="13039" b="-1"/>
          <a:stretch/>
        </p:blipFill>
        <p:spPr>
          <a:xfrm>
            <a:off x="242306" y="1391632"/>
            <a:ext cx="2803944" cy="1862433"/>
          </a:xfrm>
          <a:prstGeom prst="rect">
            <a:avLst/>
          </a:prstGeom>
          <a:noFill/>
        </p:spPr>
      </p:pic>
      <p:pic>
        <p:nvPicPr>
          <p:cNvPr id="8" name="Picture 7" descr="A graph with blue rectangles&#10;&#10;Description automatically generated">
            <a:extLst>
              <a:ext uri="{FF2B5EF4-FFF2-40B4-BE49-F238E27FC236}">
                <a16:creationId xmlns:a16="http://schemas.microsoft.com/office/drawing/2014/main" id="{0DEEA70D-35C3-1128-D6D0-EDD0F1D50867}"/>
              </a:ext>
            </a:extLst>
          </p:cNvPr>
          <p:cNvPicPr>
            <a:picLocks noChangeAspect="1"/>
          </p:cNvPicPr>
          <p:nvPr/>
        </p:nvPicPr>
        <p:blipFill>
          <a:blip r:embed="rId3"/>
          <a:stretch>
            <a:fillRect/>
          </a:stretch>
        </p:blipFill>
        <p:spPr>
          <a:xfrm>
            <a:off x="3225360" y="1395288"/>
            <a:ext cx="3203025" cy="1877418"/>
          </a:xfrm>
          <a:prstGeom prst="rect">
            <a:avLst/>
          </a:prstGeom>
        </p:spPr>
      </p:pic>
      <p:pic>
        <p:nvPicPr>
          <p:cNvPr id="10" name="Picture 9" descr="A blue and white bar graph&#10;&#10;Description automatically generated">
            <a:extLst>
              <a:ext uri="{FF2B5EF4-FFF2-40B4-BE49-F238E27FC236}">
                <a16:creationId xmlns:a16="http://schemas.microsoft.com/office/drawing/2014/main" id="{D66A0507-9549-F00B-0D9F-B031C2659D3C}"/>
              </a:ext>
            </a:extLst>
          </p:cNvPr>
          <p:cNvPicPr>
            <a:picLocks noChangeAspect="1"/>
          </p:cNvPicPr>
          <p:nvPr/>
        </p:nvPicPr>
        <p:blipFill>
          <a:blip r:embed="rId4"/>
          <a:stretch>
            <a:fillRect/>
          </a:stretch>
        </p:blipFill>
        <p:spPr>
          <a:xfrm>
            <a:off x="1641750" y="3570629"/>
            <a:ext cx="3221078" cy="1650763"/>
          </a:xfrm>
          <a:prstGeom prst="rect">
            <a:avLst/>
          </a:prstGeom>
        </p:spPr>
      </p:pic>
    </p:spTree>
    <p:extLst>
      <p:ext uri="{BB962C8B-B14F-4D97-AF65-F5344CB8AC3E}">
        <p14:creationId xmlns:p14="http://schemas.microsoft.com/office/powerpoint/2010/main" val="9509320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81A56-D91C-8C3C-DB38-8FA9795E54B9}"/>
              </a:ext>
            </a:extLst>
          </p:cNvPr>
          <p:cNvSpPr>
            <a:spLocks noGrp="1"/>
          </p:cNvSpPr>
          <p:nvPr>
            <p:ph type="title"/>
          </p:nvPr>
        </p:nvSpPr>
        <p:spPr>
          <a:xfrm>
            <a:off x="609600" y="417419"/>
            <a:ext cx="10972800" cy="1031051"/>
          </a:xfrm>
        </p:spPr>
        <p:txBody>
          <a:bodyPr/>
          <a:lstStyle/>
          <a:p>
            <a:r>
              <a:rPr lang="en-US"/>
              <a:t>Learning, Lossing and Test Curve</a:t>
            </a:r>
            <a:br>
              <a:rPr lang="en-US"/>
            </a:br>
            <a:endParaRPr lang="en-US"/>
          </a:p>
        </p:txBody>
      </p:sp>
      <p:pic>
        <p:nvPicPr>
          <p:cNvPr id="5" name="Picture 4" descr="A graph with a line&#10;&#10;Description automatically generated">
            <a:extLst>
              <a:ext uri="{FF2B5EF4-FFF2-40B4-BE49-F238E27FC236}">
                <a16:creationId xmlns:a16="http://schemas.microsoft.com/office/drawing/2014/main" id="{A8F314C9-41D8-7978-E84F-9860BA6604B3}"/>
              </a:ext>
            </a:extLst>
          </p:cNvPr>
          <p:cNvPicPr>
            <a:picLocks noChangeAspect="1"/>
          </p:cNvPicPr>
          <p:nvPr/>
        </p:nvPicPr>
        <p:blipFill>
          <a:blip r:embed="rId2"/>
          <a:stretch>
            <a:fillRect/>
          </a:stretch>
        </p:blipFill>
        <p:spPr>
          <a:xfrm>
            <a:off x="349501" y="931740"/>
            <a:ext cx="3002596" cy="2852560"/>
          </a:xfrm>
          <a:prstGeom prst="rect">
            <a:avLst/>
          </a:prstGeom>
        </p:spPr>
      </p:pic>
      <p:pic>
        <p:nvPicPr>
          <p:cNvPr id="7" name="Picture 6" descr="A graph with blue lines&#10;&#10;Description automatically generated">
            <a:extLst>
              <a:ext uri="{FF2B5EF4-FFF2-40B4-BE49-F238E27FC236}">
                <a16:creationId xmlns:a16="http://schemas.microsoft.com/office/drawing/2014/main" id="{45A1B6BB-5850-5D78-0F44-7ECD4CECB2F5}"/>
              </a:ext>
            </a:extLst>
          </p:cNvPr>
          <p:cNvPicPr>
            <a:picLocks noChangeAspect="1"/>
          </p:cNvPicPr>
          <p:nvPr/>
        </p:nvPicPr>
        <p:blipFill>
          <a:blip r:embed="rId3"/>
          <a:stretch>
            <a:fillRect/>
          </a:stretch>
        </p:blipFill>
        <p:spPr>
          <a:xfrm>
            <a:off x="3351157" y="932277"/>
            <a:ext cx="2141809" cy="2852560"/>
          </a:xfrm>
          <a:prstGeom prst="rect">
            <a:avLst/>
          </a:prstGeom>
        </p:spPr>
      </p:pic>
      <p:pic>
        <p:nvPicPr>
          <p:cNvPr id="9" name="Picture 8" descr="A graph of a loss curve&#10;&#10;Description automatically generated">
            <a:extLst>
              <a:ext uri="{FF2B5EF4-FFF2-40B4-BE49-F238E27FC236}">
                <a16:creationId xmlns:a16="http://schemas.microsoft.com/office/drawing/2014/main" id="{27711FC3-39D8-32E1-78EF-92F2DA10C429}"/>
              </a:ext>
            </a:extLst>
          </p:cNvPr>
          <p:cNvPicPr>
            <a:picLocks noChangeAspect="1"/>
          </p:cNvPicPr>
          <p:nvPr/>
        </p:nvPicPr>
        <p:blipFill>
          <a:blip r:embed="rId4"/>
          <a:stretch>
            <a:fillRect/>
          </a:stretch>
        </p:blipFill>
        <p:spPr>
          <a:xfrm>
            <a:off x="102766" y="3973199"/>
            <a:ext cx="3026088" cy="1887861"/>
          </a:xfrm>
          <a:prstGeom prst="rect">
            <a:avLst/>
          </a:prstGeom>
        </p:spPr>
      </p:pic>
      <p:pic>
        <p:nvPicPr>
          <p:cNvPr id="11" name="Picture 10" descr="A graph of a graph showing the value of a training set&#10;&#10;Description automatically generated with medium confidence">
            <a:extLst>
              <a:ext uri="{FF2B5EF4-FFF2-40B4-BE49-F238E27FC236}">
                <a16:creationId xmlns:a16="http://schemas.microsoft.com/office/drawing/2014/main" id="{BA16E7A0-DC06-D210-742B-873325539D26}"/>
              </a:ext>
            </a:extLst>
          </p:cNvPr>
          <p:cNvPicPr>
            <a:picLocks noChangeAspect="1"/>
          </p:cNvPicPr>
          <p:nvPr/>
        </p:nvPicPr>
        <p:blipFill>
          <a:blip r:embed="rId5"/>
          <a:stretch>
            <a:fillRect/>
          </a:stretch>
        </p:blipFill>
        <p:spPr>
          <a:xfrm>
            <a:off x="3133834" y="3946675"/>
            <a:ext cx="3043293" cy="1914866"/>
          </a:xfrm>
          <a:prstGeom prst="rect">
            <a:avLst/>
          </a:prstGeom>
        </p:spPr>
      </p:pic>
      <p:sp>
        <p:nvSpPr>
          <p:cNvPr id="12" name="TextBox 11">
            <a:extLst>
              <a:ext uri="{FF2B5EF4-FFF2-40B4-BE49-F238E27FC236}">
                <a16:creationId xmlns:a16="http://schemas.microsoft.com/office/drawing/2014/main" id="{7FBD4F72-E39A-CD40-59C5-3AE08C83A1AD}"/>
              </a:ext>
            </a:extLst>
          </p:cNvPr>
          <p:cNvSpPr txBox="1"/>
          <p:nvPr/>
        </p:nvSpPr>
        <p:spPr>
          <a:xfrm>
            <a:off x="6188868" y="932259"/>
            <a:ext cx="5963841"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t>The </a:t>
            </a:r>
            <a:r>
              <a:rPr lang="en-US" sz="1400" b="1"/>
              <a:t>learning curve</a:t>
            </a:r>
            <a:r>
              <a:rPr lang="en-US" sz="1400"/>
              <a:t> shows how the model's performance on the training and validation sets changes as the number of training rounds or the amount of data increases. This can help determine whether the model is overfitting or underfitting: if the performance on the training set is high but the performance on the validation set is low, the model is overfitting; if the performance on both the training and validation sets is low, the model is underfitting. In addition, the learning curve can reveal the learning progress of the model, helping to determine whether more data is needed or to adjust the model complexity.</a:t>
            </a:r>
            <a:endParaRPr lang="en-US" sz="1400">
              <a:ea typeface="Calibri"/>
              <a:cs typeface="Calibri"/>
            </a:endParaRPr>
          </a:p>
        </p:txBody>
      </p:sp>
      <p:sp>
        <p:nvSpPr>
          <p:cNvPr id="13" name="TextBox 12">
            <a:extLst>
              <a:ext uri="{FF2B5EF4-FFF2-40B4-BE49-F238E27FC236}">
                <a16:creationId xmlns:a16="http://schemas.microsoft.com/office/drawing/2014/main" id="{CA26DC18-A204-578D-83B3-2234776EB7E0}"/>
              </a:ext>
            </a:extLst>
          </p:cNvPr>
          <p:cNvSpPr txBox="1"/>
          <p:nvPr/>
        </p:nvSpPr>
        <p:spPr>
          <a:xfrm>
            <a:off x="6188868" y="2747962"/>
            <a:ext cx="5963840"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t>The </a:t>
            </a:r>
            <a:r>
              <a:rPr lang="en-US" sz="1400" b="1"/>
              <a:t>loss curve </a:t>
            </a:r>
            <a:r>
              <a:rPr lang="en-US" sz="1400"/>
              <a:t>records the change in loss values during model training and is usually plotted over time (training rounds). It visually demonstrates whether the model is converging gradually and reflects the stability and efficiency of the optimization process. If the loss value plateaus or fluctuates at a certain stage, it may indicate that the model has reached an optimal state or that the learning rate needs to be adjusted. By observing the loss curve, you can determine whether you need to stop early, adjust the hyperparameters or the optimizer.</a:t>
            </a:r>
            <a:endParaRPr lang="en-US" sz="1400">
              <a:ea typeface="Calibri"/>
              <a:cs typeface="Calibri"/>
            </a:endParaRPr>
          </a:p>
        </p:txBody>
      </p:sp>
      <p:sp>
        <p:nvSpPr>
          <p:cNvPr id="14" name="TextBox 13">
            <a:extLst>
              <a:ext uri="{FF2B5EF4-FFF2-40B4-BE49-F238E27FC236}">
                <a16:creationId xmlns:a16="http://schemas.microsoft.com/office/drawing/2014/main" id="{E398C483-320F-BE41-6EAC-383BE3E44A78}"/>
              </a:ext>
            </a:extLst>
          </p:cNvPr>
          <p:cNvSpPr txBox="1"/>
          <p:nvPr/>
        </p:nvSpPr>
        <p:spPr>
          <a:xfrm>
            <a:off x="6182916" y="4402931"/>
            <a:ext cx="5934074"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t>The </a:t>
            </a:r>
            <a:r>
              <a:rPr lang="en-US" sz="1400" b="1"/>
              <a:t>test curve </a:t>
            </a:r>
            <a:r>
              <a:rPr lang="en-US" sz="1400"/>
              <a:t>describes the variation of a model's performance on a test set and is used to assess its generalization ability and performance on unseen data. It is an important means of verifying whether the model has practical application value. By observing the difference between the test curve and the validation curve, it is possible to find out whether there is any data leakage or distribution difference between the validation set and the test set, and to ensure the consistency and reliability of the model's performance.</a:t>
            </a:r>
            <a:endParaRPr lang="en-US" sz="1400">
              <a:ea typeface="Calibri"/>
              <a:cs typeface="Calibri"/>
            </a:endParaRPr>
          </a:p>
        </p:txBody>
      </p:sp>
    </p:spTree>
    <p:extLst>
      <p:ext uri="{BB962C8B-B14F-4D97-AF65-F5344CB8AC3E}">
        <p14:creationId xmlns:p14="http://schemas.microsoft.com/office/powerpoint/2010/main" val="23802066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B8D8C-8260-455B-A2F3-773F12AA1D5D}"/>
              </a:ext>
            </a:extLst>
          </p:cNvPr>
          <p:cNvSpPr>
            <a:spLocks noGrp="1"/>
          </p:cNvSpPr>
          <p:nvPr>
            <p:ph type="title"/>
          </p:nvPr>
        </p:nvSpPr>
        <p:spPr/>
        <p:txBody>
          <a:bodyPr/>
          <a:lstStyle/>
          <a:p>
            <a:r>
              <a:rPr lang="en-US"/>
              <a:t>ROC Curve</a:t>
            </a:r>
          </a:p>
        </p:txBody>
      </p:sp>
      <p:pic>
        <p:nvPicPr>
          <p:cNvPr id="5" name="Picture Placeholder 6" descr="A graph of a curve&#10;&#10;Description automatically generated with medium confidence">
            <a:extLst>
              <a:ext uri="{FF2B5EF4-FFF2-40B4-BE49-F238E27FC236}">
                <a16:creationId xmlns:a16="http://schemas.microsoft.com/office/drawing/2014/main" id="{624F0A37-0FE9-D1B3-CC42-647462F4D231}"/>
              </a:ext>
            </a:extLst>
          </p:cNvPr>
          <p:cNvPicPr>
            <a:picLocks noChangeAspect="1"/>
          </p:cNvPicPr>
          <p:nvPr/>
        </p:nvPicPr>
        <p:blipFill>
          <a:blip r:embed="rId2"/>
          <a:srcRect l="-2154" t="-773" r="1616" b="-297"/>
          <a:stretch/>
        </p:blipFill>
        <p:spPr>
          <a:xfrm>
            <a:off x="300098" y="1268784"/>
            <a:ext cx="5284785" cy="3298556"/>
          </a:xfrm>
          <a:prstGeom prst="rect">
            <a:avLst/>
          </a:prstGeom>
        </p:spPr>
      </p:pic>
      <p:sp>
        <p:nvSpPr>
          <p:cNvPr id="6" name="TextBox 5">
            <a:extLst>
              <a:ext uri="{FF2B5EF4-FFF2-40B4-BE49-F238E27FC236}">
                <a16:creationId xmlns:a16="http://schemas.microsoft.com/office/drawing/2014/main" id="{AF0BC57C-1A83-90DD-86D5-853230EA7BC0}"/>
              </a:ext>
            </a:extLst>
          </p:cNvPr>
          <p:cNvSpPr txBox="1"/>
          <p:nvPr/>
        </p:nvSpPr>
        <p:spPr>
          <a:xfrm>
            <a:off x="5819775" y="973932"/>
            <a:ext cx="6196012"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t>The </a:t>
            </a:r>
            <a:r>
              <a:rPr lang="en-US" sz="1600" b="1"/>
              <a:t>ROC curve</a:t>
            </a:r>
            <a:r>
              <a:rPr lang="en-US" sz="1600"/>
              <a:t> </a:t>
            </a:r>
            <a:r>
              <a:rPr lang="en-US" sz="1600" b="1"/>
              <a:t>(Receiver Operating Characteristic Curve) </a:t>
            </a:r>
            <a:r>
              <a:rPr lang="en-US" sz="1600"/>
              <a:t>is plotted to evaluate the performance of the classification model, especially the model's ability to classify under different thresholds. By demonstrating the relationship between the True Positive Rate (TPR) and the False Positive Rate (FPR), the ROC curve is able to visualize how well the model performs when balancing recall (sensitivity) and specificity. </a:t>
            </a:r>
          </a:p>
          <a:p>
            <a:endParaRPr lang="en-US" sz="1600"/>
          </a:p>
          <a:p>
            <a:r>
              <a:rPr lang="en-US" sz="1600"/>
              <a:t>The </a:t>
            </a:r>
            <a:r>
              <a:rPr lang="en-US" sz="1600" b="1"/>
              <a:t>area under the curve (AUC, Area Under the Curve) </a:t>
            </a:r>
            <a:r>
              <a:rPr lang="en-US" sz="1600"/>
              <a:t>is an important indicator of model performance. The closer the AUC value is to 1, the more superior the model is; close to 0.5 indicates that the model performance is close to random guessing. In addition, the ROC curve can help select the best classification threshold and compare the performance of different models. In practical applications, different scenarios may have different requirements for recall and specificity, and the most suitable threshold can be selected by observing the ROC curve. At the same time, the ROC curves of different models can visualize their advantages and disadvantages, which is convenient for decision makers to choose the optimal model for deployment.</a:t>
            </a:r>
            <a:endParaRPr lang="en-US" sz="1600">
              <a:ea typeface="Calibri"/>
              <a:cs typeface="Calibri"/>
            </a:endParaRPr>
          </a:p>
        </p:txBody>
      </p:sp>
    </p:spTree>
    <p:extLst>
      <p:ext uri="{BB962C8B-B14F-4D97-AF65-F5344CB8AC3E}">
        <p14:creationId xmlns:p14="http://schemas.microsoft.com/office/powerpoint/2010/main" val="16856425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3A088-F6CE-B0A7-D425-064BFFCFF092}"/>
              </a:ext>
            </a:extLst>
          </p:cNvPr>
          <p:cNvSpPr>
            <a:spLocks noGrp="1"/>
          </p:cNvSpPr>
          <p:nvPr>
            <p:ph type="title"/>
          </p:nvPr>
        </p:nvSpPr>
        <p:spPr/>
        <p:txBody>
          <a:bodyPr/>
          <a:lstStyle/>
          <a:p>
            <a:r>
              <a:rPr lang="en-US"/>
              <a:t>PCA Scatter Diagram</a:t>
            </a:r>
          </a:p>
        </p:txBody>
      </p:sp>
      <p:pic>
        <p:nvPicPr>
          <p:cNvPr id="5" name="Picture 4" descr="A graph of training distribution&#10;&#10;Description automatically generated with medium confidence">
            <a:extLst>
              <a:ext uri="{FF2B5EF4-FFF2-40B4-BE49-F238E27FC236}">
                <a16:creationId xmlns:a16="http://schemas.microsoft.com/office/drawing/2014/main" id="{413DA7DF-96FA-EB78-6CB6-FE9750B18F05}"/>
              </a:ext>
            </a:extLst>
          </p:cNvPr>
          <p:cNvPicPr>
            <a:picLocks noChangeAspect="1"/>
          </p:cNvPicPr>
          <p:nvPr/>
        </p:nvPicPr>
        <p:blipFill>
          <a:blip r:embed="rId2"/>
          <a:stretch>
            <a:fillRect/>
          </a:stretch>
        </p:blipFill>
        <p:spPr>
          <a:xfrm>
            <a:off x="259490" y="1163906"/>
            <a:ext cx="3655854" cy="3564208"/>
          </a:xfrm>
          <a:prstGeom prst="rect">
            <a:avLst/>
          </a:prstGeom>
        </p:spPr>
      </p:pic>
      <p:pic>
        <p:nvPicPr>
          <p:cNvPr id="7" name="Picture 6" descr="A diagram of a test&#10;&#10;Description automatically generated">
            <a:extLst>
              <a:ext uri="{FF2B5EF4-FFF2-40B4-BE49-F238E27FC236}">
                <a16:creationId xmlns:a16="http://schemas.microsoft.com/office/drawing/2014/main" id="{211D6B43-1D96-63E3-267F-88DCAD7DE8ED}"/>
              </a:ext>
            </a:extLst>
          </p:cNvPr>
          <p:cNvPicPr>
            <a:picLocks noChangeAspect="1"/>
          </p:cNvPicPr>
          <p:nvPr/>
        </p:nvPicPr>
        <p:blipFill>
          <a:blip r:embed="rId3"/>
          <a:stretch>
            <a:fillRect/>
          </a:stretch>
        </p:blipFill>
        <p:spPr>
          <a:xfrm>
            <a:off x="3912313" y="1124536"/>
            <a:ext cx="3585572" cy="3635348"/>
          </a:xfrm>
          <a:prstGeom prst="rect">
            <a:avLst/>
          </a:prstGeom>
        </p:spPr>
      </p:pic>
      <p:sp>
        <p:nvSpPr>
          <p:cNvPr id="9" name="TextBox 8">
            <a:extLst>
              <a:ext uri="{FF2B5EF4-FFF2-40B4-BE49-F238E27FC236}">
                <a16:creationId xmlns:a16="http://schemas.microsoft.com/office/drawing/2014/main" id="{8C767A87-DCF0-5AAE-F28F-6DFAA7C71CDC}"/>
              </a:ext>
            </a:extLst>
          </p:cNvPr>
          <p:cNvSpPr txBox="1"/>
          <p:nvPr/>
        </p:nvSpPr>
        <p:spPr>
          <a:xfrm>
            <a:off x="7510463" y="694134"/>
            <a:ext cx="4606528" cy="5509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t>PCA Distribution Scatter Plot (Principal Component Analysis Scatter Plot)</a:t>
            </a:r>
            <a:r>
              <a:rPr lang="en-US" sz="1600"/>
              <a:t> is designed to visualize the structure and distribution of high-dimensional data in a low-dimensional space, which facilitates the analysis of the data's characteristic patterns and underlying </a:t>
            </a:r>
            <a:r>
              <a:rPr lang="en-US" sz="1600" err="1"/>
              <a:t>relationships.PCA</a:t>
            </a:r>
            <a:r>
              <a:rPr lang="en-US" sz="1600"/>
              <a:t> extracts the most dominant directions of change in the data by downscaling, and projects the high-dimensional data onto a few principal components, thus retaining as much information as possible while reducing the complexity of the data. </a:t>
            </a:r>
          </a:p>
          <a:p>
            <a:endParaRPr lang="en-US" sz="1600"/>
          </a:p>
          <a:p>
            <a:r>
              <a:rPr lang="en-US" sz="1600"/>
              <a:t>This visualization method is useful for discovering the cluster structure and classification boundaries of the data. In multi-category data, PCA scatter plots can visualize the distributional relationships between different categories and help identify potential patterns or outliers. In addition, such plots can be used as a reference for model optimization to determine whether the feature selection is reasonable and whether the reduced dimensionality data is suitable for further modeling.</a:t>
            </a:r>
            <a:endParaRPr lang="en-US" sz="1600">
              <a:ea typeface="Calibri"/>
              <a:cs typeface="Calibri"/>
            </a:endParaRPr>
          </a:p>
        </p:txBody>
      </p:sp>
    </p:spTree>
    <p:extLst>
      <p:ext uri="{BB962C8B-B14F-4D97-AF65-F5344CB8AC3E}">
        <p14:creationId xmlns:p14="http://schemas.microsoft.com/office/powerpoint/2010/main" val="18964097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3BF1A-537B-DD6C-042B-B10CEE596C88}"/>
              </a:ext>
            </a:extLst>
          </p:cNvPr>
          <p:cNvSpPr>
            <a:spLocks noGrp="1"/>
          </p:cNvSpPr>
          <p:nvPr>
            <p:ph type="title"/>
          </p:nvPr>
        </p:nvSpPr>
        <p:spPr/>
        <p:txBody>
          <a:bodyPr/>
          <a:lstStyle/>
          <a:p>
            <a:r>
              <a:rPr lang="en-US"/>
              <a:t>SVM Decision Boundary Graph</a:t>
            </a:r>
          </a:p>
        </p:txBody>
      </p:sp>
      <p:pic>
        <p:nvPicPr>
          <p:cNvPr id="5" name="Picture 4" descr="A diagram of a red and blue line&#10;&#10;Description automatically generated with medium confidence">
            <a:extLst>
              <a:ext uri="{FF2B5EF4-FFF2-40B4-BE49-F238E27FC236}">
                <a16:creationId xmlns:a16="http://schemas.microsoft.com/office/drawing/2014/main" id="{1B7C2ECC-1188-4C02-88D0-36169D5EE651}"/>
              </a:ext>
            </a:extLst>
          </p:cNvPr>
          <p:cNvPicPr>
            <a:picLocks noChangeAspect="1"/>
          </p:cNvPicPr>
          <p:nvPr/>
        </p:nvPicPr>
        <p:blipFill>
          <a:blip r:embed="rId2"/>
          <a:stretch>
            <a:fillRect/>
          </a:stretch>
        </p:blipFill>
        <p:spPr>
          <a:xfrm>
            <a:off x="609845" y="1097859"/>
            <a:ext cx="6267450" cy="3943350"/>
          </a:xfrm>
          <a:prstGeom prst="rect">
            <a:avLst/>
          </a:prstGeom>
        </p:spPr>
      </p:pic>
      <p:sp>
        <p:nvSpPr>
          <p:cNvPr id="6" name="TextBox 5">
            <a:extLst>
              <a:ext uri="{FF2B5EF4-FFF2-40B4-BE49-F238E27FC236}">
                <a16:creationId xmlns:a16="http://schemas.microsoft.com/office/drawing/2014/main" id="{C947F6BC-FCE9-7C66-6A69-E4239CDCAA4C}"/>
              </a:ext>
            </a:extLst>
          </p:cNvPr>
          <p:cNvSpPr txBox="1"/>
          <p:nvPr/>
        </p:nvSpPr>
        <p:spPr>
          <a:xfrm>
            <a:off x="6879431" y="418984"/>
            <a:ext cx="5314949" cy="61863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Plotting the </a:t>
            </a:r>
            <a:r>
              <a:rPr lang="en-US" b="1"/>
              <a:t>SVM decision boundary (with scatter plots, heatmaps, or contour plots)</a:t>
            </a:r>
            <a:r>
              <a:rPr lang="en-US"/>
              <a:t> is a way to visually demonstrate how the Support Vector Machine separates different classes of data. SVM works by finding the maximum-margin hyperplane for classification, and the decision boundary plot clearly shows these boundaries and their influence on data points. This visualization allows us to intuitively understand how the model classifies data in different regions, especially when handling both linear and non-linear data, helping us understand the model's decision-making process.</a:t>
            </a:r>
          </a:p>
          <a:p>
            <a:endParaRPr lang="en-US"/>
          </a:p>
          <a:p>
            <a:r>
              <a:rPr lang="en-US"/>
              <a:t>Additionally, the </a:t>
            </a:r>
            <a:r>
              <a:rPr lang="en-US" b="1">
                <a:ea typeface="+mn-lt"/>
                <a:cs typeface="+mn-lt"/>
              </a:rPr>
              <a:t>SVM decision boundary plot</a:t>
            </a:r>
            <a:r>
              <a:rPr lang="en-US">
                <a:ea typeface="+mn-lt"/>
                <a:cs typeface="+mn-lt"/>
              </a:rPr>
              <a:t> </a:t>
            </a:r>
            <a:r>
              <a:rPr lang="en-US"/>
              <a:t>is useful for diagnosing model performance and tuning. By observing the shape and position of the decision boundaries, we can identify issues such as overfitting or underfitting. Adjusting different kernel functions (such as polynomial or RBF kernels) and analyzing the resulting decision boundary provides intuitive feedback, which can guide parameter tuning and improve classification performance.</a:t>
            </a:r>
            <a:endParaRPr lang="en-US">
              <a:ea typeface="Calibri"/>
              <a:cs typeface="Calibri"/>
            </a:endParaRPr>
          </a:p>
        </p:txBody>
      </p:sp>
    </p:spTree>
    <p:extLst>
      <p:ext uri="{BB962C8B-B14F-4D97-AF65-F5344CB8AC3E}">
        <p14:creationId xmlns:p14="http://schemas.microsoft.com/office/powerpoint/2010/main" val="2971462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3246ED-AF43-9050-77D4-CB67D78DAC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24FDBB-C8C7-A46B-25F6-96150968C5E5}"/>
              </a:ext>
            </a:extLst>
          </p:cNvPr>
          <p:cNvSpPr>
            <a:spLocks noGrp="1"/>
          </p:cNvSpPr>
          <p:nvPr>
            <p:ph type="title"/>
          </p:nvPr>
        </p:nvSpPr>
        <p:spPr>
          <a:xfrm>
            <a:off x="609599" y="417419"/>
            <a:ext cx="11332191" cy="1092607"/>
          </a:xfrm>
        </p:spPr>
        <p:txBody>
          <a:bodyPr/>
          <a:lstStyle/>
          <a:p>
            <a:r>
              <a:rPr lang="en-US" sz="3600" b="1">
                <a:latin typeface="Calibri"/>
                <a:ea typeface="Calibri"/>
              </a:rPr>
              <a:t>Introduction</a:t>
            </a:r>
            <a:br>
              <a:rPr lang="en-US" b="1"/>
            </a:br>
            <a:endParaRPr lang="en-US" b="1"/>
          </a:p>
        </p:txBody>
      </p:sp>
      <p:sp>
        <p:nvSpPr>
          <p:cNvPr id="5" name="TextBox 4">
            <a:extLst>
              <a:ext uri="{FF2B5EF4-FFF2-40B4-BE49-F238E27FC236}">
                <a16:creationId xmlns:a16="http://schemas.microsoft.com/office/drawing/2014/main" id="{0920E5DC-AF9D-1333-379B-FD2E293F04DB}"/>
              </a:ext>
            </a:extLst>
          </p:cNvPr>
          <p:cNvSpPr txBox="1"/>
          <p:nvPr/>
        </p:nvSpPr>
        <p:spPr>
          <a:xfrm>
            <a:off x="1408833" y="1895299"/>
            <a:ext cx="10253515" cy="4825167"/>
          </a:xfrm>
          <a:prstGeom prst="rect">
            <a:avLst/>
          </a:prstGeom>
          <a:noFill/>
        </p:spPr>
        <p:txBody>
          <a:bodyPr wrap="square" lIns="91440" tIns="45720" rIns="91440" bIns="45720" rtlCol="0" anchor="t">
            <a:spAutoFit/>
          </a:bodyPr>
          <a:lstStyle/>
          <a:p>
            <a:r>
              <a:rPr lang="en-US" sz="2400" b="1"/>
              <a:t>Existing Challenges</a:t>
            </a:r>
            <a:endParaRPr lang="en-US" sz="2400">
              <a:ea typeface="Calibri"/>
              <a:cs typeface="Calibri"/>
            </a:endParaRPr>
          </a:p>
          <a:p>
            <a:endParaRPr lang="en-US" sz="2400" b="1">
              <a:ea typeface="+mn-lt"/>
              <a:cs typeface="+mn-lt"/>
            </a:endParaRPr>
          </a:p>
          <a:p>
            <a:pPr marL="285750" indent="-285750">
              <a:buFont typeface="Arial"/>
              <a:buChar char="•"/>
            </a:pPr>
            <a:r>
              <a:rPr lang="en-US" sz="2400">
                <a:ea typeface="+mn-lt"/>
                <a:cs typeface="+mn-lt"/>
              </a:rPr>
              <a:t>Current diagnosis relies on doctors, leading to </a:t>
            </a:r>
            <a:r>
              <a:rPr lang="en-US" sz="2400" b="1">
                <a:ea typeface="+mn-lt"/>
                <a:cs typeface="+mn-lt"/>
              </a:rPr>
              <a:t>subjectivity</a:t>
            </a:r>
            <a:r>
              <a:rPr lang="en-US" sz="2400">
                <a:ea typeface="+mn-lt"/>
                <a:cs typeface="+mn-lt"/>
              </a:rPr>
              <a:t> and </a:t>
            </a:r>
            <a:r>
              <a:rPr lang="en-US" sz="2400" b="1">
                <a:ea typeface="+mn-lt"/>
                <a:cs typeface="+mn-lt"/>
              </a:rPr>
              <a:t>time costs</a:t>
            </a:r>
            <a:r>
              <a:rPr lang="en-US" sz="2400">
                <a:ea typeface="+mn-lt"/>
                <a:cs typeface="+mn-lt"/>
              </a:rPr>
              <a:t>.</a:t>
            </a:r>
          </a:p>
          <a:p>
            <a:pPr marL="285750" indent="-285750">
              <a:buFont typeface="Arial"/>
              <a:buChar char="•"/>
            </a:pPr>
            <a:r>
              <a:rPr lang="en-US" sz="2400">
                <a:ea typeface="+mn-lt"/>
                <a:cs typeface="+mn-lt"/>
              </a:rPr>
              <a:t>Remote diagnosis and treatment of melanoma faces the pain point of </a:t>
            </a:r>
            <a:r>
              <a:rPr lang="en-US" sz="2400" b="1">
                <a:ea typeface="+mn-lt"/>
                <a:cs typeface="+mn-lt"/>
              </a:rPr>
              <a:t>high data collection threshold.</a:t>
            </a:r>
            <a:endParaRPr lang="en-US" sz="2400" b="1">
              <a:ea typeface="Calibri"/>
              <a:cs typeface="Calibri"/>
            </a:endParaRPr>
          </a:p>
          <a:p>
            <a:pPr marL="285750" indent="-285750">
              <a:buFont typeface="Arial"/>
              <a:buChar char="•"/>
            </a:pPr>
            <a:r>
              <a:rPr lang="en-US" sz="2400">
                <a:ea typeface="+mn-lt"/>
                <a:cs typeface="+mn-lt"/>
              </a:rPr>
              <a:t>Many algorithms don’t combine </a:t>
            </a:r>
            <a:r>
              <a:rPr lang="en-US" sz="2400" b="1">
                <a:ea typeface="+mn-lt"/>
                <a:cs typeface="+mn-lt"/>
              </a:rPr>
              <a:t>image data</a:t>
            </a:r>
            <a:r>
              <a:rPr lang="en-US" sz="2400">
                <a:ea typeface="+mn-lt"/>
                <a:cs typeface="+mn-lt"/>
              </a:rPr>
              <a:t> with </a:t>
            </a:r>
            <a:r>
              <a:rPr lang="en-US" sz="2400" b="1">
                <a:ea typeface="+mn-lt"/>
                <a:cs typeface="+mn-lt"/>
              </a:rPr>
              <a:t>metadata</a:t>
            </a:r>
            <a:r>
              <a:rPr lang="en-US" sz="2400">
                <a:ea typeface="+mn-lt"/>
                <a:cs typeface="+mn-lt"/>
              </a:rPr>
              <a:t>, limiting accuracy.</a:t>
            </a:r>
            <a:endParaRPr lang="en-US" sz="2400">
              <a:ea typeface="Calibri"/>
              <a:cs typeface="Calibri"/>
            </a:endParaRPr>
          </a:p>
          <a:p>
            <a:endParaRPr lang="en-US" sz="2400">
              <a:latin typeface="Calibri"/>
              <a:ea typeface="Calibri"/>
              <a:cs typeface="Calibri"/>
            </a:endParaRPr>
          </a:p>
          <a:p>
            <a:endParaRPr lang="en-US" sz="2400">
              <a:latin typeface="Calibri"/>
              <a:ea typeface="Calibri"/>
              <a:cs typeface="Calibri"/>
            </a:endParaRPr>
          </a:p>
          <a:p>
            <a:endParaRPr lang="en-US" sz="2400">
              <a:latin typeface="Calibri"/>
              <a:ea typeface="Calibri"/>
              <a:cs typeface="Calibri"/>
            </a:endParaRPr>
          </a:p>
          <a:p>
            <a:endParaRPr lang="en-US" sz="2400">
              <a:latin typeface="Calibri"/>
              <a:ea typeface="Calibri"/>
              <a:cs typeface="Calibri"/>
            </a:endParaRPr>
          </a:p>
          <a:p>
            <a:pPr>
              <a:lnSpc>
                <a:spcPct val="150000"/>
              </a:lnSpc>
            </a:pPr>
            <a:endParaRPr lang="en-US" sz="2400" b="1">
              <a:latin typeface="Arial"/>
              <a:ea typeface="Calibri"/>
              <a:cs typeface="Times New Roman"/>
            </a:endParaRPr>
          </a:p>
          <a:p>
            <a:pPr marL="285750" indent="-285750">
              <a:lnSpc>
                <a:spcPct val="150000"/>
              </a:lnSpc>
              <a:buFont typeface="Arial" panose="020B0604020202020204" pitchFamily="34" charset="0"/>
              <a:buChar char="•"/>
            </a:pPr>
            <a:endParaRPr lang="en-US" sz="2400" b="1">
              <a:latin typeface="Arial"/>
              <a:cs typeface="Arial"/>
            </a:endParaRPr>
          </a:p>
        </p:txBody>
      </p:sp>
    </p:spTree>
    <p:extLst>
      <p:ext uri="{BB962C8B-B14F-4D97-AF65-F5344CB8AC3E}">
        <p14:creationId xmlns:p14="http://schemas.microsoft.com/office/powerpoint/2010/main" val="15294358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6A3CF-D599-33E2-9690-A4E3A44022DB}"/>
              </a:ext>
            </a:extLst>
          </p:cNvPr>
          <p:cNvSpPr>
            <a:spLocks noGrp="1"/>
          </p:cNvSpPr>
          <p:nvPr>
            <p:ph type="title"/>
          </p:nvPr>
        </p:nvSpPr>
        <p:spPr/>
        <p:txBody>
          <a:bodyPr/>
          <a:lstStyle/>
          <a:p>
            <a:r>
              <a:rPr lang="en-US"/>
              <a:t>Predicted Probability Distribution Graph</a:t>
            </a:r>
          </a:p>
        </p:txBody>
      </p:sp>
      <p:pic>
        <p:nvPicPr>
          <p:cNvPr id="5" name="Picture 4" descr="A graph of a number of probability&#10;&#10;Description automatically generated">
            <a:extLst>
              <a:ext uri="{FF2B5EF4-FFF2-40B4-BE49-F238E27FC236}">
                <a16:creationId xmlns:a16="http://schemas.microsoft.com/office/drawing/2014/main" id="{2FC17269-7EFB-90E7-C8A9-8EE555DBA14F}"/>
              </a:ext>
            </a:extLst>
          </p:cNvPr>
          <p:cNvPicPr>
            <a:picLocks noChangeAspect="1"/>
          </p:cNvPicPr>
          <p:nvPr/>
        </p:nvPicPr>
        <p:blipFill>
          <a:blip r:embed="rId2"/>
          <a:stretch>
            <a:fillRect/>
          </a:stretch>
        </p:blipFill>
        <p:spPr>
          <a:xfrm>
            <a:off x="437105" y="1381416"/>
            <a:ext cx="6409694" cy="4160827"/>
          </a:xfrm>
          <a:prstGeom prst="rect">
            <a:avLst/>
          </a:prstGeom>
        </p:spPr>
      </p:pic>
      <p:sp>
        <p:nvSpPr>
          <p:cNvPr id="6" name="TextBox 5">
            <a:extLst>
              <a:ext uri="{FF2B5EF4-FFF2-40B4-BE49-F238E27FC236}">
                <a16:creationId xmlns:a16="http://schemas.microsoft.com/office/drawing/2014/main" id="{9FCE87A2-1377-7043-08EE-CFA50B963718}"/>
              </a:ext>
            </a:extLst>
          </p:cNvPr>
          <p:cNvSpPr txBox="1"/>
          <p:nvPr/>
        </p:nvSpPr>
        <p:spPr>
          <a:xfrm>
            <a:off x="6926572" y="936760"/>
            <a:ext cx="5160168" cy="5509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t>The </a:t>
            </a:r>
            <a:r>
              <a:rPr lang="en-US" sz="1600" b="1"/>
              <a:t>predicted probability distribution</a:t>
            </a:r>
            <a:r>
              <a:rPr lang="en-US" sz="1600"/>
              <a:t> is plotted to visualize the distribution of the model's predicted probabilities for different categories. This visualization helps us understand the level of confidence in the model's predictions on each category, as well as the model's confidence in categorizing different data points. If the predicted probabilities of certain categories are concentrated at a particular value, it means that the model has a high level of certainty about these categories; conversely, if the probability distribution is relatively flat, it may indicate that the model has a high level of uncertainty about these categories. </a:t>
            </a:r>
          </a:p>
          <a:p>
            <a:endParaRPr lang="en-US" sz="1600"/>
          </a:p>
          <a:p>
            <a:r>
              <a:rPr lang="en-US" sz="1600"/>
              <a:t>Additionally, a </a:t>
            </a:r>
            <a:r>
              <a:rPr lang="en-US" sz="1600" b="1"/>
              <a:t>predictive probability distribution plot </a:t>
            </a:r>
            <a:r>
              <a:rPr lang="en-US" sz="1600"/>
              <a:t>can help diagnose the performance of a model. By looking at the shape of the probability distributions, it is possible to determine whether the model is overconfident (i.e., most probabilities are close to 0 or 1, which may result in overfitting) or underconfident (i.e., the probability distributions are smoother, which may result in underfitting). This graphical presentation helps to adjust the model's thresholds, regularization parameters, etc. to improve the model's generalization ability and stability.</a:t>
            </a:r>
            <a:endParaRPr lang="en-US" sz="1600">
              <a:ea typeface="Calibri"/>
              <a:cs typeface="Calibri"/>
            </a:endParaRPr>
          </a:p>
        </p:txBody>
      </p:sp>
    </p:spTree>
    <p:extLst>
      <p:ext uri="{BB962C8B-B14F-4D97-AF65-F5344CB8AC3E}">
        <p14:creationId xmlns:p14="http://schemas.microsoft.com/office/powerpoint/2010/main" val="1204203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3246ED-AF43-9050-77D4-CB67D78DAC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24FDBB-C8C7-A46B-25F6-96150968C5E5}"/>
              </a:ext>
            </a:extLst>
          </p:cNvPr>
          <p:cNvSpPr>
            <a:spLocks noGrp="1"/>
          </p:cNvSpPr>
          <p:nvPr>
            <p:ph type="title"/>
          </p:nvPr>
        </p:nvSpPr>
        <p:spPr>
          <a:xfrm>
            <a:off x="609599" y="417419"/>
            <a:ext cx="11332191" cy="1092607"/>
          </a:xfrm>
        </p:spPr>
        <p:txBody>
          <a:bodyPr/>
          <a:lstStyle/>
          <a:p>
            <a:r>
              <a:rPr lang="en-US" sz="3600" b="1">
                <a:latin typeface="Calibri"/>
                <a:ea typeface="Calibri"/>
                <a:cs typeface="Calibri"/>
              </a:rPr>
              <a:t>Research Questions</a:t>
            </a:r>
            <a:br>
              <a:rPr lang="en-US" b="1"/>
            </a:br>
            <a:endParaRPr lang="en-US" b="1"/>
          </a:p>
        </p:txBody>
      </p:sp>
      <p:sp>
        <p:nvSpPr>
          <p:cNvPr id="5" name="TextBox 4">
            <a:extLst>
              <a:ext uri="{FF2B5EF4-FFF2-40B4-BE49-F238E27FC236}">
                <a16:creationId xmlns:a16="http://schemas.microsoft.com/office/drawing/2014/main" id="{0920E5DC-AF9D-1333-379B-FD2E293F04DB}"/>
              </a:ext>
            </a:extLst>
          </p:cNvPr>
          <p:cNvSpPr txBox="1"/>
          <p:nvPr/>
        </p:nvSpPr>
        <p:spPr>
          <a:xfrm>
            <a:off x="1348872" y="1662747"/>
            <a:ext cx="10181231" cy="3532505"/>
          </a:xfrm>
          <a:prstGeom prst="rect">
            <a:avLst/>
          </a:prstGeom>
          <a:noFill/>
        </p:spPr>
        <p:txBody>
          <a:bodyPr wrap="square" lIns="91440" tIns="45720" rIns="91440" bIns="45720" rtlCol="0" anchor="t">
            <a:spAutoFit/>
          </a:bodyPr>
          <a:lstStyle/>
          <a:p>
            <a:r>
              <a:rPr lang="en-US" sz="2400" b="1"/>
              <a:t>1. Feature Exploration</a:t>
            </a:r>
            <a:endParaRPr lang="en-US" sz="2400">
              <a:ea typeface="Calibri"/>
              <a:cs typeface="Calibri"/>
            </a:endParaRPr>
          </a:p>
          <a:p>
            <a:pPr marL="285750" indent="-285750">
              <a:buFont typeface="Arial"/>
              <a:buChar char="•"/>
            </a:pPr>
            <a:r>
              <a:rPr lang="en-US" sz="2400">
                <a:ea typeface="+mn-lt"/>
                <a:cs typeface="+mn-lt"/>
              </a:rPr>
              <a:t>What features are linked to melanoma?</a:t>
            </a:r>
            <a:endParaRPr lang="en-US" sz="2400">
              <a:ea typeface="Calibri"/>
              <a:cs typeface="Calibri"/>
            </a:endParaRPr>
          </a:p>
          <a:p>
            <a:pPr marL="285750" indent="-285750">
              <a:buFont typeface="Arial"/>
              <a:buChar char="•"/>
            </a:pPr>
            <a:r>
              <a:rPr lang="en-US" sz="2400">
                <a:ea typeface="Calibri"/>
                <a:cs typeface="Calibri"/>
              </a:rPr>
              <a:t>Which feature could be provided by patients themselves.</a:t>
            </a:r>
          </a:p>
          <a:p>
            <a:endParaRPr lang="en-US" sz="2400"/>
          </a:p>
          <a:p>
            <a:r>
              <a:rPr lang="en-US" sz="2400" b="1"/>
              <a:t>2. Model Development</a:t>
            </a:r>
            <a:endParaRPr lang="en-US" sz="2400">
              <a:ea typeface="Calibri"/>
              <a:cs typeface="Calibri"/>
            </a:endParaRPr>
          </a:p>
          <a:p>
            <a:pPr marL="285750" indent="-285750">
              <a:buFont typeface="Arial"/>
              <a:buChar char="•"/>
            </a:pPr>
            <a:r>
              <a:rPr lang="en-US" sz="2400">
                <a:ea typeface="+mn-lt"/>
                <a:cs typeface="+mn-lt"/>
              </a:rPr>
              <a:t>How can we combine images and metadata (e.g., age, gender) for better diagnosis to develop a model that improves melanoma diagnostic accuracy?</a:t>
            </a:r>
            <a:endParaRPr lang="en-US" sz="2400">
              <a:ea typeface="Calibri"/>
              <a:cs typeface="Calibri"/>
            </a:endParaRPr>
          </a:p>
          <a:p>
            <a:pPr marL="285750" indent="-285750">
              <a:buFont typeface="Arial"/>
              <a:buChar char="•"/>
            </a:pPr>
            <a:r>
              <a:rPr lang="en-US" sz="2400">
                <a:ea typeface="+mn-lt"/>
                <a:cs typeface="+mn-lt"/>
              </a:rPr>
              <a:t>Can multimodal models outperform single-modality models?</a:t>
            </a:r>
            <a:endParaRPr lang="en-US" sz="2400"/>
          </a:p>
          <a:p>
            <a:pPr marL="285750" indent="-285750">
              <a:lnSpc>
                <a:spcPct val="150000"/>
              </a:lnSpc>
              <a:buFont typeface="Arial" panose="020B0604020202020204" pitchFamily="34" charset="0"/>
              <a:buChar char="•"/>
            </a:pPr>
            <a:endParaRPr lang="en-US" sz="2400" b="1">
              <a:latin typeface="Arial"/>
              <a:cs typeface="Arial"/>
            </a:endParaRPr>
          </a:p>
        </p:txBody>
      </p:sp>
    </p:spTree>
    <p:extLst>
      <p:ext uri="{BB962C8B-B14F-4D97-AF65-F5344CB8AC3E}">
        <p14:creationId xmlns:p14="http://schemas.microsoft.com/office/powerpoint/2010/main" val="353202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3246ED-AF43-9050-77D4-CB67D78DAC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24FDBB-C8C7-A46B-25F6-96150968C5E5}"/>
              </a:ext>
            </a:extLst>
          </p:cNvPr>
          <p:cNvSpPr>
            <a:spLocks noGrp="1"/>
          </p:cNvSpPr>
          <p:nvPr>
            <p:ph type="title"/>
          </p:nvPr>
        </p:nvSpPr>
        <p:spPr>
          <a:xfrm>
            <a:off x="609599" y="417419"/>
            <a:ext cx="11332191" cy="600164"/>
          </a:xfrm>
        </p:spPr>
        <p:txBody>
          <a:bodyPr/>
          <a:lstStyle/>
          <a:p>
            <a:r>
              <a:rPr lang="ja-JP" altLang="en-US" sz="3600" b="1">
                <a:ea typeface="Calibri"/>
              </a:rPr>
              <a:t>Study Design</a:t>
            </a:r>
          </a:p>
        </p:txBody>
      </p:sp>
      <p:sp>
        <p:nvSpPr>
          <p:cNvPr id="5" name="TextBox 4">
            <a:extLst>
              <a:ext uri="{FF2B5EF4-FFF2-40B4-BE49-F238E27FC236}">
                <a16:creationId xmlns:a16="http://schemas.microsoft.com/office/drawing/2014/main" id="{0920E5DC-AF9D-1333-379B-FD2E293F04DB}"/>
              </a:ext>
            </a:extLst>
          </p:cNvPr>
          <p:cNvSpPr txBox="1"/>
          <p:nvPr/>
        </p:nvSpPr>
        <p:spPr>
          <a:xfrm>
            <a:off x="2712977" y="1278059"/>
            <a:ext cx="8716608" cy="5871607"/>
          </a:xfrm>
          <a:prstGeom prst="rect">
            <a:avLst/>
          </a:prstGeom>
          <a:noFill/>
        </p:spPr>
        <p:txBody>
          <a:bodyPr wrap="square" lIns="91440" tIns="45720" rIns="91440" bIns="45720" rtlCol="0" anchor="t">
            <a:spAutoFit/>
          </a:bodyPr>
          <a:lstStyle/>
          <a:p>
            <a:r>
              <a:rPr lang="en-US" sz="2800" b="1"/>
              <a:t>Methodology</a:t>
            </a:r>
            <a:endParaRPr lang="en-US" sz="2800"/>
          </a:p>
          <a:p>
            <a:endParaRPr lang="en-US" sz="2800" b="1">
              <a:ea typeface="+mn-lt"/>
              <a:cs typeface="+mn-lt"/>
            </a:endParaRPr>
          </a:p>
          <a:p>
            <a:r>
              <a:rPr lang="en-US" sz="2400" b="1">
                <a:ea typeface="+mn-lt"/>
                <a:cs typeface="+mn-lt"/>
              </a:rPr>
              <a:t>Data Preprocessing</a:t>
            </a:r>
            <a:r>
              <a:rPr lang="en-US" sz="2400">
                <a:ea typeface="+mn-lt"/>
                <a:cs typeface="+mn-lt"/>
              </a:rPr>
              <a:t>:</a:t>
            </a:r>
            <a:endParaRPr lang="en-US" sz="2400">
              <a:ea typeface="Calibri"/>
              <a:cs typeface="Calibri"/>
            </a:endParaRPr>
          </a:p>
          <a:p>
            <a:r>
              <a:rPr lang="en-US" sz="2400">
                <a:ea typeface="+mn-lt"/>
                <a:cs typeface="+mn-lt"/>
              </a:rPr>
              <a:t>     Use ISIC database (401,059 images).</a:t>
            </a:r>
            <a:endParaRPr lang="en-US" sz="2400">
              <a:ea typeface="Calibri"/>
              <a:cs typeface="Calibri"/>
            </a:endParaRPr>
          </a:p>
          <a:p>
            <a:r>
              <a:rPr lang="en-US" sz="2400">
                <a:ea typeface="+mn-lt"/>
                <a:cs typeface="+mn-lt"/>
              </a:rPr>
              <a:t>     Binary classification (melanoma or not).</a:t>
            </a:r>
            <a:endParaRPr lang="en-US" sz="2400">
              <a:ea typeface="Calibri"/>
              <a:cs typeface="Calibri"/>
            </a:endParaRPr>
          </a:p>
          <a:p>
            <a:r>
              <a:rPr lang="en-US" sz="2400">
                <a:ea typeface="+mn-lt"/>
                <a:cs typeface="+mn-lt"/>
              </a:rPr>
              <a:t>     Clean missing values and standardize metadata.</a:t>
            </a:r>
            <a:endParaRPr lang="en-US" sz="2400">
              <a:ea typeface="Calibri"/>
              <a:cs typeface="Calibri"/>
            </a:endParaRPr>
          </a:p>
          <a:p>
            <a:r>
              <a:rPr lang="en-US" sz="2400">
                <a:ea typeface="+mn-lt"/>
                <a:cs typeface="+mn-lt"/>
              </a:rPr>
              <a:t>     Visualize data to understand relationships.</a:t>
            </a:r>
            <a:endParaRPr lang="en-US" sz="2400">
              <a:ea typeface="Calibri"/>
              <a:cs typeface="Calibri"/>
            </a:endParaRPr>
          </a:p>
          <a:p>
            <a:endParaRPr lang="en-US" sz="2400">
              <a:ea typeface="+mn-lt"/>
              <a:cs typeface="+mn-lt"/>
            </a:endParaRPr>
          </a:p>
          <a:p>
            <a:r>
              <a:rPr lang="en-US" sz="2400" b="1">
                <a:ea typeface="+mn-lt"/>
                <a:cs typeface="+mn-lt"/>
              </a:rPr>
              <a:t>Model Development:</a:t>
            </a:r>
            <a:endParaRPr lang="en-US" sz="2400">
              <a:ea typeface="Calibri"/>
              <a:cs typeface="Calibri"/>
            </a:endParaRPr>
          </a:p>
          <a:p>
            <a:r>
              <a:rPr lang="en-US" sz="2400" b="1">
                <a:ea typeface="+mn-lt"/>
                <a:cs typeface="+mn-lt"/>
              </a:rPr>
              <a:t>     Image Processing: </a:t>
            </a:r>
            <a:r>
              <a:rPr lang="en-US" sz="2400">
                <a:ea typeface="+mn-lt"/>
                <a:cs typeface="+mn-lt"/>
              </a:rPr>
              <a:t>Use CNN for feature extraction. </a:t>
            </a:r>
          </a:p>
          <a:p>
            <a:r>
              <a:rPr lang="en-US" sz="2400" b="1">
                <a:ea typeface="+mn-lt"/>
                <a:cs typeface="+mn-lt"/>
              </a:rPr>
              <a:t>     Metadata Analysis</a:t>
            </a:r>
            <a:r>
              <a:rPr lang="en-US" sz="2400">
                <a:ea typeface="+mn-lt"/>
                <a:cs typeface="+mn-lt"/>
              </a:rPr>
              <a:t>: Use Random Forest to analyze variables</a:t>
            </a:r>
            <a:endParaRPr lang="en-US"/>
          </a:p>
          <a:p>
            <a:pPr>
              <a:lnSpc>
                <a:spcPct val="150000"/>
              </a:lnSpc>
            </a:pPr>
            <a:endParaRPr lang="en-US" sz="2400" b="1">
              <a:latin typeface="Times New Roman"/>
              <a:ea typeface="Calibri"/>
              <a:cs typeface="Times New Roman"/>
            </a:endParaRPr>
          </a:p>
          <a:p>
            <a:pPr>
              <a:lnSpc>
                <a:spcPct val="150000"/>
              </a:lnSpc>
            </a:pPr>
            <a:endParaRPr lang="en-US" sz="2400" b="1">
              <a:latin typeface="Times New Roman"/>
              <a:cs typeface="Times New Roman"/>
            </a:endParaRPr>
          </a:p>
          <a:p>
            <a:pPr marL="285750" indent="-285750">
              <a:lnSpc>
                <a:spcPct val="150000"/>
              </a:lnSpc>
              <a:buFont typeface="Arial" panose="020B0604020202020204" pitchFamily="34" charset="0"/>
              <a:buChar char="•"/>
            </a:pPr>
            <a:endParaRPr lang="en-US" sz="2400" b="1">
              <a:latin typeface="Arial"/>
              <a:cs typeface="Arial"/>
            </a:endParaRPr>
          </a:p>
        </p:txBody>
      </p:sp>
    </p:spTree>
    <p:extLst>
      <p:ext uri="{BB962C8B-B14F-4D97-AF65-F5344CB8AC3E}">
        <p14:creationId xmlns:p14="http://schemas.microsoft.com/office/powerpoint/2010/main" val="2400674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3246ED-AF43-9050-77D4-CB67D78DAC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24FDBB-C8C7-A46B-25F6-96150968C5E5}"/>
              </a:ext>
            </a:extLst>
          </p:cNvPr>
          <p:cNvSpPr>
            <a:spLocks noGrp="1"/>
          </p:cNvSpPr>
          <p:nvPr>
            <p:ph type="title"/>
          </p:nvPr>
        </p:nvSpPr>
        <p:spPr>
          <a:xfrm>
            <a:off x="609599" y="417419"/>
            <a:ext cx="11332191" cy="600164"/>
          </a:xfrm>
        </p:spPr>
        <p:txBody>
          <a:bodyPr/>
          <a:lstStyle/>
          <a:p>
            <a:r>
              <a:rPr lang="ja-JP" altLang="en-US" sz="3600" b="1">
                <a:ea typeface="Calibri"/>
              </a:rPr>
              <a:t>Study Design</a:t>
            </a:r>
          </a:p>
        </p:txBody>
      </p:sp>
      <p:sp>
        <p:nvSpPr>
          <p:cNvPr id="5" name="TextBox 4">
            <a:extLst>
              <a:ext uri="{FF2B5EF4-FFF2-40B4-BE49-F238E27FC236}">
                <a16:creationId xmlns:a16="http://schemas.microsoft.com/office/drawing/2014/main" id="{0920E5DC-AF9D-1333-379B-FD2E293F04DB}"/>
              </a:ext>
            </a:extLst>
          </p:cNvPr>
          <p:cNvSpPr txBox="1"/>
          <p:nvPr/>
        </p:nvSpPr>
        <p:spPr>
          <a:xfrm>
            <a:off x="1185078" y="1531151"/>
            <a:ext cx="10181231" cy="4209614"/>
          </a:xfrm>
          <a:prstGeom prst="rect">
            <a:avLst/>
          </a:prstGeom>
          <a:noFill/>
        </p:spPr>
        <p:txBody>
          <a:bodyPr wrap="square" lIns="91440" tIns="45720" rIns="91440" bIns="45720" rtlCol="0" anchor="t">
            <a:spAutoFit/>
          </a:bodyPr>
          <a:lstStyle/>
          <a:p>
            <a:r>
              <a:rPr lang="en-US" sz="2800" b="1"/>
              <a:t>Design</a:t>
            </a:r>
            <a:endParaRPr lang="en-US" sz="2800">
              <a:ea typeface="Calibri"/>
              <a:cs typeface="Calibri"/>
            </a:endParaRPr>
          </a:p>
          <a:p>
            <a:endParaRPr lang="en-US" sz="2800" b="1">
              <a:ea typeface="+mn-lt"/>
              <a:cs typeface="+mn-lt"/>
            </a:endParaRPr>
          </a:p>
          <a:p>
            <a:r>
              <a:rPr lang="en-US" altLang="zh-CN" sz="2400">
                <a:ea typeface="+mn-lt"/>
                <a:cs typeface="+mn-lt"/>
              </a:rPr>
              <a:t>1.</a:t>
            </a:r>
            <a:r>
              <a:rPr lang="zh-CN" altLang="en-US" sz="2400">
                <a:ea typeface="+mn-lt"/>
                <a:cs typeface="+mn-lt"/>
              </a:rPr>
              <a:t> D</a:t>
            </a:r>
            <a:r>
              <a:rPr lang="en-US" altLang="zh-CN" sz="2400" err="1">
                <a:ea typeface="+mn-lt"/>
                <a:cs typeface="+mn-lt"/>
              </a:rPr>
              <a:t>evelop</a:t>
            </a:r>
            <a:r>
              <a:rPr lang="en-US" altLang="zh-CN" sz="2400">
                <a:ea typeface="+mn-lt"/>
                <a:cs typeface="+mn-lt"/>
              </a:rPr>
              <a:t> a model that improves melanoma diagnostic accuracy.</a:t>
            </a:r>
            <a:endParaRPr lang="en-US" sz="2400">
              <a:ea typeface="+mn-lt"/>
              <a:cs typeface="+mn-lt"/>
            </a:endParaRPr>
          </a:p>
          <a:p>
            <a:endParaRPr lang="en-US" altLang="zh-CN" sz="2400">
              <a:ea typeface="+mn-lt"/>
              <a:cs typeface="+mn-lt"/>
            </a:endParaRPr>
          </a:p>
          <a:p>
            <a:r>
              <a:rPr lang="en-US" altLang="zh-CN" sz="2400">
                <a:ea typeface="+mn-lt"/>
                <a:cs typeface="+mn-lt"/>
              </a:rPr>
              <a:t>2. </a:t>
            </a:r>
            <a:r>
              <a:rPr lang="en-US" sz="2400">
                <a:ea typeface="+mn-lt"/>
                <a:cs typeface="+mn-lt"/>
              </a:rPr>
              <a:t>Explore how multimodal modeling improves diagnostic performance.</a:t>
            </a:r>
          </a:p>
          <a:p>
            <a:pPr marL="457200" indent="-457200">
              <a:buAutoNum type="arabicPeriod"/>
            </a:pPr>
            <a:endParaRPr lang="en-US" sz="2400">
              <a:ea typeface="Calibri"/>
              <a:cs typeface="Calibri"/>
            </a:endParaRPr>
          </a:p>
          <a:p>
            <a:r>
              <a:rPr lang="en-US" altLang="zh-CN" sz="2400">
                <a:ea typeface="+mn-lt"/>
                <a:cs typeface="+mn-lt"/>
              </a:rPr>
              <a:t>3.</a:t>
            </a:r>
            <a:r>
              <a:rPr lang="zh-CN" altLang="en-US" sz="2400">
                <a:ea typeface="+mn-lt"/>
                <a:cs typeface="+mn-lt"/>
              </a:rPr>
              <a:t> </a:t>
            </a:r>
            <a:r>
              <a:rPr lang="en-US" sz="2400">
                <a:ea typeface="+mn-lt"/>
                <a:cs typeface="+mn-lt"/>
              </a:rPr>
              <a:t>Combine deep learning and machine learning to analyze and integrate image and metadata.</a:t>
            </a:r>
            <a:endParaRPr lang="en-US"/>
          </a:p>
          <a:p>
            <a:pPr>
              <a:lnSpc>
                <a:spcPct val="150000"/>
              </a:lnSpc>
            </a:pPr>
            <a:endParaRPr lang="en-US" sz="2400" b="1">
              <a:latin typeface="Times New Roman"/>
              <a:ea typeface="Calibri"/>
              <a:cs typeface="Times New Roman"/>
            </a:endParaRPr>
          </a:p>
          <a:p>
            <a:pPr marL="285750" indent="-285750">
              <a:lnSpc>
                <a:spcPct val="150000"/>
              </a:lnSpc>
              <a:buFont typeface="Arial" panose="020B0604020202020204" pitchFamily="34" charset="0"/>
              <a:buChar char="•"/>
            </a:pPr>
            <a:endParaRPr lang="en-US" sz="2400" b="1">
              <a:latin typeface="Arial"/>
              <a:cs typeface="Arial"/>
            </a:endParaRPr>
          </a:p>
        </p:txBody>
      </p:sp>
    </p:spTree>
    <p:extLst>
      <p:ext uri="{BB962C8B-B14F-4D97-AF65-F5344CB8AC3E}">
        <p14:creationId xmlns:p14="http://schemas.microsoft.com/office/powerpoint/2010/main" val="934949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3246ED-AF43-9050-77D4-CB67D78DAC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24FDBB-C8C7-A46B-25F6-96150968C5E5}"/>
              </a:ext>
            </a:extLst>
          </p:cNvPr>
          <p:cNvSpPr>
            <a:spLocks noGrp="1"/>
          </p:cNvSpPr>
          <p:nvPr>
            <p:ph type="title"/>
          </p:nvPr>
        </p:nvSpPr>
        <p:spPr>
          <a:xfrm>
            <a:off x="609599" y="417419"/>
            <a:ext cx="11332191" cy="600164"/>
          </a:xfrm>
        </p:spPr>
        <p:txBody>
          <a:bodyPr/>
          <a:lstStyle/>
          <a:p>
            <a:r>
              <a:rPr lang="ja-JP" altLang="en-US" sz="3600" b="1">
                <a:ea typeface="Calibri"/>
              </a:rPr>
              <a:t>Study Design</a:t>
            </a:r>
          </a:p>
        </p:txBody>
      </p:sp>
      <p:sp>
        <p:nvSpPr>
          <p:cNvPr id="5" name="TextBox 4">
            <a:extLst>
              <a:ext uri="{FF2B5EF4-FFF2-40B4-BE49-F238E27FC236}">
                <a16:creationId xmlns:a16="http://schemas.microsoft.com/office/drawing/2014/main" id="{0920E5DC-AF9D-1333-379B-FD2E293F04DB}"/>
              </a:ext>
            </a:extLst>
          </p:cNvPr>
          <p:cNvSpPr txBox="1"/>
          <p:nvPr/>
        </p:nvSpPr>
        <p:spPr>
          <a:xfrm>
            <a:off x="604458" y="1386040"/>
            <a:ext cx="10181231" cy="4763612"/>
          </a:xfrm>
          <a:prstGeom prst="rect">
            <a:avLst/>
          </a:prstGeom>
          <a:noFill/>
        </p:spPr>
        <p:txBody>
          <a:bodyPr wrap="square" lIns="91440" tIns="45720" rIns="91440" bIns="45720" rtlCol="0" anchor="t">
            <a:spAutoFit/>
          </a:bodyPr>
          <a:lstStyle/>
          <a:p>
            <a:r>
              <a:rPr lang="en-US" sz="2800" b="1"/>
              <a:t>Methodology</a:t>
            </a:r>
            <a:endParaRPr lang="en-US" sz="2800"/>
          </a:p>
          <a:p>
            <a:endParaRPr lang="en-US" sz="2800" b="1">
              <a:ea typeface="+mn-lt"/>
              <a:cs typeface="+mn-lt"/>
            </a:endParaRPr>
          </a:p>
          <a:p>
            <a:r>
              <a:rPr lang="en-US" sz="2400" b="1">
                <a:ea typeface="+mn-lt"/>
                <a:cs typeface="+mn-lt"/>
              </a:rPr>
              <a:t>  Evaluation</a:t>
            </a:r>
            <a:r>
              <a:rPr lang="en-US" sz="2400">
                <a:ea typeface="+mn-lt"/>
                <a:cs typeface="+mn-lt"/>
              </a:rPr>
              <a:t>:</a:t>
            </a:r>
            <a:endParaRPr lang="en-US">
              <a:ea typeface="Calibri"/>
              <a:cs typeface="Calibri"/>
            </a:endParaRPr>
          </a:p>
          <a:p>
            <a:pPr marL="742950" lvl="1" indent="-285750">
              <a:buFont typeface="Arial"/>
              <a:buChar char="•"/>
            </a:pPr>
            <a:r>
              <a:rPr lang="en-US" sz="2400">
                <a:ea typeface="+mn-lt"/>
                <a:cs typeface="+mn-lt"/>
              </a:rPr>
              <a:t>Metrics: Accuracy, recall, F1-score.</a:t>
            </a:r>
            <a:endParaRPr lang="en-US"/>
          </a:p>
          <a:p>
            <a:pPr marL="742950" lvl="1" indent="-285750">
              <a:buFont typeface="Arial"/>
              <a:buChar char="•"/>
            </a:pPr>
            <a:r>
              <a:rPr lang="en-US" sz="2400">
                <a:ea typeface="+mn-lt"/>
                <a:cs typeface="+mn-lt"/>
              </a:rPr>
              <a:t>Analyze feature importance across variables.</a:t>
            </a:r>
            <a:endParaRPr lang="en-US"/>
          </a:p>
          <a:p>
            <a:pPr marL="742950" lvl="1" indent="-285750">
              <a:buFont typeface="Arial"/>
              <a:buChar char="•"/>
            </a:pPr>
            <a:endParaRPr lang="en-US" sz="2400">
              <a:ea typeface="+mn-lt"/>
              <a:cs typeface="+mn-lt"/>
            </a:endParaRPr>
          </a:p>
          <a:p>
            <a:r>
              <a:rPr lang="en-US" sz="2400" b="1">
                <a:ea typeface="+mn-lt"/>
                <a:cs typeface="+mn-lt"/>
              </a:rPr>
              <a:t>  Visualization</a:t>
            </a:r>
            <a:r>
              <a:rPr lang="en-US" sz="2400">
                <a:ea typeface="+mn-lt"/>
                <a:cs typeface="+mn-lt"/>
              </a:rPr>
              <a:t>:</a:t>
            </a:r>
            <a:endParaRPr lang="en-US">
              <a:ea typeface="+mn-lt"/>
              <a:cs typeface="+mn-lt"/>
            </a:endParaRPr>
          </a:p>
          <a:p>
            <a:pPr marL="742950" lvl="1" indent="-285750">
              <a:buFont typeface="Arial"/>
              <a:buChar char="•"/>
            </a:pPr>
            <a:r>
              <a:rPr lang="en-US" sz="2400">
                <a:ea typeface="+mn-lt"/>
                <a:cs typeface="+mn-lt"/>
              </a:rPr>
              <a:t>Use Tableau to showcase relationships and model outputs.</a:t>
            </a:r>
            <a:endParaRPr lang="en-US"/>
          </a:p>
          <a:p>
            <a:pPr>
              <a:lnSpc>
                <a:spcPct val="150000"/>
              </a:lnSpc>
            </a:pPr>
            <a:endParaRPr lang="en-US" sz="2400" b="1">
              <a:latin typeface="Times New Roman"/>
              <a:cs typeface="Times New Roman"/>
            </a:endParaRPr>
          </a:p>
          <a:p>
            <a:pPr>
              <a:lnSpc>
                <a:spcPct val="150000"/>
              </a:lnSpc>
            </a:pPr>
            <a:endParaRPr lang="en-US" sz="2400" b="1">
              <a:latin typeface="Times New Roman"/>
              <a:cs typeface="Times New Roman"/>
            </a:endParaRPr>
          </a:p>
          <a:p>
            <a:pPr marL="285750" indent="-285750">
              <a:lnSpc>
                <a:spcPct val="150000"/>
              </a:lnSpc>
              <a:buFont typeface="Arial" panose="020B0604020202020204" pitchFamily="34" charset="0"/>
              <a:buChar char="•"/>
            </a:pPr>
            <a:endParaRPr lang="en-US" sz="2400" b="1">
              <a:latin typeface="Arial"/>
              <a:cs typeface="Arial"/>
            </a:endParaRPr>
          </a:p>
        </p:txBody>
      </p:sp>
    </p:spTree>
    <p:extLst>
      <p:ext uri="{BB962C8B-B14F-4D97-AF65-F5344CB8AC3E}">
        <p14:creationId xmlns:p14="http://schemas.microsoft.com/office/powerpoint/2010/main" val="80293617"/>
      </p:ext>
    </p:extLst>
  </p:cSld>
  <p:clrMapOvr>
    <a:masterClrMapping/>
  </p:clrMapOvr>
</p:sld>
</file>

<file path=ppt/theme/theme1.xml><?xml version="1.0" encoding="utf-8"?>
<a:theme xmlns:a="http://schemas.openxmlformats.org/drawingml/2006/main" name="WCM_Template_Cobranded PPT_Gray">
  <a:themeElements>
    <a:clrScheme name="WCM 2022">
      <a:dk1>
        <a:srgbClr val="2D2E2D"/>
      </a:dk1>
      <a:lt1>
        <a:srgbClr val="FFFFFF"/>
      </a:lt1>
      <a:dk2>
        <a:srgbClr val="555555"/>
      </a:dk2>
      <a:lt2>
        <a:srgbClr val="EFEEED"/>
      </a:lt2>
      <a:accent1>
        <a:srgbClr val="B31B1B"/>
      </a:accent1>
      <a:accent2>
        <a:srgbClr val="CF4520"/>
      </a:accent2>
      <a:accent3>
        <a:srgbClr val="E87722"/>
      </a:accent3>
      <a:accent4>
        <a:srgbClr val="FFC72C"/>
      </a:accent4>
      <a:accent5>
        <a:srgbClr val="8D8E8D"/>
      </a:accent5>
      <a:accent6>
        <a:srgbClr val="CECFCD"/>
      </a:accent6>
      <a:hlink>
        <a:srgbClr val="272727"/>
      </a:hlink>
      <a:folHlink>
        <a:srgbClr val="27272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20" id="{763FB8D6-6284-7847-8A7A-63E2C5DDA373}" vid="{F8822C90-96F3-8A4C-8FA9-822B56CBAC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5CDCC7132383741B2C57AD8B78A9EF2" ma:contentTypeVersion="4" ma:contentTypeDescription="Create a new document." ma:contentTypeScope="" ma:versionID="5c6824eef377b7d2fa1d02d329d5afe3">
  <xsd:schema xmlns:xsd="http://www.w3.org/2001/XMLSchema" xmlns:xs="http://www.w3.org/2001/XMLSchema" xmlns:p="http://schemas.microsoft.com/office/2006/metadata/properties" xmlns:ns2="9343e67a-52be-488b-a9b1-351ab5e5be86" targetNamespace="http://schemas.microsoft.com/office/2006/metadata/properties" ma:root="true" ma:fieldsID="cb0e2a6917fc3d3ca86582ab4552dbc4" ns2:_="">
    <xsd:import namespace="9343e67a-52be-488b-a9b1-351ab5e5be86"/>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343e67a-52be-488b-a9b1-351ab5e5be8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2114F9E-9669-4562-BCCD-717EB9F52207}">
  <ds:schemaRefs>
    <ds:schemaRef ds:uri="9343e67a-52be-488b-a9b1-351ab5e5be86"/>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2973291D-F1EB-4D19-8164-442D2D8F5F7F}">
  <ds:schemaRefs>
    <ds:schemaRef ds:uri="http://schemas.microsoft.com/sharepoint/v3/contenttype/forms"/>
  </ds:schemaRefs>
</ds:datastoreItem>
</file>

<file path=customXml/itemProps3.xml><?xml version="1.0" encoding="utf-8"?>
<ds:datastoreItem xmlns:ds="http://schemas.openxmlformats.org/officeDocument/2006/customXml" ds:itemID="{7AF97E10-37F3-4AFB-B6A7-9D6D14B826BC}">
  <ds:schemaRefs>
    <ds:schemaRef ds:uri="9343e67a-52be-488b-a9b1-351ab5e5be8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MASTERBRAND_TEMPLATE_MB_PPT_Widescreen_20230207A</Template>
  <Application>Microsoft Office PowerPoint</Application>
  <PresentationFormat>Widescreen</PresentationFormat>
  <Slides>50</Slides>
  <Notes>37</Notes>
  <HiddenSlides>0</HiddenSlide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WCM_Template_Cobranded PPT_Gray</vt:lpstr>
      <vt:lpstr>Applications and Challenges of Multimodal Models in ISIC Melanoma Recognition</vt:lpstr>
      <vt:lpstr>Introduction </vt:lpstr>
      <vt:lpstr>Introduction </vt:lpstr>
      <vt:lpstr>Introduction </vt:lpstr>
      <vt:lpstr>Introduction </vt:lpstr>
      <vt:lpstr>Research Questions </vt:lpstr>
      <vt:lpstr>Study Design</vt:lpstr>
      <vt:lpstr>Study Design</vt:lpstr>
      <vt:lpstr>Study Design</vt:lpstr>
      <vt:lpstr>Data Sources   </vt:lpstr>
      <vt:lpstr>Data Sources   </vt:lpstr>
      <vt:lpstr>Variables   </vt:lpstr>
      <vt:lpstr>Variables   </vt:lpstr>
      <vt:lpstr>Hypothesis</vt:lpstr>
      <vt:lpstr>Data Analysis</vt:lpstr>
      <vt:lpstr>Data Analysis</vt:lpstr>
      <vt:lpstr>Data Analysis</vt:lpstr>
      <vt:lpstr>Data Analysis</vt:lpstr>
      <vt:lpstr>Results  —— CNN </vt:lpstr>
      <vt:lpstr>Results —— Random Forest </vt:lpstr>
      <vt:lpstr>Results —— CatBoost &amp; XGBoost </vt:lpstr>
      <vt:lpstr>Results —— SVM </vt:lpstr>
      <vt:lpstr>Results —— SVM </vt:lpstr>
      <vt:lpstr>Results —— MLP </vt:lpstr>
      <vt:lpstr>Results  </vt:lpstr>
      <vt:lpstr>Strengths</vt:lpstr>
      <vt:lpstr>Limitations</vt:lpstr>
      <vt:lpstr>Future Directions</vt:lpstr>
      <vt:lpstr>Future Directions</vt:lpstr>
      <vt:lpstr>Future Directions</vt:lpstr>
      <vt:lpstr>Conclusion</vt:lpstr>
      <vt:lpstr>Reference</vt:lpstr>
      <vt:lpstr>Thank you for your time and attention.   </vt:lpstr>
      <vt:lpstr> Bar Chart</vt:lpstr>
      <vt:lpstr>Bar Chart</vt:lpstr>
      <vt:lpstr>Bar Chart</vt:lpstr>
      <vt:lpstr>Bar Chart</vt:lpstr>
      <vt:lpstr>Bar Chart</vt:lpstr>
      <vt:lpstr>Bar Chart</vt:lpstr>
      <vt:lpstr>Bar Chart</vt:lpstr>
      <vt:lpstr>Bar Chart</vt:lpstr>
      <vt:lpstr>Pie Chart</vt:lpstr>
      <vt:lpstr>Pie Chart</vt:lpstr>
      <vt:lpstr>Confusion Matrix </vt:lpstr>
      <vt:lpstr>Feature Importance Bar Chart</vt:lpstr>
      <vt:lpstr>Learning, Lossing and Test Curve </vt:lpstr>
      <vt:lpstr>ROC Curve</vt:lpstr>
      <vt:lpstr>PCA Scatter Diagram</vt:lpstr>
      <vt:lpstr>SVM Decision Boundary Graph</vt:lpstr>
      <vt:lpstr>Predicted Probability Distribution Graph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title would go here and could be several lines long</dc:title>
  <dc:creator>Hansen, Britta</dc:creator>
  <cp:revision>2</cp:revision>
  <dcterms:created xsi:type="dcterms:W3CDTF">2021-05-16T17:11:53Z</dcterms:created>
  <dcterms:modified xsi:type="dcterms:W3CDTF">2024-12-11T21:58:27Z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0x01010015CDCC7132383741B2C57AD8B78A9EF2</vt:lpwstr>
  </property>
</Properties>
</file>