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63" r:id="rId6"/>
    <p:sldId id="264" r:id="rId7"/>
    <p:sldId id="258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6B88-15CB-1756-5388-CEC59B37B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D29B1-9542-B309-1DD6-A0589A798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3955A-CBCA-2C78-9FD6-B3ECE591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9581-3F6A-47E4-8F46-13979508CBE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FFC62-34BE-E265-CE98-77DFB56D3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0813E-B2A2-FF44-7E7B-308A5E0B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E8172-9DC1-4779-8F09-2CF19207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4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6DDD-EFA4-1242-BA99-DE678E86B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AD4A0-69C3-677C-5D0F-B2BE67D45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56A15-4947-4D23-9AE8-C166CF9B8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9581-3F6A-47E4-8F46-13979508CBE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A07E6-109B-9241-E22A-FFF703074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C2AD2-BAAB-9F85-6410-E9364F99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E8172-9DC1-4779-8F09-2CF19207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E8FDE-040F-A40C-A221-6437B4489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46521-B3E1-37EF-C71F-8AB909509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09BA1-6FB7-0B8B-D3BE-07FA8F87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9581-3F6A-47E4-8F46-13979508CBE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02437-71D8-08B6-C679-676B973B9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59CB2-7A46-B9D7-284C-C28C876C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E8172-9DC1-4779-8F09-2CF19207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0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DD9C-5F20-47E6-8563-CB67BF26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F0BC9-0C97-64D7-C0AA-4BFE58D84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5E809-9501-BA5B-89BB-34287236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9581-3F6A-47E4-8F46-13979508CBE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32CC8-BEDE-37F7-C5ED-393A27005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A7CCF-1DD1-1245-8901-F35DE98F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E8172-9DC1-4779-8F09-2CF19207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3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A391-9004-6062-AA30-9662B6E2F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1449E-892B-A214-CD97-D29E1CB46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BF6DE-8991-F4DF-F3B1-909A2391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9581-3F6A-47E4-8F46-13979508CBE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337FE-00F1-11E6-E332-07175ACA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153EB-C7B9-5EDC-1590-DEBA760C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E8172-9DC1-4779-8F09-2CF19207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9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0F7F-C6A1-CC14-3858-8DCDC8E0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EBA34-B3AF-49B4-9410-DCD488F44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DAE8D-BFFF-EA9F-90D3-B2B2CC695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B1B51-CF62-99EB-219D-D86A4171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9581-3F6A-47E4-8F46-13979508CBE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04417-B45D-26D8-56EB-98F7E672C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EC6B5-0C01-08B1-8E76-3721EE75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E8172-9DC1-4779-8F09-2CF19207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4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07550-363C-D430-81E7-C478C6B3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5C385-1DB3-D3F9-37D8-984A6A232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55332-0CFA-DB13-C143-F542BD983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1D625-FDE3-9966-D820-49C4CF44B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28B06D-8771-364B-9091-7C18B8C2F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7EFA3-9600-43CC-302F-D11B57F1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9581-3F6A-47E4-8F46-13979508CBE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76558F-D30D-2C80-452B-7FF21999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0AE5B-C4D4-5EAF-A65E-B17A1874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E8172-9DC1-4779-8F09-2CF19207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EE275-D117-AA00-F300-F7B0CB6E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2F3C9-45C7-EBE2-9F11-2E882180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9581-3F6A-47E4-8F46-13979508CBE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35BC9-9C4D-A092-E162-4CE4B050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73331-8C52-C30D-5AC5-9CF2D655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E8172-9DC1-4779-8F09-2CF19207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5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BDB48-ED79-F90E-29B5-A0CC49B5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9581-3F6A-47E4-8F46-13979508CBE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1752D-45DB-4253-A7BD-A4824916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18C5F-8EDA-93BD-02F8-20B4D119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E8172-9DC1-4779-8F09-2CF19207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9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0DA30-BB59-ACE4-5B85-68CDB3FE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AB0B9-5CD0-2D9A-215B-1BA000438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2B0C4-4C48-9E89-B912-9E01D6B0A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8DB5C-5DC4-D06B-9057-6BA645501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9581-3F6A-47E4-8F46-13979508CBE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2B3EE-2853-9A32-B9F1-B577F3BA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8BA4C-88ED-793A-CEA4-62D88CCA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E8172-9DC1-4779-8F09-2CF19207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1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B726-D819-BC0F-0E1E-E6BAEEFCA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860F4D-6C59-0B13-9AB3-0FFD2E8F6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F5296-633F-401F-4605-966D4BA55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EA683-20A7-B2F3-C60A-3542005D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9581-3F6A-47E4-8F46-13979508CBE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042B7-4F76-C19C-5C7D-F206AC01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BDAC8-2C7B-30FA-D8E0-1D6C1760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E8172-9DC1-4779-8F09-2CF19207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9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6ACF64-C0BC-DB71-517F-FC7CD183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E9AC5-70EF-5FD3-E28A-525F49568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C3847-3A40-C0A1-AA42-099EA4FE9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D9581-3F6A-47E4-8F46-13979508CBE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6DD3-4430-DA32-A54C-7BB729C19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351FB-39C3-49F1-3E1B-11F8F5326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E8172-9DC1-4779-8F09-2CF19207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4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4584-FCBA-0616-0272-54C216E014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1958F-54C1-A7B6-B9E2-5D6F60E4E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8BD2F58-51CB-ED0A-4960-15B4D9DEC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0" y="0"/>
            <a:ext cx="85963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04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A45F-1C9B-67A7-3DA2-64C5A7E2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Trends in Turbine Capacity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C0865-A4AC-4ED9-DFAC-755AF3300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Analysis</a:t>
            </a:r>
          </a:p>
          <a:p>
            <a:r>
              <a:rPr lang="en-US" dirty="0"/>
              <a:t>The line graph represents the growth of turbine capacity in megawatts (MW) for the top 10 states from the early 1980s to 2025.</a:t>
            </a:r>
          </a:p>
          <a:p>
            <a:r>
              <a:rPr lang="en-US" dirty="0"/>
              <a:t>There is a general upward trend in turbine capacity over time, with significant growth observed after policy initiatives, indicated by the vertical lines.</a:t>
            </a:r>
          </a:p>
          <a:p>
            <a:r>
              <a:rPr lang="en-US" dirty="0"/>
              <a:t>The most substantial increases coincide with the Energy Policy Act and various tax credits, suggesting these policies have positively influenced turbine installations.</a:t>
            </a:r>
          </a:p>
          <a:p>
            <a:r>
              <a:rPr lang="en-US" dirty="0"/>
              <a:t>States like Texas (TX) and Iowa (IA) show particularly strong growth, which may be influenced by their natural wind resources in addition to policy support.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7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953BC-55DD-B2C6-A7C2-057A06B29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Directions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E9A4B-0577-20BB-EDFF-D0B0314B5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Conclusions:</a:t>
            </a:r>
          </a:p>
          <a:p>
            <a:endParaRPr lang="en-US" dirty="0"/>
          </a:p>
          <a:p>
            <a:r>
              <a:rPr lang="en-US" dirty="0"/>
              <a:t>Policy measures, particularly tax incentives and renewable energy legislation, are critical drivers of turbine capacity expansion.</a:t>
            </a:r>
          </a:p>
          <a:p>
            <a:r>
              <a:rPr lang="en-US" dirty="0"/>
              <a:t>The fluctuations and drops in some states' capacity post-policy expiration indicate the importance of sustained policy support.</a:t>
            </a:r>
          </a:p>
          <a:p>
            <a:r>
              <a:rPr lang="en-US" dirty="0"/>
              <a:t>The data suggests a correlation between policy initiatives and investment in turbine capacity, with lead times for reaction to policy changes.</a:t>
            </a:r>
          </a:p>
          <a:p>
            <a:r>
              <a:rPr lang="en-US" dirty="0"/>
              <a:t>For continued growth, a combination of long-term policies and natural resource utilization is recommended.</a:t>
            </a:r>
          </a:p>
        </p:txBody>
      </p:sp>
    </p:spTree>
    <p:extLst>
      <p:ext uri="{BB962C8B-B14F-4D97-AF65-F5344CB8AC3E}">
        <p14:creationId xmlns:p14="http://schemas.microsoft.com/office/powerpoint/2010/main" val="84546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0E7EA0B-C6DA-B22B-A80E-0572F1619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6730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79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4002-5083-E412-EE1E-3BF91C84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Analysis of Turbine Installation Trends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ACA1A-ECE9-2E08-06D1-F98FE289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plot illustrates the turbine installation trends by year across the top 10 states.</a:t>
            </a:r>
          </a:p>
          <a:p>
            <a:r>
              <a:rPr lang="en-US" dirty="0"/>
              <a:t>There is a noticeable increase in installations following specific policy implementations, such as tax credits and renewable energy legislation.</a:t>
            </a:r>
          </a:p>
          <a:p>
            <a:r>
              <a:rPr lang="en-US" dirty="0"/>
              <a:t>Texas (TX) consistently leads in the number of installations, which could be attributed to its favorable policies and possibly its geographic and wind profile.</a:t>
            </a:r>
          </a:p>
          <a:p>
            <a:r>
              <a:rPr lang="en-US" dirty="0"/>
              <a:t>The impact of policy is evident, with spikes in installations aligning with the introduction of tax credits and pricing incentives.</a:t>
            </a:r>
          </a:p>
        </p:txBody>
      </p:sp>
    </p:spTree>
    <p:extLst>
      <p:ext uri="{BB962C8B-B14F-4D97-AF65-F5344CB8AC3E}">
        <p14:creationId xmlns:p14="http://schemas.microsoft.com/office/powerpoint/2010/main" val="202982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7F294-294B-6223-412C-93E22BB3B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0" dirty="0">
                <a:effectLst/>
                <a:latin typeface="Söhne"/>
              </a:rPr>
              <a:t>Conclusions and Implications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BE4DB-3B75-D5AF-32FB-F22C4DF75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Policy incentives play a crucial role in the adoption of wind energy technologies, as indicated by the installation surges post-policy enactments.</a:t>
            </a:r>
          </a:p>
          <a:p>
            <a:r>
              <a:rPr lang="en-US" dirty="0"/>
              <a:t>The cyclical nature of installations suggests that temporary incentives may lead to a 'boom-bust' pattern, pointing to the need for stable long-term policies.</a:t>
            </a:r>
          </a:p>
          <a:p>
            <a:r>
              <a:rPr lang="en-US" dirty="0"/>
              <a:t>The variance among states highlights the importance of state-specific policies and incentives in driving renewable energy investments.</a:t>
            </a:r>
          </a:p>
          <a:p>
            <a:r>
              <a:rPr lang="en-US" dirty="0"/>
              <a:t>Future strategies should focus on sustaining growth through consistent policy support to avoid market volatility and to continue driving renewable energy adoption.</a:t>
            </a:r>
          </a:p>
        </p:txBody>
      </p:sp>
    </p:spTree>
    <p:extLst>
      <p:ext uri="{BB962C8B-B14F-4D97-AF65-F5344CB8AC3E}">
        <p14:creationId xmlns:p14="http://schemas.microsoft.com/office/powerpoint/2010/main" val="196566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6CCC76B2-7EF3-1A6D-A6B5-D643C68E6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401783"/>
            <a:ext cx="11830050" cy="623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0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74EA0-6FD2-5DCA-6DE8-25C5FA0D7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819"/>
            <a:ext cx="10515600" cy="1482870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of Turbine Capacity by Manufacturer across Top 10 States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E561D-33E0-130A-5C2E-9B440FBB3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Analysis:</a:t>
            </a:r>
          </a:p>
          <a:p>
            <a:endParaRPr lang="en-US" dirty="0"/>
          </a:p>
          <a:p>
            <a:r>
              <a:rPr lang="en-US" dirty="0"/>
              <a:t>The distribution of turbine capacities varies significantly across manufacturers and states.</a:t>
            </a:r>
          </a:p>
          <a:p>
            <a:r>
              <a:rPr lang="en-US" dirty="0"/>
              <a:t>Certain manufacturers, such as those represented by the red bars, have a dominant presence in multiple states, indicating a strong market position.</a:t>
            </a:r>
          </a:p>
          <a:p>
            <a:r>
              <a:rPr lang="en-US" dirty="0"/>
              <a:t>The diversity of manufacturers within each state suggests a competitive market with multiple players.</a:t>
            </a:r>
          </a:p>
          <a:p>
            <a:r>
              <a:rPr lang="en-US" dirty="0"/>
              <a:t>Some states show a concentration of capacity from a single manufacturer, hinting at possible state-level agreements or preferences.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0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4276-266C-B217-AE61-6FC163CC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AC718-0820-DDA9-8D22-D27873E1C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The wind energy market is both diverse and competitive, with no single manufacturer monopolizing the capacity across the top 10 states.</a:t>
            </a:r>
          </a:p>
          <a:p>
            <a:r>
              <a:rPr lang="en-US" dirty="0"/>
              <a:t>Manufacturers with a broader presence across states may benefit from economies of scale, potentially offering them a competitive advantage.</a:t>
            </a:r>
          </a:p>
          <a:p>
            <a:r>
              <a:rPr lang="en-US" dirty="0"/>
              <a:t>Policy makers and new market entrants should consider the varying state preferences and existing market shares when planning for expansion or entry.</a:t>
            </a:r>
          </a:p>
          <a:p>
            <a:r>
              <a:rPr lang="en-US" dirty="0"/>
              <a:t>Further analysis could explore the reasons behind the market share distribution, such as economic incentives, manufacturer reliability, or state renewable energy policies.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828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568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Office Theme</vt:lpstr>
      <vt:lpstr>PowerPoint Presentation</vt:lpstr>
      <vt:lpstr>Analyzing Trends in Turbine Capacity </vt:lpstr>
      <vt:lpstr>Conclusions and Future Directions </vt:lpstr>
      <vt:lpstr>PowerPoint Presentation</vt:lpstr>
      <vt:lpstr>  Analysis of Turbine Installation Trends  </vt:lpstr>
      <vt:lpstr>Conclusions and Implications </vt:lpstr>
      <vt:lpstr>PowerPoint Presentation</vt:lpstr>
      <vt:lpstr>Analysis of Turbine Capacity by Manufacturer across Top 10 States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chadi saad</dc:creator>
  <cp:lastModifiedBy>chadi saad</cp:lastModifiedBy>
  <cp:revision>1</cp:revision>
  <dcterms:created xsi:type="dcterms:W3CDTF">2024-01-09T22:25:29Z</dcterms:created>
  <dcterms:modified xsi:type="dcterms:W3CDTF">2024-01-10T04:13:06Z</dcterms:modified>
</cp:coreProperties>
</file>