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7" r:id="rId8"/>
    <p:sldId id="263" r:id="rId9"/>
    <p:sldId id="264" r:id="rId10"/>
    <p:sldId id="265" r:id="rId11"/>
    <p:sldId id="266" r:id="rId12"/>
    <p:sldId id="282" r:id="rId13"/>
    <p:sldId id="268" r:id="rId14"/>
    <p:sldId id="270" r:id="rId15"/>
    <p:sldId id="269" r:id="rId16"/>
    <p:sldId id="271" r:id="rId17"/>
    <p:sldId id="273" r:id="rId18"/>
    <p:sldId id="274" r:id="rId19"/>
    <p:sldId id="275" r:id="rId20"/>
    <p:sldId id="277" r:id="rId21"/>
    <p:sldId id="280" r:id="rId22"/>
    <p:sldId id="278" r:id="rId23"/>
    <p:sldId id="279" r:id="rId24"/>
    <p:sldId id="281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Ford" initials="MF" lastIdx="1" clrIdx="0">
    <p:extLst>
      <p:ext uri="{19B8F6BF-5375-455C-9EA6-DF929625EA0E}">
        <p15:presenceInfo xmlns:p15="http://schemas.microsoft.com/office/powerpoint/2012/main" userId="S::mford@msbioworks.com::e1377368-4dac-42fc-a47d-80fbd6a30e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3" autoAdjust="0"/>
  </p:normalViewPr>
  <p:slideViewPr>
    <p:cSldViewPr snapToGrid="0">
      <p:cViewPr>
        <p:scale>
          <a:sx n="66" d="100"/>
          <a:sy n="66" d="100"/>
        </p:scale>
        <p:origin x="506" y="6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91F7-58CB-AF2A-8FFE-3A3303605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F810C-6DAE-23FD-B681-B15ECF4A3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9AAAB-BF87-55D9-48AC-DD62BFD6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0D6E-0702-4229-B9E6-E578B882DD6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A52FB-0EAD-6CA0-9A7D-0BD6D25B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4C674-44D7-8B39-F9A2-CD694BBC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815-FD74-462C-B81B-EE4EA3DB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6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EF38-3E8B-B45A-CFAF-5D216C42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C8F4A-0865-FFC9-F7C2-7281A839D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6D598-3332-E924-EC82-D6975B06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0D6E-0702-4229-B9E6-E578B882DD6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A56BC-0AC0-2C44-2A2A-BB306663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3DE62-CF51-DEC2-549F-E07DB961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815-FD74-462C-B81B-EE4EA3DB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D9E85-5E23-E4EB-22BA-9C4800CFC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0680C-DA5A-64B6-A77D-FFF805EE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B531-3E5C-1F2C-79BB-FEFC09AD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0D6E-0702-4229-B9E6-E578B882DD6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986DC-E3B5-7F40-0E96-E36FC299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79197-DEA7-5514-298D-2056D1F5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815-FD74-462C-B81B-EE4EA3DB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BC24-EC3D-9193-B1F5-D936EEA1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8932-E8D5-9ED7-9E3B-C40F51772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E7A1C-52A3-C0EA-54C8-9363BBB6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0D6E-0702-4229-B9E6-E578B882DD6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383C-CE80-E183-5401-3606C2B4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E21F5-7E16-5252-BB8B-22956214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815-FD74-462C-B81B-EE4EA3DB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3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8C23-54F8-21FD-15F4-BC62E1C2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301FB-C0E3-D2F9-8EBB-CE279E9A8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5B43E-904C-1164-3F9A-48792B12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0D6E-0702-4229-B9E6-E578B882DD6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67BF7-0C52-F250-C6CE-697B4C96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37B0E-01E3-5EA6-2632-325B5D48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815-FD74-462C-B81B-EE4EA3DB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6CA9-DD82-B26D-F969-24ACAA00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4FA4-BF2F-1177-09F6-9A8DBF9B3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F4B33-7EE2-3775-8A73-7E0F66652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48DCA-3354-791A-DE29-B695BCAE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0D6E-0702-4229-B9E6-E578B882DD6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3B3D7-B4AC-5CF1-FE77-4C5E4FC8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11FE2-E101-E505-713C-E60607BC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815-FD74-462C-B81B-EE4EA3DB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4498-2465-937B-6B3E-6C9BEF82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B9979-FF70-CC11-56D9-90223D63A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3A29E-6FAE-87D5-A619-60A9D307E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6F1A4-DA5E-4694-9CF2-B8A0E9993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110E4-9063-BDFF-7798-ECF02BB3D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5D1A8-5EF1-7565-426E-A5A4606D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0D6E-0702-4229-B9E6-E578B882DD6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1D953-DC26-5610-7968-F6F4AC77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C2E33-DDDF-B2D5-7CBC-D68AD717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815-FD74-462C-B81B-EE4EA3DB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5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C3A6-D71F-98EB-1582-B38D03A4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7F2E4-246F-9F9B-24BA-C7B2FC80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0D6E-0702-4229-B9E6-E578B882DD6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29E16-DE8F-6643-460F-2AA3FEC9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AD7B9-CD9B-8FC6-CD02-A7B5EAA9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815-FD74-462C-B81B-EE4EA3DB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3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DCE05-AB51-2A0E-6552-DE5EA77F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0D6E-0702-4229-B9E6-E578B882DD6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CA3C5-9BC6-81D5-E2BC-ADFE04B4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5FE71-A952-795C-E7E1-4DA4E35D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815-FD74-462C-B81B-EE4EA3DB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2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F3AE-DB09-AB2A-62EA-0CC8C391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59A4-0A1D-52F2-2ED0-0BB4DDD7B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2FD46-60EE-658F-0D50-2A29841B7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FB1B4-ADDB-B2A5-0F7C-1F330254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0D6E-0702-4229-B9E6-E578B882DD6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F6449-496F-BD3B-5ED2-E06FC922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17E4D-DB5F-2C99-BB2A-5B853AA7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815-FD74-462C-B81B-EE4EA3DB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E4BB-1ACB-A2DD-527A-EFE94DE8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CD408-E56B-E11B-F8B4-F41143B3A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23ECF-E0B0-F348-271F-858B5AFC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1F1E2-C434-F5F5-1E1D-21B8A692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0D6E-0702-4229-B9E6-E578B882DD6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5EC9D-F860-D40C-AFFC-D8D917B3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C3B5F-5D47-B41A-E9B2-57B72C4B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A815-FD74-462C-B81B-EE4EA3DB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A4167-5AFC-AF61-BE98-3CC55FD8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BF58-0DFB-2446-66EE-EDEF89DC1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76752-50F0-9093-CA8E-293F9E791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90D6E-0702-4229-B9E6-E578B882DD6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1BAD-B7F6-D6DF-A4A0-858AB5D5C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DB36-F52E-084B-A880-0BF87789C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A815-FD74-462C-B81B-EE4EA3DB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yedanwarafridi/vehicle-sales-data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5BFFB2-04E8-8AAD-BA63-B86356EEE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34" y="1124006"/>
            <a:ext cx="4771768" cy="4771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96DC84-FA06-6CC2-70C1-733F8DE39706}"/>
              </a:ext>
            </a:extLst>
          </p:cNvPr>
          <p:cNvSpPr txBox="1"/>
          <p:nvPr/>
        </p:nvSpPr>
        <p:spPr>
          <a:xfrm>
            <a:off x="3366186" y="212119"/>
            <a:ext cx="5239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Arial Black" panose="020B0A04020102020204" pitchFamily="34" charset="0"/>
              </a:rPr>
              <a:t>CarGenie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E42C6-FE45-501E-3F15-EF37EB033B3A}"/>
              </a:ext>
            </a:extLst>
          </p:cNvPr>
          <p:cNvSpPr txBox="1"/>
          <p:nvPr/>
        </p:nvSpPr>
        <p:spPr>
          <a:xfrm>
            <a:off x="2001795" y="5976664"/>
            <a:ext cx="8971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“How much will your next car cost?”</a:t>
            </a:r>
          </a:p>
        </p:txBody>
      </p:sp>
    </p:spTree>
    <p:extLst>
      <p:ext uri="{BB962C8B-B14F-4D97-AF65-F5344CB8AC3E}">
        <p14:creationId xmlns:p14="http://schemas.microsoft.com/office/powerpoint/2010/main" val="65829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5EF83F1-8DDA-7D77-CA18-A74ABF9F3E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7120" r="7933"/>
          <a:stretch/>
        </p:blipFill>
        <p:spPr>
          <a:xfrm>
            <a:off x="1163253" y="833379"/>
            <a:ext cx="9462305" cy="5968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7DA55-4579-B4AD-ACCC-53424F064FBB}"/>
              </a:ext>
            </a:extLst>
          </p:cNvPr>
          <p:cNvSpPr txBox="1"/>
          <p:nvPr/>
        </p:nvSpPr>
        <p:spPr>
          <a:xfrm>
            <a:off x="578126" y="13315"/>
            <a:ext cx="11167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Exploratory Data Analysis 7</a:t>
            </a:r>
            <a:endParaRPr lang="en-US" sz="3800" i="1" dirty="0"/>
          </a:p>
          <a:p>
            <a:pPr algn="ctr"/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25441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C081FC-E869-9C0E-B1FD-00C52EBDB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8" y="724822"/>
            <a:ext cx="10221963" cy="6133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67342F-E93A-163E-D267-A7B3AC729631}"/>
              </a:ext>
            </a:extLst>
          </p:cNvPr>
          <p:cNvSpPr txBox="1"/>
          <p:nvPr/>
        </p:nvSpPr>
        <p:spPr>
          <a:xfrm>
            <a:off x="578126" y="1008"/>
            <a:ext cx="11167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Exploratory Data Analysis 8</a:t>
            </a:r>
            <a:endParaRPr lang="en-US" sz="3800" i="1" dirty="0"/>
          </a:p>
          <a:p>
            <a:pPr algn="ctr"/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73079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8DFB8-240F-3F8B-A54F-1374DCB6EBCE}"/>
              </a:ext>
            </a:extLst>
          </p:cNvPr>
          <p:cNvSpPr txBox="1"/>
          <p:nvPr/>
        </p:nvSpPr>
        <p:spPr>
          <a:xfrm>
            <a:off x="578126" y="1008"/>
            <a:ext cx="11167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Exploratory Data Analysis 9</a:t>
            </a:r>
            <a:endParaRPr lang="en-US" sz="3800" i="1" dirty="0"/>
          </a:p>
          <a:p>
            <a:pPr algn="ctr"/>
            <a:endParaRPr lang="en-US" sz="3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4F921-892E-FE9D-0F30-EDDC8C35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5" y="1546246"/>
            <a:ext cx="6099707" cy="448416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679BCC-D001-BFDA-F82E-7EA8D9520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92" y="1630915"/>
            <a:ext cx="5668070" cy="456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47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3BBC81-5174-143F-E25F-8B8FFFEC5B7C}"/>
              </a:ext>
            </a:extLst>
          </p:cNvPr>
          <p:cNvSpPr txBox="1"/>
          <p:nvPr/>
        </p:nvSpPr>
        <p:spPr>
          <a:xfrm>
            <a:off x="578126" y="13313"/>
            <a:ext cx="11167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EDA Summary</a:t>
            </a:r>
            <a:endParaRPr lang="en-US" sz="3800" i="1" dirty="0"/>
          </a:p>
          <a:p>
            <a:pPr algn="ctr"/>
            <a:endParaRPr lang="en-US" sz="3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C4FE3-A33A-3137-0275-D005DE0449C6}"/>
              </a:ext>
            </a:extLst>
          </p:cNvPr>
          <p:cNvSpPr txBox="1"/>
          <p:nvPr/>
        </p:nvSpPr>
        <p:spPr>
          <a:xfrm>
            <a:off x="2552337" y="971581"/>
            <a:ext cx="6629400" cy="542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   Column        Non-Null Count 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  ------        --------------   ----- 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year          558837 non-null  int64 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  make          548536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model         548438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 trim          548186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  body          545642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  transmission  493485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  vin           558833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  state         558837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  condition     547017 non-null  float64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   odometer      558743 non-null  float64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  color         558088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11  interior      558088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 seller        558837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13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558799 non-null  float64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14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sellingprice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558825 non-null  float64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 </a:t>
            </a:r>
            <a:r>
              <a:rPr lang="en-US" sz="1800" b="1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saledate</a:t>
            </a:r>
            <a:r>
              <a:rPr lang="en-US" sz="1800" b="1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558825 non-null  object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49C806-4258-BD9B-1AD9-128DDE3C7F79}"/>
              </a:ext>
            </a:extLst>
          </p:cNvPr>
          <p:cNvCxnSpPr/>
          <p:nvPr/>
        </p:nvCxnSpPr>
        <p:spPr>
          <a:xfrm flipV="1">
            <a:off x="2160936" y="2330541"/>
            <a:ext cx="7421812" cy="28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AE1149-35FC-899E-276A-695F489ED5A6}"/>
              </a:ext>
            </a:extLst>
          </p:cNvPr>
          <p:cNvCxnSpPr/>
          <p:nvPr/>
        </p:nvCxnSpPr>
        <p:spPr>
          <a:xfrm flipV="1">
            <a:off x="2160936" y="2635341"/>
            <a:ext cx="7421812" cy="28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48B20D-7A84-EFDE-DB38-B64B57E9CE8B}"/>
              </a:ext>
            </a:extLst>
          </p:cNvPr>
          <p:cNvCxnSpPr/>
          <p:nvPr/>
        </p:nvCxnSpPr>
        <p:spPr>
          <a:xfrm flipV="1">
            <a:off x="2138076" y="3526881"/>
            <a:ext cx="7421812" cy="28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0E5AEC-431E-45FE-64EE-5A7076AE6F71}"/>
              </a:ext>
            </a:extLst>
          </p:cNvPr>
          <p:cNvCxnSpPr/>
          <p:nvPr/>
        </p:nvCxnSpPr>
        <p:spPr>
          <a:xfrm flipV="1">
            <a:off x="2145696" y="3805011"/>
            <a:ext cx="7421812" cy="28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CE90EF-273C-DDB4-D65D-F821BC1CD8E1}"/>
              </a:ext>
            </a:extLst>
          </p:cNvPr>
          <p:cNvCxnSpPr/>
          <p:nvPr/>
        </p:nvCxnSpPr>
        <p:spPr>
          <a:xfrm flipV="1">
            <a:off x="2096166" y="5268051"/>
            <a:ext cx="7421812" cy="28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21E5B1-422E-8CCA-9400-FFCC15D4C24E}"/>
              </a:ext>
            </a:extLst>
          </p:cNvPr>
          <p:cNvCxnSpPr/>
          <p:nvPr/>
        </p:nvCxnSpPr>
        <p:spPr>
          <a:xfrm flipV="1">
            <a:off x="2027586" y="6151971"/>
            <a:ext cx="7421812" cy="28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8048488-CF63-E503-2B16-A6B82F42404D}"/>
              </a:ext>
            </a:extLst>
          </p:cNvPr>
          <p:cNvSpPr/>
          <p:nvPr/>
        </p:nvSpPr>
        <p:spPr>
          <a:xfrm>
            <a:off x="9559168" y="934606"/>
            <a:ext cx="1881542" cy="371020"/>
          </a:xfrm>
          <a:prstGeom prst="wedgeRoundRectCallout">
            <a:avLst>
              <a:gd name="adj1" fmla="val -113762"/>
              <a:gd name="adj2" fmla="val 16585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69FBB-29C1-4525-D9B5-599B93501A31}"/>
              </a:ext>
            </a:extLst>
          </p:cNvPr>
          <p:cNvSpPr txBox="1"/>
          <p:nvPr/>
        </p:nvSpPr>
        <p:spPr>
          <a:xfrm>
            <a:off x="9884288" y="934606"/>
            <a:ext cx="156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2015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B4B39324-6642-C40B-3B99-3CA19D169151}"/>
              </a:ext>
            </a:extLst>
          </p:cNvPr>
          <p:cNvSpPr/>
          <p:nvPr/>
        </p:nvSpPr>
        <p:spPr>
          <a:xfrm>
            <a:off x="184937" y="999424"/>
            <a:ext cx="2164080" cy="375951"/>
          </a:xfrm>
          <a:prstGeom prst="wedgeRoundRectCallout">
            <a:avLst>
              <a:gd name="adj1" fmla="val 69800"/>
              <a:gd name="adj2" fmla="val 21832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843D1-0F98-3653-4EDD-BD690ABFAC7D}"/>
              </a:ext>
            </a:extLst>
          </p:cNvPr>
          <p:cNvSpPr txBox="1"/>
          <p:nvPr/>
        </p:nvSpPr>
        <p:spPr>
          <a:xfrm>
            <a:off x="274215" y="997331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price outliers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574F169B-334F-8E00-64E6-119D289FEA6D}"/>
              </a:ext>
            </a:extLst>
          </p:cNvPr>
          <p:cNvSpPr/>
          <p:nvPr/>
        </p:nvSpPr>
        <p:spPr>
          <a:xfrm>
            <a:off x="9595998" y="2015341"/>
            <a:ext cx="1773042" cy="397631"/>
          </a:xfrm>
          <a:prstGeom prst="wedgeRoundRectCallout">
            <a:avLst>
              <a:gd name="adj1" fmla="val -113989"/>
              <a:gd name="adj2" fmla="val 26315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7A7DD-7421-FB47-9FED-84765201B38D}"/>
              </a:ext>
            </a:extLst>
          </p:cNvPr>
          <p:cNvSpPr txBox="1"/>
          <p:nvPr/>
        </p:nvSpPr>
        <p:spPr>
          <a:xfrm>
            <a:off x="9763760" y="1991930"/>
            <a:ext cx="156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dummies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44D095F0-7B89-4537-4857-F7DD37CF13E4}"/>
              </a:ext>
            </a:extLst>
          </p:cNvPr>
          <p:cNvSpPr/>
          <p:nvPr/>
        </p:nvSpPr>
        <p:spPr>
          <a:xfrm>
            <a:off x="9676857" y="3983754"/>
            <a:ext cx="1231302" cy="501741"/>
          </a:xfrm>
          <a:prstGeom prst="wedgeRoundRectCallout">
            <a:avLst>
              <a:gd name="adj1" fmla="val -147511"/>
              <a:gd name="adj2" fmla="val 14945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CDD0E795-6093-8C94-4BFA-E9D7B9C862F5}"/>
              </a:ext>
            </a:extLst>
          </p:cNvPr>
          <p:cNvSpPr/>
          <p:nvPr/>
        </p:nvSpPr>
        <p:spPr>
          <a:xfrm>
            <a:off x="160172" y="2176453"/>
            <a:ext cx="2164080" cy="369332"/>
          </a:xfrm>
          <a:prstGeom prst="wedgeRoundRectCallout">
            <a:avLst>
              <a:gd name="adj1" fmla="val 67922"/>
              <a:gd name="adj2" fmla="val 14612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78C3F6EA-E7AE-F231-27ED-14FD69665FFE}"/>
              </a:ext>
            </a:extLst>
          </p:cNvPr>
          <p:cNvSpPr/>
          <p:nvPr/>
        </p:nvSpPr>
        <p:spPr>
          <a:xfrm>
            <a:off x="201801" y="4150276"/>
            <a:ext cx="2164080" cy="487619"/>
          </a:xfrm>
          <a:prstGeom prst="wedgeRoundRectCallout">
            <a:avLst>
              <a:gd name="adj1" fmla="val 70035"/>
              <a:gd name="adj2" fmla="val 59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3BC588AD-644D-1F52-0B24-04F2D6B7A0EE}"/>
              </a:ext>
            </a:extLst>
          </p:cNvPr>
          <p:cNvSpPr/>
          <p:nvPr/>
        </p:nvSpPr>
        <p:spPr>
          <a:xfrm>
            <a:off x="201801" y="5069660"/>
            <a:ext cx="2164080" cy="487619"/>
          </a:xfrm>
          <a:prstGeom prst="wedgeRoundRectCallout">
            <a:avLst>
              <a:gd name="adj1" fmla="val 70035"/>
              <a:gd name="adj2" fmla="val 591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8DC57366-2D40-1447-70A3-3D55261CB207}"/>
              </a:ext>
            </a:extLst>
          </p:cNvPr>
          <p:cNvSpPr/>
          <p:nvPr/>
        </p:nvSpPr>
        <p:spPr>
          <a:xfrm>
            <a:off x="9839417" y="4811728"/>
            <a:ext cx="1231302" cy="501741"/>
          </a:xfrm>
          <a:prstGeom prst="wedgeRoundRectCallout">
            <a:avLst>
              <a:gd name="adj1" fmla="val -147511"/>
              <a:gd name="adj2" fmla="val 14945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410F73-A0D1-99DF-1B52-1F37B742E257}"/>
              </a:ext>
            </a:extLst>
          </p:cNvPr>
          <p:cNvSpPr txBox="1"/>
          <p:nvPr/>
        </p:nvSpPr>
        <p:spPr>
          <a:xfrm>
            <a:off x="391945" y="2201248"/>
            <a:ext cx="194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6BD429-9A58-C5C9-08D9-D70B4AE3E428}"/>
              </a:ext>
            </a:extLst>
          </p:cNvPr>
          <p:cNvSpPr txBox="1"/>
          <p:nvPr/>
        </p:nvSpPr>
        <p:spPr>
          <a:xfrm>
            <a:off x="304617" y="5128803"/>
            <a:ext cx="156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55B4-8045-B9E3-45B8-CC8218729F31}"/>
              </a:ext>
            </a:extLst>
          </p:cNvPr>
          <p:cNvSpPr txBox="1"/>
          <p:nvPr/>
        </p:nvSpPr>
        <p:spPr>
          <a:xfrm>
            <a:off x="9921240" y="4870040"/>
            <a:ext cx="156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4DDF54-C74C-58C4-52B4-6FB8AE6DE881}"/>
              </a:ext>
            </a:extLst>
          </p:cNvPr>
          <p:cNvSpPr txBox="1"/>
          <p:nvPr/>
        </p:nvSpPr>
        <p:spPr>
          <a:xfrm>
            <a:off x="9697659" y="4048749"/>
            <a:ext cx="156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Cat. Encode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B900DB-433A-BF5A-EF85-83FF32B18E94}"/>
              </a:ext>
            </a:extLst>
          </p:cNvPr>
          <p:cNvSpPr txBox="1"/>
          <p:nvPr/>
        </p:nvSpPr>
        <p:spPr>
          <a:xfrm>
            <a:off x="304617" y="4233415"/>
            <a:ext cx="156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Cat. Encode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4420B8-DC60-32D8-BEC7-447F45ECAA2B}"/>
              </a:ext>
            </a:extLst>
          </p:cNvPr>
          <p:cNvCxnSpPr/>
          <p:nvPr/>
        </p:nvCxnSpPr>
        <p:spPr>
          <a:xfrm flipV="1">
            <a:off x="2145696" y="4077916"/>
            <a:ext cx="7421812" cy="28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9A9AA02-C0D0-6E6D-A5B6-6F0E359643E1}"/>
              </a:ext>
            </a:extLst>
          </p:cNvPr>
          <p:cNvSpPr/>
          <p:nvPr/>
        </p:nvSpPr>
        <p:spPr>
          <a:xfrm>
            <a:off x="160172" y="3260567"/>
            <a:ext cx="2164080" cy="487619"/>
          </a:xfrm>
          <a:prstGeom prst="wedgeRoundRectCallout">
            <a:avLst>
              <a:gd name="adj1" fmla="val 70035"/>
              <a:gd name="adj2" fmla="val 1573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595A2-084D-6253-4694-47DD77C63D59}"/>
              </a:ext>
            </a:extLst>
          </p:cNvPr>
          <p:cNvSpPr txBox="1"/>
          <p:nvPr/>
        </p:nvSpPr>
        <p:spPr>
          <a:xfrm>
            <a:off x="208966" y="3319710"/>
            <a:ext cx="232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Scale. Drop outliers?</a:t>
            </a:r>
          </a:p>
        </p:txBody>
      </p:sp>
    </p:spTree>
    <p:extLst>
      <p:ext uri="{BB962C8B-B14F-4D97-AF65-F5344CB8AC3E}">
        <p14:creationId xmlns:p14="http://schemas.microsoft.com/office/powerpoint/2010/main" val="3703841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466E4-F3CF-0E1F-C827-16D6FEEE8285}"/>
              </a:ext>
            </a:extLst>
          </p:cNvPr>
          <p:cNvSpPr txBox="1"/>
          <p:nvPr/>
        </p:nvSpPr>
        <p:spPr>
          <a:xfrm>
            <a:off x="552726" y="0"/>
            <a:ext cx="11167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Cleaning 1</a:t>
            </a:r>
            <a:endParaRPr lang="en-US" sz="3800" i="1" dirty="0"/>
          </a:p>
          <a:p>
            <a:pPr algn="ctr"/>
            <a:endParaRPr lang="en-US" sz="3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BB66B-42C5-6E95-5EDC-01FE4F2140A5}"/>
              </a:ext>
            </a:extLst>
          </p:cNvPr>
          <p:cNvSpPr txBox="1"/>
          <p:nvPr/>
        </p:nvSpPr>
        <p:spPr>
          <a:xfrm>
            <a:off x="887555" y="1234009"/>
            <a:ext cx="6629400" cy="334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  Column        Non-Null Count 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  ------        --------------   ----- 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year          440066 non-null  int64 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  make          440066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  body          440066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  transmission  440066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  odometer      440066 non-null  float64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  color         440066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  interior      440066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 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440066 non-null  float64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 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sellingprice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440066 non-null  float64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61410-AC1D-E6F4-D10C-937F1996D41D}"/>
              </a:ext>
            </a:extLst>
          </p:cNvPr>
          <p:cNvSpPr txBox="1"/>
          <p:nvPr/>
        </p:nvSpPr>
        <p:spPr>
          <a:xfrm>
            <a:off x="7680324" y="1234009"/>
            <a:ext cx="3508660" cy="3051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unique values: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               26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               41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               11*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transmission         2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odometer        157678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              19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interior            16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1076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sellingprice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1750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897D21-A612-2FB0-84C7-972133D139C7}"/>
              </a:ext>
            </a:extLst>
          </p:cNvPr>
          <p:cNvSpPr txBox="1"/>
          <p:nvPr/>
        </p:nvSpPr>
        <p:spPr>
          <a:xfrm>
            <a:off x="552726" y="5218668"/>
            <a:ext cx="1116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/>
              <a:t>'SUV', 'Sedan', 'Convertible', 'Coupe', 'Wagon', 'Hatchback’, '</a:t>
            </a:r>
            <a:r>
              <a:rPr lang="en-US" dirty="0" err="1"/>
              <a:t>Crew_Truck</a:t>
            </a:r>
            <a:r>
              <a:rPr lang="en-US" dirty="0"/>
              <a:t>', 'Minivan', 'Van', '</a:t>
            </a:r>
            <a:r>
              <a:rPr lang="en-US" dirty="0" err="1"/>
              <a:t>Ext_Truck</a:t>
            </a:r>
            <a:r>
              <a:rPr lang="en-US" dirty="0"/>
              <a:t>', 'Truck'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D45A7E-199F-172E-8A2C-30518ED26788}"/>
              </a:ext>
            </a:extLst>
          </p:cNvPr>
          <p:cNvSpPr txBox="1"/>
          <p:nvPr/>
        </p:nvSpPr>
        <p:spPr>
          <a:xfrm>
            <a:off x="619760" y="6132807"/>
            <a:ext cx="997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output to ‘Resources/model_car_prices.csv’</a:t>
            </a:r>
          </a:p>
        </p:txBody>
      </p:sp>
    </p:spTree>
    <p:extLst>
      <p:ext uri="{BB962C8B-B14F-4D97-AF65-F5344CB8AC3E}">
        <p14:creationId xmlns:p14="http://schemas.microsoft.com/office/powerpoint/2010/main" val="328371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B2ED31-1D08-242E-AF3A-4A91BB0FC0F6}"/>
              </a:ext>
            </a:extLst>
          </p:cNvPr>
          <p:cNvSpPr txBox="1"/>
          <p:nvPr/>
        </p:nvSpPr>
        <p:spPr>
          <a:xfrm>
            <a:off x="552726" y="0"/>
            <a:ext cx="11167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Cleaning 2</a:t>
            </a:r>
            <a:endParaRPr lang="en-US" sz="3800" i="1" dirty="0"/>
          </a:p>
          <a:p>
            <a:pPr algn="ctr"/>
            <a:endParaRPr lang="en-US" sz="32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8FCA74-450B-0995-9E54-1F4CFAE50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" t="7926" r="11600"/>
          <a:stretch/>
        </p:blipFill>
        <p:spPr>
          <a:xfrm>
            <a:off x="2453639" y="751840"/>
            <a:ext cx="7105773" cy="602488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9B554C1-79B1-2AF5-3137-8A59F77B9E12}"/>
              </a:ext>
            </a:extLst>
          </p:cNvPr>
          <p:cNvSpPr/>
          <p:nvPr/>
        </p:nvSpPr>
        <p:spPr>
          <a:xfrm>
            <a:off x="6964680" y="1249680"/>
            <a:ext cx="1214120" cy="1169551"/>
          </a:xfrm>
          <a:prstGeom prst="ellipse">
            <a:avLst/>
          </a:pr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CC262C33-F74C-BB02-E039-4188EDD7EA90}"/>
              </a:ext>
            </a:extLst>
          </p:cNvPr>
          <p:cNvSpPr/>
          <p:nvPr/>
        </p:nvSpPr>
        <p:spPr>
          <a:xfrm>
            <a:off x="9865360" y="1087119"/>
            <a:ext cx="1855194" cy="572651"/>
          </a:xfrm>
          <a:prstGeom prst="wedgeRoundRectCallout">
            <a:avLst>
              <a:gd name="adj1" fmla="val -138069"/>
              <a:gd name="adj2" fmla="val 7693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1043859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B2BD9A-A799-951F-5945-5831B097DB92}"/>
              </a:ext>
            </a:extLst>
          </p:cNvPr>
          <p:cNvSpPr txBox="1"/>
          <p:nvPr/>
        </p:nvSpPr>
        <p:spPr>
          <a:xfrm>
            <a:off x="552726" y="0"/>
            <a:ext cx="11167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Cleaning 3</a:t>
            </a:r>
            <a:endParaRPr lang="en-US" sz="3800" i="1" dirty="0"/>
          </a:p>
          <a:p>
            <a:pPr algn="ctr"/>
            <a:endParaRPr lang="en-US" sz="3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4CAF9-51EC-FE50-AA3D-FA6AF7C171CF}"/>
              </a:ext>
            </a:extLst>
          </p:cNvPr>
          <p:cNvSpPr txBox="1"/>
          <p:nvPr/>
        </p:nvSpPr>
        <p:spPr>
          <a:xfrm>
            <a:off x="1711960" y="1263134"/>
            <a:ext cx="8453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is MMR?</a:t>
            </a:r>
          </a:p>
          <a:p>
            <a:endParaRPr lang="en-US" sz="2800" dirty="0"/>
          </a:p>
          <a:p>
            <a:r>
              <a:rPr lang="en-US" sz="4800" b="1" dirty="0"/>
              <a:t>M</a:t>
            </a:r>
            <a:r>
              <a:rPr lang="en-US" sz="4800" dirty="0"/>
              <a:t>anheim </a:t>
            </a:r>
            <a:r>
              <a:rPr lang="en-US" sz="4800" b="1" dirty="0"/>
              <a:t>M</a:t>
            </a:r>
            <a:r>
              <a:rPr lang="en-US" sz="4800" dirty="0"/>
              <a:t>arket </a:t>
            </a:r>
            <a:r>
              <a:rPr lang="en-US" sz="4800" b="1" dirty="0"/>
              <a:t>R</a:t>
            </a:r>
            <a:r>
              <a:rPr lang="en-US" sz="4800" dirty="0"/>
              <a:t>eport (MMR)</a:t>
            </a:r>
          </a:p>
          <a:p>
            <a:endParaRPr lang="en-US" sz="2800" dirty="0"/>
          </a:p>
          <a:p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“Precise Pricing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: The MMR is based on 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over 10 million sales transactions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 from the previous 13 months. Unlike guidebooks, it provides 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unmatched precision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 in pricing. </a:t>
            </a:r>
            <a:r>
              <a:rPr lang="en-US" sz="2400" dirty="0">
                <a:solidFill>
                  <a:srgbClr val="111111"/>
                </a:solidFill>
                <a:latin typeface="-apple-system"/>
              </a:rPr>
              <a:t>These calculations are refreshed nightly, ensuring access to the most accurate prices</a:t>
            </a:r>
            <a:r>
              <a:rPr lang="en-US" sz="2400" baseline="30000" dirty="0">
                <a:solidFill>
                  <a:srgbClr val="111111"/>
                </a:solidFill>
                <a:latin typeface="-apple-system"/>
              </a:rPr>
              <a:t>1”</a:t>
            </a:r>
          </a:p>
          <a:p>
            <a:endParaRPr lang="en-US" sz="2400" b="0" i="0" baseline="3000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US" sz="2400" baseline="30000" dirty="0">
                <a:solidFill>
                  <a:srgbClr val="111111"/>
                </a:solidFill>
                <a:latin typeface="-apple-system"/>
              </a:rPr>
              <a:t>1. https://site.manheim.com/en/services/valuation.html</a:t>
            </a: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15178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42E022-DF39-52E1-3EF1-9C383874D4BB}"/>
              </a:ext>
            </a:extLst>
          </p:cNvPr>
          <p:cNvSpPr txBox="1"/>
          <p:nvPr/>
        </p:nvSpPr>
        <p:spPr>
          <a:xfrm>
            <a:off x="552726" y="0"/>
            <a:ext cx="11167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Data Analysis: Multiple Linear Regression</a:t>
            </a:r>
            <a:endParaRPr lang="en-US" sz="3800" i="1" dirty="0"/>
          </a:p>
          <a:p>
            <a:pPr algn="ctr"/>
            <a:endParaRPr lang="en-US" sz="3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A8265-8A3A-EEF6-77FC-6A865498461B}"/>
              </a:ext>
            </a:extLst>
          </p:cNvPr>
          <p:cNvSpPr txBox="1"/>
          <p:nvPr/>
        </p:nvSpPr>
        <p:spPr>
          <a:xfrm>
            <a:off x="465916" y="5531633"/>
            <a:ext cx="5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squared error (MSE) including MMR: 3178083.7117</a:t>
            </a:r>
          </a:p>
          <a:p>
            <a:r>
              <a:rPr lang="en-US" dirty="0"/>
              <a:t>R-squared (R2) including MMR: </a:t>
            </a:r>
            <a:r>
              <a:rPr lang="en-US" b="1" u="sng" dirty="0">
                <a:solidFill>
                  <a:srgbClr val="FF0000"/>
                </a:solidFill>
              </a:rPr>
              <a:t>0.9638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D715E9-91B9-3DC5-490A-28AE834A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" y="1169551"/>
            <a:ext cx="5687690" cy="39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57C58A-E486-1412-D45A-9475E5830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47" y="1187587"/>
            <a:ext cx="5724887" cy="397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E46948-B4EC-C71C-592F-0D9CE6FB03A4}"/>
              </a:ext>
            </a:extLst>
          </p:cNvPr>
          <p:cNvSpPr txBox="1"/>
          <p:nvPr/>
        </p:nvSpPr>
        <p:spPr>
          <a:xfrm>
            <a:off x="6466264" y="5531633"/>
            <a:ext cx="6115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squared error (MSE) excluding MMR:  49583493.7931</a:t>
            </a:r>
          </a:p>
          <a:p>
            <a:r>
              <a:rPr lang="en-US" dirty="0"/>
              <a:t>R-squared (R2) including MMR:  </a:t>
            </a:r>
            <a:r>
              <a:rPr lang="en-US" b="1" u="sng" dirty="0">
                <a:solidFill>
                  <a:srgbClr val="FF0000"/>
                </a:solidFill>
              </a:rPr>
              <a:t>0.4357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7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9D010-1E27-00F0-4CB6-55E9BB9CC7A6}"/>
              </a:ext>
            </a:extLst>
          </p:cNvPr>
          <p:cNvSpPr txBox="1"/>
          <p:nvPr/>
        </p:nvSpPr>
        <p:spPr>
          <a:xfrm>
            <a:off x="0" y="-1"/>
            <a:ext cx="111678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Data Analysis: Multiple Linear Regression</a:t>
            </a:r>
          </a:p>
          <a:p>
            <a:pPr algn="ctr"/>
            <a:r>
              <a:rPr lang="en-US" sz="3800" i="1" dirty="0"/>
              <a:t>Removed MMR and processed by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DFEECC-504A-6E53-7F26-D303297C3893}"/>
              </a:ext>
            </a:extLst>
          </p:cNvPr>
          <p:cNvSpPr txBox="1"/>
          <p:nvPr/>
        </p:nvSpPr>
        <p:spPr>
          <a:xfrm>
            <a:off x="1408154" y="1574800"/>
            <a:ext cx="455576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Results for body type: SUV</a:t>
            </a:r>
          </a:p>
          <a:p>
            <a:r>
              <a:rPr lang="en-US" sz="1400" dirty="0"/>
              <a:t>mean squared error (MSE) for SUV: 54607811.64</a:t>
            </a:r>
          </a:p>
          <a:p>
            <a:r>
              <a:rPr lang="en-US" sz="1400" dirty="0"/>
              <a:t>R-squared (R2) for SUV: </a:t>
            </a:r>
            <a:r>
              <a:rPr lang="en-US" sz="1400" b="1" dirty="0">
                <a:solidFill>
                  <a:srgbClr val="FF0000"/>
                </a:solidFill>
              </a:rPr>
              <a:t>0.50</a:t>
            </a:r>
          </a:p>
          <a:p>
            <a:endParaRPr lang="en-US" sz="1400" dirty="0"/>
          </a:p>
          <a:p>
            <a:r>
              <a:rPr lang="en-US" sz="1400" dirty="0"/>
              <a:t>Results for body type: Sedan</a:t>
            </a:r>
          </a:p>
          <a:p>
            <a:r>
              <a:rPr lang="en-US" sz="1400" dirty="0"/>
              <a:t>mean squared error (MSE) for Sedan: 35156409.56</a:t>
            </a:r>
          </a:p>
          <a:p>
            <a:r>
              <a:rPr lang="en-US" sz="1400" dirty="0"/>
              <a:t>R-squared (R2) for Sedan: </a:t>
            </a:r>
            <a:r>
              <a:rPr lang="en-US" sz="1400" b="1" dirty="0">
                <a:solidFill>
                  <a:srgbClr val="FF0000"/>
                </a:solidFill>
              </a:rPr>
              <a:t>0.42</a:t>
            </a:r>
          </a:p>
          <a:p>
            <a:endParaRPr lang="en-US" sz="1400" dirty="0"/>
          </a:p>
          <a:p>
            <a:r>
              <a:rPr lang="en-US" sz="1400" dirty="0"/>
              <a:t>Results for body type: Convertible</a:t>
            </a:r>
          </a:p>
          <a:p>
            <a:r>
              <a:rPr lang="en-US" sz="1400" dirty="0"/>
              <a:t>mean squared error (MSE) for Convertible: 115407667.93</a:t>
            </a:r>
          </a:p>
          <a:p>
            <a:r>
              <a:rPr lang="en-US" sz="1400" dirty="0"/>
              <a:t>R-squared (R2) for Convertible: </a:t>
            </a:r>
            <a:r>
              <a:rPr lang="en-US" sz="1400" b="1" dirty="0">
                <a:solidFill>
                  <a:srgbClr val="FF0000"/>
                </a:solidFill>
              </a:rPr>
              <a:t>0.45</a:t>
            </a:r>
          </a:p>
          <a:p>
            <a:endParaRPr lang="en-US" sz="1400" dirty="0"/>
          </a:p>
          <a:p>
            <a:r>
              <a:rPr lang="en-US" sz="1400" dirty="0"/>
              <a:t>Results for body type: Coupe</a:t>
            </a:r>
          </a:p>
          <a:p>
            <a:r>
              <a:rPr lang="en-US" sz="1400" dirty="0"/>
              <a:t>mean squared error (MSE) for Coupe: 102127727.84</a:t>
            </a:r>
          </a:p>
          <a:p>
            <a:r>
              <a:rPr lang="en-US" sz="1400" dirty="0"/>
              <a:t>R-squared (R2) for Coupe: </a:t>
            </a:r>
            <a:r>
              <a:rPr lang="en-US" sz="1400" b="1" dirty="0">
                <a:solidFill>
                  <a:srgbClr val="FF0000"/>
                </a:solidFill>
              </a:rPr>
              <a:t>0.42</a:t>
            </a:r>
          </a:p>
          <a:p>
            <a:endParaRPr lang="en-US" sz="1400" dirty="0"/>
          </a:p>
          <a:p>
            <a:r>
              <a:rPr lang="en-US" sz="1400" dirty="0"/>
              <a:t>Results for body type: Wagon</a:t>
            </a:r>
          </a:p>
          <a:p>
            <a:r>
              <a:rPr lang="en-US" sz="1400" dirty="0"/>
              <a:t>mean squared error (MSE) for Wagon: 18477654.07</a:t>
            </a:r>
          </a:p>
          <a:p>
            <a:r>
              <a:rPr lang="en-US" sz="1400" dirty="0"/>
              <a:t>R-squared (R2) for Wagon: </a:t>
            </a:r>
            <a:r>
              <a:rPr lang="en-US" sz="1400" b="1" dirty="0">
                <a:solidFill>
                  <a:srgbClr val="FF0000"/>
                </a:solidFill>
              </a:rPr>
              <a:t>0.66</a:t>
            </a:r>
          </a:p>
          <a:p>
            <a:endParaRPr lang="en-US" sz="1400" dirty="0"/>
          </a:p>
          <a:p>
            <a:r>
              <a:rPr lang="en-US" sz="1400" dirty="0"/>
              <a:t>Results for body type: Hatchback</a:t>
            </a:r>
          </a:p>
          <a:p>
            <a:r>
              <a:rPr lang="en-US" sz="1400" dirty="0"/>
              <a:t>mean squared error (MSE) for Hatchback: 16822493.29</a:t>
            </a:r>
          </a:p>
          <a:p>
            <a:r>
              <a:rPr lang="en-US" sz="1400" dirty="0"/>
              <a:t>R-squared (R2) for Hatchback: </a:t>
            </a:r>
            <a:r>
              <a:rPr lang="en-US" sz="1400" b="1" dirty="0">
                <a:solidFill>
                  <a:srgbClr val="FF0000"/>
                </a:solidFill>
              </a:rPr>
              <a:t>0.42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B39AE-C31A-5E6D-F7A1-DCB7915928D9}"/>
              </a:ext>
            </a:extLst>
          </p:cNvPr>
          <p:cNvSpPr txBox="1"/>
          <p:nvPr/>
        </p:nvSpPr>
        <p:spPr>
          <a:xfrm>
            <a:off x="6395665" y="1381760"/>
            <a:ext cx="104099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Results for body type: </a:t>
            </a:r>
            <a:r>
              <a:rPr lang="en-US" sz="1400" dirty="0" err="1"/>
              <a:t>Crew_Truck</a:t>
            </a:r>
            <a:endParaRPr lang="en-US" sz="1400" dirty="0"/>
          </a:p>
          <a:p>
            <a:r>
              <a:rPr lang="en-US" sz="1400" dirty="0"/>
              <a:t>mean squared error (MSE) for </a:t>
            </a:r>
            <a:r>
              <a:rPr lang="en-US" sz="1400" dirty="0" err="1"/>
              <a:t>Crew_Truck</a:t>
            </a:r>
            <a:r>
              <a:rPr lang="en-US" sz="1400" dirty="0"/>
              <a:t>: 33294312.57</a:t>
            </a:r>
          </a:p>
          <a:p>
            <a:r>
              <a:rPr lang="en-US" sz="1400" dirty="0"/>
              <a:t>R-squared (R2) for </a:t>
            </a:r>
            <a:r>
              <a:rPr lang="en-US" sz="1400" dirty="0" err="1"/>
              <a:t>Crew_Truck</a:t>
            </a:r>
            <a:r>
              <a:rPr lang="en-US" sz="14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0.67</a:t>
            </a:r>
          </a:p>
          <a:p>
            <a:endParaRPr lang="en-US" sz="1400" dirty="0"/>
          </a:p>
          <a:p>
            <a:r>
              <a:rPr lang="en-US" sz="1400" dirty="0"/>
              <a:t>Results for body type: Minivan</a:t>
            </a:r>
          </a:p>
          <a:p>
            <a:r>
              <a:rPr lang="en-US" sz="1400" dirty="0"/>
              <a:t>mean squared error (MSE) for Minivan: 11154783.67</a:t>
            </a:r>
          </a:p>
          <a:p>
            <a:r>
              <a:rPr lang="en-US" sz="1400" dirty="0"/>
              <a:t>R-squared (R2) for Minivan: </a:t>
            </a:r>
            <a:r>
              <a:rPr lang="en-US" sz="1400" b="1" dirty="0">
                <a:solidFill>
                  <a:srgbClr val="FF0000"/>
                </a:solidFill>
              </a:rPr>
              <a:t>0.77</a:t>
            </a:r>
          </a:p>
          <a:p>
            <a:endParaRPr lang="en-US" sz="1400" dirty="0"/>
          </a:p>
          <a:p>
            <a:r>
              <a:rPr lang="en-US" sz="1400" dirty="0"/>
              <a:t>Results for body type: Van</a:t>
            </a:r>
          </a:p>
          <a:p>
            <a:r>
              <a:rPr lang="en-US" sz="1400" dirty="0"/>
              <a:t>mean squared error (MSE) for Van: 7420032.39</a:t>
            </a:r>
          </a:p>
          <a:p>
            <a:r>
              <a:rPr lang="en-US" sz="1400" dirty="0"/>
              <a:t>R-squared (R2) for Van: </a:t>
            </a:r>
            <a:r>
              <a:rPr lang="en-US" sz="1400" b="1" dirty="0">
                <a:solidFill>
                  <a:srgbClr val="FF0000"/>
                </a:solidFill>
              </a:rPr>
              <a:t>0.87</a:t>
            </a:r>
          </a:p>
          <a:p>
            <a:endParaRPr lang="en-US" sz="1400" dirty="0"/>
          </a:p>
          <a:p>
            <a:r>
              <a:rPr lang="en-US" sz="1400" dirty="0"/>
              <a:t>Results for body type: </a:t>
            </a:r>
            <a:r>
              <a:rPr lang="en-US" sz="1400" dirty="0" err="1"/>
              <a:t>Ext_Truck</a:t>
            </a:r>
            <a:endParaRPr lang="en-US" sz="1400" dirty="0"/>
          </a:p>
          <a:p>
            <a:r>
              <a:rPr lang="en-US" sz="1400" dirty="0"/>
              <a:t>mean squared error (MSE) for </a:t>
            </a:r>
            <a:r>
              <a:rPr lang="en-US" sz="1400" dirty="0" err="1"/>
              <a:t>Ext_Truck</a:t>
            </a:r>
            <a:r>
              <a:rPr lang="en-US" sz="1400" dirty="0"/>
              <a:t>: 13246497.52</a:t>
            </a:r>
          </a:p>
          <a:p>
            <a:r>
              <a:rPr lang="en-US" sz="1400" dirty="0"/>
              <a:t>R-squared (R2) for </a:t>
            </a:r>
            <a:r>
              <a:rPr lang="en-US" sz="1400" dirty="0" err="1"/>
              <a:t>Ext_Truck</a:t>
            </a:r>
            <a:r>
              <a:rPr lang="en-US" sz="14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0.77</a:t>
            </a:r>
          </a:p>
          <a:p>
            <a:endParaRPr lang="en-US" sz="1400" dirty="0"/>
          </a:p>
          <a:p>
            <a:r>
              <a:rPr lang="en-US" sz="1400" dirty="0"/>
              <a:t>Results for body type: Truck</a:t>
            </a:r>
          </a:p>
          <a:p>
            <a:r>
              <a:rPr lang="en-US" sz="1400" dirty="0"/>
              <a:t>mean squared error (MSE) for Truck: 10260255.72</a:t>
            </a:r>
          </a:p>
          <a:p>
            <a:r>
              <a:rPr lang="en-US" sz="1400" dirty="0"/>
              <a:t>R-squared (R2) for Truck: </a:t>
            </a:r>
            <a:r>
              <a:rPr lang="en-US" sz="1400" b="1" dirty="0">
                <a:solidFill>
                  <a:srgbClr val="FF0000"/>
                </a:solidFill>
              </a:rPr>
              <a:t>0.76</a:t>
            </a:r>
          </a:p>
        </p:txBody>
      </p:sp>
    </p:spTree>
    <p:extLst>
      <p:ext uri="{BB962C8B-B14F-4D97-AF65-F5344CB8AC3E}">
        <p14:creationId xmlns:p14="http://schemas.microsoft.com/office/powerpoint/2010/main" val="131924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47C548-25CD-FA3F-4119-D97719D751BD}"/>
              </a:ext>
            </a:extLst>
          </p:cNvPr>
          <p:cNvSpPr txBox="1"/>
          <p:nvPr/>
        </p:nvSpPr>
        <p:spPr>
          <a:xfrm>
            <a:off x="512086" y="0"/>
            <a:ext cx="11167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Data Analysis: Random Forest</a:t>
            </a:r>
          </a:p>
          <a:p>
            <a:pPr algn="ctr"/>
            <a:r>
              <a:rPr lang="en-US" sz="3200" i="1" dirty="0"/>
              <a:t>Removed MMR and Odometer outliers and processed by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9B9F3-C083-C581-A6F0-41ED59E4F62F}"/>
              </a:ext>
            </a:extLst>
          </p:cNvPr>
          <p:cNvSpPr txBox="1"/>
          <p:nvPr/>
        </p:nvSpPr>
        <p:spPr>
          <a:xfrm>
            <a:off x="773154" y="1363483"/>
            <a:ext cx="455576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Results for body type: SUV</a:t>
            </a:r>
          </a:p>
          <a:p>
            <a:r>
              <a:rPr lang="en-US" sz="1400" dirty="0"/>
              <a:t>Mean Squared Error (MSE) for SUV: 30171491.491845623</a:t>
            </a:r>
          </a:p>
          <a:p>
            <a:r>
              <a:rPr lang="en-US" sz="1400" dirty="0"/>
              <a:t>R-squared for SUV: </a:t>
            </a:r>
            <a:r>
              <a:rPr lang="en-US" sz="1400" b="1" dirty="0">
                <a:solidFill>
                  <a:srgbClr val="FF0000"/>
                </a:solidFill>
              </a:rPr>
              <a:t>0.73</a:t>
            </a:r>
          </a:p>
          <a:p>
            <a:endParaRPr lang="en-US" sz="1400" dirty="0"/>
          </a:p>
          <a:p>
            <a:r>
              <a:rPr lang="en-US" sz="1400" dirty="0"/>
              <a:t>Results for body type: Sedan</a:t>
            </a:r>
          </a:p>
          <a:p>
            <a:r>
              <a:rPr lang="en-US" sz="1400" dirty="0"/>
              <a:t>Mean Squared Error (MSE) for Sedan: 13128699.078272583</a:t>
            </a:r>
          </a:p>
          <a:p>
            <a:r>
              <a:rPr lang="en-US" sz="1400" dirty="0"/>
              <a:t>R-squared for Sedan: </a:t>
            </a:r>
            <a:r>
              <a:rPr lang="en-US" sz="1400" b="1" dirty="0">
                <a:solidFill>
                  <a:srgbClr val="FF0000"/>
                </a:solidFill>
              </a:rPr>
              <a:t>0.78</a:t>
            </a:r>
          </a:p>
          <a:p>
            <a:endParaRPr lang="en-US" sz="1400" dirty="0"/>
          </a:p>
          <a:p>
            <a:r>
              <a:rPr lang="en-US" sz="1400" dirty="0"/>
              <a:t>Results for body type: Convertible</a:t>
            </a:r>
          </a:p>
          <a:p>
            <a:r>
              <a:rPr lang="en-US" sz="1400" dirty="0"/>
              <a:t>Mean Squared Error (MSE) for Convertible: 33964613.780782</a:t>
            </a:r>
          </a:p>
          <a:p>
            <a:r>
              <a:rPr lang="en-US" sz="1400" dirty="0"/>
              <a:t>R-squared for Convertible: </a:t>
            </a:r>
            <a:r>
              <a:rPr lang="en-US" sz="1400" b="1" dirty="0">
                <a:solidFill>
                  <a:srgbClr val="FF0000"/>
                </a:solidFill>
              </a:rPr>
              <a:t>0.83</a:t>
            </a:r>
          </a:p>
          <a:p>
            <a:endParaRPr lang="en-US" sz="1400" dirty="0"/>
          </a:p>
          <a:p>
            <a:r>
              <a:rPr lang="en-US" sz="1400" dirty="0"/>
              <a:t>Results for body type: Coupe</a:t>
            </a:r>
          </a:p>
          <a:p>
            <a:r>
              <a:rPr lang="en-US" sz="1400" dirty="0"/>
              <a:t>Mean Squared Error (MSE) for Coupe: 44814381.02653974</a:t>
            </a:r>
          </a:p>
          <a:p>
            <a:r>
              <a:rPr lang="en-US" sz="1400" dirty="0"/>
              <a:t>R-squared for Coupe: </a:t>
            </a:r>
            <a:r>
              <a:rPr lang="en-US" sz="1400" b="1" dirty="0">
                <a:solidFill>
                  <a:srgbClr val="FF0000"/>
                </a:solidFill>
              </a:rPr>
              <a:t>0.76</a:t>
            </a:r>
          </a:p>
          <a:p>
            <a:endParaRPr lang="en-US" sz="1400" dirty="0"/>
          </a:p>
          <a:p>
            <a:r>
              <a:rPr lang="en-US" sz="1400" dirty="0"/>
              <a:t>Results for body type: Wagon</a:t>
            </a:r>
          </a:p>
          <a:p>
            <a:r>
              <a:rPr lang="en-US" sz="1400" dirty="0"/>
              <a:t>Mean Squared Error (MSE) for Wagon: 5515284.175321737</a:t>
            </a:r>
          </a:p>
          <a:p>
            <a:r>
              <a:rPr lang="en-US" sz="1400" dirty="0"/>
              <a:t>R-squared for Wagon: </a:t>
            </a:r>
            <a:r>
              <a:rPr lang="en-US" sz="1400" b="1" dirty="0">
                <a:solidFill>
                  <a:srgbClr val="FF0000"/>
                </a:solidFill>
              </a:rPr>
              <a:t>0.90</a:t>
            </a:r>
          </a:p>
          <a:p>
            <a:endParaRPr lang="en-US" sz="1400" dirty="0"/>
          </a:p>
          <a:p>
            <a:r>
              <a:rPr lang="en-US" sz="1400" dirty="0"/>
              <a:t>Results for body type: Hatchback</a:t>
            </a:r>
          </a:p>
          <a:p>
            <a:r>
              <a:rPr lang="en-US" sz="1400" dirty="0"/>
              <a:t>Mean Squared Error (MSE) for Hatchback: 7261070.286251895</a:t>
            </a:r>
          </a:p>
          <a:p>
            <a:r>
              <a:rPr lang="en-US" sz="1400" dirty="0"/>
              <a:t>R-squared for Hatchback: </a:t>
            </a:r>
            <a:r>
              <a:rPr lang="en-US" sz="1400" b="1" dirty="0">
                <a:solidFill>
                  <a:srgbClr val="FF0000"/>
                </a:solidFill>
              </a:rPr>
              <a:t>0.75</a:t>
            </a: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6F7DB-2A12-5504-F0BA-6FEE4AAC395F}"/>
              </a:ext>
            </a:extLst>
          </p:cNvPr>
          <p:cNvSpPr txBox="1"/>
          <p:nvPr/>
        </p:nvSpPr>
        <p:spPr>
          <a:xfrm>
            <a:off x="6306765" y="1169551"/>
            <a:ext cx="57201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Results for body type: </a:t>
            </a:r>
            <a:r>
              <a:rPr lang="en-US" sz="1400" dirty="0" err="1"/>
              <a:t>Crew_Truck</a:t>
            </a:r>
            <a:endParaRPr lang="en-US" sz="1400" dirty="0"/>
          </a:p>
          <a:p>
            <a:r>
              <a:rPr lang="en-US" sz="1400" dirty="0"/>
              <a:t>Mean Squared Error (MSE) for </a:t>
            </a:r>
            <a:r>
              <a:rPr lang="en-US" sz="1400" dirty="0" err="1"/>
              <a:t>Crew_Truck</a:t>
            </a:r>
            <a:r>
              <a:rPr lang="en-US" sz="1400" dirty="0"/>
              <a:t>: 27749827.72891401</a:t>
            </a:r>
          </a:p>
          <a:p>
            <a:r>
              <a:rPr lang="en-US" sz="1400" dirty="0"/>
              <a:t>R-squared for </a:t>
            </a:r>
            <a:r>
              <a:rPr lang="en-US" sz="1400" dirty="0" err="1"/>
              <a:t>Crew_Truck</a:t>
            </a:r>
            <a:r>
              <a:rPr lang="en-US" sz="14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0.72</a:t>
            </a:r>
          </a:p>
          <a:p>
            <a:endParaRPr lang="en-US" sz="1400" dirty="0"/>
          </a:p>
          <a:p>
            <a:r>
              <a:rPr lang="en-US" sz="1400" dirty="0"/>
              <a:t>Results for body type: Minivan</a:t>
            </a:r>
          </a:p>
          <a:p>
            <a:r>
              <a:rPr lang="en-US" sz="1400" dirty="0"/>
              <a:t>Mean Squared Error (MSE) for Minivan: 4355316.656488592</a:t>
            </a:r>
          </a:p>
          <a:p>
            <a:r>
              <a:rPr lang="en-US" sz="1400" dirty="0"/>
              <a:t>R-squared for Minivan: </a:t>
            </a:r>
            <a:r>
              <a:rPr lang="en-US" sz="1400" b="1" dirty="0">
                <a:solidFill>
                  <a:srgbClr val="FF0000"/>
                </a:solidFill>
              </a:rPr>
              <a:t>0.91</a:t>
            </a:r>
          </a:p>
          <a:p>
            <a:endParaRPr lang="en-US" sz="1400" dirty="0"/>
          </a:p>
          <a:p>
            <a:r>
              <a:rPr lang="en-US" sz="1400" dirty="0"/>
              <a:t>Results for body type: Van</a:t>
            </a:r>
          </a:p>
          <a:p>
            <a:r>
              <a:rPr lang="en-US" sz="1400" dirty="0"/>
              <a:t>Mean Squared Error (MSE) for Van: 5103588.641798687</a:t>
            </a:r>
          </a:p>
          <a:p>
            <a:r>
              <a:rPr lang="en-US" sz="1400" dirty="0"/>
              <a:t>R-squared for Van: </a:t>
            </a:r>
            <a:r>
              <a:rPr lang="en-US" sz="1400" b="1" dirty="0">
                <a:solidFill>
                  <a:srgbClr val="FF0000"/>
                </a:solidFill>
              </a:rPr>
              <a:t>0.90</a:t>
            </a:r>
          </a:p>
          <a:p>
            <a:endParaRPr lang="en-US" sz="1400" dirty="0"/>
          </a:p>
          <a:p>
            <a:r>
              <a:rPr lang="en-US" sz="1400" dirty="0"/>
              <a:t>Results for body type: </a:t>
            </a:r>
            <a:r>
              <a:rPr lang="en-US" sz="1400" dirty="0" err="1"/>
              <a:t>Ext_Truck</a:t>
            </a:r>
            <a:endParaRPr lang="en-US" sz="1400" dirty="0"/>
          </a:p>
          <a:p>
            <a:r>
              <a:rPr lang="en-US" sz="1400" dirty="0"/>
              <a:t>Mean Squared Error (MSE) for </a:t>
            </a:r>
            <a:r>
              <a:rPr lang="en-US" sz="1400" dirty="0" err="1"/>
              <a:t>Ext_Truck</a:t>
            </a:r>
            <a:r>
              <a:rPr lang="en-US" sz="1400" dirty="0"/>
              <a:t>: 10897783.038772535</a:t>
            </a:r>
          </a:p>
          <a:p>
            <a:r>
              <a:rPr lang="en-US" sz="1400" dirty="0"/>
              <a:t>R-squared for </a:t>
            </a:r>
            <a:r>
              <a:rPr lang="en-US" sz="1400" dirty="0" err="1"/>
              <a:t>Ext_Truck</a:t>
            </a:r>
            <a:r>
              <a:rPr lang="en-US" sz="14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0.80</a:t>
            </a:r>
          </a:p>
          <a:p>
            <a:endParaRPr lang="en-US" sz="1400" dirty="0"/>
          </a:p>
          <a:p>
            <a:r>
              <a:rPr lang="en-US" sz="1400" dirty="0"/>
              <a:t>Results for body type: Truck</a:t>
            </a:r>
          </a:p>
          <a:p>
            <a:r>
              <a:rPr lang="en-US" sz="1400" dirty="0"/>
              <a:t>Mean Squared Error (MSE) for Truck: 6157521.683741982</a:t>
            </a:r>
          </a:p>
          <a:p>
            <a:r>
              <a:rPr lang="en-US" sz="1400" dirty="0"/>
              <a:t>R-squared for Truck: </a:t>
            </a:r>
            <a:r>
              <a:rPr lang="en-US" sz="1400" b="1" dirty="0">
                <a:solidFill>
                  <a:srgbClr val="FF0000"/>
                </a:solidFill>
              </a:rPr>
              <a:t>0.85</a:t>
            </a:r>
          </a:p>
        </p:txBody>
      </p:sp>
    </p:spTree>
    <p:extLst>
      <p:ext uri="{BB962C8B-B14F-4D97-AF65-F5344CB8AC3E}">
        <p14:creationId xmlns:p14="http://schemas.microsoft.com/office/powerpoint/2010/main" val="301990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8A06D-3269-1A68-701F-12AA4B94D03B}"/>
              </a:ext>
            </a:extLst>
          </p:cNvPr>
          <p:cNvSpPr txBox="1"/>
          <p:nvPr/>
        </p:nvSpPr>
        <p:spPr>
          <a:xfrm>
            <a:off x="1232452" y="177800"/>
            <a:ext cx="10495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Question</a:t>
            </a:r>
            <a:endParaRPr lang="en-US" sz="4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7B340-B6C2-CD02-6190-8F9A7EDE33A3}"/>
              </a:ext>
            </a:extLst>
          </p:cNvPr>
          <p:cNvSpPr txBox="1"/>
          <p:nvPr/>
        </p:nvSpPr>
        <p:spPr>
          <a:xfrm>
            <a:off x="1082519" y="1594236"/>
            <a:ext cx="94728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How much will your next car cost?</a:t>
            </a:r>
          </a:p>
          <a:p>
            <a:pPr algn="ctr"/>
            <a:endParaRPr lang="en-US" sz="4400" i="1" dirty="0"/>
          </a:p>
          <a:p>
            <a:pPr algn="ctr"/>
            <a:r>
              <a:rPr lang="en-US" sz="4400" i="1" dirty="0"/>
              <a:t>Or</a:t>
            </a:r>
          </a:p>
          <a:p>
            <a:pPr algn="ctr"/>
            <a:endParaRPr lang="en-US" sz="4400" i="1" dirty="0"/>
          </a:p>
          <a:p>
            <a:pPr algn="ctr"/>
            <a:r>
              <a:rPr lang="en-US" sz="4400" i="1" dirty="0"/>
              <a:t>Can we predict used car prices with ML?</a:t>
            </a:r>
          </a:p>
        </p:txBody>
      </p:sp>
    </p:spTree>
    <p:extLst>
      <p:ext uri="{BB962C8B-B14F-4D97-AF65-F5344CB8AC3E}">
        <p14:creationId xmlns:p14="http://schemas.microsoft.com/office/powerpoint/2010/main" val="106564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63A1D-D27C-724C-DD0B-99FEE39BC6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"/>
          <a:stretch/>
        </p:blipFill>
        <p:spPr>
          <a:xfrm>
            <a:off x="144683" y="1661427"/>
            <a:ext cx="6301451" cy="3915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76F0C1-8CF5-447A-F07B-25623C851E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3"/>
          <a:stretch/>
        </p:blipFill>
        <p:spPr>
          <a:xfrm>
            <a:off x="6096000" y="1671322"/>
            <a:ext cx="6024630" cy="3895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476223-3B29-2CFE-1357-D193FB2DFB50}"/>
              </a:ext>
            </a:extLst>
          </p:cNvPr>
          <p:cNvSpPr txBox="1"/>
          <p:nvPr/>
        </p:nvSpPr>
        <p:spPr>
          <a:xfrm>
            <a:off x="3667728" y="5586464"/>
            <a:ext cx="6096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Results for body type: </a:t>
            </a:r>
            <a:r>
              <a:rPr lang="en-US" sz="1800" dirty="0" err="1"/>
              <a:t>Crew_Truck</a:t>
            </a:r>
            <a:endParaRPr lang="en-US" sz="1800" dirty="0"/>
          </a:p>
          <a:p>
            <a:r>
              <a:rPr lang="en-US" sz="1800" dirty="0"/>
              <a:t>Mean Squared Error (MSE) for </a:t>
            </a:r>
            <a:r>
              <a:rPr lang="en-US" sz="1800" dirty="0" err="1"/>
              <a:t>Crew_Truck</a:t>
            </a:r>
            <a:r>
              <a:rPr lang="en-US" sz="1800" dirty="0"/>
              <a:t>: 27749827.72891401</a:t>
            </a:r>
          </a:p>
          <a:p>
            <a:r>
              <a:rPr lang="en-US" sz="1800" dirty="0"/>
              <a:t>R-squared for </a:t>
            </a:r>
            <a:r>
              <a:rPr lang="en-US" sz="1800" dirty="0" err="1"/>
              <a:t>Crew_Truck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FF0000"/>
                </a:solidFill>
              </a:rPr>
              <a:t>0.72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0B61A-C351-05C9-AD83-504F159B56A4}"/>
              </a:ext>
            </a:extLst>
          </p:cNvPr>
          <p:cNvSpPr txBox="1"/>
          <p:nvPr/>
        </p:nvSpPr>
        <p:spPr>
          <a:xfrm>
            <a:off x="512086" y="0"/>
            <a:ext cx="111678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Data Analysis: Summary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44132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B43BB6-D9D1-2F26-D13E-A605A18E1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257"/>
            <a:ext cx="6492253" cy="3895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D46DC-30FE-EAD7-9EA6-3A8F9665B6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" r="8303"/>
          <a:stretch/>
        </p:blipFill>
        <p:spPr>
          <a:xfrm>
            <a:off x="6169306" y="1571257"/>
            <a:ext cx="5764194" cy="3895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FDE086-5B36-4EEC-AAF2-AE845C78FA0B}"/>
              </a:ext>
            </a:extLst>
          </p:cNvPr>
          <p:cNvSpPr txBox="1"/>
          <p:nvPr/>
        </p:nvSpPr>
        <p:spPr>
          <a:xfrm>
            <a:off x="512086" y="0"/>
            <a:ext cx="111678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Data Analysis: Summary</a:t>
            </a:r>
            <a:endParaRPr lang="en-US" sz="3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A7C1D-BC72-4849-F200-C0AA13572FE1}"/>
              </a:ext>
            </a:extLst>
          </p:cNvPr>
          <p:cNvSpPr txBox="1"/>
          <p:nvPr/>
        </p:nvSpPr>
        <p:spPr>
          <a:xfrm>
            <a:off x="3690877" y="5710535"/>
            <a:ext cx="6096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Results for body type: Sedan</a:t>
            </a:r>
          </a:p>
          <a:p>
            <a:r>
              <a:rPr lang="en-US" sz="1800" dirty="0"/>
              <a:t>Mean Squared Error (MSE) for Sedan: 13128699.078272583</a:t>
            </a:r>
          </a:p>
          <a:p>
            <a:r>
              <a:rPr lang="en-US" sz="1800" dirty="0"/>
              <a:t>R-squared for Sedan: </a:t>
            </a:r>
            <a:r>
              <a:rPr lang="en-US" sz="1800" b="1" dirty="0">
                <a:solidFill>
                  <a:srgbClr val="FF0000"/>
                </a:solidFill>
              </a:rPr>
              <a:t>0.78</a:t>
            </a:r>
          </a:p>
        </p:txBody>
      </p:sp>
    </p:spTree>
    <p:extLst>
      <p:ext uri="{BB962C8B-B14F-4D97-AF65-F5344CB8AC3E}">
        <p14:creationId xmlns:p14="http://schemas.microsoft.com/office/powerpoint/2010/main" val="943668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9C1B3-18D8-EAF4-E4B3-59D534946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6709"/>
            <a:ext cx="6448406" cy="38690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A82575-E6B2-3335-5982-807AE72507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9"/>
          <a:stretch/>
        </p:blipFill>
        <p:spPr>
          <a:xfrm>
            <a:off x="5970608" y="1397461"/>
            <a:ext cx="6101788" cy="3938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450439-4E3D-81E9-407D-BE3DDD044792}"/>
              </a:ext>
            </a:extLst>
          </p:cNvPr>
          <p:cNvSpPr txBox="1"/>
          <p:nvPr/>
        </p:nvSpPr>
        <p:spPr>
          <a:xfrm>
            <a:off x="512086" y="0"/>
            <a:ext cx="111678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Data Analysis: Summary</a:t>
            </a:r>
            <a:endParaRPr lang="en-US" sz="3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CCD36-A39C-24C7-8550-8E2DF8565F60}"/>
              </a:ext>
            </a:extLst>
          </p:cNvPr>
          <p:cNvSpPr txBox="1"/>
          <p:nvPr/>
        </p:nvSpPr>
        <p:spPr>
          <a:xfrm>
            <a:off x="3399924" y="5594441"/>
            <a:ext cx="6096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Results for body type: Minivan</a:t>
            </a:r>
          </a:p>
          <a:p>
            <a:r>
              <a:rPr lang="en-US" sz="1800" dirty="0"/>
              <a:t>Mean Squared Error (MSE) for Minivan: 4355316.656488592</a:t>
            </a:r>
          </a:p>
          <a:p>
            <a:r>
              <a:rPr lang="en-US" sz="1800" dirty="0"/>
              <a:t>R-squared for Minivan: </a:t>
            </a:r>
            <a:r>
              <a:rPr lang="en-US" sz="1800" b="1" dirty="0">
                <a:solidFill>
                  <a:srgbClr val="FF0000"/>
                </a:solidFill>
              </a:rPr>
              <a:t>0.91</a:t>
            </a:r>
          </a:p>
        </p:txBody>
      </p:sp>
    </p:spTree>
    <p:extLst>
      <p:ext uri="{BB962C8B-B14F-4D97-AF65-F5344CB8AC3E}">
        <p14:creationId xmlns:p14="http://schemas.microsoft.com/office/powerpoint/2010/main" val="1944245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BF390-5028-F923-53BF-CA4057D89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636"/>
            <a:ext cx="6492253" cy="38953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85F41-5523-6BDB-0048-3E6D7CABC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" r="8480"/>
          <a:stretch/>
        </p:blipFill>
        <p:spPr>
          <a:xfrm>
            <a:off x="6096000" y="1403148"/>
            <a:ext cx="5798916" cy="3895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C17A74-4D79-9C4D-13FD-E959FFE7AAFF}"/>
              </a:ext>
            </a:extLst>
          </p:cNvPr>
          <p:cNvSpPr txBox="1"/>
          <p:nvPr/>
        </p:nvSpPr>
        <p:spPr>
          <a:xfrm>
            <a:off x="512086" y="0"/>
            <a:ext cx="111678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Data Analysis: Summary</a:t>
            </a:r>
            <a:endParaRPr lang="en-US" sz="3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B77E22-9641-2FD7-716C-79425F496784}"/>
              </a:ext>
            </a:extLst>
          </p:cNvPr>
          <p:cNvSpPr txBox="1"/>
          <p:nvPr/>
        </p:nvSpPr>
        <p:spPr>
          <a:xfrm>
            <a:off x="3818198" y="5720976"/>
            <a:ext cx="6096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Results for body type: Wagon</a:t>
            </a:r>
          </a:p>
          <a:p>
            <a:r>
              <a:rPr lang="en-US" sz="1800" dirty="0"/>
              <a:t>Mean Squared Error (MSE) for Wagon: 5515284.175321737</a:t>
            </a:r>
          </a:p>
          <a:p>
            <a:r>
              <a:rPr lang="en-US" sz="1800" dirty="0"/>
              <a:t>R-squared for Wagon: </a:t>
            </a:r>
            <a:r>
              <a:rPr lang="en-US" sz="1800" b="1" dirty="0">
                <a:solidFill>
                  <a:srgbClr val="FF0000"/>
                </a:solidFill>
              </a:rPr>
              <a:t>0.90</a:t>
            </a:r>
          </a:p>
        </p:txBody>
      </p:sp>
    </p:spTree>
    <p:extLst>
      <p:ext uri="{BB962C8B-B14F-4D97-AF65-F5344CB8AC3E}">
        <p14:creationId xmlns:p14="http://schemas.microsoft.com/office/powerpoint/2010/main" val="2848877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E4C2A4-BA06-20F7-507B-E3BAAC925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10" y="1084162"/>
            <a:ext cx="8353425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7A6001-B9C1-C59C-B9AC-8E67EF48F65F}"/>
              </a:ext>
            </a:extLst>
          </p:cNvPr>
          <p:cNvSpPr txBox="1"/>
          <p:nvPr/>
        </p:nvSpPr>
        <p:spPr>
          <a:xfrm>
            <a:off x="512086" y="0"/>
            <a:ext cx="111678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Data Analysis: Summary</a:t>
            </a:r>
            <a:endParaRPr lang="en-US" sz="3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FFDAD-EF19-E78D-5F97-02C16BBBA244}"/>
              </a:ext>
            </a:extLst>
          </p:cNvPr>
          <p:cNvSpPr txBox="1"/>
          <p:nvPr/>
        </p:nvSpPr>
        <p:spPr>
          <a:xfrm>
            <a:off x="3154102" y="3015205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0.73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A62C7-E2D2-8B0E-F00B-F3C706FD045F}"/>
              </a:ext>
            </a:extLst>
          </p:cNvPr>
          <p:cNvSpPr txBox="1"/>
          <p:nvPr/>
        </p:nvSpPr>
        <p:spPr>
          <a:xfrm>
            <a:off x="2442259" y="1072498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0.78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0E644-D7AF-D536-1DBE-9F914C3CB54B}"/>
              </a:ext>
            </a:extLst>
          </p:cNvPr>
          <p:cNvSpPr txBox="1"/>
          <p:nvPr/>
        </p:nvSpPr>
        <p:spPr>
          <a:xfrm>
            <a:off x="4473677" y="5004630"/>
            <a:ext cx="61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6BAED-E0F1-C292-7F2D-42AC898BA29B}"/>
              </a:ext>
            </a:extLst>
          </p:cNvPr>
          <p:cNvSpPr txBox="1"/>
          <p:nvPr/>
        </p:nvSpPr>
        <p:spPr>
          <a:xfrm>
            <a:off x="3808072" y="4818730"/>
            <a:ext cx="61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0.72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E0D3E-0E9B-9E1E-DF6D-AAB9C6D1013A}"/>
              </a:ext>
            </a:extLst>
          </p:cNvPr>
          <p:cNvSpPr txBox="1"/>
          <p:nvPr/>
        </p:nvSpPr>
        <p:spPr>
          <a:xfrm>
            <a:off x="5162035" y="5024979"/>
            <a:ext cx="61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0.91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90D7C-5C9B-8DA0-F5F5-7AB2EEF7117C}"/>
              </a:ext>
            </a:extLst>
          </p:cNvPr>
          <p:cNvSpPr txBox="1"/>
          <p:nvPr/>
        </p:nvSpPr>
        <p:spPr>
          <a:xfrm>
            <a:off x="7132506" y="5283314"/>
            <a:ext cx="61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0.83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72962-4FB2-2AA5-CF73-2B8DA124C736}"/>
              </a:ext>
            </a:extLst>
          </p:cNvPr>
          <p:cNvSpPr txBox="1"/>
          <p:nvPr/>
        </p:nvSpPr>
        <p:spPr>
          <a:xfrm>
            <a:off x="5796022" y="5098648"/>
            <a:ext cx="61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0.76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450C82-F82C-96DF-87DD-DB12D52DCF3B}"/>
              </a:ext>
            </a:extLst>
          </p:cNvPr>
          <p:cNvSpPr txBox="1"/>
          <p:nvPr/>
        </p:nvSpPr>
        <p:spPr>
          <a:xfrm>
            <a:off x="6517908" y="5155630"/>
            <a:ext cx="61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EE74A-1065-7CC5-E8D1-AB6CDB556589}"/>
              </a:ext>
            </a:extLst>
          </p:cNvPr>
          <p:cNvSpPr txBox="1"/>
          <p:nvPr/>
        </p:nvSpPr>
        <p:spPr>
          <a:xfrm>
            <a:off x="7835274" y="5373962"/>
            <a:ext cx="61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2745DB-FBBF-594F-9583-80C9AC2F47DF}"/>
              </a:ext>
            </a:extLst>
          </p:cNvPr>
          <p:cNvSpPr txBox="1"/>
          <p:nvPr/>
        </p:nvSpPr>
        <p:spPr>
          <a:xfrm>
            <a:off x="8449872" y="5340296"/>
            <a:ext cx="61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309B5-A34F-0EE4-4333-F933D5DA83E1}"/>
              </a:ext>
            </a:extLst>
          </p:cNvPr>
          <p:cNvSpPr txBox="1"/>
          <p:nvPr/>
        </p:nvSpPr>
        <p:spPr>
          <a:xfrm>
            <a:off x="9152640" y="5361496"/>
            <a:ext cx="61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0.85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BCF1B-B65F-9C93-2F29-EB98C4F1688E}"/>
              </a:ext>
            </a:extLst>
          </p:cNvPr>
          <p:cNvSpPr txBox="1"/>
          <p:nvPr/>
        </p:nvSpPr>
        <p:spPr>
          <a:xfrm>
            <a:off x="463770" y="5785502"/>
            <a:ext cx="2158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r</a:t>
            </a:r>
            <a:r>
              <a:rPr lang="en-US" sz="4000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334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91B462-B130-393F-5D37-2A3A20CEDDA9}"/>
              </a:ext>
            </a:extLst>
          </p:cNvPr>
          <p:cNvSpPr txBox="1"/>
          <p:nvPr/>
        </p:nvSpPr>
        <p:spPr>
          <a:xfrm>
            <a:off x="0" y="-1"/>
            <a:ext cx="111678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Conclusion</a:t>
            </a:r>
            <a:endParaRPr lang="en-US" sz="38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555B2-F433-AFAD-43E7-D711EAA07351}"/>
              </a:ext>
            </a:extLst>
          </p:cNvPr>
          <p:cNvSpPr txBox="1"/>
          <p:nvPr/>
        </p:nvSpPr>
        <p:spPr>
          <a:xfrm>
            <a:off x="1244600" y="1263134"/>
            <a:ext cx="10261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Began development of </a:t>
            </a:r>
            <a:r>
              <a:rPr lang="en-US" sz="3200" dirty="0" err="1"/>
              <a:t>CarGenie</a:t>
            </a:r>
            <a:r>
              <a:rPr lang="en-US" sz="3200" dirty="0"/>
              <a:t> with analysis of public data. </a:t>
            </a:r>
          </a:p>
          <a:p>
            <a:endParaRPr lang="en-US" sz="3200" dirty="0"/>
          </a:p>
          <a:p>
            <a:r>
              <a:rPr lang="en-US" sz="3200" dirty="0"/>
              <a:t>Identified MMR as a source of bias.</a:t>
            </a:r>
          </a:p>
          <a:p>
            <a:endParaRPr lang="en-US" sz="3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Applied m</a:t>
            </a:r>
            <a:r>
              <a:rPr lang="en-US" sz="3200" dirty="0">
                <a:solidFill>
                  <a:srgbClr val="111111"/>
                </a:solidFill>
                <a:latin typeface="-apple-system"/>
              </a:rPr>
              <a:t>ultiple regression analysis methods.</a:t>
            </a:r>
          </a:p>
          <a:p>
            <a:endParaRPr lang="en-US" sz="3200" dirty="0">
              <a:solidFill>
                <a:srgbClr val="111111"/>
              </a:solidFill>
              <a:latin typeface="-apple-system"/>
            </a:endParaRPr>
          </a:p>
          <a:p>
            <a:r>
              <a:rPr lang="en-US" sz="3200" dirty="0">
                <a:solidFill>
                  <a:srgbClr val="111111"/>
                </a:solidFill>
                <a:latin typeface="-apple-system"/>
              </a:rPr>
              <a:t>Separating car body types and using a random forest model gave the higher r2 values and lowest residuals.</a:t>
            </a:r>
          </a:p>
          <a:p>
            <a:endParaRPr lang="en-US" sz="3200" dirty="0">
              <a:solidFill>
                <a:srgbClr val="111111"/>
              </a:solidFill>
              <a:latin typeface="-apple-system"/>
            </a:endParaRPr>
          </a:p>
          <a:p>
            <a:r>
              <a:rPr lang="en-US" sz="3200" dirty="0">
                <a:solidFill>
                  <a:srgbClr val="111111"/>
                </a:solidFill>
                <a:latin typeface="-apple-system"/>
              </a:rPr>
              <a:t> </a:t>
            </a:r>
            <a:endParaRPr lang="en-US" sz="3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7420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E020D-B668-575B-13C1-81F24E2C50E6}"/>
              </a:ext>
            </a:extLst>
          </p:cNvPr>
          <p:cNvSpPr txBox="1"/>
          <p:nvPr/>
        </p:nvSpPr>
        <p:spPr>
          <a:xfrm>
            <a:off x="659406" y="18403"/>
            <a:ext cx="11167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Source Data: </a:t>
            </a:r>
            <a:r>
              <a:rPr lang="en-US" sz="3800" i="1" dirty="0"/>
              <a:t>“</a:t>
            </a:r>
            <a:r>
              <a:rPr lang="en-US" sz="3800" b="0" i="1" dirty="0">
                <a:solidFill>
                  <a:srgbClr val="3C4043"/>
                </a:solidFill>
                <a:effectLst/>
                <a:latin typeface="Inter"/>
              </a:rPr>
              <a:t>Vehicle Sales and Market Trends Dataset”</a:t>
            </a:r>
            <a:endParaRPr lang="en-US" sz="3800" i="1" dirty="0"/>
          </a:p>
          <a:p>
            <a:pPr algn="ctr"/>
            <a:endParaRPr lang="en-US" sz="3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5366F-1D6B-12D5-4907-0947C7910F94}"/>
              </a:ext>
            </a:extLst>
          </p:cNvPr>
          <p:cNvSpPr txBox="1"/>
          <p:nvPr/>
        </p:nvSpPr>
        <p:spPr>
          <a:xfrm>
            <a:off x="659406" y="1503680"/>
            <a:ext cx="1109472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b="0" i="0" dirty="0">
                <a:solidFill>
                  <a:srgbClr val="3C4043"/>
                </a:solidFill>
                <a:effectLst/>
                <a:latin typeface="Inter"/>
              </a:rPr>
              <a:t>The </a:t>
            </a:r>
            <a:r>
              <a:rPr lang="en-US" sz="2400" b="0" i="1" dirty="0">
                <a:solidFill>
                  <a:srgbClr val="3C4043"/>
                </a:solidFill>
                <a:effectLst/>
                <a:latin typeface="Inter"/>
              </a:rPr>
              <a:t>"Vehicle Sales and Market Trends Dataset"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ter"/>
              </a:rPr>
              <a:t> provides a comprehensive collection of information pertaining to the sales transactions of various vehicles. This dataset encompasses details such as the </a:t>
            </a:r>
            <a:r>
              <a:rPr lang="en-US" sz="2800" b="1" i="1" dirty="0">
                <a:solidFill>
                  <a:srgbClr val="3C4043"/>
                </a:solidFill>
                <a:effectLst/>
                <a:latin typeface="Inter"/>
              </a:rPr>
              <a:t>year</a:t>
            </a:r>
            <a:r>
              <a:rPr lang="en-US" sz="2400" b="1" i="1" dirty="0">
                <a:solidFill>
                  <a:srgbClr val="3C4043"/>
                </a:solidFill>
                <a:effectLst/>
                <a:latin typeface="Inter"/>
              </a:rPr>
              <a:t>,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sz="2800" b="1" i="1" dirty="0">
                <a:solidFill>
                  <a:srgbClr val="3C4043"/>
                </a:solidFill>
                <a:effectLst/>
                <a:latin typeface="Inter"/>
              </a:rPr>
              <a:t>make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ter"/>
              </a:rPr>
              <a:t>, </a:t>
            </a:r>
            <a:r>
              <a:rPr lang="en-US" sz="2800" b="1" i="1" dirty="0">
                <a:solidFill>
                  <a:srgbClr val="3C4043"/>
                </a:solidFill>
                <a:effectLst/>
                <a:latin typeface="Inter"/>
              </a:rPr>
              <a:t>model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ter"/>
              </a:rPr>
              <a:t>, </a:t>
            </a:r>
            <a:r>
              <a:rPr lang="en-US" sz="2800" b="1" i="1" dirty="0">
                <a:solidFill>
                  <a:srgbClr val="3C4043"/>
                </a:solidFill>
                <a:effectLst/>
                <a:latin typeface="Inter"/>
              </a:rPr>
              <a:t>trim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ter"/>
              </a:rPr>
              <a:t>, </a:t>
            </a:r>
            <a:r>
              <a:rPr lang="en-US" sz="2800" b="1" i="1" dirty="0">
                <a:solidFill>
                  <a:srgbClr val="3C4043"/>
                </a:solidFill>
                <a:effectLst/>
                <a:latin typeface="Inter"/>
              </a:rPr>
              <a:t>body</a:t>
            </a:r>
            <a:r>
              <a:rPr lang="en-US" sz="2800" b="1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sz="2400" i="0" dirty="0">
                <a:solidFill>
                  <a:srgbClr val="3C4043"/>
                </a:solidFill>
                <a:effectLst/>
                <a:latin typeface="Inter"/>
              </a:rPr>
              <a:t>type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ter"/>
              </a:rPr>
              <a:t>, </a:t>
            </a:r>
            <a:r>
              <a:rPr lang="en-US" sz="2800" b="1" i="1" dirty="0">
                <a:solidFill>
                  <a:srgbClr val="3C4043"/>
                </a:solidFill>
                <a:effectLst/>
                <a:latin typeface="Inter"/>
              </a:rPr>
              <a:t>transmission</a:t>
            </a:r>
            <a:r>
              <a:rPr lang="en-US" sz="2800" b="1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sz="2400" i="0" dirty="0">
                <a:solidFill>
                  <a:srgbClr val="3C4043"/>
                </a:solidFill>
                <a:effectLst/>
                <a:latin typeface="Inter"/>
              </a:rPr>
              <a:t>type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ter"/>
              </a:rPr>
              <a:t>, </a:t>
            </a:r>
            <a:r>
              <a:rPr lang="en-US" sz="2800" b="1" i="1" dirty="0">
                <a:solidFill>
                  <a:srgbClr val="3C4043"/>
                </a:solidFill>
                <a:effectLst/>
                <a:latin typeface="Inter"/>
              </a:rPr>
              <a:t>VIN </a:t>
            </a:r>
            <a:r>
              <a:rPr lang="en-US" sz="2400" i="1" dirty="0">
                <a:solidFill>
                  <a:srgbClr val="3C4043"/>
                </a:solidFill>
                <a:effectLst/>
                <a:latin typeface="Inter"/>
              </a:rPr>
              <a:t>(Vehicle Identification Number),</a:t>
            </a:r>
            <a:r>
              <a:rPr lang="en-US" sz="2400" b="1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sz="2800" b="1" i="1" dirty="0">
                <a:solidFill>
                  <a:srgbClr val="3C4043"/>
                </a:solidFill>
                <a:effectLst/>
                <a:latin typeface="Inter"/>
              </a:rPr>
              <a:t>state</a:t>
            </a:r>
            <a:r>
              <a:rPr lang="en-US" sz="2800" b="1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sz="2400" i="0" dirty="0">
                <a:solidFill>
                  <a:srgbClr val="3C4043"/>
                </a:solidFill>
                <a:effectLst/>
                <a:latin typeface="Inter"/>
              </a:rPr>
              <a:t>of registration</a:t>
            </a:r>
            <a:r>
              <a:rPr lang="en-US" sz="2400" b="1" i="0" dirty="0">
                <a:solidFill>
                  <a:srgbClr val="3C4043"/>
                </a:solidFill>
                <a:effectLst/>
                <a:latin typeface="Inter"/>
              </a:rPr>
              <a:t>,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sz="2800" b="1" i="1" dirty="0">
                <a:solidFill>
                  <a:srgbClr val="3C4043"/>
                </a:solidFill>
                <a:effectLst/>
                <a:latin typeface="Inter"/>
              </a:rPr>
              <a:t>condition </a:t>
            </a:r>
            <a:r>
              <a:rPr lang="en-US" sz="2400" i="1" dirty="0">
                <a:solidFill>
                  <a:srgbClr val="3C4043"/>
                </a:solidFill>
                <a:effectLst/>
                <a:latin typeface="Inter"/>
              </a:rPr>
              <a:t>rating</a:t>
            </a:r>
            <a:r>
              <a:rPr lang="en-US" sz="2400" b="1" i="0" dirty="0">
                <a:solidFill>
                  <a:srgbClr val="3C4043"/>
                </a:solidFill>
                <a:effectLst/>
                <a:latin typeface="Inter"/>
              </a:rPr>
              <a:t>, </a:t>
            </a:r>
            <a:r>
              <a:rPr lang="en-US" sz="2800" b="1" i="1" dirty="0">
                <a:solidFill>
                  <a:srgbClr val="3C4043"/>
                </a:solidFill>
                <a:effectLst/>
                <a:latin typeface="Inter"/>
              </a:rPr>
              <a:t>odometer </a:t>
            </a:r>
            <a:r>
              <a:rPr lang="en-US" sz="2400" i="1" dirty="0">
                <a:solidFill>
                  <a:srgbClr val="3C4043"/>
                </a:solidFill>
                <a:effectLst/>
                <a:latin typeface="Inter"/>
              </a:rPr>
              <a:t>reading</a:t>
            </a:r>
            <a:r>
              <a:rPr lang="en-US" sz="2400" i="0" dirty="0">
                <a:solidFill>
                  <a:srgbClr val="3C4043"/>
                </a:solidFill>
                <a:effectLst/>
                <a:latin typeface="Inter"/>
              </a:rPr>
              <a:t>,</a:t>
            </a:r>
            <a:r>
              <a:rPr lang="en-US" sz="2400" b="1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sz="2800" b="1" i="1" dirty="0">
                <a:solidFill>
                  <a:srgbClr val="3C4043"/>
                </a:solidFill>
                <a:effectLst/>
                <a:latin typeface="Inter"/>
              </a:rPr>
              <a:t>exterior</a:t>
            </a:r>
            <a:r>
              <a:rPr lang="en-US" sz="2400" b="1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ter"/>
              </a:rPr>
              <a:t>and </a:t>
            </a:r>
            <a:r>
              <a:rPr lang="en-US" sz="2800" b="1" i="1" dirty="0">
                <a:solidFill>
                  <a:srgbClr val="3C4043"/>
                </a:solidFill>
                <a:effectLst/>
                <a:latin typeface="Inter"/>
              </a:rPr>
              <a:t>interior</a:t>
            </a:r>
            <a:r>
              <a:rPr lang="en-US" sz="2400" b="1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sz="2400" i="0" dirty="0">
                <a:solidFill>
                  <a:srgbClr val="3C4043"/>
                </a:solidFill>
                <a:effectLst/>
                <a:latin typeface="Inter"/>
              </a:rPr>
              <a:t>colors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ter"/>
              </a:rPr>
              <a:t>, </a:t>
            </a:r>
            <a:r>
              <a:rPr lang="en-US" sz="2800" b="1" i="1" dirty="0">
                <a:solidFill>
                  <a:srgbClr val="3C4043"/>
                </a:solidFill>
                <a:effectLst/>
                <a:latin typeface="Inter"/>
              </a:rPr>
              <a:t>seller</a:t>
            </a:r>
            <a:r>
              <a:rPr lang="en-US" sz="2400" b="1" i="1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sz="2400" i="0" dirty="0">
                <a:solidFill>
                  <a:srgbClr val="3C4043"/>
                </a:solidFill>
                <a:effectLst/>
                <a:latin typeface="Inter"/>
              </a:rPr>
              <a:t>information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ter"/>
              </a:rPr>
              <a:t>, </a:t>
            </a:r>
            <a:r>
              <a:rPr lang="en-US" sz="2800" b="1" i="1" dirty="0">
                <a:solidFill>
                  <a:srgbClr val="3C4043"/>
                </a:solidFill>
                <a:effectLst/>
                <a:latin typeface="Inter"/>
              </a:rPr>
              <a:t>MMR</a:t>
            </a:r>
            <a:r>
              <a:rPr lang="en-US" sz="2400" b="1" i="1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sz="2400" i="1" dirty="0">
                <a:solidFill>
                  <a:srgbClr val="3C4043"/>
                </a:solidFill>
                <a:effectLst/>
                <a:latin typeface="Inter"/>
              </a:rPr>
              <a:t>(Manheim Market Report)</a:t>
            </a:r>
            <a:r>
              <a:rPr lang="en-US" sz="240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ter"/>
              </a:rPr>
              <a:t>values, </a:t>
            </a:r>
            <a:r>
              <a:rPr lang="en-US" sz="2800" b="1" i="1" dirty="0">
                <a:solidFill>
                  <a:srgbClr val="3C4043"/>
                </a:solidFill>
                <a:effectLst/>
                <a:latin typeface="Inter"/>
              </a:rPr>
              <a:t>selling price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ter"/>
              </a:rPr>
              <a:t>, and </a:t>
            </a:r>
            <a:r>
              <a:rPr lang="en-US" sz="2800" b="1" i="1" dirty="0">
                <a:solidFill>
                  <a:srgbClr val="3C4043"/>
                </a:solidFill>
                <a:effectLst/>
                <a:latin typeface="Inter"/>
              </a:rPr>
              <a:t>sale date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ter"/>
              </a:rPr>
              <a:t>.</a:t>
            </a:r>
          </a:p>
          <a:p>
            <a:endParaRPr lang="en-US" sz="2400" dirty="0">
              <a:solidFill>
                <a:srgbClr val="3C4043"/>
              </a:solidFill>
              <a:latin typeface="Inter"/>
            </a:endParaRP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https://www.kaggle.com/datasets/syedanwarafridi/vehicle-sales-data/data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163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5A4EB-17D8-87DF-998B-9B88D7F000B0}"/>
              </a:ext>
            </a:extLst>
          </p:cNvPr>
          <p:cNvSpPr txBox="1"/>
          <p:nvPr/>
        </p:nvSpPr>
        <p:spPr>
          <a:xfrm>
            <a:off x="578126" y="13315"/>
            <a:ext cx="11167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Exploratory Data Analysis 1</a:t>
            </a:r>
            <a:endParaRPr lang="en-US" sz="3800" i="1" dirty="0"/>
          </a:p>
          <a:p>
            <a:pPr algn="ctr"/>
            <a:endParaRPr lang="en-US" sz="3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33C89-0CD8-841A-B6A3-180F48E9DFE0}"/>
              </a:ext>
            </a:extLst>
          </p:cNvPr>
          <p:cNvSpPr txBox="1"/>
          <p:nvPr/>
        </p:nvSpPr>
        <p:spPr>
          <a:xfrm>
            <a:off x="7680324" y="1234009"/>
            <a:ext cx="3508660" cy="364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unique values: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               96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             973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              1963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               87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transmission         4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             550297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              64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              46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interior            17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seller           14263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saledate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3766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79D92-788B-1BB2-7DF7-A4096513F018}"/>
              </a:ext>
            </a:extLst>
          </p:cNvPr>
          <p:cNvSpPr txBox="1"/>
          <p:nvPr/>
        </p:nvSpPr>
        <p:spPr>
          <a:xfrm>
            <a:off x="887555" y="1234009"/>
            <a:ext cx="6629400" cy="542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   Column        Non-Null Count 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  ------        --------------   ----- 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year          558837 non-null  int64 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  make          548536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  model         548438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  trim          548186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  body          545642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  transmission  493485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  vin           558833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   state         558837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   condition     547017 non-null  float64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   odometer      558743 non-null  float64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  color         558088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11  interior      558088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12  seller        558837 non-null  object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13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558799 non-null  float64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14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sellingprice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558825 non-null  float64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15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saledate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558825 non-null  object </a:t>
            </a:r>
          </a:p>
        </p:txBody>
      </p:sp>
    </p:spTree>
    <p:extLst>
      <p:ext uri="{BB962C8B-B14F-4D97-AF65-F5344CB8AC3E}">
        <p14:creationId xmlns:p14="http://schemas.microsoft.com/office/powerpoint/2010/main" val="328978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FD688B-B7CD-7180-3DAC-5F08119F845B}"/>
              </a:ext>
            </a:extLst>
          </p:cNvPr>
          <p:cNvSpPr txBox="1"/>
          <p:nvPr/>
        </p:nvSpPr>
        <p:spPr>
          <a:xfrm>
            <a:off x="578126" y="-7192"/>
            <a:ext cx="11167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Exploratory Data Analysis 2</a:t>
            </a:r>
            <a:endParaRPr lang="en-US" sz="3800" i="1" dirty="0"/>
          </a:p>
          <a:p>
            <a:pPr algn="ctr"/>
            <a:endParaRPr lang="en-US" sz="32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8CE461-51CC-F3FB-E5FF-B46991D268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8" r="63817"/>
          <a:stretch/>
        </p:blipFill>
        <p:spPr>
          <a:xfrm>
            <a:off x="36133" y="1221993"/>
            <a:ext cx="11510134" cy="2910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3461E9-8193-47B9-5DE6-381C1F183655}"/>
              </a:ext>
            </a:extLst>
          </p:cNvPr>
          <p:cNvSpPr txBox="1"/>
          <p:nvPr/>
        </p:nvSpPr>
        <p:spPr>
          <a:xfrm>
            <a:off x="5791200" y="4569255"/>
            <a:ext cx="3667125" cy="214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             2015.0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           49.0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odometer        999999.0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182000.0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sellingprice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230000.0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2AC9E-AF27-5868-42D7-CFBFD5856792}"/>
              </a:ext>
            </a:extLst>
          </p:cNvPr>
          <p:cNvSpPr txBox="1"/>
          <p:nvPr/>
        </p:nvSpPr>
        <p:spPr>
          <a:xfrm>
            <a:off x="1547813" y="4599387"/>
            <a:ext cx="5081588" cy="1851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           1982.0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          1.0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odometer           1.0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25.0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sellingprice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1.0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53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642C-4263-9F53-4C6F-C311DCEE8CE8}"/>
              </a:ext>
            </a:extLst>
          </p:cNvPr>
          <p:cNvSpPr txBox="1"/>
          <p:nvPr/>
        </p:nvSpPr>
        <p:spPr>
          <a:xfrm>
            <a:off x="578126" y="13311"/>
            <a:ext cx="11167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Exploratory Data Analysis 3</a:t>
            </a:r>
            <a:endParaRPr lang="en-US" sz="3800" i="1" dirty="0"/>
          </a:p>
          <a:p>
            <a:pPr algn="ctr"/>
            <a:endParaRPr lang="en-US" sz="3200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EFC03E-8621-3697-CFB8-C9FAD05CD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0" t="7707" r="8149"/>
          <a:stretch/>
        </p:blipFill>
        <p:spPr>
          <a:xfrm>
            <a:off x="446046" y="681069"/>
            <a:ext cx="11167828" cy="60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3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2BB421-4E76-E442-58E8-B5EA2D4DBA82}"/>
              </a:ext>
            </a:extLst>
          </p:cNvPr>
          <p:cNvSpPr txBox="1"/>
          <p:nvPr/>
        </p:nvSpPr>
        <p:spPr>
          <a:xfrm>
            <a:off x="578126" y="13313"/>
            <a:ext cx="11167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Exploratory Data Analysis 4</a:t>
            </a:r>
            <a:endParaRPr lang="en-US" sz="3800" i="1" dirty="0"/>
          </a:p>
          <a:p>
            <a:pPr algn="ctr"/>
            <a:endParaRPr lang="en-US" sz="32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24CF1C-1FFF-886C-AB7B-B3EEBF650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/>
          <a:stretch/>
        </p:blipFill>
        <p:spPr>
          <a:xfrm>
            <a:off x="1590031" y="772594"/>
            <a:ext cx="9144018" cy="58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8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7660C9E-D914-96D7-97EB-683CC4F4F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" t="8370" r="9289"/>
          <a:stretch/>
        </p:blipFill>
        <p:spPr>
          <a:xfrm>
            <a:off x="183266" y="672763"/>
            <a:ext cx="11167828" cy="61336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78227-3082-FA90-B594-4005AF8009AA}"/>
              </a:ext>
            </a:extLst>
          </p:cNvPr>
          <p:cNvSpPr txBox="1"/>
          <p:nvPr/>
        </p:nvSpPr>
        <p:spPr>
          <a:xfrm>
            <a:off x="578126" y="13313"/>
            <a:ext cx="11167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Exploratory Data Analysis 5</a:t>
            </a:r>
            <a:endParaRPr lang="en-US" sz="3800" i="1" dirty="0"/>
          </a:p>
          <a:p>
            <a:pPr algn="ctr"/>
            <a:endParaRPr lang="en-US" sz="32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DE57B-154A-E460-DE68-61B708891260}"/>
              </a:ext>
            </a:extLst>
          </p:cNvPr>
          <p:cNvSpPr txBox="1"/>
          <p:nvPr/>
        </p:nvSpPr>
        <p:spPr>
          <a:xfrm>
            <a:off x="8434307" y="2119567"/>
            <a:ext cx="97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Bentley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0AAEB-3A24-8A37-5401-D04BE76461E9}"/>
              </a:ext>
            </a:extLst>
          </p:cNvPr>
          <p:cNvSpPr txBox="1"/>
          <p:nvPr/>
        </p:nvSpPr>
        <p:spPr>
          <a:xfrm>
            <a:off x="9230821" y="2337882"/>
            <a:ext cx="97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Ferrari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1160A-E6A9-523E-E36B-C2654B33FF29}"/>
              </a:ext>
            </a:extLst>
          </p:cNvPr>
          <p:cNvSpPr txBox="1"/>
          <p:nvPr/>
        </p:nvSpPr>
        <p:spPr>
          <a:xfrm>
            <a:off x="7868867" y="3370241"/>
            <a:ext cx="11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Maserati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180EC-420F-0C83-7A2F-D39ED4E88620}"/>
              </a:ext>
            </a:extLst>
          </p:cNvPr>
          <p:cNvSpPr txBox="1"/>
          <p:nvPr/>
        </p:nvSpPr>
        <p:spPr>
          <a:xfrm>
            <a:off x="9808265" y="1972408"/>
            <a:ext cx="149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Rolls Royce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95785C-D45A-D0B6-FB9A-70C66F1719B6}"/>
              </a:ext>
            </a:extLst>
          </p:cNvPr>
          <p:cNvSpPr txBox="1"/>
          <p:nvPr/>
        </p:nvSpPr>
        <p:spPr>
          <a:xfrm>
            <a:off x="1005290" y="942141"/>
            <a:ext cx="97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68F0F-981A-AF87-F846-B32201A17BB0}"/>
              </a:ext>
            </a:extLst>
          </p:cNvPr>
          <p:cNvSpPr txBox="1"/>
          <p:nvPr/>
        </p:nvSpPr>
        <p:spPr>
          <a:xfrm>
            <a:off x="2716089" y="1858600"/>
            <a:ext cx="116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Mercedes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1B6EB-9628-CF2E-1F59-CBEEB71F517B}"/>
              </a:ext>
            </a:extLst>
          </p:cNvPr>
          <p:cNvSpPr txBox="1"/>
          <p:nvPr/>
        </p:nvSpPr>
        <p:spPr>
          <a:xfrm>
            <a:off x="5871257" y="2682136"/>
            <a:ext cx="150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 Rover</a:t>
            </a:r>
          </a:p>
        </p:txBody>
      </p:sp>
    </p:spTree>
    <p:extLst>
      <p:ext uri="{BB962C8B-B14F-4D97-AF65-F5344CB8AC3E}">
        <p14:creationId xmlns:p14="http://schemas.microsoft.com/office/powerpoint/2010/main" val="216843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38662-5964-233F-177B-23E798521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81" y="758143"/>
            <a:ext cx="8714081" cy="60998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DD4B4D-49DC-9649-C876-E4F48F9A8FF6}"/>
              </a:ext>
            </a:extLst>
          </p:cNvPr>
          <p:cNvSpPr txBox="1"/>
          <p:nvPr/>
        </p:nvSpPr>
        <p:spPr>
          <a:xfrm>
            <a:off x="578126" y="13311"/>
            <a:ext cx="11167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Exploratory Data Analysis 6</a:t>
            </a:r>
            <a:endParaRPr lang="en-US" sz="3800" i="1" dirty="0"/>
          </a:p>
          <a:p>
            <a:pPr algn="ctr"/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88961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1437</Words>
  <Application>Microsoft Office PowerPoint</Application>
  <PresentationFormat>Widescreen</PresentationFormat>
  <Paragraphs>271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Arial Black</vt:lpstr>
      <vt:lpstr>Calibri</vt:lpstr>
      <vt:lpstr>Calibri Light</vt:lpstr>
      <vt:lpstr>Courier New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Ford</dc:creator>
  <cp:lastModifiedBy>Michael Ford</cp:lastModifiedBy>
  <cp:revision>17</cp:revision>
  <dcterms:created xsi:type="dcterms:W3CDTF">2024-02-29T15:30:37Z</dcterms:created>
  <dcterms:modified xsi:type="dcterms:W3CDTF">2024-03-05T00:13:14Z</dcterms:modified>
</cp:coreProperties>
</file>