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1"/>
  </p:notesMasterIdLst>
  <p:sldIdLst>
    <p:sldId id="256" r:id="rId2"/>
    <p:sldId id="101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  <p:sldId id="269" r:id="rId14"/>
    <p:sldId id="275" r:id="rId15"/>
    <p:sldId id="276" r:id="rId16"/>
    <p:sldId id="268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房 萱" initials="房" lastIdx="1" clrIdx="0">
    <p:extLst>
      <p:ext uri="{19B8F6BF-5375-455C-9EA6-DF929625EA0E}">
        <p15:presenceInfo xmlns:p15="http://schemas.microsoft.com/office/powerpoint/2012/main" userId="7226bb2d387504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1539" autoAdjust="0"/>
  </p:normalViewPr>
  <p:slideViewPr>
    <p:cSldViewPr snapToGrid="0">
      <p:cViewPr varScale="1">
        <p:scale>
          <a:sx n="104" d="100"/>
          <a:sy n="104" d="100"/>
        </p:scale>
        <p:origin x="10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545E7-19A1-41B1-875F-E7CFFBB8753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B3132-9F5C-49E7-97D5-C8BEB1C3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q1QDAkoRzU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file:///\\quantium.com.au.local\quantiumgroup\Company%20Reference\Brand%20&amp;%20Design\Brand%20videos\Q%20Privacy.mp4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rgbClr val="00000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 view Privacy video explaining how important data privacy is to Quantium, please click here: </a:t>
            </a:r>
            <a:r>
              <a:rPr lang="en-AU" sz="1200" dirty="0">
                <a:solidFill>
                  <a:srgbClr val="000005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/>
              </a:rPr>
              <a:t>https://www.youtube.com/watch?v=Zq1QDAkoRzU</a:t>
            </a:r>
            <a:endParaRPr lang="en-AU" sz="1200" dirty="0">
              <a:solidFill>
                <a:srgbClr val="000005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rgbClr val="00000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 here </a:t>
            </a:r>
            <a:r>
              <a:rPr lang="en-AU" sz="1200" dirty="0">
                <a:solidFill>
                  <a:srgbClr val="000005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file"/>
              </a:rPr>
              <a:t>Q:\Company Reference\Brand &amp; Design\Brand videos\Q Privacy.mp4</a:t>
            </a:r>
            <a:endParaRPr lang="en-AU" sz="1200" dirty="0">
              <a:solidFill>
                <a:srgbClr val="000005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AU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Quantium, we believe that data is the behavioural footprint of humanity and that it has to be treated with the utmost care and responsibility. </a:t>
            </a:r>
          </a:p>
          <a:p>
            <a:r>
              <a:rPr lang="en-AU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Histories, attitudes, indeed lives are stored within it in ways that aren’t always apparent – and that’s what makes its potential so powerful. </a:t>
            </a:r>
          </a:p>
          <a:p>
            <a:endParaRPr lang="en-AU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work with it responsibly, sensitively, we set ourselves the highest data privacy protection and governance standards. </a:t>
            </a:r>
          </a:p>
          <a:p>
            <a:r>
              <a:rPr lang="en-AU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spent 17 years perfecting privacy-by-design and secure-by-design principles. Central to this is not holding any personally identifiable information about people – </a:t>
            </a:r>
          </a:p>
          <a:p>
            <a:r>
              <a:rPr lang="en-AU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neither receive it, and put the necessary protections in place to be unable to decipher it. </a:t>
            </a:r>
          </a:p>
          <a:p>
            <a:endParaRPr lang="en-AU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aspect of handling data is safeguarded: from its de-identification, to its encryption – data security is paramount and of the highest grade. </a:t>
            </a:r>
          </a:p>
          <a:p>
            <a:r>
              <a:rPr lang="en-AU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pride ourselves on gaining the trust of iconic organisations around the world through years of securely working with their data, </a:t>
            </a:r>
          </a:p>
          <a:p>
            <a:r>
              <a:rPr lang="en-AU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 turn the trust that builds with their stakeholders.</a:t>
            </a:r>
          </a:p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566AC9-2A0D-473B-9623-D34100E64E4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Light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74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B3132-9F5C-49E7-97D5-C8BEB1C33A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7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B3132-9F5C-49E7-97D5-C8BEB1C33A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3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B3132-9F5C-49E7-97D5-C8BEB1C33A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2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768B-0C09-49FC-9F0D-4E3D886DB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64BD8-ED0E-4BF6-87F6-0157DB107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B32F9-78E8-469E-A2CE-35D0DD3C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DACF6-410E-49E9-A21E-E08CCC13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C4176-F688-4C41-ACD1-74CDF231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10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C86E-A0CA-4378-8597-6259DB56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E3E8C-7F99-4B73-8C6F-B35C9FA4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159AF-B4C1-468F-9E32-2C8355DE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22ACA-9814-4EE5-B503-5E94E5C0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93423-E045-435A-A19F-B1B1FD04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A2601-4292-4EF9-90E6-044A3E587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6F12E-DB28-4528-BB80-E2869F59C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297B-26F8-4BD7-8985-39C20AEB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5C787-5DAE-4AAE-B307-F0F8E640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83578-9EFB-44C9-95E6-0A8B359B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49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C, privacy &amp; I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0E6764-15AC-4B75-BEB7-54DF176242D1}"/>
              </a:ext>
            </a:extLst>
          </p:cNvPr>
          <p:cNvSpPr/>
          <p:nvPr userDrawn="1"/>
        </p:nvSpPr>
        <p:spPr>
          <a:xfrm>
            <a:off x="740569" y="1777835"/>
            <a:ext cx="11451428" cy="50801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D205D-50AB-4BC3-8C7E-8CE8315B0DF1}"/>
              </a:ext>
            </a:extLst>
          </p:cNvPr>
          <p:cNvSpPr/>
          <p:nvPr userDrawn="1"/>
        </p:nvSpPr>
        <p:spPr>
          <a:xfrm>
            <a:off x="9004300" y="-2"/>
            <a:ext cx="3187698" cy="68580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8AE9D4-D0C0-4BC8-B24B-7C2ACFFE6873}"/>
              </a:ext>
            </a:extLst>
          </p:cNvPr>
          <p:cNvSpPr/>
          <p:nvPr userDrawn="1"/>
        </p:nvSpPr>
        <p:spPr>
          <a:xfrm>
            <a:off x="11677650" y="500063"/>
            <a:ext cx="1073150" cy="1073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035EA31-924E-49AD-81C4-D3DB8335CFB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206500" y="6209380"/>
            <a:ext cx="1422400" cy="360045"/>
          </a:xfrm>
          <a:custGeom>
            <a:avLst/>
            <a:gdLst>
              <a:gd name="T0" fmla="*/ 2610 w 7680"/>
              <a:gd name="T1" fmla="*/ 614 h 1944"/>
              <a:gd name="T2" fmla="*/ 2335 w 7680"/>
              <a:gd name="T3" fmla="*/ 1134 h 1944"/>
              <a:gd name="T4" fmla="*/ 2792 w 7680"/>
              <a:gd name="T5" fmla="*/ 1241 h 1944"/>
              <a:gd name="T6" fmla="*/ 2938 w 7680"/>
              <a:gd name="T7" fmla="*/ 627 h 1944"/>
              <a:gd name="T8" fmla="*/ 2445 w 7680"/>
              <a:gd name="T9" fmla="*/ 916 h 1944"/>
              <a:gd name="T10" fmla="*/ 2747 w 7680"/>
              <a:gd name="T11" fmla="*/ 791 h 1944"/>
              <a:gd name="T12" fmla="*/ 2704 w 7680"/>
              <a:gd name="T13" fmla="*/ 1165 h 1944"/>
              <a:gd name="T14" fmla="*/ 3472 w 7680"/>
              <a:gd name="T15" fmla="*/ 1126 h 1944"/>
              <a:gd name="T16" fmla="*/ 3196 w 7680"/>
              <a:gd name="T17" fmla="*/ 1047 h 1944"/>
              <a:gd name="T18" fmla="*/ 3074 w 7680"/>
              <a:gd name="T19" fmla="*/ 1145 h 1944"/>
              <a:gd name="T20" fmla="*/ 3502 w 7680"/>
              <a:gd name="T21" fmla="*/ 1238 h 1944"/>
              <a:gd name="T22" fmla="*/ 4441 w 7680"/>
              <a:gd name="T23" fmla="*/ 1176 h 1944"/>
              <a:gd name="T24" fmla="*/ 4244 w 7680"/>
              <a:gd name="T25" fmla="*/ 648 h 1944"/>
              <a:gd name="T26" fmla="*/ 3778 w 7680"/>
              <a:gd name="T27" fmla="*/ 818 h 1944"/>
              <a:gd name="T28" fmla="*/ 3974 w 7680"/>
              <a:gd name="T29" fmla="*/ 761 h 1944"/>
              <a:gd name="T30" fmla="*/ 4223 w 7680"/>
              <a:gd name="T31" fmla="*/ 854 h 1944"/>
              <a:gd name="T32" fmla="*/ 3773 w 7680"/>
              <a:gd name="T33" fmla="*/ 1018 h 1944"/>
              <a:gd name="T34" fmla="*/ 4019 w 7680"/>
              <a:gd name="T35" fmla="*/ 1311 h 1944"/>
              <a:gd name="T36" fmla="*/ 4388 w 7680"/>
              <a:gd name="T37" fmla="*/ 1298 h 1944"/>
              <a:gd name="T38" fmla="*/ 4187 w 7680"/>
              <a:gd name="T39" fmla="*/ 1119 h 1944"/>
              <a:gd name="T40" fmla="*/ 3898 w 7680"/>
              <a:gd name="T41" fmla="*/ 1114 h 1944"/>
              <a:gd name="T42" fmla="*/ 4223 w 7680"/>
              <a:gd name="T43" fmla="*/ 1012 h 1944"/>
              <a:gd name="T44" fmla="*/ 4553 w 7680"/>
              <a:gd name="T45" fmla="*/ 627 h 1944"/>
              <a:gd name="T46" fmla="*/ 4694 w 7680"/>
              <a:gd name="T47" fmla="*/ 871 h 1944"/>
              <a:gd name="T48" fmla="*/ 4974 w 7680"/>
              <a:gd name="T49" fmla="*/ 801 h 1944"/>
              <a:gd name="T50" fmla="*/ 5154 w 7680"/>
              <a:gd name="T51" fmla="*/ 928 h 1944"/>
              <a:gd name="T52" fmla="*/ 5470 w 7680"/>
              <a:gd name="T53" fmla="*/ 624 h 1944"/>
              <a:gd name="T54" fmla="*/ 5206 w 7680"/>
              <a:gd name="T55" fmla="*/ 627 h 1944"/>
              <a:gd name="T56" fmla="*/ 5335 w 7680"/>
              <a:gd name="T57" fmla="*/ 1196 h 1944"/>
              <a:gd name="T58" fmla="*/ 5618 w 7680"/>
              <a:gd name="T59" fmla="*/ 1171 h 1944"/>
              <a:gd name="T60" fmla="*/ 5618 w 7680"/>
              <a:gd name="T61" fmla="*/ 744 h 1944"/>
              <a:gd name="T62" fmla="*/ 6438 w 7680"/>
              <a:gd name="T63" fmla="*/ 1069 h 1944"/>
              <a:gd name="T64" fmla="*/ 6153 w 7680"/>
              <a:gd name="T65" fmla="*/ 1109 h 1944"/>
              <a:gd name="T66" fmla="*/ 5982 w 7680"/>
              <a:gd name="T67" fmla="*/ 1028 h 1944"/>
              <a:gd name="T68" fmla="*/ 6405 w 7680"/>
              <a:gd name="T69" fmla="*/ 1265 h 1944"/>
              <a:gd name="T70" fmla="*/ 6587 w 7680"/>
              <a:gd name="T71" fmla="*/ 629 h 1944"/>
              <a:gd name="T72" fmla="*/ 7159 w 7680"/>
              <a:gd name="T73" fmla="*/ 645 h 1944"/>
              <a:gd name="T74" fmla="*/ 6845 w 7680"/>
              <a:gd name="T75" fmla="*/ 631 h 1944"/>
              <a:gd name="T76" fmla="*/ 6859 w 7680"/>
              <a:gd name="T77" fmla="*/ 925 h 1944"/>
              <a:gd name="T78" fmla="*/ 7074 w 7680"/>
              <a:gd name="T79" fmla="*/ 767 h 1944"/>
              <a:gd name="T80" fmla="*/ 7271 w 7680"/>
              <a:gd name="T81" fmla="*/ 925 h 1944"/>
              <a:gd name="T82" fmla="*/ 7505 w 7680"/>
              <a:gd name="T83" fmla="*/ 789 h 1944"/>
              <a:gd name="T84" fmla="*/ 7680 w 7680"/>
              <a:gd name="T85" fmla="*/ 883 h 1944"/>
              <a:gd name="T86" fmla="*/ 5732 w 7680"/>
              <a:gd name="T87" fmla="*/ 631 h 1944"/>
              <a:gd name="T88" fmla="*/ 5804 w 7680"/>
              <a:gd name="T89" fmla="*/ 368 h 1944"/>
              <a:gd name="T90" fmla="*/ 5864 w 7680"/>
              <a:gd name="T91" fmla="*/ 514 h 1944"/>
              <a:gd name="T92" fmla="*/ 679 w 7680"/>
              <a:gd name="T93" fmla="*/ 43 h 1944"/>
              <a:gd name="T94" fmla="*/ 19 w 7680"/>
              <a:gd name="T95" fmla="*/ 772 h 1944"/>
              <a:gd name="T96" fmla="*/ 316 w 7680"/>
              <a:gd name="T97" fmla="*/ 1684 h 1944"/>
              <a:gd name="T98" fmla="*/ 1254 w 7680"/>
              <a:gd name="T99" fmla="*/ 1892 h 1944"/>
              <a:gd name="T100" fmla="*/ 1916 w 7680"/>
              <a:gd name="T101" fmla="*/ 1162 h 1944"/>
              <a:gd name="T102" fmla="*/ 1618 w 7680"/>
              <a:gd name="T103" fmla="*/ 251 h 1944"/>
              <a:gd name="T104" fmla="*/ 631 w 7680"/>
              <a:gd name="T105" fmla="*/ 1103 h 1944"/>
              <a:gd name="T106" fmla="*/ 1002 w 7680"/>
              <a:gd name="T107" fmla="*/ 607 h 1944"/>
              <a:gd name="T108" fmla="*/ 1270 w 7680"/>
              <a:gd name="T109" fmla="*/ 1167 h 1944"/>
              <a:gd name="T110" fmla="*/ 1438 w 7680"/>
              <a:gd name="T111" fmla="*/ 1619 h 1944"/>
              <a:gd name="T112" fmla="*/ 1278 w 7680"/>
              <a:gd name="T113" fmla="*/ 1351 h 1944"/>
              <a:gd name="T114" fmla="*/ 1588 w 7680"/>
              <a:gd name="T115" fmla="*/ 1337 h 1944"/>
              <a:gd name="T116" fmla="*/ 1457 w 7680"/>
              <a:gd name="T117" fmla="*/ 1619 h 1944"/>
              <a:gd name="T118" fmla="*/ 1703 w 7680"/>
              <a:gd name="T119" fmla="*/ 1836 h 1944"/>
              <a:gd name="T120" fmla="*/ 1890 w 7680"/>
              <a:gd name="T121" fmla="*/ 1923 h 1944"/>
              <a:gd name="T122" fmla="*/ 1880 w 7680"/>
              <a:gd name="T123" fmla="*/ 1717 h 1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680" h="1944">
                <a:moveTo>
                  <a:pt x="2938" y="627"/>
                </a:moveTo>
                <a:lnTo>
                  <a:pt x="2826" y="627"/>
                </a:lnTo>
                <a:lnTo>
                  <a:pt x="2826" y="627"/>
                </a:lnTo>
                <a:lnTo>
                  <a:pt x="2819" y="627"/>
                </a:lnTo>
                <a:lnTo>
                  <a:pt x="2818" y="629"/>
                </a:lnTo>
                <a:lnTo>
                  <a:pt x="2816" y="633"/>
                </a:lnTo>
                <a:lnTo>
                  <a:pt x="2804" y="681"/>
                </a:lnTo>
                <a:lnTo>
                  <a:pt x="2804" y="681"/>
                </a:lnTo>
                <a:lnTo>
                  <a:pt x="2801" y="684"/>
                </a:lnTo>
                <a:lnTo>
                  <a:pt x="2797" y="686"/>
                </a:lnTo>
                <a:lnTo>
                  <a:pt x="2794" y="686"/>
                </a:lnTo>
                <a:lnTo>
                  <a:pt x="2789" y="682"/>
                </a:lnTo>
                <a:lnTo>
                  <a:pt x="2789" y="682"/>
                </a:lnTo>
                <a:lnTo>
                  <a:pt x="2773" y="669"/>
                </a:lnTo>
                <a:lnTo>
                  <a:pt x="2756" y="657"/>
                </a:lnTo>
                <a:lnTo>
                  <a:pt x="2734" y="645"/>
                </a:lnTo>
                <a:lnTo>
                  <a:pt x="2711" y="634"/>
                </a:lnTo>
                <a:lnTo>
                  <a:pt x="2687" y="626"/>
                </a:lnTo>
                <a:lnTo>
                  <a:pt x="2661" y="619"/>
                </a:lnTo>
                <a:lnTo>
                  <a:pt x="2636" y="615"/>
                </a:lnTo>
                <a:lnTo>
                  <a:pt x="2610" y="614"/>
                </a:lnTo>
                <a:lnTo>
                  <a:pt x="2610" y="614"/>
                </a:lnTo>
                <a:lnTo>
                  <a:pt x="2575" y="615"/>
                </a:lnTo>
                <a:lnTo>
                  <a:pt x="2541" y="620"/>
                </a:lnTo>
                <a:lnTo>
                  <a:pt x="2510" y="627"/>
                </a:lnTo>
                <a:lnTo>
                  <a:pt x="2481" y="639"/>
                </a:lnTo>
                <a:lnTo>
                  <a:pt x="2453" y="653"/>
                </a:lnTo>
                <a:lnTo>
                  <a:pt x="2428" y="669"/>
                </a:lnTo>
                <a:lnTo>
                  <a:pt x="2404" y="688"/>
                </a:lnTo>
                <a:lnTo>
                  <a:pt x="2383" y="710"/>
                </a:lnTo>
                <a:lnTo>
                  <a:pt x="2364" y="734"/>
                </a:lnTo>
                <a:lnTo>
                  <a:pt x="2347" y="761"/>
                </a:lnTo>
                <a:lnTo>
                  <a:pt x="2333" y="789"/>
                </a:lnTo>
                <a:lnTo>
                  <a:pt x="2321" y="820"/>
                </a:lnTo>
                <a:lnTo>
                  <a:pt x="2311" y="853"/>
                </a:lnTo>
                <a:lnTo>
                  <a:pt x="2304" y="889"/>
                </a:lnTo>
                <a:lnTo>
                  <a:pt x="2301" y="925"/>
                </a:lnTo>
                <a:lnTo>
                  <a:pt x="2299" y="963"/>
                </a:lnTo>
                <a:lnTo>
                  <a:pt x="2299" y="963"/>
                </a:lnTo>
                <a:lnTo>
                  <a:pt x="2301" y="1000"/>
                </a:lnTo>
                <a:lnTo>
                  <a:pt x="2306" y="1036"/>
                </a:lnTo>
                <a:lnTo>
                  <a:pt x="2313" y="1071"/>
                </a:lnTo>
                <a:lnTo>
                  <a:pt x="2321" y="1103"/>
                </a:lnTo>
                <a:lnTo>
                  <a:pt x="2335" y="1134"/>
                </a:lnTo>
                <a:lnTo>
                  <a:pt x="2349" y="1164"/>
                </a:lnTo>
                <a:lnTo>
                  <a:pt x="2366" y="1189"/>
                </a:lnTo>
                <a:lnTo>
                  <a:pt x="2385" y="1215"/>
                </a:lnTo>
                <a:lnTo>
                  <a:pt x="2407" y="1236"/>
                </a:lnTo>
                <a:lnTo>
                  <a:pt x="2431" y="1255"/>
                </a:lnTo>
                <a:lnTo>
                  <a:pt x="2455" y="1272"/>
                </a:lnTo>
                <a:lnTo>
                  <a:pt x="2483" y="1286"/>
                </a:lnTo>
                <a:lnTo>
                  <a:pt x="2512" y="1296"/>
                </a:lnTo>
                <a:lnTo>
                  <a:pt x="2543" y="1305"/>
                </a:lnTo>
                <a:lnTo>
                  <a:pt x="2575" y="1310"/>
                </a:lnTo>
                <a:lnTo>
                  <a:pt x="2610" y="1311"/>
                </a:lnTo>
                <a:lnTo>
                  <a:pt x="2610" y="1311"/>
                </a:lnTo>
                <a:lnTo>
                  <a:pt x="2630" y="1310"/>
                </a:lnTo>
                <a:lnTo>
                  <a:pt x="2649" y="1308"/>
                </a:lnTo>
                <a:lnTo>
                  <a:pt x="2667" y="1305"/>
                </a:lnTo>
                <a:lnTo>
                  <a:pt x="2684" y="1301"/>
                </a:lnTo>
                <a:lnTo>
                  <a:pt x="2715" y="1291"/>
                </a:lnTo>
                <a:lnTo>
                  <a:pt x="2740" y="1279"/>
                </a:lnTo>
                <a:lnTo>
                  <a:pt x="2761" y="1267"/>
                </a:lnTo>
                <a:lnTo>
                  <a:pt x="2776" y="1255"/>
                </a:lnTo>
                <a:lnTo>
                  <a:pt x="2792" y="1241"/>
                </a:lnTo>
                <a:lnTo>
                  <a:pt x="2792" y="1241"/>
                </a:lnTo>
                <a:lnTo>
                  <a:pt x="2795" y="1239"/>
                </a:lnTo>
                <a:lnTo>
                  <a:pt x="2799" y="1239"/>
                </a:lnTo>
                <a:lnTo>
                  <a:pt x="2802" y="1243"/>
                </a:lnTo>
                <a:lnTo>
                  <a:pt x="2804" y="1244"/>
                </a:lnTo>
                <a:lnTo>
                  <a:pt x="2804" y="1554"/>
                </a:lnTo>
                <a:lnTo>
                  <a:pt x="2804" y="1554"/>
                </a:lnTo>
                <a:lnTo>
                  <a:pt x="2804" y="1557"/>
                </a:lnTo>
                <a:lnTo>
                  <a:pt x="2806" y="1559"/>
                </a:lnTo>
                <a:lnTo>
                  <a:pt x="2807" y="1561"/>
                </a:lnTo>
                <a:lnTo>
                  <a:pt x="2809" y="1561"/>
                </a:lnTo>
                <a:lnTo>
                  <a:pt x="2938" y="1561"/>
                </a:lnTo>
                <a:lnTo>
                  <a:pt x="2938" y="1561"/>
                </a:lnTo>
                <a:lnTo>
                  <a:pt x="2941" y="1561"/>
                </a:lnTo>
                <a:lnTo>
                  <a:pt x="2943" y="1559"/>
                </a:lnTo>
                <a:lnTo>
                  <a:pt x="2945" y="1557"/>
                </a:lnTo>
                <a:lnTo>
                  <a:pt x="2945" y="1554"/>
                </a:lnTo>
                <a:lnTo>
                  <a:pt x="2945" y="633"/>
                </a:lnTo>
                <a:lnTo>
                  <a:pt x="2945" y="633"/>
                </a:lnTo>
                <a:lnTo>
                  <a:pt x="2945" y="631"/>
                </a:lnTo>
                <a:lnTo>
                  <a:pt x="2943" y="629"/>
                </a:lnTo>
                <a:lnTo>
                  <a:pt x="2941" y="627"/>
                </a:lnTo>
                <a:lnTo>
                  <a:pt x="2938" y="627"/>
                </a:lnTo>
                <a:lnTo>
                  <a:pt x="2938" y="627"/>
                </a:lnTo>
                <a:close/>
                <a:moveTo>
                  <a:pt x="2629" y="1181"/>
                </a:moveTo>
                <a:lnTo>
                  <a:pt x="2629" y="1181"/>
                </a:lnTo>
                <a:lnTo>
                  <a:pt x="2608" y="1181"/>
                </a:lnTo>
                <a:lnTo>
                  <a:pt x="2587" y="1177"/>
                </a:lnTo>
                <a:lnTo>
                  <a:pt x="2567" y="1172"/>
                </a:lnTo>
                <a:lnTo>
                  <a:pt x="2550" y="1165"/>
                </a:lnTo>
                <a:lnTo>
                  <a:pt x="2533" y="1157"/>
                </a:lnTo>
                <a:lnTo>
                  <a:pt x="2517" y="1146"/>
                </a:lnTo>
                <a:lnTo>
                  <a:pt x="2503" y="1134"/>
                </a:lnTo>
                <a:lnTo>
                  <a:pt x="2491" y="1121"/>
                </a:lnTo>
                <a:lnTo>
                  <a:pt x="2479" y="1105"/>
                </a:lnTo>
                <a:lnTo>
                  <a:pt x="2471" y="1088"/>
                </a:lnTo>
                <a:lnTo>
                  <a:pt x="2462" y="1071"/>
                </a:lnTo>
                <a:lnTo>
                  <a:pt x="2455" y="1050"/>
                </a:lnTo>
                <a:lnTo>
                  <a:pt x="2450" y="1030"/>
                </a:lnTo>
                <a:lnTo>
                  <a:pt x="2445" y="1009"/>
                </a:lnTo>
                <a:lnTo>
                  <a:pt x="2443" y="987"/>
                </a:lnTo>
                <a:lnTo>
                  <a:pt x="2443" y="963"/>
                </a:lnTo>
                <a:lnTo>
                  <a:pt x="2443" y="963"/>
                </a:lnTo>
                <a:lnTo>
                  <a:pt x="2443" y="938"/>
                </a:lnTo>
                <a:lnTo>
                  <a:pt x="2445" y="916"/>
                </a:lnTo>
                <a:lnTo>
                  <a:pt x="2450" y="894"/>
                </a:lnTo>
                <a:lnTo>
                  <a:pt x="2455" y="873"/>
                </a:lnTo>
                <a:lnTo>
                  <a:pt x="2462" y="854"/>
                </a:lnTo>
                <a:lnTo>
                  <a:pt x="2471" y="835"/>
                </a:lnTo>
                <a:lnTo>
                  <a:pt x="2479" y="820"/>
                </a:lnTo>
                <a:lnTo>
                  <a:pt x="2491" y="804"/>
                </a:lnTo>
                <a:lnTo>
                  <a:pt x="2503" y="791"/>
                </a:lnTo>
                <a:lnTo>
                  <a:pt x="2517" y="777"/>
                </a:lnTo>
                <a:lnTo>
                  <a:pt x="2533" y="767"/>
                </a:lnTo>
                <a:lnTo>
                  <a:pt x="2550" y="758"/>
                </a:lnTo>
                <a:lnTo>
                  <a:pt x="2567" y="751"/>
                </a:lnTo>
                <a:lnTo>
                  <a:pt x="2587" y="746"/>
                </a:lnTo>
                <a:lnTo>
                  <a:pt x="2608" y="743"/>
                </a:lnTo>
                <a:lnTo>
                  <a:pt x="2629" y="743"/>
                </a:lnTo>
                <a:lnTo>
                  <a:pt x="2629" y="743"/>
                </a:lnTo>
                <a:lnTo>
                  <a:pt x="2649" y="743"/>
                </a:lnTo>
                <a:lnTo>
                  <a:pt x="2670" y="746"/>
                </a:lnTo>
                <a:lnTo>
                  <a:pt x="2687" y="751"/>
                </a:lnTo>
                <a:lnTo>
                  <a:pt x="2704" y="758"/>
                </a:lnTo>
                <a:lnTo>
                  <a:pt x="2720" y="767"/>
                </a:lnTo>
                <a:lnTo>
                  <a:pt x="2734" y="777"/>
                </a:lnTo>
                <a:lnTo>
                  <a:pt x="2747" y="791"/>
                </a:lnTo>
                <a:lnTo>
                  <a:pt x="2759" y="804"/>
                </a:lnTo>
                <a:lnTo>
                  <a:pt x="2770" y="820"/>
                </a:lnTo>
                <a:lnTo>
                  <a:pt x="2778" y="835"/>
                </a:lnTo>
                <a:lnTo>
                  <a:pt x="2785" y="854"/>
                </a:lnTo>
                <a:lnTo>
                  <a:pt x="2792" y="873"/>
                </a:lnTo>
                <a:lnTo>
                  <a:pt x="2797" y="894"/>
                </a:lnTo>
                <a:lnTo>
                  <a:pt x="2801" y="916"/>
                </a:lnTo>
                <a:lnTo>
                  <a:pt x="2802" y="938"/>
                </a:lnTo>
                <a:lnTo>
                  <a:pt x="2804" y="963"/>
                </a:lnTo>
                <a:lnTo>
                  <a:pt x="2804" y="963"/>
                </a:lnTo>
                <a:lnTo>
                  <a:pt x="2802" y="987"/>
                </a:lnTo>
                <a:lnTo>
                  <a:pt x="2801" y="1011"/>
                </a:lnTo>
                <a:lnTo>
                  <a:pt x="2797" y="1033"/>
                </a:lnTo>
                <a:lnTo>
                  <a:pt x="2792" y="1054"/>
                </a:lnTo>
                <a:lnTo>
                  <a:pt x="2785" y="1073"/>
                </a:lnTo>
                <a:lnTo>
                  <a:pt x="2778" y="1091"/>
                </a:lnTo>
                <a:lnTo>
                  <a:pt x="2770" y="1107"/>
                </a:lnTo>
                <a:lnTo>
                  <a:pt x="2759" y="1122"/>
                </a:lnTo>
                <a:lnTo>
                  <a:pt x="2747" y="1136"/>
                </a:lnTo>
                <a:lnTo>
                  <a:pt x="2734" y="1148"/>
                </a:lnTo>
                <a:lnTo>
                  <a:pt x="2720" y="1158"/>
                </a:lnTo>
                <a:lnTo>
                  <a:pt x="2704" y="1165"/>
                </a:lnTo>
                <a:lnTo>
                  <a:pt x="2687" y="1172"/>
                </a:lnTo>
                <a:lnTo>
                  <a:pt x="2670" y="1177"/>
                </a:lnTo>
                <a:lnTo>
                  <a:pt x="2649" y="1181"/>
                </a:lnTo>
                <a:lnTo>
                  <a:pt x="2629" y="1181"/>
                </a:lnTo>
                <a:lnTo>
                  <a:pt x="2629" y="1181"/>
                </a:lnTo>
                <a:close/>
                <a:moveTo>
                  <a:pt x="3648" y="627"/>
                </a:moveTo>
                <a:lnTo>
                  <a:pt x="3519" y="627"/>
                </a:lnTo>
                <a:lnTo>
                  <a:pt x="3519" y="627"/>
                </a:lnTo>
                <a:lnTo>
                  <a:pt x="3517" y="627"/>
                </a:lnTo>
                <a:lnTo>
                  <a:pt x="3515" y="629"/>
                </a:lnTo>
                <a:lnTo>
                  <a:pt x="3514" y="631"/>
                </a:lnTo>
                <a:lnTo>
                  <a:pt x="3514" y="633"/>
                </a:lnTo>
                <a:lnTo>
                  <a:pt x="3514" y="1004"/>
                </a:lnTo>
                <a:lnTo>
                  <a:pt x="3514" y="1004"/>
                </a:lnTo>
                <a:lnTo>
                  <a:pt x="3512" y="1021"/>
                </a:lnTo>
                <a:lnTo>
                  <a:pt x="3510" y="1038"/>
                </a:lnTo>
                <a:lnTo>
                  <a:pt x="3507" y="1054"/>
                </a:lnTo>
                <a:lnTo>
                  <a:pt x="3503" y="1069"/>
                </a:lnTo>
                <a:lnTo>
                  <a:pt x="3498" y="1085"/>
                </a:lnTo>
                <a:lnTo>
                  <a:pt x="3491" y="1100"/>
                </a:lnTo>
                <a:lnTo>
                  <a:pt x="3483" y="1114"/>
                </a:lnTo>
                <a:lnTo>
                  <a:pt x="3472" y="1126"/>
                </a:lnTo>
                <a:lnTo>
                  <a:pt x="3462" y="1138"/>
                </a:lnTo>
                <a:lnTo>
                  <a:pt x="3450" y="1150"/>
                </a:lnTo>
                <a:lnTo>
                  <a:pt x="3438" y="1158"/>
                </a:lnTo>
                <a:lnTo>
                  <a:pt x="3422" y="1167"/>
                </a:lnTo>
                <a:lnTo>
                  <a:pt x="3407" y="1172"/>
                </a:lnTo>
                <a:lnTo>
                  <a:pt x="3390" y="1177"/>
                </a:lnTo>
                <a:lnTo>
                  <a:pt x="3373" y="1181"/>
                </a:lnTo>
                <a:lnTo>
                  <a:pt x="3352" y="1181"/>
                </a:lnTo>
                <a:lnTo>
                  <a:pt x="3352" y="1181"/>
                </a:lnTo>
                <a:lnTo>
                  <a:pt x="3331" y="1181"/>
                </a:lnTo>
                <a:lnTo>
                  <a:pt x="3311" y="1177"/>
                </a:lnTo>
                <a:lnTo>
                  <a:pt x="3294" y="1172"/>
                </a:lnTo>
                <a:lnTo>
                  <a:pt x="3278" y="1165"/>
                </a:lnTo>
                <a:lnTo>
                  <a:pt x="3263" y="1157"/>
                </a:lnTo>
                <a:lnTo>
                  <a:pt x="3249" y="1146"/>
                </a:lnTo>
                <a:lnTo>
                  <a:pt x="3237" y="1136"/>
                </a:lnTo>
                <a:lnTo>
                  <a:pt x="3227" y="1122"/>
                </a:lnTo>
                <a:lnTo>
                  <a:pt x="3218" y="1109"/>
                </a:lnTo>
                <a:lnTo>
                  <a:pt x="3211" y="1095"/>
                </a:lnTo>
                <a:lnTo>
                  <a:pt x="3204" y="1079"/>
                </a:lnTo>
                <a:lnTo>
                  <a:pt x="3199" y="1064"/>
                </a:lnTo>
                <a:lnTo>
                  <a:pt x="3196" y="1047"/>
                </a:lnTo>
                <a:lnTo>
                  <a:pt x="3192" y="1031"/>
                </a:lnTo>
                <a:lnTo>
                  <a:pt x="3191" y="1014"/>
                </a:lnTo>
                <a:lnTo>
                  <a:pt x="3191" y="997"/>
                </a:lnTo>
                <a:lnTo>
                  <a:pt x="3191" y="633"/>
                </a:lnTo>
                <a:lnTo>
                  <a:pt x="3191" y="633"/>
                </a:lnTo>
                <a:lnTo>
                  <a:pt x="3191" y="631"/>
                </a:lnTo>
                <a:lnTo>
                  <a:pt x="3189" y="629"/>
                </a:lnTo>
                <a:lnTo>
                  <a:pt x="3187" y="627"/>
                </a:lnTo>
                <a:lnTo>
                  <a:pt x="3184" y="627"/>
                </a:lnTo>
                <a:lnTo>
                  <a:pt x="3055" y="627"/>
                </a:lnTo>
                <a:lnTo>
                  <a:pt x="3055" y="627"/>
                </a:lnTo>
                <a:lnTo>
                  <a:pt x="3051" y="627"/>
                </a:lnTo>
                <a:lnTo>
                  <a:pt x="3050" y="629"/>
                </a:lnTo>
                <a:lnTo>
                  <a:pt x="3048" y="631"/>
                </a:lnTo>
                <a:lnTo>
                  <a:pt x="3048" y="633"/>
                </a:lnTo>
                <a:lnTo>
                  <a:pt x="3048" y="997"/>
                </a:lnTo>
                <a:lnTo>
                  <a:pt x="3048" y="997"/>
                </a:lnTo>
                <a:lnTo>
                  <a:pt x="3048" y="1028"/>
                </a:lnTo>
                <a:lnTo>
                  <a:pt x="3051" y="1059"/>
                </a:lnTo>
                <a:lnTo>
                  <a:pt x="3057" y="1088"/>
                </a:lnTo>
                <a:lnTo>
                  <a:pt x="3063" y="1117"/>
                </a:lnTo>
                <a:lnTo>
                  <a:pt x="3074" y="1145"/>
                </a:lnTo>
                <a:lnTo>
                  <a:pt x="3084" y="1171"/>
                </a:lnTo>
                <a:lnTo>
                  <a:pt x="3099" y="1195"/>
                </a:lnTo>
                <a:lnTo>
                  <a:pt x="3115" y="1217"/>
                </a:lnTo>
                <a:lnTo>
                  <a:pt x="3134" y="1238"/>
                </a:lnTo>
                <a:lnTo>
                  <a:pt x="3154" y="1256"/>
                </a:lnTo>
                <a:lnTo>
                  <a:pt x="3177" y="1272"/>
                </a:lnTo>
                <a:lnTo>
                  <a:pt x="3204" y="1286"/>
                </a:lnTo>
                <a:lnTo>
                  <a:pt x="3232" y="1296"/>
                </a:lnTo>
                <a:lnTo>
                  <a:pt x="3263" y="1305"/>
                </a:lnTo>
                <a:lnTo>
                  <a:pt x="3297" y="1310"/>
                </a:lnTo>
                <a:lnTo>
                  <a:pt x="3333" y="1311"/>
                </a:lnTo>
                <a:lnTo>
                  <a:pt x="3333" y="1311"/>
                </a:lnTo>
                <a:lnTo>
                  <a:pt x="3359" y="1310"/>
                </a:lnTo>
                <a:lnTo>
                  <a:pt x="3385" y="1305"/>
                </a:lnTo>
                <a:lnTo>
                  <a:pt x="3409" y="1298"/>
                </a:lnTo>
                <a:lnTo>
                  <a:pt x="3433" y="1289"/>
                </a:lnTo>
                <a:lnTo>
                  <a:pt x="3453" y="1279"/>
                </a:lnTo>
                <a:lnTo>
                  <a:pt x="3471" y="1265"/>
                </a:lnTo>
                <a:lnTo>
                  <a:pt x="3486" y="1253"/>
                </a:lnTo>
                <a:lnTo>
                  <a:pt x="3498" y="1239"/>
                </a:lnTo>
                <a:lnTo>
                  <a:pt x="3498" y="1239"/>
                </a:lnTo>
                <a:lnTo>
                  <a:pt x="3502" y="1238"/>
                </a:lnTo>
                <a:lnTo>
                  <a:pt x="3507" y="1236"/>
                </a:lnTo>
                <a:lnTo>
                  <a:pt x="3510" y="1238"/>
                </a:lnTo>
                <a:lnTo>
                  <a:pt x="3514" y="1241"/>
                </a:lnTo>
                <a:lnTo>
                  <a:pt x="3526" y="1291"/>
                </a:lnTo>
                <a:lnTo>
                  <a:pt x="3526" y="1291"/>
                </a:lnTo>
                <a:lnTo>
                  <a:pt x="3529" y="1296"/>
                </a:lnTo>
                <a:lnTo>
                  <a:pt x="3532" y="1298"/>
                </a:lnTo>
                <a:lnTo>
                  <a:pt x="3536" y="1298"/>
                </a:lnTo>
                <a:lnTo>
                  <a:pt x="3648" y="1298"/>
                </a:lnTo>
                <a:lnTo>
                  <a:pt x="3648" y="1298"/>
                </a:lnTo>
                <a:lnTo>
                  <a:pt x="3651" y="1298"/>
                </a:lnTo>
                <a:lnTo>
                  <a:pt x="3653" y="1296"/>
                </a:lnTo>
                <a:lnTo>
                  <a:pt x="3654" y="1294"/>
                </a:lnTo>
                <a:lnTo>
                  <a:pt x="3654" y="1291"/>
                </a:lnTo>
                <a:lnTo>
                  <a:pt x="3654" y="633"/>
                </a:lnTo>
                <a:lnTo>
                  <a:pt x="3654" y="633"/>
                </a:lnTo>
                <a:lnTo>
                  <a:pt x="3654" y="631"/>
                </a:lnTo>
                <a:lnTo>
                  <a:pt x="3653" y="629"/>
                </a:lnTo>
                <a:lnTo>
                  <a:pt x="3651" y="627"/>
                </a:lnTo>
                <a:lnTo>
                  <a:pt x="3648" y="627"/>
                </a:lnTo>
                <a:lnTo>
                  <a:pt x="3648" y="627"/>
                </a:lnTo>
                <a:close/>
                <a:moveTo>
                  <a:pt x="4441" y="1176"/>
                </a:moveTo>
                <a:lnTo>
                  <a:pt x="4412" y="1176"/>
                </a:lnTo>
                <a:lnTo>
                  <a:pt x="4412" y="1176"/>
                </a:lnTo>
                <a:lnTo>
                  <a:pt x="4402" y="1176"/>
                </a:lnTo>
                <a:lnTo>
                  <a:pt x="4393" y="1172"/>
                </a:lnTo>
                <a:lnTo>
                  <a:pt x="4385" y="1169"/>
                </a:lnTo>
                <a:lnTo>
                  <a:pt x="4378" y="1164"/>
                </a:lnTo>
                <a:lnTo>
                  <a:pt x="4373" y="1157"/>
                </a:lnTo>
                <a:lnTo>
                  <a:pt x="4369" y="1148"/>
                </a:lnTo>
                <a:lnTo>
                  <a:pt x="4367" y="1141"/>
                </a:lnTo>
                <a:lnTo>
                  <a:pt x="4366" y="1133"/>
                </a:lnTo>
                <a:lnTo>
                  <a:pt x="4366" y="859"/>
                </a:lnTo>
                <a:lnTo>
                  <a:pt x="4366" y="859"/>
                </a:lnTo>
                <a:lnTo>
                  <a:pt x="4364" y="830"/>
                </a:lnTo>
                <a:lnTo>
                  <a:pt x="4361" y="803"/>
                </a:lnTo>
                <a:lnTo>
                  <a:pt x="4354" y="777"/>
                </a:lnTo>
                <a:lnTo>
                  <a:pt x="4345" y="753"/>
                </a:lnTo>
                <a:lnTo>
                  <a:pt x="4333" y="731"/>
                </a:lnTo>
                <a:lnTo>
                  <a:pt x="4319" y="710"/>
                </a:lnTo>
                <a:lnTo>
                  <a:pt x="4304" y="691"/>
                </a:lnTo>
                <a:lnTo>
                  <a:pt x="4287" y="676"/>
                </a:lnTo>
                <a:lnTo>
                  <a:pt x="4266" y="660"/>
                </a:lnTo>
                <a:lnTo>
                  <a:pt x="4244" y="648"/>
                </a:lnTo>
                <a:lnTo>
                  <a:pt x="4218" y="638"/>
                </a:lnTo>
                <a:lnTo>
                  <a:pt x="4192" y="629"/>
                </a:lnTo>
                <a:lnTo>
                  <a:pt x="4165" y="622"/>
                </a:lnTo>
                <a:lnTo>
                  <a:pt x="4134" y="617"/>
                </a:lnTo>
                <a:lnTo>
                  <a:pt x="4103" y="614"/>
                </a:lnTo>
                <a:lnTo>
                  <a:pt x="4069" y="614"/>
                </a:lnTo>
                <a:lnTo>
                  <a:pt x="4069" y="614"/>
                </a:lnTo>
                <a:lnTo>
                  <a:pt x="4039" y="614"/>
                </a:lnTo>
                <a:lnTo>
                  <a:pt x="4012" y="617"/>
                </a:lnTo>
                <a:lnTo>
                  <a:pt x="3984" y="622"/>
                </a:lnTo>
                <a:lnTo>
                  <a:pt x="3959" y="627"/>
                </a:lnTo>
                <a:lnTo>
                  <a:pt x="3933" y="636"/>
                </a:lnTo>
                <a:lnTo>
                  <a:pt x="3909" y="646"/>
                </a:lnTo>
                <a:lnTo>
                  <a:pt x="3886" y="658"/>
                </a:lnTo>
                <a:lnTo>
                  <a:pt x="3866" y="672"/>
                </a:lnTo>
                <a:lnTo>
                  <a:pt x="3845" y="688"/>
                </a:lnTo>
                <a:lnTo>
                  <a:pt x="3828" y="705"/>
                </a:lnTo>
                <a:lnTo>
                  <a:pt x="3814" y="724"/>
                </a:lnTo>
                <a:lnTo>
                  <a:pt x="3800" y="744"/>
                </a:lnTo>
                <a:lnTo>
                  <a:pt x="3790" y="767"/>
                </a:lnTo>
                <a:lnTo>
                  <a:pt x="3783" y="792"/>
                </a:lnTo>
                <a:lnTo>
                  <a:pt x="3778" y="818"/>
                </a:lnTo>
                <a:lnTo>
                  <a:pt x="3776" y="847"/>
                </a:lnTo>
                <a:lnTo>
                  <a:pt x="3776" y="847"/>
                </a:lnTo>
                <a:lnTo>
                  <a:pt x="3778" y="849"/>
                </a:lnTo>
                <a:lnTo>
                  <a:pt x="3778" y="851"/>
                </a:lnTo>
                <a:lnTo>
                  <a:pt x="3782" y="853"/>
                </a:lnTo>
                <a:lnTo>
                  <a:pt x="3783" y="854"/>
                </a:lnTo>
                <a:lnTo>
                  <a:pt x="3912" y="854"/>
                </a:lnTo>
                <a:lnTo>
                  <a:pt x="3912" y="854"/>
                </a:lnTo>
                <a:lnTo>
                  <a:pt x="3916" y="853"/>
                </a:lnTo>
                <a:lnTo>
                  <a:pt x="3917" y="851"/>
                </a:lnTo>
                <a:lnTo>
                  <a:pt x="3919" y="849"/>
                </a:lnTo>
                <a:lnTo>
                  <a:pt x="3919" y="847"/>
                </a:lnTo>
                <a:lnTo>
                  <a:pt x="3919" y="847"/>
                </a:lnTo>
                <a:lnTo>
                  <a:pt x="3921" y="827"/>
                </a:lnTo>
                <a:lnTo>
                  <a:pt x="3924" y="816"/>
                </a:lnTo>
                <a:lnTo>
                  <a:pt x="3928" y="808"/>
                </a:lnTo>
                <a:lnTo>
                  <a:pt x="3933" y="798"/>
                </a:lnTo>
                <a:lnTo>
                  <a:pt x="3938" y="789"/>
                </a:lnTo>
                <a:lnTo>
                  <a:pt x="3945" y="782"/>
                </a:lnTo>
                <a:lnTo>
                  <a:pt x="3953" y="773"/>
                </a:lnTo>
                <a:lnTo>
                  <a:pt x="3964" y="767"/>
                </a:lnTo>
                <a:lnTo>
                  <a:pt x="3974" y="761"/>
                </a:lnTo>
                <a:lnTo>
                  <a:pt x="3986" y="756"/>
                </a:lnTo>
                <a:lnTo>
                  <a:pt x="4000" y="751"/>
                </a:lnTo>
                <a:lnTo>
                  <a:pt x="4015" y="748"/>
                </a:lnTo>
                <a:lnTo>
                  <a:pt x="4031" y="746"/>
                </a:lnTo>
                <a:lnTo>
                  <a:pt x="4050" y="744"/>
                </a:lnTo>
                <a:lnTo>
                  <a:pt x="4069" y="743"/>
                </a:lnTo>
                <a:lnTo>
                  <a:pt x="4069" y="743"/>
                </a:lnTo>
                <a:lnTo>
                  <a:pt x="4094" y="744"/>
                </a:lnTo>
                <a:lnTo>
                  <a:pt x="4117" y="746"/>
                </a:lnTo>
                <a:lnTo>
                  <a:pt x="4136" y="749"/>
                </a:lnTo>
                <a:lnTo>
                  <a:pt x="4153" y="755"/>
                </a:lnTo>
                <a:lnTo>
                  <a:pt x="4168" y="760"/>
                </a:lnTo>
                <a:lnTo>
                  <a:pt x="4180" y="767"/>
                </a:lnTo>
                <a:lnTo>
                  <a:pt x="4190" y="775"/>
                </a:lnTo>
                <a:lnTo>
                  <a:pt x="4201" y="784"/>
                </a:lnTo>
                <a:lnTo>
                  <a:pt x="4208" y="792"/>
                </a:lnTo>
                <a:lnTo>
                  <a:pt x="4213" y="801"/>
                </a:lnTo>
                <a:lnTo>
                  <a:pt x="4216" y="810"/>
                </a:lnTo>
                <a:lnTo>
                  <a:pt x="4220" y="818"/>
                </a:lnTo>
                <a:lnTo>
                  <a:pt x="4223" y="837"/>
                </a:lnTo>
                <a:lnTo>
                  <a:pt x="4223" y="854"/>
                </a:lnTo>
                <a:lnTo>
                  <a:pt x="4223" y="854"/>
                </a:lnTo>
                <a:lnTo>
                  <a:pt x="4223" y="859"/>
                </a:lnTo>
                <a:lnTo>
                  <a:pt x="4221" y="866"/>
                </a:lnTo>
                <a:lnTo>
                  <a:pt x="4218" y="871"/>
                </a:lnTo>
                <a:lnTo>
                  <a:pt x="4213" y="878"/>
                </a:lnTo>
                <a:lnTo>
                  <a:pt x="4208" y="883"/>
                </a:lnTo>
                <a:lnTo>
                  <a:pt x="4199" y="887"/>
                </a:lnTo>
                <a:lnTo>
                  <a:pt x="4190" y="890"/>
                </a:lnTo>
                <a:lnTo>
                  <a:pt x="4182" y="890"/>
                </a:lnTo>
                <a:lnTo>
                  <a:pt x="4044" y="890"/>
                </a:lnTo>
                <a:lnTo>
                  <a:pt x="4044" y="890"/>
                </a:lnTo>
                <a:lnTo>
                  <a:pt x="4010" y="892"/>
                </a:lnTo>
                <a:lnTo>
                  <a:pt x="3977" y="896"/>
                </a:lnTo>
                <a:lnTo>
                  <a:pt x="3947" y="901"/>
                </a:lnTo>
                <a:lnTo>
                  <a:pt x="3917" y="908"/>
                </a:lnTo>
                <a:lnTo>
                  <a:pt x="3892" y="916"/>
                </a:lnTo>
                <a:lnTo>
                  <a:pt x="3867" y="926"/>
                </a:lnTo>
                <a:lnTo>
                  <a:pt x="3847" y="938"/>
                </a:lnTo>
                <a:lnTo>
                  <a:pt x="3826" y="952"/>
                </a:lnTo>
                <a:lnTo>
                  <a:pt x="3809" y="966"/>
                </a:lnTo>
                <a:lnTo>
                  <a:pt x="3795" y="981"/>
                </a:lnTo>
                <a:lnTo>
                  <a:pt x="3783" y="999"/>
                </a:lnTo>
                <a:lnTo>
                  <a:pt x="3773" y="1018"/>
                </a:lnTo>
                <a:lnTo>
                  <a:pt x="3764" y="1036"/>
                </a:lnTo>
                <a:lnTo>
                  <a:pt x="3759" y="1057"/>
                </a:lnTo>
                <a:lnTo>
                  <a:pt x="3756" y="1078"/>
                </a:lnTo>
                <a:lnTo>
                  <a:pt x="3754" y="1098"/>
                </a:lnTo>
                <a:lnTo>
                  <a:pt x="3754" y="1098"/>
                </a:lnTo>
                <a:lnTo>
                  <a:pt x="3756" y="1122"/>
                </a:lnTo>
                <a:lnTo>
                  <a:pt x="3758" y="1143"/>
                </a:lnTo>
                <a:lnTo>
                  <a:pt x="3763" y="1164"/>
                </a:lnTo>
                <a:lnTo>
                  <a:pt x="3770" y="1184"/>
                </a:lnTo>
                <a:lnTo>
                  <a:pt x="3780" y="1203"/>
                </a:lnTo>
                <a:lnTo>
                  <a:pt x="3790" y="1220"/>
                </a:lnTo>
                <a:lnTo>
                  <a:pt x="3804" y="1236"/>
                </a:lnTo>
                <a:lnTo>
                  <a:pt x="3819" y="1251"/>
                </a:lnTo>
                <a:lnTo>
                  <a:pt x="3837" y="1265"/>
                </a:lnTo>
                <a:lnTo>
                  <a:pt x="3855" y="1277"/>
                </a:lnTo>
                <a:lnTo>
                  <a:pt x="3878" y="1287"/>
                </a:lnTo>
                <a:lnTo>
                  <a:pt x="3902" y="1296"/>
                </a:lnTo>
                <a:lnTo>
                  <a:pt x="3928" y="1303"/>
                </a:lnTo>
                <a:lnTo>
                  <a:pt x="3955" y="1308"/>
                </a:lnTo>
                <a:lnTo>
                  <a:pt x="3986" y="1310"/>
                </a:lnTo>
                <a:lnTo>
                  <a:pt x="4019" y="1311"/>
                </a:lnTo>
                <a:lnTo>
                  <a:pt x="4019" y="1311"/>
                </a:lnTo>
                <a:lnTo>
                  <a:pt x="4058" y="1310"/>
                </a:lnTo>
                <a:lnTo>
                  <a:pt x="4096" y="1305"/>
                </a:lnTo>
                <a:lnTo>
                  <a:pt x="4130" y="1296"/>
                </a:lnTo>
                <a:lnTo>
                  <a:pt x="4160" y="1286"/>
                </a:lnTo>
                <a:lnTo>
                  <a:pt x="4185" y="1274"/>
                </a:lnTo>
                <a:lnTo>
                  <a:pt x="4208" y="1262"/>
                </a:lnTo>
                <a:lnTo>
                  <a:pt x="4227" y="1248"/>
                </a:lnTo>
                <a:lnTo>
                  <a:pt x="4240" y="1234"/>
                </a:lnTo>
                <a:lnTo>
                  <a:pt x="4240" y="1234"/>
                </a:lnTo>
                <a:lnTo>
                  <a:pt x="4244" y="1232"/>
                </a:lnTo>
                <a:lnTo>
                  <a:pt x="4247" y="1232"/>
                </a:lnTo>
                <a:lnTo>
                  <a:pt x="4251" y="1232"/>
                </a:lnTo>
                <a:lnTo>
                  <a:pt x="4252" y="1236"/>
                </a:lnTo>
                <a:lnTo>
                  <a:pt x="4252" y="1236"/>
                </a:lnTo>
                <a:lnTo>
                  <a:pt x="4263" y="1250"/>
                </a:lnTo>
                <a:lnTo>
                  <a:pt x="4273" y="1262"/>
                </a:lnTo>
                <a:lnTo>
                  <a:pt x="4287" y="1274"/>
                </a:lnTo>
                <a:lnTo>
                  <a:pt x="4302" y="1282"/>
                </a:lnTo>
                <a:lnTo>
                  <a:pt x="4319" y="1289"/>
                </a:lnTo>
                <a:lnTo>
                  <a:pt x="4340" y="1294"/>
                </a:lnTo>
                <a:lnTo>
                  <a:pt x="4362" y="1298"/>
                </a:lnTo>
                <a:lnTo>
                  <a:pt x="4388" y="1298"/>
                </a:lnTo>
                <a:lnTo>
                  <a:pt x="4441" y="1298"/>
                </a:lnTo>
                <a:lnTo>
                  <a:pt x="4441" y="1298"/>
                </a:lnTo>
                <a:lnTo>
                  <a:pt x="4445" y="1298"/>
                </a:lnTo>
                <a:lnTo>
                  <a:pt x="4446" y="1296"/>
                </a:lnTo>
                <a:lnTo>
                  <a:pt x="4448" y="1294"/>
                </a:lnTo>
                <a:lnTo>
                  <a:pt x="4448" y="1291"/>
                </a:lnTo>
                <a:lnTo>
                  <a:pt x="4448" y="1183"/>
                </a:lnTo>
                <a:lnTo>
                  <a:pt x="4448" y="1183"/>
                </a:lnTo>
                <a:lnTo>
                  <a:pt x="4448" y="1179"/>
                </a:lnTo>
                <a:lnTo>
                  <a:pt x="4446" y="1177"/>
                </a:lnTo>
                <a:lnTo>
                  <a:pt x="4445" y="1176"/>
                </a:lnTo>
                <a:lnTo>
                  <a:pt x="4441" y="1176"/>
                </a:lnTo>
                <a:lnTo>
                  <a:pt x="4441" y="1176"/>
                </a:lnTo>
                <a:close/>
                <a:moveTo>
                  <a:pt x="4223" y="1023"/>
                </a:moveTo>
                <a:lnTo>
                  <a:pt x="4223" y="1023"/>
                </a:lnTo>
                <a:lnTo>
                  <a:pt x="4223" y="1036"/>
                </a:lnTo>
                <a:lnTo>
                  <a:pt x="4221" y="1050"/>
                </a:lnTo>
                <a:lnTo>
                  <a:pt x="4218" y="1064"/>
                </a:lnTo>
                <a:lnTo>
                  <a:pt x="4213" y="1078"/>
                </a:lnTo>
                <a:lnTo>
                  <a:pt x="4206" y="1091"/>
                </a:lnTo>
                <a:lnTo>
                  <a:pt x="4197" y="1105"/>
                </a:lnTo>
                <a:lnTo>
                  <a:pt x="4187" y="1119"/>
                </a:lnTo>
                <a:lnTo>
                  <a:pt x="4177" y="1129"/>
                </a:lnTo>
                <a:lnTo>
                  <a:pt x="4163" y="1141"/>
                </a:lnTo>
                <a:lnTo>
                  <a:pt x="4148" y="1152"/>
                </a:lnTo>
                <a:lnTo>
                  <a:pt x="4132" y="1160"/>
                </a:lnTo>
                <a:lnTo>
                  <a:pt x="4113" y="1167"/>
                </a:lnTo>
                <a:lnTo>
                  <a:pt x="4093" y="1174"/>
                </a:lnTo>
                <a:lnTo>
                  <a:pt x="4070" y="1179"/>
                </a:lnTo>
                <a:lnTo>
                  <a:pt x="4044" y="1181"/>
                </a:lnTo>
                <a:lnTo>
                  <a:pt x="4019" y="1183"/>
                </a:lnTo>
                <a:lnTo>
                  <a:pt x="4019" y="1183"/>
                </a:lnTo>
                <a:lnTo>
                  <a:pt x="4002" y="1183"/>
                </a:lnTo>
                <a:lnTo>
                  <a:pt x="3986" y="1181"/>
                </a:lnTo>
                <a:lnTo>
                  <a:pt x="3972" y="1177"/>
                </a:lnTo>
                <a:lnTo>
                  <a:pt x="3960" y="1174"/>
                </a:lnTo>
                <a:lnTo>
                  <a:pt x="3948" y="1171"/>
                </a:lnTo>
                <a:lnTo>
                  <a:pt x="3940" y="1165"/>
                </a:lnTo>
                <a:lnTo>
                  <a:pt x="3929" y="1160"/>
                </a:lnTo>
                <a:lnTo>
                  <a:pt x="3922" y="1155"/>
                </a:lnTo>
                <a:lnTo>
                  <a:pt x="3916" y="1148"/>
                </a:lnTo>
                <a:lnTo>
                  <a:pt x="3910" y="1141"/>
                </a:lnTo>
                <a:lnTo>
                  <a:pt x="3902" y="1128"/>
                </a:lnTo>
                <a:lnTo>
                  <a:pt x="3898" y="1114"/>
                </a:lnTo>
                <a:lnTo>
                  <a:pt x="3897" y="1098"/>
                </a:lnTo>
                <a:lnTo>
                  <a:pt x="3897" y="1098"/>
                </a:lnTo>
                <a:lnTo>
                  <a:pt x="3897" y="1083"/>
                </a:lnTo>
                <a:lnTo>
                  <a:pt x="3902" y="1067"/>
                </a:lnTo>
                <a:lnTo>
                  <a:pt x="3905" y="1059"/>
                </a:lnTo>
                <a:lnTo>
                  <a:pt x="3910" y="1052"/>
                </a:lnTo>
                <a:lnTo>
                  <a:pt x="3916" y="1043"/>
                </a:lnTo>
                <a:lnTo>
                  <a:pt x="3924" y="1036"/>
                </a:lnTo>
                <a:lnTo>
                  <a:pt x="3933" y="1031"/>
                </a:lnTo>
                <a:lnTo>
                  <a:pt x="3943" y="1024"/>
                </a:lnTo>
                <a:lnTo>
                  <a:pt x="3955" y="1019"/>
                </a:lnTo>
                <a:lnTo>
                  <a:pt x="3971" y="1014"/>
                </a:lnTo>
                <a:lnTo>
                  <a:pt x="3986" y="1011"/>
                </a:lnTo>
                <a:lnTo>
                  <a:pt x="4005" y="1009"/>
                </a:lnTo>
                <a:lnTo>
                  <a:pt x="4026" y="1007"/>
                </a:lnTo>
                <a:lnTo>
                  <a:pt x="4050" y="1006"/>
                </a:lnTo>
                <a:lnTo>
                  <a:pt x="4218" y="1006"/>
                </a:lnTo>
                <a:lnTo>
                  <a:pt x="4218" y="1006"/>
                </a:lnTo>
                <a:lnTo>
                  <a:pt x="4220" y="1007"/>
                </a:lnTo>
                <a:lnTo>
                  <a:pt x="4221" y="1007"/>
                </a:lnTo>
                <a:lnTo>
                  <a:pt x="4223" y="1011"/>
                </a:lnTo>
                <a:lnTo>
                  <a:pt x="4223" y="1012"/>
                </a:lnTo>
                <a:lnTo>
                  <a:pt x="4223" y="1023"/>
                </a:lnTo>
                <a:close/>
                <a:moveTo>
                  <a:pt x="4869" y="614"/>
                </a:moveTo>
                <a:lnTo>
                  <a:pt x="4869" y="614"/>
                </a:lnTo>
                <a:lnTo>
                  <a:pt x="4842" y="615"/>
                </a:lnTo>
                <a:lnTo>
                  <a:pt x="4816" y="619"/>
                </a:lnTo>
                <a:lnTo>
                  <a:pt x="4792" y="626"/>
                </a:lnTo>
                <a:lnTo>
                  <a:pt x="4770" y="636"/>
                </a:lnTo>
                <a:lnTo>
                  <a:pt x="4747" y="646"/>
                </a:lnTo>
                <a:lnTo>
                  <a:pt x="4730" y="658"/>
                </a:lnTo>
                <a:lnTo>
                  <a:pt x="4715" y="672"/>
                </a:lnTo>
                <a:lnTo>
                  <a:pt x="4702" y="684"/>
                </a:lnTo>
                <a:lnTo>
                  <a:pt x="4702" y="684"/>
                </a:lnTo>
                <a:lnTo>
                  <a:pt x="4699" y="688"/>
                </a:lnTo>
                <a:lnTo>
                  <a:pt x="4696" y="689"/>
                </a:lnTo>
                <a:lnTo>
                  <a:pt x="4690" y="688"/>
                </a:lnTo>
                <a:lnTo>
                  <a:pt x="4689" y="684"/>
                </a:lnTo>
                <a:lnTo>
                  <a:pt x="4675" y="633"/>
                </a:lnTo>
                <a:lnTo>
                  <a:pt x="4675" y="633"/>
                </a:lnTo>
                <a:lnTo>
                  <a:pt x="4672" y="629"/>
                </a:lnTo>
                <a:lnTo>
                  <a:pt x="4670" y="627"/>
                </a:lnTo>
                <a:lnTo>
                  <a:pt x="4666" y="627"/>
                </a:lnTo>
                <a:lnTo>
                  <a:pt x="4553" y="627"/>
                </a:lnTo>
                <a:lnTo>
                  <a:pt x="4553" y="627"/>
                </a:lnTo>
                <a:lnTo>
                  <a:pt x="4550" y="627"/>
                </a:lnTo>
                <a:lnTo>
                  <a:pt x="4548" y="629"/>
                </a:lnTo>
                <a:lnTo>
                  <a:pt x="4546" y="631"/>
                </a:lnTo>
                <a:lnTo>
                  <a:pt x="4546" y="633"/>
                </a:lnTo>
                <a:lnTo>
                  <a:pt x="4546" y="1291"/>
                </a:lnTo>
                <a:lnTo>
                  <a:pt x="4546" y="1291"/>
                </a:lnTo>
                <a:lnTo>
                  <a:pt x="4546" y="1294"/>
                </a:lnTo>
                <a:lnTo>
                  <a:pt x="4548" y="1296"/>
                </a:lnTo>
                <a:lnTo>
                  <a:pt x="4550" y="1298"/>
                </a:lnTo>
                <a:lnTo>
                  <a:pt x="4553" y="1298"/>
                </a:lnTo>
                <a:lnTo>
                  <a:pt x="4682" y="1298"/>
                </a:lnTo>
                <a:lnTo>
                  <a:pt x="4682" y="1298"/>
                </a:lnTo>
                <a:lnTo>
                  <a:pt x="4684" y="1298"/>
                </a:lnTo>
                <a:lnTo>
                  <a:pt x="4687" y="1296"/>
                </a:lnTo>
                <a:lnTo>
                  <a:pt x="4687" y="1294"/>
                </a:lnTo>
                <a:lnTo>
                  <a:pt x="4689" y="1291"/>
                </a:lnTo>
                <a:lnTo>
                  <a:pt x="4689" y="921"/>
                </a:lnTo>
                <a:lnTo>
                  <a:pt x="4689" y="921"/>
                </a:lnTo>
                <a:lnTo>
                  <a:pt x="4689" y="904"/>
                </a:lnTo>
                <a:lnTo>
                  <a:pt x="4690" y="887"/>
                </a:lnTo>
                <a:lnTo>
                  <a:pt x="4694" y="871"/>
                </a:lnTo>
                <a:lnTo>
                  <a:pt x="4697" y="854"/>
                </a:lnTo>
                <a:lnTo>
                  <a:pt x="4704" y="839"/>
                </a:lnTo>
                <a:lnTo>
                  <a:pt x="4711" y="825"/>
                </a:lnTo>
                <a:lnTo>
                  <a:pt x="4718" y="811"/>
                </a:lnTo>
                <a:lnTo>
                  <a:pt x="4728" y="798"/>
                </a:lnTo>
                <a:lnTo>
                  <a:pt x="4739" y="786"/>
                </a:lnTo>
                <a:lnTo>
                  <a:pt x="4751" y="775"/>
                </a:lnTo>
                <a:lnTo>
                  <a:pt x="4764" y="767"/>
                </a:lnTo>
                <a:lnTo>
                  <a:pt x="4778" y="758"/>
                </a:lnTo>
                <a:lnTo>
                  <a:pt x="4794" y="751"/>
                </a:lnTo>
                <a:lnTo>
                  <a:pt x="4811" y="748"/>
                </a:lnTo>
                <a:lnTo>
                  <a:pt x="4830" y="744"/>
                </a:lnTo>
                <a:lnTo>
                  <a:pt x="4849" y="743"/>
                </a:lnTo>
                <a:lnTo>
                  <a:pt x="4849" y="743"/>
                </a:lnTo>
                <a:lnTo>
                  <a:pt x="4869" y="744"/>
                </a:lnTo>
                <a:lnTo>
                  <a:pt x="4890" y="748"/>
                </a:lnTo>
                <a:lnTo>
                  <a:pt x="4907" y="753"/>
                </a:lnTo>
                <a:lnTo>
                  <a:pt x="4924" y="760"/>
                </a:lnTo>
                <a:lnTo>
                  <a:pt x="4938" y="768"/>
                </a:lnTo>
                <a:lnTo>
                  <a:pt x="4952" y="779"/>
                </a:lnTo>
                <a:lnTo>
                  <a:pt x="4964" y="789"/>
                </a:lnTo>
                <a:lnTo>
                  <a:pt x="4974" y="801"/>
                </a:lnTo>
                <a:lnTo>
                  <a:pt x="4983" y="815"/>
                </a:lnTo>
                <a:lnTo>
                  <a:pt x="4991" y="830"/>
                </a:lnTo>
                <a:lnTo>
                  <a:pt x="4996" y="846"/>
                </a:lnTo>
                <a:lnTo>
                  <a:pt x="5001" y="861"/>
                </a:lnTo>
                <a:lnTo>
                  <a:pt x="5005" y="877"/>
                </a:lnTo>
                <a:lnTo>
                  <a:pt x="5008" y="894"/>
                </a:lnTo>
                <a:lnTo>
                  <a:pt x="5010" y="911"/>
                </a:lnTo>
                <a:lnTo>
                  <a:pt x="5010" y="928"/>
                </a:lnTo>
                <a:lnTo>
                  <a:pt x="5010" y="1291"/>
                </a:lnTo>
                <a:lnTo>
                  <a:pt x="5010" y="1291"/>
                </a:lnTo>
                <a:lnTo>
                  <a:pt x="5012" y="1294"/>
                </a:lnTo>
                <a:lnTo>
                  <a:pt x="5012" y="1296"/>
                </a:lnTo>
                <a:lnTo>
                  <a:pt x="5015" y="1298"/>
                </a:lnTo>
                <a:lnTo>
                  <a:pt x="5017" y="1298"/>
                </a:lnTo>
                <a:lnTo>
                  <a:pt x="5147" y="1298"/>
                </a:lnTo>
                <a:lnTo>
                  <a:pt x="5147" y="1298"/>
                </a:lnTo>
                <a:lnTo>
                  <a:pt x="5149" y="1298"/>
                </a:lnTo>
                <a:lnTo>
                  <a:pt x="5153" y="1296"/>
                </a:lnTo>
                <a:lnTo>
                  <a:pt x="5153" y="1294"/>
                </a:lnTo>
                <a:lnTo>
                  <a:pt x="5154" y="1291"/>
                </a:lnTo>
                <a:lnTo>
                  <a:pt x="5154" y="928"/>
                </a:lnTo>
                <a:lnTo>
                  <a:pt x="5154" y="928"/>
                </a:lnTo>
                <a:lnTo>
                  <a:pt x="5153" y="896"/>
                </a:lnTo>
                <a:lnTo>
                  <a:pt x="5149" y="866"/>
                </a:lnTo>
                <a:lnTo>
                  <a:pt x="5144" y="835"/>
                </a:lnTo>
                <a:lnTo>
                  <a:pt x="5137" y="806"/>
                </a:lnTo>
                <a:lnTo>
                  <a:pt x="5129" y="780"/>
                </a:lnTo>
                <a:lnTo>
                  <a:pt x="5117" y="753"/>
                </a:lnTo>
                <a:lnTo>
                  <a:pt x="5103" y="729"/>
                </a:lnTo>
                <a:lnTo>
                  <a:pt x="5086" y="706"/>
                </a:lnTo>
                <a:lnTo>
                  <a:pt x="5068" y="686"/>
                </a:lnTo>
                <a:lnTo>
                  <a:pt x="5046" y="669"/>
                </a:lnTo>
                <a:lnTo>
                  <a:pt x="5024" y="651"/>
                </a:lnTo>
                <a:lnTo>
                  <a:pt x="4998" y="638"/>
                </a:lnTo>
                <a:lnTo>
                  <a:pt x="4969" y="627"/>
                </a:lnTo>
                <a:lnTo>
                  <a:pt x="4938" y="620"/>
                </a:lnTo>
                <a:lnTo>
                  <a:pt x="4905" y="615"/>
                </a:lnTo>
                <a:lnTo>
                  <a:pt x="4869" y="614"/>
                </a:lnTo>
                <a:lnTo>
                  <a:pt x="4869" y="614"/>
                </a:lnTo>
                <a:close/>
                <a:moveTo>
                  <a:pt x="5615" y="627"/>
                </a:moveTo>
                <a:lnTo>
                  <a:pt x="5474" y="627"/>
                </a:lnTo>
                <a:lnTo>
                  <a:pt x="5474" y="627"/>
                </a:lnTo>
                <a:lnTo>
                  <a:pt x="5472" y="626"/>
                </a:lnTo>
                <a:lnTo>
                  <a:pt x="5470" y="624"/>
                </a:lnTo>
                <a:lnTo>
                  <a:pt x="5469" y="622"/>
                </a:lnTo>
                <a:lnTo>
                  <a:pt x="5469" y="620"/>
                </a:lnTo>
                <a:lnTo>
                  <a:pt x="5469" y="440"/>
                </a:lnTo>
                <a:lnTo>
                  <a:pt x="5469" y="440"/>
                </a:lnTo>
                <a:lnTo>
                  <a:pt x="5467" y="438"/>
                </a:lnTo>
                <a:lnTo>
                  <a:pt x="5467" y="437"/>
                </a:lnTo>
                <a:lnTo>
                  <a:pt x="5464" y="435"/>
                </a:lnTo>
                <a:lnTo>
                  <a:pt x="5462" y="435"/>
                </a:lnTo>
                <a:lnTo>
                  <a:pt x="5331" y="435"/>
                </a:lnTo>
                <a:lnTo>
                  <a:pt x="5331" y="435"/>
                </a:lnTo>
                <a:lnTo>
                  <a:pt x="5328" y="435"/>
                </a:lnTo>
                <a:lnTo>
                  <a:pt x="5326" y="437"/>
                </a:lnTo>
                <a:lnTo>
                  <a:pt x="5324" y="438"/>
                </a:lnTo>
                <a:lnTo>
                  <a:pt x="5324" y="440"/>
                </a:lnTo>
                <a:lnTo>
                  <a:pt x="5324" y="620"/>
                </a:lnTo>
                <a:lnTo>
                  <a:pt x="5324" y="620"/>
                </a:lnTo>
                <a:lnTo>
                  <a:pt x="5324" y="622"/>
                </a:lnTo>
                <a:lnTo>
                  <a:pt x="5323" y="624"/>
                </a:lnTo>
                <a:lnTo>
                  <a:pt x="5321" y="626"/>
                </a:lnTo>
                <a:lnTo>
                  <a:pt x="5318" y="627"/>
                </a:lnTo>
                <a:lnTo>
                  <a:pt x="5206" y="627"/>
                </a:lnTo>
                <a:lnTo>
                  <a:pt x="5206" y="627"/>
                </a:lnTo>
                <a:lnTo>
                  <a:pt x="5202" y="627"/>
                </a:lnTo>
                <a:lnTo>
                  <a:pt x="5201" y="629"/>
                </a:lnTo>
                <a:lnTo>
                  <a:pt x="5199" y="631"/>
                </a:lnTo>
                <a:lnTo>
                  <a:pt x="5199" y="633"/>
                </a:lnTo>
                <a:lnTo>
                  <a:pt x="5199" y="739"/>
                </a:lnTo>
                <a:lnTo>
                  <a:pt x="5199" y="739"/>
                </a:lnTo>
                <a:lnTo>
                  <a:pt x="5199" y="743"/>
                </a:lnTo>
                <a:lnTo>
                  <a:pt x="5201" y="744"/>
                </a:lnTo>
                <a:lnTo>
                  <a:pt x="5202" y="746"/>
                </a:lnTo>
                <a:lnTo>
                  <a:pt x="5206" y="746"/>
                </a:lnTo>
                <a:lnTo>
                  <a:pt x="5318" y="746"/>
                </a:lnTo>
                <a:lnTo>
                  <a:pt x="5318" y="746"/>
                </a:lnTo>
                <a:lnTo>
                  <a:pt x="5321" y="746"/>
                </a:lnTo>
                <a:lnTo>
                  <a:pt x="5323" y="748"/>
                </a:lnTo>
                <a:lnTo>
                  <a:pt x="5324" y="749"/>
                </a:lnTo>
                <a:lnTo>
                  <a:pt x="5324" y="753"/>
                </a:lnTo>
                <a:lnTo>
                  <a:pt x="5324" y="1110"/>
                </a:lnTo>
                <a:lnTo>
                  <a:pt x="5324" y="1110"/>
                </a:lnTo>
                <a:lnTo>
                  <a:pt x="5326" y="1134"/>
                </a:lnTo>
                <a:lnTo>
                  <a:pt x="5328" y="1157"/>
                </a:lnTo>
                <a:lnTo>
                  <a:pt x="5330" y="1177"/>
                </a:lnTo>
                <a:lnTo>
                  <a:pt x="5335" y="1196"/>
                </a:lnTo>
                <a:lnTo>
                  <a:pt x="5342" y="1213"/>
                </a:lnTo>
                <a:lnTo>
                  <a:pt x="5349" y="1229"/>
                </a:lnTo>
                <a:lnTo>
                  <a:pt x="5357" y="1243"/>
                </a:lnTo>
                <a:lnTo>
                  <a:pt x="5367" y="1255"/>
                </a:lnTo>
                <a:lnTo>
                  <a:pt x="5379" y="1265"/>
                </a:lnTo>
                <a:lnTo>
                  <a:pt x="5393" y="1274"/>
                </a:lnTo>
                <a:lnTo>
                  <a:pt x="5409" y="1281"/>
                </a:lnTo>
                <a:lnTo>
                  <a:pt x="5426" y="1287"/>
                </a:lnTo>
                <a:lnTo>
                  <a:pt x="5443" y="1293"/>
                </a:lnTo>
                <a:lnTo>
                  <a:pt x="5464" y="1296"/>
                </a:lnTo>
                <a:lnTo>
                  <a:pt x="5486" y="1298"/>
                </a:lnTo>
                <a:lnTo>
                  <a:pt x="5510" y="1298"/>
                </a:lnTo>
                <a:lnTo>
                  <a:pt x="5615" y="1298"/>
                </a:lnTo>
                <a:lnTo>
                  <a:pt x="5615" y="1298"/>
                </a:lnTo>
                <a:lnTo>
                  <a:pt x="5617" y="1298"/>
                </a:lnTo>
                <a:lnTo>
                  <a:pt x="5618" y="1296"/>
                </a:lnTo>
                <a:lnTo>
                  <a:pt x="5620" y="1294"/>
                </a:lnTo>
                <a:lnTo>
                  <a:pt x="5620" y="1291"/>
                </a:lnTo>
                <a:lnTo>
                  <a:pt x="5620" y="1176"/>
                </a:lnTo>
                <a:lnTo>
                  <a:pt x="5620" y="1176"/>
                </a:lnTo>
                <a:lnTo>
                  <a:pt x="5620" y="1174"/>
                </a:lnTo>
                <a:lnTo>
                  <a:pt x="5618" y="1171"/>
                </a:lnTo>
                <a:lnTo>
                  <a:pt x="5617" y="1171"/>
                </a:lnTo>
                <a:lnTo>
                  <a:pt x="5615" y="1169"/>
                </a:lnTo>
                <a:lnTo>
                  <a:pt x="5527" y="1169"/>
                </a:lnTo>
                <a:lnTo>
                  <a:pt x="5527" y="1169"/>
                </a:lnTo>
                <a:lnTo>
                  <a:pt x="5513" y="1169"/>
                </a:lnTo>
                <a:lnTo>
                  <a:pt x="5501" y="1165"/>
                </a:lnTo>
                <a:lnTo>
                  <a:pt x="5491" y="1160"/>
                </a:lnTo>
                <a:lnTo>
                  <a:pt x="5483" y="1155"/>
                </a:lnTo>
                <a:lnTo>
                  <a:pt x="5476" y="1146"/>
                </a:lnTo>
                <a:lnTo>
                  <a:pt x="5472" y="1138"/>
                </a:lnTo>
                <a:lnTo>
                  <a:pt x="5469" y="1128"/>
                </a:lnTo>
                <a:lnTo>
                  <a:pt x="5469" y="1116"/>
                </a:lnTo>
                <a:lnTo>
                  <a:pt x="5469" y="753"/>
                </a:lnTo>
                <a:lnTo>
                  <a:pt x="5469" y="753"/>
                </a:lnTo>
                <a:lnTo>
                  <a:pt x="5469" y="749"/>
                </a:lnTo>
                <a:lnTo>
                  <a:pt x="5470" y="748"/>
                </a:lnTo>
                <a:lnTo>
                  <a:pt x="5472" y="746"/>
                </a:lnTo>
                <a:lnTo>
                  <a:pt x="5474" y="746"/>
                </a:lnTo>
                <a:lnTo>
                  <a:pt x="5615" y="746"/>
                </a:lnTo>
                <a:lnTo>
                  <a:pt x="5615" y="746"/>
                </a:lnTo>
                <a:lnTo>
                  <a:pt x="5617" y="746"/>
                </a:lnTo>
                <a:lnTo>
                  <a:pt x="5618" y="744"/>
                </a:lnTo>
                <a:lnTo>
                  <a:pt x="5620" y="743"/>
                </a:lnTo>
                <a:lnTo>
                  <a:pt x="5620" y="739"/>
                </a:lnTo>
                <a:lnTo>
                  <a:pt x="5620" y="633"/>
                </a:lnTo>
                <a:lnTo>
                  <a:pt x="5620" y="633"/>
                </a:lnTo>
                <a:lnTo>
                  <a:pt x="5620" y="631"/>
                </a:lnTo>
                <a:lnTo>
                  <a:pt x="5618" y="629"/>
                </a:lnTo>
                <a:lnTo>
                  <a:pt x="5617" y="627"/>
                </a:lnTo>
                <a:lnTo>
                  <a:pt x="5615" y="627"/>
                </a:lnTo>
                <a:lnTo>
                  <a:pt x="5615" y="627"/>
                </a:lnTo>
                <a:close/>
                <a:moveTo>
                  <a:pt x="6582" y="627"/>
                </a:moveTo>
                <a:lnTo>
                  <a:pt x="6453" y="627"/>
                </a:lnTo>
                <a:lnTo>
                  <a:pt x="6453" y="627"/>
                </a:lnTo>
                <a:lnTo>
                  <a:pt x="6452" y="627"/>
                </a:lnTo>
                <a:lnTo>
                  <a:pt x="6448" y="629"/>
                </a:lnTo>
                <a:lnTo>
                  <a:pt x="6448" y="631"/>
                </a:lnTo>
                <a:lnTo>
                  <a:pt x="6446" y="633"/>
                </a:lnTo>
                <a:lnTo>
                  <a:pt x="6446" y="1004"/>
                </a:lnTo>
                <a:lnTo>
                  <a:pt x="6446" y="1004"/>
                </a:lnTo>
                <a:lnTo>
                  <a:pt x="6446" y="1021"/>
                </a:lnTo>
                <a:lnTo>
                  <a:pt x="6445" y="1038"/>
                </a:lnTo>
                <a:lnTo>
                  <a:pt x="6441" y="1054"/>
                </a:lnTo>
                <a:lnTo>
                  <a:pt x="6438" y="1069"/>
                </a:lnTo>
                <a:lnTo>
                  <a:pt x="6431" y="1085"/>
                </a:lnTo>
                <a:lnTo>
                  <a:pt x="6424" y="1100"/>
                </a:lnTo>
                <a:lnTo>
                  <a:pt x="6417" y="1114"/>
                </a:lnTo>
                <a:lnTo>
                  <a:pt x="6407" y="1126"/>
                </a:lnTo>
                <a:lnTo>
                  <a:pt x="6397" y="1138"/>
                </a:lnTo>
                <a:lnTo>
                  <a:pt x="6385" y="1150"/>
                </a:lnTo>
                <a:lnTo>
                  <a:pt x="6371" y="1158"/>
                </a:lnTo>
                <a:lnTo>
                  <a:pt x="6357" y="1167"/>
                </a:lnTo>
                <a:lnTo>
                  <a:pt x="6342" y="1172"/>
                </a:lnTo>
                <a:lnTo>
                  <a:pt x="6324" y="1177"/>
                </a:lnTo>
                <a:lnTo>
                  <a:pt x="6306" y="1181"/>
                </a:lnTo>
                <a:lnTo>
                  <a:pt x="6287" y="1181"/>
                </a:lnTo>
                <a:lnTo>
                  <a:pt x="6287" y="1181"/>
                </a:lnTo>
                <a:lnTo>
                  <a:pt x="6266" y="1181"/>
                </a:lnTo>
                <a:lnTo>
                  <a:pt x="6245" y="1177"/>
                </a:lnTo>
                <a:lnTo>
                  <a:pt x="6228" y="1172"/>
                </a:lnTo>
                <a:lnTo>
                  <a:pt x="6211" y="1165"/>
                </a:lnTo>
                <a:lnTo>
                  <a:pt x="6197" y="1157"/>
                </a:lnTo>
                <a:lnTo>
                  <a:pt x="6184" y="1146"/>
                </a:lnTo>
                <a:lnTo>
                  <a:pt x="6171" y="1136"/>
                </a:lnTo>
                <a:lnTo>
                  <a:pt x="6161" y="1122"/>
                </a:lnTo>
                <a:lnTo>
                  <a:pt x="6153" y="1109"/>
                </a:lnTo>
                <a:lnTo>
                  <a:pt x="6144" y="1095"/>
                </a:lnTo>
                <a:lnTo>
                  <a:pt x="6139" y="1079"/>
                </a:lnTo>
                <a:lnTo>
                  <a:pt x="6134" y="1064"/>
                </a:lnTo>
                <a:lnTo>
                  <a:pt x="6130" y="1047"/>
                </a:lnTo>
                <a:lnTo>
                  <a:pt x="6127" y="1031"/>
                </a:lnTo>
                <a:lnTo>
                  <a:pt x="6125" y="1014"/>
                </a:lnTo>
                <a:lnTo>
                  <a:pt x="6125" y="997"/>
                </a:lnTo>
                <a:lnTo>
                  <a:pt x="6125" y="633"/>
                </a:lnTo>
                <a:lnTo>
                  <a:pt x="6125" y="633"/>
                </a:lnTo>
                <a:lnTo>
                  <a:pt x="6123" y="631"/>
                </a:lnTo>
                <a:lnTo>
                  <a:pt x="6123" y="629"/>
                </a:lnTo>
                <a:lnTo>
                  <a:pt x="6120" y="627"/>
                </a:lnTo>
                <a:lnTo>
                  <a:pt x="6118" y="627"/>
                </a:lnTo>
                <a:lnTo>
                  <a:pt x="5988" y="627"/>
                </a:lnTo>
                <a:lnTo>
                  <a:pt x="5988" y="627"/>
                </a:lnTo>
                <a:lnTo>
                  <a:pt x="5986" y="627"/>
                </a:lnTo>
                <a:lnTo>
                  <a:pt x="5982" y="629"/>
                </a:lnTo>
                <a:lnTo>
                  <a:pt x="5982" y="631"/>
                </a:lnTo>
                <a:lnTo>
                  <a:pt x="5981" y="633"/>
                </a:lnTo>
                <a:lnTo>
                  <a:pt x="5981" y="997"/>
                </a:lnTo>
                <a:lnTo>
                  <a:pt x="5981" y="997"/>
                </a:lnTo>
                <a:lnTo>
                  <a:pt x="5982" y="1028"/>
                </a:lnTo>
                <a:lnTo>
                  <a:pt x="5986" y="1059"/>
                </a:lnTo>
                <a:lnTo>
                  <a:pt x="5991" y="1088"/>
                </a:lnTo>
                <a:lnTo>
                  <a:pt x="5998" y="1117"/>
                </a:lnTo>
                <a:lnTo>
                  <a:pt x="6007" y="1145"/>
                </a:lnTo>
                <a:lnTo>
                  <a:pt x="6019" y="1171"/>
                </a:lnTo>
                <a:lnTo>
                  <a:pt x="6032" y="1195"/>
                </a:lnTo>
                <a:lnTo>
                  <a:pt x="6050" y="1217"/>
                </a:lnTo>
                <a:lnTo>
                  <a:pt x="6067" y="1238"/>
                </a:lnTo>
                <a:lnTo>
                  <a:pt x="6089" y="1256"/>
                </a:lnTo>
                <a:lnTo>
                  <a:pt x="6111" y="1272"/>
                </a:lnTo>
                <a:lnTo>
                  <a:pt x="6137" y="1286"/>
                </a:lnTo>
                <a:lnTo>
                  <a:pt x="6166" y="1296"/>
                </a:lnTo>
                <a:lnTo>
                  <a:pt x="6197" y="1305"/>
                </a:lnTo>
                <a:lnTo>
                  <a:pt x="6230" y="1310"/>
                </a:lnTo>
                <a:lnTo>
                  <a:pt x="6266" y="1311"/>
                </a:lnTo>
                <a:lnTo>
                  <a:pt x="6266" y="1311"/>
                </a:lnTo>
                <a:lnTo>
                  <a:pt x="6293" y="1310"/>
                </a:lnTo>
                <a:lnTo>
                  <a:pt x="6319" y="1305"/>
                </a:lnTo>
                <a:lnTo>
                  <a:pt x="6343" y="1298"/>
                </a:lnTo>
                <a:lnTo>
                  <a:pt x="6366" y="1289"/>
                </a:lnTo>
                <a:lnTo>
                  <a:pt x="6388" y="1279"/>
                </a:lnTo>
                <a:lnTo>
                  <a:pt x="6405" y="1265"/>
                </a:lnTo>
                <a:lnTo>
                  <a:pt x="6421" y="1253"/>
                </a:lnTo>
                <a:lnTo>
                  <a:pt x="6433" y="1239"/>
                </a:lnTo>
                <a:lnTo>
                  <a:pt x="6433" y="1239"/>
                </a:lnTo>
                <a:lnTo>
                  <a:pt x="6436" y="1238"/>
                </a:lnTo>
                <a:lnTo>
                  <a:pt x="6440" y="1236"/>
                </a:lnTo>
                <a:lnTo>
                  <a:pt x="6445" y="1238"/>
                </a:lnTo>
                <a:lnTo>
                  <a:pt x="6446" y="1241"/>
                </a:lnTo>
                <a:lnTo>
                  <a:pt x="6460" y="1291"/>
                </a:lnTo>
                <a:lnTo>
                  <a:pt x="6460" y="1291"/>
                </a:lnTo>
                <a:lnTo>
                  <a:pt x="6464" y="1296"/>
                </a:lnTo>
                <a:lnTo>
                  <a:pt x="6465" y="1298"/>
                </a:lnTo>
                <a:lnTo>
                  <a:pt x="6469" y="1298"/>
                </a:lnTo>
                <a:lnTo>
                  <a:pt x="6582" y="1298"/>
                </a:lnTo>
                <a:lnTo>
                  <a:pt x="6582" y="1298"/>
                </a:lnTo>
                <a:lnTo>
                  <a:pt x="6586" y="1298"/>
                </a:lnTo>
                <a:lnTo>
                  <a:pt x="6587" y="1296"/>
                </a:lnTo>
                <a:lnTo>
                  <a:pt x="6589" y="1294"/>
                </a:lnTo>
                <a:lnTo>
                  <a:pt x="6589" y="1291"/>
                </a:lnTo>
                <a:lnTo>
                  <a:pt x="6589" y="633"/>
                </a:lnTo>
                <a:lnTo>
                  <a:pt x="6589" y="633"/>
                </a:lnTo>
                <a:lnTo>
                  <a:pt x="6589" y="631"/>
                </a:lnTo>
                <a:lnTo>
                  <a:pt x="6587" y="629"/>
                </a:lnTo>
                <a:lnTo>
                  <a:pt x="6586" y="627"/>
                </a:lnTo>
                <a:lnTo>
                  <a:pt x="6582" y="627"/>
                </a:lnTo>
                <a:lnTo>
                  <a:pt x="6582" y="627"/>
                </a:lnTo>
                <a:close/>
                <a:moveTo>
                  <a:pt x="7417" y="614"/>
                </a:moveTo>
                <a:lnTo>
                  <a:pt x="7417" y="614"/>
                </a:lnTo>
                <a:lnTo>
                  <a:pt x="7390" y="615"/>
                </a:lnTo>
                <a:lnTo>
                  <a:pt x="7362" y="619"/>
                </a:lnTo>
                <a:lnTo>
                  <a:pt x="7336" y="626"/>
                </a:lnTo>
                <a:lnTo>
                  <a:pt x="7312" y="636"/>
                </a:lnTo>
                <a:lnTo>
                  <a:pt x="7288" y="646"/>
                </a:lnTo>
                <a:lnTo>
                  <a:pt x="7266" y="660"/>
                </a:lnTo>
                <a:lnTo>
                  <a:pt x="7247" y="676"/>
                </a:lnTo>
                <a:lnTo>
                  <a:pt x="7228" y="693"/>
                </a:lnTo>
                <a:lnTo>
                  <a:pt x="7228" y="693"/>
                </a:lnTo>
                <a:lnTo>
                  <a:pt x="7225" y="696"/>
                </a:lnTo>
                <a:lnTo>
                  <a:pt x="7221" y="696"/>
                </a:lnTo>
                <a:lnTo>
                  <a:pt x="7218" y="694"/>
                </a:lnTo>
                <a:lnTo>
                  <a:pt x="7214" y="693"/>
                </a:lnTo>
                <a:lnTo>
                  <a:pt x="7214" y="693"/>
                </a:lnTo>
                <a:lnTo>
                  <a:pt x="7197" y="674"/>
                </a:lnTo>
                <a:lnTo>
                  <a:pt x="7178" y="658"/>
                </a:lnTo>
                <a:lnTo>
                  <a:pt x="7159" y="645"/>
                </a:lnTo>
                <a:lnTo>
                  <a:pt x="7139" y="633"/>
                </a:lnTo>
                <a:lnTo>
                  <a:pt x="7115" y="624"/>
                </a:lnTo>
                <a:lnTo>
                  <a:pt x="7091" y="619"/>
                </a:lnTo>
                <a:lnTo>
                  <a:pt x="7063" y="615"/>
                </a:lnTo>
                <a:lnTo>
                  <a:pt x="7034" y="614"/>
                </a:lnTo>
                <a:lnTo>
                  <a:pt x="7034" y="614"/>
                </a:lnTo>
                <a:lnTo>
                  <a:pt x="7010" y="615"/>
                </a:lnTo>
                <a:lnTo>
                  <a:pt x="6986" y="619"/>
                </a:lnTo>
                <a:lnTo>
                  <a:pt x="6962" y="627"/>
                </a:lnTo>
                <a:lnTo>
                  <a:pt x="6941" y="636"/>
                </a:lnTo>
                <a:lnTo>
                  <a:pt x="6921" y="646"/>
                </a:lnTo>
                <a:lnTo>
                  <a:pt x="6902" y="658"/>
                </a:lnTo>
                <a:lnTo>
                  <a:pt x="6886" y="672"/>
                </a:lnTo>
                <a:lnTo>
                  <a:pt x="6874" y="684"/>
                </a:lnTo>
                <a:lnTo>
                  <a:pt x="6874" y="684"/>
                </a:lnTo>
                <a:lnTo>
                  <a:pt x="6871" y="688"/>
                </a:lnTo>
                <a:lnTo>
                  <a:pt x="6866" y="689"/>
                </a:lnTo>
                <a:lnTo>
                  <a:pt x="6862" y="688"/>
                </a:lnTo>
                <a:lnTo>
                  <a:pt x="6859" y="684"/>
                </a:lnTo>
                <a:lnTo>
                  <a:pt x="6847" y="634"/>
                </a:lnTo>
                <a:lnTo>
                  <a:pt x="6847" y="634"/>
                </a:lnTo>
                <a:lnTo>
                  <a:pt x="6845" y="631"/>
                </a:lnTo>
                <a:lnTo>
                  <a:pt x="6843" y="629"/>
                </a:lnTo>
                <a:lnTo>
                  <a:pt x="6840" y="627"/>
                </a:lnTo>
                <a:lnTo>
                  <a:pt x="6836" y="627"/>
                </a:lnTo>
                <a:lnTo>
                  <a:pt x="6725" y="627"/>
                </a:lnTo>
                <a:lnTo>
                  <a:pt x="6725" y="627"/>
                </a:lnTo>
                <a:lnTo>
                  <a:pt x="6721" y="627"/>
                </a:lnTo>
                <a:lnTo>
                  <a:pt x="6720" y="629"/>
                </a:lnTo>
                <a:lnTo>
                  <a:pt x="6718" y="631"/>
                </a:lnTo>
                <a:lnTo>
                  <a:pt x="6718" y="633"/>
                </a:lnTo>
                <a:lnTo>
                  <a:pt x="6718" y="1291"/>
                </a:lnTo>
                <a:lnTo>
                  <a:pt x="6718" y="1291"/>
                </a:lnTo>
                <a:lnTo>
                  <a:pt x="6718" y="1294"/>
                </a:lnTo>
                <a:lnTo>
                  <a:pt x="6720" y="1296"/>
                </a:lnTo>
                <a:lnTo>
                  <a:pt x="6721" y="1298"/>
                </a:lnTo>
                <a:lnTo>
                  <a:pt x="6725" y="1298"/>
                </a:lnTo>
                <a:lnTo>
                  <a:pt x="6854" y="1298"/>
                </a:lnTo>
                <a:lnTo>
                  <a:pt x="6854" y="1298"/>
                </a:lnTo>
                <a:lnTo>
                  <a:pt x="6855" y="1298"/>
                </a:lnTo>
                <a:lnTo>
                  <a:pt x="6857" y="1296"/>
                </a:lnTo>
                <a:lnTo>
                  <a:pt x="6859" y="1294"/>
                </a:lnTo>
                <a:lnTo>
                  <a:pt x="6859" y="1291"/>
                </a:lnTo>
                <a:lnTo>
                  <a:pt x="6859" y="925"/>
                </a:lnTo>
                <a:lnTo>
                  <a:pt x="6859" y="925"/>
                </a:lnTo>
                <a:lnTo>
                  <a:pt x="6860" y="889"/>
                </a:lnTo>
                <a:lnTo>
                  <a:pt x="6864" y="871"/>
                </a:lnTo>
                <a:lnTo>
                  <a:pt x="6866" y="856"/>
                </a:lnTo>
                <a:lnTo>
                  <a:pt x="6871" y="839"/>
                </a:lnTo>
                <a:lnTo>
                  <a:pt x="6876" y="825"/>
                </a:lnTo>
                <a:lnTo>
                  <a:pt x="6881" y="810"/>
                </a:lnTo>
                <a:lnTo>
                  <a:pt x="6888" y="798"/>
                </a:lnTo>
                <a:lnTo>
                  <a:pt x="6897" y="786"/>
                </a:lnTo>
                <a:lnTo>
                  <a:pt x="6907" y="775"/>
                </a:lnTo>
                <a:lnTo>
                  <a:pt x="6917" y="765"/>
                </a:lnTo>
                <a:lnTo>
                  <a:pt x="6929" y="758"/>
                </a:lnTo>
                <a:lnTo>
                  <a:pt x="6943" y="751"/>
                </a:lnTo>
                <a:lnTo>
                  <a:pt x="6958" y="748"/>
                </a:lnTo>
                <a:lnTo>
                  <a:pt x="6976" y="744"/>
                </a:lnTo>
                <a:lnTo>
                  <a:pt x="6993" y="743"/>
                </a:lnTo>
                <a:lnTo>
                  <a:pt x="6993" y="743"/>
                </a:lnTo>
                <a:lnTo>
                  <a:pt x="7013" y="744"/>
                </a:lnTo>
                <a:lnTo>
                  <a:pt x="7031" y="748"/>
                </a:lnTo>
                <a:lnTo>
                  <a:pt x="7046" y="753"/>
                </a:lnTo>
                <a:lnTo>
                  <a:pt x="7060" y="758"/>
                </a:lnTo>
                <a:lnTo>
                  <a:pt x="7074" y="767"/>
                </a:lnTo>
                <a:lnTo>
                  <a:pt x="7084" y="777"/>
                </a:lnTo>
                <a:lnTo>
                  <a:pt x="7092" y="787"/>
                </a:lnTo>
                <a:lnTo>
                  <a:pt x="7101" y="799"/>
                </a:lnTo>
                <a:lnTo>
                  <a:pt x="7108" y="813"/>
                </a:lnTo>
                <a:lnTo>
                  <a:pt x="7113" y="827"/>
                </a:lnTo>
                <a:lnTo>
                  <a:pt x="7118" y="842"/>
                </a:lnTo>
                <a:lnTo>
                  <a:pt x="7122" y="858"/>
                </a:lnTo>
                <a:lnTo>
                  <a:pt x="7127" y="890"/>
                </a:lnTo>
                <a:lnTo>
                  <a:pt x="7127" y="925"/>
                </a:lnTo>
                <a:lnTo>
                  <a:pt x="7127" y="1291"/>
                </a:lnTo>
                <a:lnTo>
                  <a:pt x="7127" y="1291"/>
                </a:lnTo>
                <a:lnTo>
                  <a:pt x="7128" y="1294"/>
                </a:lnTo>
                <a:lnTo>
                  <a:pt x="7128" y="1296"/>
                </a:lnTo>
                <a:lnTo>
                  <a:pt x="7130" y="1298"/>
                </a:lnTo>
                <a:lnTo>
                  <a:pt x="7134" y="1298"/>
                </a:lnTo>
                <a:lnTo>
                  <a:pt x="7264" y="1298"/>
                </a:lnTo>
                <a:lnTo>
                  <a:pt x="7264" y="1298"/>
                </a:lnTo>
                <a:lnTo>
                  <a:pt x="7268" y="1296"/>
                </a:lnTo>
                <a:lnTo>
                  <a:pt x="7269" y="1294"/>
                </a:lnTo>
                <a:lnTo>
                  <a:pt x="7271" y="1291"/>
                </a:lnTo>
                <a:lnTo>
                  <a:pt x="7271" y="925"/>
                </a:lnTo>
                <a:lnTo>
                  <a:pt x="7271" y="925"/>
                </a:lnTo>
                <a:lnTo>
                  <a:pt x="7273" y="889"/>
                </a:lnTo>
                <a:lnTo>
                  <a:pt x="7276" y="856"/>
                </a:lnTo>
                <a:lnTo>
                  <a:pt x="7280" y="839"/>
                </a:lnTo>
                <a:lnTo>
                  <a:pt x="7285" y="825"/>
                </a:lnTo>
                <a:lnTo>
                  <a:pt x="7290" y="810"/>
                </a:lnTo>
                <a:lnTo>
                  <a:pt x="7297" y="798"/>
                </a:lnTo>
                <a:lnTo>
                  <a:pt x="7305" y="786"/>
                </a:lnTo>
                <a:lnTo>
                  <a:pt x="7314" y="775"/>
                </a:lnTo>
                <a:lnTo>
                  <a:pt x="7324" y="765"/>
                </a:lnTo>
                <a:lnTo>
                  <a:pt x="7338" y="758"/>
                </a:lnTo>
                <a:lnTo>
                  <a:pt x="7352" y="751"/>
                </a:lnTo>
                <a:lnTo>
                  <a:pt x="7367" y="748"/>
                </a:lnTo>
                <a:lnTo>
                  <a:pt x="7384" y="744"/>
                </a:lnTo>
                <a:lnTo>
                  <a:pt x="7403" y="743"/>
                </a:lnTo>
                <a:lnTo>
                  <a:pt x="7403" y="743"/>
                </a:lnTo>
                <a:lnTo>
                  <a:pt x="7424" y="744"/>
                </a:lnTo>
                <a:lnTo>
                  <a:pt x="7441" y="748"/>
                </a:lnTo>
                <a:lnTo>
                  <a:pt x="7457" y="753"/>
                </a:lnTo>
                <a:lnTo>
                  <a:pt x="7472" y="760"/>
                </a:lnTo>
                <a:lnTo>
                  <a:pt x="7484" y="767"/>
                </a:lnTo>
                <a:lnTo>
                  <a:pt x="7494" y="777"/>
                </a:lnTo>
                <a:lnTo>
                  <a:pt x="7505" y="789"/>
                </a:lnTo>
                <a:lnTo>
                  <a:pt x="7513" y="801"/>
                </a:lnTo>
                <a:lnTo>
                  <a:pt x="7520" y="813"/>
                </a:lnTo>
                <a:lnTo>
                  <a:pt x="7525" y="828"/>
                </a:lnTo>
                <a:lnTo>
                  <a:pt x="7531" y="842"/>
                </a:lnTo>
                <a:lnTo>
                  <a:pt x="7534" y="859"/>
                </a:lnTo>
                <a:lnTo>
                  <a:pt x="7537" y="892"/>
                </a:lnTo>
                <a:lnTo>
                  <a:pt x="7539" y="925"/>
                </a:lnTo>
                <a:lnTo>
                  <a:pt x="7539" y="1291"/>
                </a:lnTo>
                <a:lnTo>
                  <a:pt x="7539" y="1291"/>
                </a:lnTo>
                <a:lnTo>
                  <a:pt x="7539" y="1294"/>
                </a:lnTo>
                <a:lnTo>
                  <a:pt x="7541" y="1296"/>
                </a:lnTo>
                <a:lnTo>
                  <a:pt x="7543" y="1298"/>
                </a:lnTo>
                <a:lnTo>
                  <a:pt x="7546" y="1298"/>
                </a:lnTo>
                <a:lnTo>
                  <a:pt x="7673" y="1298"/>
                </a:lnTo>
                <a:lnTo>
                  <a:pt x="7673" y="1298"/>
                </a:lnTo>
                <a:lnTo>
                  <a:pt x="7677" y="1298"/>
                </a:lnTo>
                <a:lnTo>
                  <a:pt x="7678" y="1296"/>
                </a:lnTo>
                <a:lnTo>
                  <a:pt x="7680" y="1294"/>
                </a:lnTo>
                <a:lnTo>
                  <a:pt x="7680" y="1291"/>
                </a:lnTo>
                <a:lnTo>
                  <a:pt x="7680" y="921"/>
                </a:lnTo>
                <a:lnTo>
                  <a:pt x="7680" y="921"/>
                </a:lnTo>
                <a:lnTo>
                  <a:pt x="7680" y="883"/>
                </a:lnTo>
                <a:lnTo>
                  <a:pt x="7677" y="849"/>
                </a:lnTo>
                <a:lnTo>
                  <a:pt x="7671" y="818"/>
                </a:lnTo>
                <a:lnTo>
                  <a:pt x="7663" y="787"/>
                </a:lnTo>
                <a:lnTo>
                  <a:pt x="7654" y="760"/>
                </a:lnTo>
                <a:lnTo>
                  <a:pt x="7642" y="734"/>
                </a:lnTo>
                <a:lnTo>
                  <a:pt x="7628" y="712"/>
                </a:lnTo>
                <a:lnTo>
                  <a:pt x="7613" y="691"/>
                </a:lnTo>
                <a:lnTo>
                  <a:pt x="7594" y="672"/>
                </a:lnTo>
                <a:lnTo>
                  <a:pt x="7575" y="657"/>
                </a:lnTo>
                <a:lnTo>
                  <a:pt x="7553" y="645"/>
                </a:lnTo>
                <a:lnTo>
                  <a:pt x="7529" y="633"/>
                </a:lnTo>
                <a:lnTo>
                  <a:pt x="7505" y="624"/>
                </a:lnTo>
                <a:lnTo>
                  <a:pt x="7477" y="619"/>
                </a:lnTo>
                <a:lnTo>
                  <a:pt x="7448" y="614"/>
                </a:lnTo>
                <a:lnTo>
                  <a:pt x="7417" y="614"/>
                </a:lnTo>
                <a:lnTo>
                  <a:pt x="7417" y="614"/>
                </a:lnTo>
                <a:close/>
                <a:moveTo>
                  <a:pt x="5867" y="627"/>
                </a:moveTo>
                <a:lnTo>
                  <a:pt x="5739" y="627"/>
                </a:lnTo>
                <a:lnTo>
                  <a:pt x="5739" y="627"/>
                </a:lnTo>
                <a:lnTo>
                  <a:pt x="5735" y="627"/>
                </a:lnTo>
                <a:lnTo>
                  <a:pt x="5733" y="629"/>
                </a:lnTo>
                <a:lnTo>
                  <a:pt x="5732" y="631"/>
                </a:lnTo>
                <a:lnTo>
                  <a:pt x="5732" y="633"/>
                </a:lnTo>
                <a:lnTo>
                  <a:pt x="5732" y="1291"/>
                </a:lnTo>
                <a:lnTo>
                  <a:pt x="5732" y="1291"/>
                </a:lnTo>
                <a:lnTo>
                  <a:pt x="5732" y="1294"/>
                </a:lnTo>
                <a:lnTo>
                  <a:pt x="5733" y="1296"/>
                </a:lnTo>
                <a:lnTo>
                  <a:pt x="5735" y="1298"/>
                </a:lnTo>
                <a:lnTo>
                  <a:pt x="5739" y="1298"/>
                </a:lnTo>
                <a:lnTo>
                  <a:pt x="5867" y="1298"/>
                </a:lnTo>
                <a:lnTo>
                  <a:pt x="5867" y="1298"/>
                </a:lnTo>
                <a:lnTo>
                  <a:pt x="5871" y="1298"/>
                </a:lnTo>
                <a:lnTo>
                  <a:pt x="5873" y="1296"/>
                </a:lnTo>
                <a:lnTo>
                  <a:pt x="5874" y="1294"/>
                </a:lnTo>
                <a:lnTo>
                  <a:pt x="5874" y="1291"/>
                </a:lnTo>
                <a:lnTo>
                  <a:pt x="5874" y="633"/>
                </a:lnTo>
                <a:lnTo>
                  <a:pt x="5874" y="633"/>
                </a:lnTo>
                <a:lnTo>
                  <a:pt x="5874" y="631"/>
                </a:lnTo>
                <a:lnTo>
                  <a:pt x="5873" y="629"/>
                </a:lnTo>
                <a:lnTo>
                  <a:pt x="5871" y="627"/>
                </a:lnTo>
                <a:lnTo>
                  <a:pt x="5867" y="627"/>
                </a:lnTo>
                <a:lnTo>
                  <a:pt x="5867" y="627"/>
                </a:lnTo>
                <a:close/>
                <a:moveTo>
                  <a:pt x="5804" y="368"/>
                </a:moveTo>
                <a:lnTo>
                  <a:pt x="5804" y="368"/>
                </a:lnTo>
                <a:lnTo>
                  <a:pt x="5785" y="370"/>
                </a:lnTo>
                <a:lnTo>
                  <a:pt x="5769" y="375"/>
                </a:lnTo>
                <a:lnTo>
                  <a:pt x="5754" y="382"/>
                </a:lnTo>
                <a:lnTo>
                  <a:pt x="5742" y="392"/>
                </a:lnTo>
                <a:lnTo>
                  <a:pt x="5732" y="406"/>
                </a:lnTo>
                <a:lnTo>
                  <a:pt x="5723" y="419"/>
                </a:lnTo>
                <a:lnTo>
                  <a:pt x="5718" y="437"/>
                </a:lnTo>
                <a:lnTo>
                  <a:pt x="5716" y="454"/>
                </a:lnTo>
                <a:lnTo>
                  <a:pt x="5716" y="454"/>
                </a:lnTo>
                <a:lnTo>
                  <a:pt x="5718" y="471"/>
                </a:lnTo>
                <a:lnTo>
                  <a:pt x="5723" y="486"/>
                </a:lnTo>
                <a:lnTo>
                  <a:pt x="5732" y="502"/>
                </a:lnTo>
                <a:lnTo>
                  <a:pt x="5742" y="514"/>
                </a:lnTo>
                <a:lnTo>
                  <a:pt x="5754" y="524"/>
                </a:lnTo>
                <a:lnTo>
                  <a:pt x="5769" y="533"/>
                </a:lnTo>
                <a:lnTo>
                  <a:pt x="5785" y="538"/>
                </a:lnTo>
                <a:lnTo>
                  <a:pt x="5804" y="540"/>
                </a:lnTo>
                <a:lnTo>
                  <a:pt x="5804" y="540"/>
                </a:lnTo>
                <a:lnTo>
                  <a:pt x="5821" y="538"/>
                </a:lnTo>
                <a:lnTo>
                  <a:pt x="5836" y="533"/>
                </a:lnTo>
                <a:lnTo>
                  <a:pt x="5852" y="524"/>
                </a:lnTo>
                <a:lnTo>
                  <a:pt x="5864" y="514"/>
                </a:lnTo>
                <a:lnTo>
                  <a:pt x="5874" y="502"/>
                </a:lnTo>
                <a:lnTo>
                  <a:pt x="5883" y="486"/>
                </a:lnTo>
                <a:lnTo>
                  <a:pt x="5888" y="471"/>
                </a:lnTo>
                <a:lnTo>
                  <a:pt x="5890" y="454"/>
                </a:lnTo>
                <a:lnTo>
                  <a:pt x="5890" y="454"/>
                </a:lnTo>
                <a:lnTo>
                  <a:pt x="5888" y="437"/>
                </a:lnTo>
                <a:lnTo>
                  <a:pt x="5883" y="419"/>
                </a:lnTo>
                <a:lnTo>
                  <a:pt x="5874" y="406"/>
                </a:lnTo>
                <a:lnTo>
                  <a:pt x="5864" y="392"/>
                </a:lnTo>
                <a:lnTo>
                  <a:pt x="5852" y="382"/>
                </a:lnTo>
                <a:lnTo>
                  <a:pt x="5836" y="375"/>
                </a:lnTo>
                <a:lnTo>
                  <a:pt x="5821" y="370"/>
                </a:lnTo>
                <a:lnTo>
                  <a:pt x="5804" y="368"/>
                </a:lnTo>
                <a:lnTo>
                  <a:pt x="5804" y="368"/>
                </a:lnTo>
                <a:close/>
                <a:moveTo>
                  <a:pt x="967" y="0"/>
                </a:moveTo>
                <a:lnTo>
                  <a:pt x="967" y="0"/>
                </a:lnTo>
                <a:lnTo>
                  <a:pt x="917" y="0"/>
                </a:lnTo>
                <a:lnTo>
                  <a:pt x="868" y="5"/>
                </a:lnTo>
                <a:lnTo>
                  <a:pt x="820" y="10"/>
                </a:lnTo>
                <a:lnTo>
                  <a:pt x="771" y="19"/>
                </a:lnTo>
                <a:lnTo>
                  <a:pt x="725" y="29"/>
                </a:lnTo>
                <a:lnTo>
                  <a:pt x="679" y="43"/>
                </a:lnTo>
                <a:lnTo>
                  <a:pt x="634" y="58"/>
                </a:lnTo>
                <a:lnTo>
                  <a:pt x="591" y="76"/>
                </a:lnTo>
                <a:lnTo>
                  <a:pt x="548" y="95"/>
                </a:lnTo>
                <a:lnTo>
                  <a:pt x="505" y="117"/>
                </a:lnTo>
                <a:lnTo>
                  <a:pt x="466" y="139"/>
                </a:lnTo>
                <a:lnTo>
                  <a:pt x="426" y="165"/>
                </a:lnTo>
                <a:lnTo>
                  <a:pt x="388" y="193"/>
                </a:lnTo>
                <a:lnTo>
                  <a:pt x="352" y="220"/>
                </a:lnTo>
                <a:lnTo>
                  <a:pt x="316" y="251"/>
                </a:lnTo>
                <a:lnTo>
                  <a:pt x="283" y="284"/>
                </a:lnTo>
                <a:lnTo>
                  <a:pt x="251" y="316"/>
                </a:lnTo>
                <a:lnTo>
                  <a:pt x="220" y="352"/>
                </a:lnTo>
                <a:lnTo>
                  <a:pt x="192" y="388"/>
                </a:lnTo>
                <a:lnTo>
                  <a:pt x="165" y="426"/>
                </a:lnTo>
                <a:lnTo>
                  <a:pt x="139" y="466"/>
                </a:lnTo>
                <a:lnTo>
                  <a:pt x="117" y="505"/>
                </a:lnTo>
                <a:lnTo>
                  <a:pt x="94" y="548"/>
                </a:lnTo>
                <a:lnTo>
                  <a:pt x="76" y="591"/>
                </a:lnTo>
                <a:lnTo>
                  <a:pt x="58" y="634"/>
                </a:lnTo>
                <a:lnTo>
                  <a:pt x="43" y="679"/>
                </a:lnTo>
                <a:lnTo>
                  <a:pt x="29" y="725"/>
                </a:lnTo>
                <a:lnTo>
                  <a:pt x="19" y="772"/>
                </a:lnTo>
                <a:lnTo>
                  <a:pt x="10" y="820"/>
                </a:lnTo>
                <a:lnTo>
                  <a:pt x="5" y="868"/>
                </a:lnTo>
                <a:lnTo>
                  <a:pt x="0" y="918"/>
                </a:lnTo>
                <a:lnTo>
                  <a:pt x="0" y="968"/>
                </a:lnTo>
                <a:lnTo>
                  <a:pt x="0" y="968"/>
                </a:lnTo>
                <a:lnTo>
                  <a:pt x="0" y="1018"/>
                </a:lnTo>
                <a:lnTo>
                  <a:pt x="5" y="1067"/>
                </a:lnTo>
                <a:lnTo>
                  <a:pt x="10" y="1116"/>
                </a:lnTo>
                <a:lnTo>
                  <a:pt x="19" y="1162"/>
                </a:lnTo>
                <a:lnTo>
                  <a:pt x="29" y="1210"/>
                </a:lnTo>
                <a:lnTo>
                  <a:pt x="43" y="1255"/>
                </a:lnTo>
                <a:lnTo>
                  <a:pt x="58" y="1301"/>
                </a:lnTo>
                <a:lnTo>
                  <a:pt x="76" y="1344"/>
                </a:lnTo>
                <a:lnTo>
                  <a:pt x="94" y="1387"/>
                </a:lnTo>
                <a:lnTo>
                  <a:pt x="117" y="1428"/>
                </a:lnTo>
                <a:lnTo>
                  <a:pt x="139" y="1470"/>
                </a:lnTo>
                <a:lnTo>
                  <a:pt x="165" y="1509"/>
                </a:lnTo>
                <a:lnTo>
                  <a:pt x="192" y="1547"/>
                </a:lnTo>
                <a:lnTo>
                  <a:pt x="220" y="1583"/>
                </a:lnTo>
                <a:lnTo>
                  <a:pt x="251" y="1619"/>
                </a:lnTo>
                <a:lnTo>
                  <a:pt x="283" y="1652"/>
                </a:lnTo>
                <a:lnTo>
                  <a:pt x="316" y="1684"/>
                </a:lnTo>
                <a:lnTo>
                  <a:pt x="352" y="1715"/>
                </a:lnTo>
                <a:lnTo>
                  <a:pt x="388" y="1743"/>
                </a:lnTo>
                <a:lnTo>
                  <a:pt x="426" y="1770"/>
                </a:lnTo>
                <a:lnTo>
                  <a:pt x="466" y="1796"/>
                </a:lnTo>
                <a:lnTo>
                  <a:pt x="505" y="1819"/>
                </a:lnTo>
                <a:lnTo>
                  <a:pt x="548" y="1841"/>
                </a:lnTo>
                <a:lnTo>
                  <a:pt x="591" y="1860"/>
                </a:lnTo>
                <a:lnTo>
                  <a:pt x="634" y="1877"/>
                </a:lnTo>
                <a:lnTo>
                  <a:pt x="679" y="1892"/>
                </a:lnTo>
                <a:lnTo>
                  <a:pt x="725" y="1904"/>
                </a:lnTo>
                <a:lnTo>
                  <a:pt x="771" y="1916"/>
                </a:lnTo>
                <a:lnTo>
                  <a:pt x="820" y="1925"/>
                </a:lnTo>
                <a:lnTo>
                  <a:pt x="868" y="1930"/>
                </a:lnTo>
                <a:lnTo>
                  <a:pt x="917" y="1934"/>
                </a:lnTo>
                <a:lnTo>
                  <a:pt x="967" y="1935"/>
                </a:lnTo>
                <a:lnTo>
                  <a:pt x="967" y="1935"/>
                </a:lnTo>
                <a:lnTo>
                  <a:pt x="1017" y="1934"/>
                </a:lnTo>
                <a:lnTo>
                  <a:pt x="1067" y="1930"/>
                </a:lnTo>
                <a:lnTo>
                  <a:pt x="1115" y="1925"/>
                </a:lnTo>
                <a:lnTo>
                  <a:pt x="1161" y="1916"/>
                </a:lnTo>
                <a:lnTo>
                  <a:pt x="1210" y="1904"/>
                </a:lnTo>
                <a:lnTo>
                  <a:pt x="1254" y="1892"/>
                </a:lnTo>
                <a:lnTo>
                  <a:pt x="1301" y="1877"/>
                </a:lnTo>
                <a:lnTo>
                  <a:pt x="1344" y="1860"/>
                </a:lnTo>
                <a:lnTo>
                  <a:pt x="1387" y="1841"/>
                </a:lnTo>
                <a:lnTo>
                  <a:pt x="1428" y="1819"/>
                </a:lnTo>
                <a:lnTo>
                  <a:pt x="1469" y="1796"/>
                </a:lnTo>
                <a:lnTo>
                  <a:pt x="1509" y="1770"/>
                </a:lnTo>
                <a:lnTo>
                  <a:pt x="1546" y="1743"/>
                </a:lnTo>
                <a:lnTo>
                  <a:pt x="1582" y="1715"/>
                </a:lnTo>
                <a:lnTo>
                  <a:pt x="1618" y="1684"/>
                </a:lnTo>
                <a:lnTo>
                  <a:pt x="1651" y="1652"/>
                </a:lnTo>
                <a:lnTo>
                  <a:pt x="1684" y="1619"/>
                </a:lnTo>
                <a:lnTo>
                  <a:pt x="1715" y="1583"/>
                </a:lnTo>
                <a:lnTo>
                  <a:pt x="1742" y="1547"/>
                </a:lnTo>
                <a:lnTo>
                  <a:pt x="1770" y="1509"/>
                </a:lnTo>
                <a:lnTo>
                  <a:pt x="1795" y="1470"/>
                </a:lnTo>
                <a:lnTo>
                  <a:pt x="1818" y="1428"/>
                </a:lnTo>
                <a:lnTo>
                  <a:pt x="1840" y="1387"/>
                </a:lnTo>
                <a:lnTo>
                  <a:pt x="1859" y="1344"/>
                </a:lnTo>
                <a:lnTo>
                  <a:pt x="1876" y="1301"/>
                </a:lnTo>
                <a:lnTo>
                  <a:pt x="1892" y="1255"/>
                </a:lnTo>
                <a:lnTo>
                  <a:pt x="1904" y="1210"/>
                </a:lnTo>
                <a:lnTo>
                  <a:pt x="1916" y="1162"/>
                </a:lnTo>
                <a:lnTo>
                  <a:pt x="1924" y="1116"/>
                </a:lnTo>
                <a:lnTo>
                  <a:pt x="1929" y="1067"/>
                </a:lnTo>
                <a:lnTo>
                  <a:pt x="1933" y="1018"/>
                </a:lnTo>
                <a:lnTo>
                  <a:pt x="1935" y="968"/>
                </a:lnTo>
                <a:lnTo>
                  <a:pt x="1935" y="968"/>
                </a:lnTo>
                <a:lnTo>
                  <a:pt x="1933" y="918"/>
                </a:lnTo>
                <a:lnTo>
                  <a:pt x="1929" y="868"/>
                </a:lnTo>
                <a:lnTo>
                  <a:pt x="1924" y="820"/>
                </a:lnTo>
                <a:lnTo>
                  <a:pt x="1916" y="772"/>
                </a:lnTo>
                <a:lnTo>
                  <a:pt x="1904" y="725"/>
                </a:lnTo>
                <a:lnTo>
                  <a:pt x="1892" y="679"/>
                </a:lnTo>
                <a:lnTo>
                  <a:pt x="1876" y="634"/>
                </a:lnTo>
                <a:lnTo>
                  <a:pt x="1859" y="591"/>
                </a:lnTo>
                <a:lnTo>
                  <a:pt x="1840" y="548"/>
                </a:lnTo>
                <a:lnTo>
                  <a:pt x="1818" y="505"/>
                </a:lnTo>
                <a:lnTo>
                  <a:pt x="1795" y="466"/>
                </a:lnTo>
                <a:lnTo>
                  <a:pt x="1770" y="426"/>
                </a:lnTo>
                <a:lnTo>
                  <a:pt x="1742" y="388"/>
                </a:lnTo>
                <a:lnTo>
                  <a:pt x="1715" y="352"/>
                </a:lnTo>
                <a:lnTo>
                  <a:pt x="1684" y="316"/>
                </a:lnTo>
                <a:lnTo>
                  <a:pt x="1651" y="284"/>
                </a:lnTo>
                <a:lnTo>
                  <a:pt x="1618" y="251"/>
                </a:lnTo>
                <a:lnTo>
                  <a:pt x="1582" y="220"/>
                </a:lnTo>
                <a:lnTo>
                  <a:pt x="1546" y="193"/>
                </a:lnTo>
                <a:lnTo>
                  <a:pt x="1509" y="165"/>
                </a:lnTo>
                <a:lnTo>
                  <a:pt x="1469" y="139"/>
                </a:lnTo>
                <a:lnTo>
                  <a:pt x="1428" y="117"/>
                </a:lnTo>
                <a:lnTo>
                  <a:pt x="1387" y="95"/>
                </a:lnTo>
                <a:lnTo>
                  <a:pt x="1344" y="76"/>
                </a:lnTo>
                <a:lnTo>
                  <a:pt x="1301" y="58"/>
                </a:lnTo>
                <a:lnTo>
                  <a:pt x="1254" y="43"/>
                </a:lnTo>
                <a:lnTo>
                  <a:pt x="1210" y="29"/>
                </a:lnTo>
                <a:lnTo>
                  <a:pt x="1161" y="19"/>
                </a:lnTo>
                <a:lnTo>
                  <a:pt x="1115" y="10"/>
                </a:lnTo>
                <a:lnTo>
                  <a:pt x="1067" y="5"/>
                </a:lnTo>
                <a:lnTo>
                  <a:pt x="1017" y="0"/>
                </a:lnTo>
                <a:lnTo>
                  <a:pt x="967" y="0"/>
                </a:lnTo>
                <a:lnTo>
                  <a:pt x="967" y="0"/>
                </a:lnTo>
                <a:close/>
                <a:moveTo>
                  <a:pt x="711" y="1224"/>
                </a:moveTo>
                <a:lnTo>
                  <a:pt x="711" y="1224"/>
                </a:lnTo>
                <a:lnTo>
                  <a:pt x="686" y="1196"/>
                </a:lnTo>
                <a:lnTo>
                  <a:pt x="665" y="1167"/>
                </a:lnTo>
                <a:lnTo>
                  <a:pt x="646" y="1136"/>
                </a:lnTo>
                <a:lnTo>
                  <a:pt x="631" y="1103"/>
                </a:lnTo>
                <a:lnTo>
                  <a:pt x="619" y="1071"/>
                </a:lnTo>
                <a:lnTo>
                  <a:pt x="612" y="1036"/>
                </a:lnTo>
                <a:lnTo>
                  <a:pt x="606" y="1002"/>
                </a:lnTo>
                <a:lnTo>
                  <a:pt x="605" y="968"/>
                </a:lnTo>
                <a:lnTo>
                  <a:pt x="606" y="933"/>
                </a:lnTo>
                <a:lnTo>
                  <a:pt x="612" y="899"/>
                </a:lnTo>
                <a:lnTo>
                  <a:pt x="619" y="865"/>
                </a:lnTo>
                <a:lnTo>
                  <a:pt x="631" y="830"/>
                </a:lnTo>
                <a:lnTo>
                  <a:pt x="646" y="799"/>
                </a:lnTo>
                <a:lnTo>
                  <a:pt x="665" y="768"/>
                </a:lnTo>
                <a:lnTo>
                  <a:pt x="686" y="739"/>
                </a:lnTo>
                <a:lnTo>
                  <a:pt x="711" y="712"/>
                </a:lnTo>
                <a:lnTo>
                  <a:pt x="711" y="712"/>
                </a:lnTo>
                <a:lnTo>
                  <a:pt x="739" y="686"/>
                </a:lnTo>
                <a:lnTo>
                  <a:pt x="768" y="665"/>
                </a:lnTo>
                <a:lnTo>
                  <a:pt x="799" y="646"/>
                </a:lnTo>
                <a:lnTo>
                  <a:pt x="830" y="631"/>
                </a:lnTo>
                <a:lnTo>
                  <a:pt x="864" y="619"/>
                </a:lnTo>
                <a:lnTo>
                  <a:pt x="899" y="612"/>
                </a:lnTo>
                <a:lnTo>
                  <a:pt x="933" y="607"/>
                </a:lnTo>
                <a:lnTo>
                  <a:pt x="967" y="605"/>
                </a:lnTo>
                <a:lnTo>
                  <a:pt x="1002" y="607"/>
                </a:lnTo>
                <a:lnTo>
                  <a:pt x="1036" y="612"/>
                </a:lnTo>
                <a:lnTo>
                  <a:pt x="1070" y="619"/>
                </a:lnTo>
                <a:lnTo>
                  <a:pt x="1103" y="631"/>
                </a:lnTo>
                <a:lnTo>
                  <a:pt x="1136" y="646"/>
                </a:lnTo>
                <a:lnTo>
                  <a:pt x="1167" y="665"/>
                </a:lnTo>
                <a:lnTo>
                  <a:pt x="1196" y="686"/>
                </a:lnTo>
                <a:lnTo>
                  <a:pt x="1223" y="712"/>
                </a:lnTo>
                <a:lnTo>
                  <a:pt x="1223" y="712"/>
                </a:lnTo>
                <a:lnTo>
                  <a:pt x="1249" y="739"/>
                </a:lnTo>
                <a:lnTo>
                  <a:pt x="1270" y="768"/>
                </a:lnTo>
                <a:lnTo>
                  <a:pt x="1289" y="799"/>
                </a:lnTo>
                <a:lnTo>
                  <a:pt x="1304" y="830"/>
                </a:lnTo>
                <a:lnTo>
                  <a:pt x="1314" y="865"/>
                </a:lnTo>
                <a:lnTo>
                  <a:pt x="1323" y="899"/>
                </a:lnTo>
                <a:lnTo>
                  <a:pt x="1328" y="933"/>
                </a:lnTo>
                <a:lnTo>
                  <a:pt x="1330" y="968"/>
                </a:lnTo>
                <a:lnTo>
                  <a:pt x="1328" y="1002"/>
                </a:lnTo>
                <a:lnTo>
                  <a:pt x="1323" y="1036"/>
                </a:lnTo>
                <a:lnTo>
                  <a:pt x="1314" y="1071"/>
                </a:lnTo>
                <a:lnTo>
                  <a:pt x="1304" y="1103"/>
                </a:lnTo>
                <a:lnTo>
                  <a:pt x="1289" y="1136"/>
                </a:lnTo>
                <a:lnTo>
                  <a:pt x="1270" y="1167"/>
                </a:lnTo>
                <a:lnTo>
                  <a:pt x="1249" y="1196"/>
                </a:lnTo>
                <a:lnTo>
                  <a:pt x="1223" y="1224"/>
                </a:lnTo>
                <a:lnTo>
                  <a:pt x="1223" y="1224"/>
                </a:lnTo>
                <a:lnTo>
                  <a:pt x="1196" y="1250"/>
                </a:lnTo>
                <a:lnTo>
                  <a:pt x="1167" y="1270"/>
                </a:lnTo>
                <a:lnTo>
                  <a:pt x="1136" y="1289"/>
                </a:lnTo>
                <a:lnTo>
                  <a:pt x="1103" y="1305"/>
                </a:lnTo>
                <a:lnTo>
                  <a:pt x="1070" y="1315"/>
                </a:lnTo>
                <a:lnTo>
                  <a:pt x="1036" y="1324"/>
                </a:lnTo>
                <a:lnTo>
                  <a:pt x="1002" y="1329"/>
                </a:lnTo>
                <a:lnTo>
                  <a:pt x="967" y="1330"/>
                </a:lnTo>
                <a:lnTo>
                  <a:pt x="933" y="1329"/>
                </a:lnTo>
                <a:lnTo>
                  <a:pt x="899" y="1324"/>
                </a:lnTo>
                <a:lnTo>
                  <a:pt x="864" y="1315"/>
                </a:lnTo>
                <a:lnTo>
                  <a:pt x="830" y="1305"/>
                </a:lnTo>
                <a:lnTo>
                  <a:pt x="799" y="1289"/>
                </a:lnTo>
                <a:lnTo>
                  <a:pt x="768" y="1270"/>
                </a:lnTo>
                <a:lnTo>
                  <a:pt x="739" y="1250"/>
                </a:lnTo>
                <a:lnTo>
                  <a:pt x="711" y="1224"/>
                </a:lnTo>
                <a:lnTo>
                  <a:pt x="711" y="1224"/>
                </a:lnTo>
                <a:close/>
                <a:moveTo>
                  <a:pt x="1438" y="1619"/>
                </a:moveTo>
                <a:lnTo>
                  <a:pt x="1438" y="1619"/>
                </a:lnTo>
                <a:lnTo>
                  <a:pt x="1419" y="1619"/>
                </a:lnTo>
                <a:lnTo>
                  <a:pt x="1400" y="1616"/>
                </a:lnTo>
                <a:lnTo>
                  <a:pt x="1383" y="1612"/>
                </a:lnTo>
                <a:lnTo>
                  <a:pt x="1368" y="1605"/>
                </a:lnTo>
                <a:lnTo>
                  <a:pt x="1350" y="1599"/>
                </a:lnTo>
                <a:lnTo>
                  <a:pt x="1337" y="1588"/>
                </a:lnTo>
                <a:lnTo>
                  <a:pt x="1323" y="1578"/>
                </a:lnTo>
                <a:lnTo>
                  <a:pt x="1309" y="1566"/>
                </a:lnTo>
                <a:lnTo>
                  <a:pt x="1297" y="1554"/>
                </a:lnTo>
                <a:lnTo>
                  <a:pt x="1287" y="1540"/>
                </a:lnTo>
                <a:lnTo>
                  <a:pt x="1278" y="1525"/>
                </a:lnTo>
                <a:lnTo>
                  <a:pt x="1270" y="1509"/>
                </a:lnTo>
                <a:lnTo>
                  <a:pt x="1265" y="1492"/>
                </a:lnTo>
                <a:lnTo>
                  <a:pt x="1259" y="1475"/>
                </a:lnTo>
                <a:lnTo>
                  <a:pt x="1258" y="1458"/>
                </a:lnTo>
                <a:lnTo>
                  <a:pt x="1256" y="1439"/>
                </a:lnTo>
                <a:lnTo>
                  <a:pt x="1256" y="1439"/>
                </a:lnTo>
                <a:lnTo>
                  <a:pt x="1258" y="1420"/>
                </a:lnTo>
                <a:lnTo>
                  <a:pt x="1259" y="1401"/>
                </a:lnTo>
                <a:lnTo>
                  <a:pt x="1265" y="1384"/>
                </a:lnTo>
                <a:lnTo>
                  <a:pt x="1270" y="1368"/>
                </a:lnTo>
                <a:lnTo>
                  <a:pt x="1278" y="1351"/>
                </a:lnTo>
                <a:lnTo>
                  <a:pt x="1287" y="1337"/>
                </a:lnTo>
                <a:lnTo>
                  <a:pt x="1297" y="1324"/>
                </a:lnTo>
                <a:lnTo>
                  <a:pt x="1309" y="1310"/>
                </a:lnTo>
                <a:lnTo>
                  <a:pt x="1323" y="1298"/>
                </a:lnTo>
                <a:lnTo>
                  <a:pt x="1337" y="1287"/>
                </a:lnTo>
                <a:lnTo>
                  <a:pt x="1350" y="1279"/>
                </a:lnTo>
                <a:lnTo>
                  <a:pt x="1368" y="1270"/>
                </a:lnTo>
                <a:lnTo>
                  <a:pt x="1383" y="1265"/>
                </a:lnTo>
                <a:lnTo>
                  <a:pt x="1400" y="1260"/>
                </a:lnTo>
                <a:lnTo>
                  <a:pt x="1419" y="1258"/>
                </a:lnTo>
                <a:lnTo>
                  <a:pt x="1438" y="1256"/>
                </a:lnTo>
                <a:lnTo>
                  <a:pt x="1438" y="1256"/>
                </a:lnTo>
                <a:lnTo>
                  <a:pt x="1457" y="1258"/>
                </a:lnTo>
                <a:lnTo>
                  <a:pt x="1474" y="1260"/>
                </a:lnTo>
                <a:lnTo>
                  <a:pt x="1491" y="1265"/>
                </a:lnTo>
                <a:lnTo>
                  <a:pt x="1509" y="1270"/>
                </a:lnTo>
                <a:lnTo>
                  <a:pt x="1524" y="1279"/>
                </a:lnTo>
                <a:lnTo>
                  <a:pt x="1539" y="1287"/>
                </a:lnTo>
                <a:lnTo>
                  <a:pt x="1553" y="1298"/>
                </a:lnTo>
                <a:lnTo>
                  <a:pt x="1565" y="1310"/>
                </a:lnTo>
                <a:lnTo>
                  <a:pt x="1577" y="1324"/>
                </a:lnTo>
                <a:lnTo>
                  <a:pt x="1588" y="1337"/>
                </a:lnTo>
                <a:lnTo>
                  <a:pt x="1598" y="1351"/>
                </a:lnTo>
                <a:lnTo>
                  <a:pt x="1605" y="1368"/>
                </a:lnTo>
                <a:lnTo>
                  <a:pt x="1612" y="1384"/>
                </a:lnTo>
                <a:lnTo>
                  <a:pt x="1615" y="1401"/>
                </a:lnTo>
                <a:lnTo>
                  <a:pt x="1618" y="1420"/>
                </a:lnTo>
                <a:lnTo>
                  <a:pt x="1618" y="1439"/>
                </a:lnTo>
                <a:lnTo>
                  <a:pt x="1618" y="1439"/>
                </a:lnTo>
                <a:lnTo>
                  <a:pt x="1618" y="1458"/>
                </a:lnTo>
                <a:lnTo>
                  <a:pt x="1615" y="1475"/>
                </a:lnTo>
                <a:lnTo>
                  <a:pt x="1612" y="1492"/>
                </a:lnTo>
                <a:lnTo>
                  <a:pt x="1605" y="1509"/>
                </a:lnTo>
                <a:lnTo>
                  <a:pt x="1598" y="1525"/>
                </a:lnTo>
                <a:lnTo>
                  <a:pt x="1588" y="1540"/>
                </a:lnTo>
                <a:lnTo>
                  <a:pt x="1577" y="1554"/>
                </a:lnTo>
                <a:lnTo>
                  <a:pt x="1565" y="1566"/>
                </a:lnTo>
                <a:lnTo>
                  <a:pt x="1553" y="1578"/>
                </a:lnTo>
                <a:lnTo>
                  <a:pt x="1539" y="1588"/>
                </a:lnTo>
                <a:lnTo>
                  <a:pt x="1524" y="1599"/>
                </a:lnTo>
                <a:lnTo>
                  <a:pt x="1509" y="1605"/>
                </a:lnTo>
                <a:lnTo>
                  <a:pt x="1491" y="1612"/>
                </a:lnTo>
                <a:lnTo>
                  <a:pt x="1474" y="1616"/>
                </a:lnTo>
                <a:lnTo>
                  <a:pt x="1457" y="1619"/>
                </a:lnTo>
                <a:lnTo>
                  <a:pt x="1438" y="1619"/>
                </a:lnTo>
                <a:lnTo>
                  <a:pt x="1438" y="1619"/>
                </a:lnTo>
                <a:close/>
                <a:moveTo>
                  <a:pt x="1823" y="1702"/>
                </a:moveTo>
                <a:lnTo>
                  <a:pt x="1823" y="1702"/>
                </a:lnTo>
                <a:lnTo>
                  <a:pt x="1811" y="1703"/>
                </a:lnTo>
                <a:lnTo>
                  <a:pt x="1799" y="1705"/>
                </a:lnTo>
                <a:lnTo>
                  <a:pt x="1787" y="1709"/>
                </a:lnTo>
                <a:lnTo>
                  <a:pt x="1775" y="1712"/>
                </a:lnTo>
                <a:lnTo>
                  <a:pt x="1765" y="1717"/>
                </a:lnTo>
                <a:lnTo>
                  <a:pt x="1754" y="1722"/>
                </a:lnTo>
                <a:lnTo>
                  <a:pt x="1746" y="1731"/>
                </a:lnTo>
                <a:lnTo>
                  <a:pt x="1737" y="1738"/>
                </a:lnTo>
                <a:lnTo>
                  <a:pt x="1728" y="1746"/>
                </a:lnTo>
                <a:lnTo>
                  <a:pt x="1722" y="1755"/>
                </a:lnTo>
                <a:lnTo>
                  <a:pt x="1716" y="1765"/>
                </a:lnTo>
                <a:lnTo>
                  <a:pt x="1711" y="1776"/>
                </a:lnTo>
                <a:lnTo>
                  <a:pt x="1708" y="1788"/>
                </a:lnTo>
                <a:lnTo>
                  <a:pt x="1704" y="1800"/>
                </a:lnTo>
                <a:lnTo>
                  <a:pt x="1703" y="1812"/>
                </a:lnTo>
                <a:lnTo>
                  <a:pt x="1701" y="1824"/>
                </a:lnTo>
                <a:lnTo>
                  <a:pt x="1701" y="1824"/>
                </a:lnTo>
                <a:lnTo>
                  <a:pt x="1703" y="1836"/>
                </a:lnTo>
                <a:lnTo>
                  <a:pt x="1704" y="1848"/>
                </a:lnTo>
                <a:lnTo>
                  <a:pt x="1708" y="1860"/>
                </a:lnTo>
                <a:lnTo>
                  <a:pt x="1711" y="1870"/>
                </a:lnTo>
                <a:lnTo>
                  <a:pt x="1716" y="1880"/>
                </a:lnTo>
                <a:lnTo>
                  <a:pt x="1722" y="1891"/>
                </a:lnTo>
                <a:lnTo>
                  <a:pt x="1728" y="1901"/>
                </a:lnTo>
                <a:lnTo>
                  <a:pt x="1737" y="1910"/>
                </a:lnTo>
                <a:lnTo>
                  <a:pt x="1746" y="1916"/>
                </a:lnTo>
                <a:lnTo>
                  <a:pt x="1754" y="1923"/>
                </a:lnTo>
                <a:lnTo>
                  <a:pt x="1765" y="1930"/>
                </a:lnTo>
                <a:lnTo>
                  <a:pt x="1775" y="1935"/>
                </a:lnTo>
                <a:lnTo>
                  <a:pt x="1787" y="1939"/>
                </a:lnTo>
                <a:lnTo>
                  <a:pt x="1799" y="1942"/>
                </a:lnTo>
                <a:lnTo>
                  <a:pt x="1811" y="1944"/>
                </a:lnTo>
                <a:lnTo>
                  <a:pt x="1823" y="1944"/>
                </a:lnTo>
                <a:lnTo>
                  <a:pt x="1823" y="1944"/>
                </a:lnTo>
                <a:lnTo>
                  <a:pt x="1835" y="1944"/>
                </a:lnTo>
                <a:lnTo>
                  <a:pt x="1847" y="1942"/>
                </a:lnTo>
                <a:lnTo>
                  <a:pt x="1859" y="1939"/>
                </a:lnTo>
                <a:lnTo>
                  <a:pt x="1869" y="1935"/>
                </a:lnTo>
                <a:lnTo>
                  <a:pt x="1880" y="1930"/>
                </a:lnTo>
                <a:lnTo>
                  <a:pt x="1890" y="1923"/>
                </a:lnTo>
                <a:lnTo>
                  <a:pt x="1900" y="1916"/>
                </a:lnTo>
                <a:lnTo>
                  <a:pt x="1909" y="1910"/>
                </a:lnTo>
                <a:lnTo>
                  <a:pt x="1916" y="1901"/>
                </a:lnTo>
                <a:lnTo>
                  <a:pt x="1923" y="1891"/>
                </a:lnTo>
                <a:lnTo>
                  <a:pt x="1929" y="1880"/>
                </a:lnTo>
                <a:lnTo>
                  <a:pt x="1935" y="1870"/>
                </a:lnTo>
                <a:lnTo>
                  <a:pt x="1938" y="1860"/>
                </a:lnTo>
                <a:lnTo>
                  <a:pt x="1941" y="1848"/>
                </a:lnTo>
                <a:lnTo>
                  <a:pt x="1943" y="1836"/>
                </a:lnTo>
                <a:lnTo>
                  <a:pt x="1943" y="1824"/>
                </a:lnTo>
                <a:lnTo>
                  <a:pt x="1943" y="1824"/>
                </a:lnTo>
                <a:lnTo>
                  <a:pt x="1943" y="1812"/>
                </a:lnTo>
                <a:lnTo>
                  <a:pt x="1941" y="1800"/>
                </a:lnTo>
                <a:lnTo>
                  <a:pt x="1938" y="1788"/>
                </a:lnTo>
                <a:lnTo>
                  <a:pt x="1935" y="1776"/>
                </a:lnTo>
                <a:lnTo>
                  <a:pt x="1929" y="1765"/>
                </a:lnTo>
                <a:lnTo>
                  <a:pt x="1923" y="1755"/>
                </a:lnTo>
                <a:lnTo>
                  <a:pt x="1916" y="1746"/>
                </a:lnTo>
                <a:lnTo>
                  <a:pt x="1909" y="1738"/>
                </a:lnTo>
                <a:lnTo>
                  <a:pt x="1900" y="1731"/>
                </a:lnTo>
                <a:lnTo>
                  <a:pt x="1890" y="1722"/>
                </a:lnTo>
                <a:lnTo>
                  <a:pt x="1880" y="1717"/>
                </a:lnTo>
                <a:lnTo>
                  <a:pt x="1869" y="1712"/>
                </a:lnTo>
                <a:lnTo>
                  <a:pt x="1859" y="1709"/>
                </a:lnTo>
                <a:lnTo>
                  <a:pt x="1847" y="1705"/>
                </a:lnTo>
                <a:lnTo>
                  <a:pt x="1835" y="1703"/>
                </a:lnTo>
                <a:lnTo>
                  <a:pt x="1823" y="1702"/>
                </a:lnTo>
                <a:lnTo>
                  <a:pt x="1823" y="1702"/>
                </a:lnTo>
                <a:close/>
              </a:path>
            </a:pathLst>
          </a:custGeom>
          <a:solidFill>
            <a:srgbClr val="00000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C91DC2-E048-4F19-A820-EFC065B3F122}"/>
              </a:ext>
            </a:extLst>
          </p:cNvPr>
          <p:cNvSpPr txBox="1">
            <a:spLocks/>
          </p:cNvSpPr>
          <p:nvPr userDrawn="1"/>
        </p:nvSpPr>
        <p:spPr>
          <a:xfrm>
            <a:off x="1196974" y="400204"/>
            <a:ext cx="7446169" cy="824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Our 17 year history assures best practice in privacy, security and the ethical use of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1B3898-7D8C-49A6-BC0F-1FA7841BECD8}"/>
              </a:ext>
            </a:extLst>
          </p:cNvPr>
          <p:cNvSpPr txBox="1">
            <a:spLocks/>
          </p:cNvSpPr>
          <p:nvPr userDrawn="1"/>
        </p:nvSpPr>
        <p:spPr>
          <a:xfrm>
            <a:off x="9407615" y="2417885"/>
            <a:ext cx="2338907" cy="218049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panose="02000000000000000000" pitchFamily="2" charset="0"/>
                <a:ea typeface="Roboto" panose="02000000000000000000" pitchFamily="2" charset="0"/>
                <a:cs typeface="+mn-cs"/>
              </a:rPr>
              <a:t>Quantium believes </a:t>
            </a:r>
            <a:b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panose="02000000000000000000" pitchFamily="2" charset="0"/>
                <a:ea typeface="Roboto" panose="02000000000000000000" pitchFamily="2" charset="0"/>
                <a:cs typeface="+mn-cs"/>
              </a:rPr>
            </a:b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panose="02000000000000000000" pitchFamily="2" charset="0"/>
                <a:ea typeface="Roboto" panose="02000000000000000000" pitchFamily="2" charset="0"/>
                <a:cs typeface="+mn-cs"/>
              </a:rPr>
              <a:t>in using data for progress, with great care and responsibility. As such please respect the commercial in confidence nature </a:t>
            </a:r>
            <a:b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panose="02000000000000000000" pitchFamily="2" charset="0"/>
                <a:ea typeface="Roboto" panose="02000000000000000000" pitchFamily="2" charset="0"/>
                <a:cs typeface="+mn-cs"/>
              </a:rPr>
            </a:b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panose="02000000000000000000" pitchFamily="2" charset="0"/>
                <a:ea typeface="Roboto" panose="02000000000000000000" pitchFamily="2" charset="0"/>
                <a:cs typeface="+mn-cs"/>
              </a:rPr>
              <a:t>of this document.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F3FF08-2F8E-4C70-80B1-0FD2B229F56E}"/>
              </a:ext>
            </a:extLst>
          </p:cNvPr>
          <p:cNvSpPr txBox="1">
            <a:spLocks/>
          </p:cNvSpPr>
          <p:nvPr userDrawn="1"/>
        </p:nvSpPr>
        <p:spPr>
          <a:xfrm>
            <a:off x="9407615" y="500063"/>
            <a:ext cx="2207023" cy="107315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We all have a responsibility</a:t>
            </a:r>
            <a:b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</a:b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to use data</a:t>
            </a:r>
            <a:b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</a:b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for good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C71A49-2E38-4CD2-95F9-2DA359EF9E6C}"/>
              </a:ext>
            </a:extLst>
          </p:cNvPr>
          <p:cNvSpPr/>
          <p:nvPr userDrawn="1"/>
        </p:nvSpPr>
        <p:spPr>
          <a:xfrm>
            <a:off x="1196975" y="1972575"/>
            <a:ext cx="231115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Privacy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224348-E467-47F8-A8B6-47FF2737C15A}"/>
              </a:ext>
            </a:extLst>
          </p:cNvPr>
          <p:cNvSpPr/>
          <p:nvPr userDrawn="1"/>
        </p:nvSpPr>
        <p:spPr bwMode="auto">
          <a:xfrm>
            <a:off x="1196974" y="2254637"/>
            <a:ext cx="2311153" cy="193899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9997" marR="0" lvl="0" indent="-17999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Roboto Light" panose="02000000000000000000" pitchFamily="2" charset="0"/>
              <a:buChar char="•"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We have built our business based on privacy by design principles 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for the past 17 years</a:t>
            </a:r>
          </a:p>
          <a:p>
            <a:pPr marL="179997" marR="0" lvl="0" indent="-17999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Roboto Light" panose="02000000000000000000" pitchFamily="2" charset="0"/>
              <a:buChar char="•"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Quantium has strict protocols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around the receipt and storage 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of personal information</a:t>
            </a:r>
          </a:p>
          <a:p>
            <a:pPr marL="179997" marR="0" lvl="0" indent="-17999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Roboto Light" panose="02000000000000000000" pitchFamily="2" charset="0"/>
              <a:buChar char="•"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All information is de-identified using an irreversible tokenisation process with no ability to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re-identify individuals.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228DE1-76A0-4339-8BF2-85B66BF5797A}"/>
              </a:ext>
            </a:extLst>
          </p:cNvPr>
          <p:cNvSpPr/>
          <p:nvPr userDrawn="1"/>
        </p:nvSpPr>
        <p:spPr>
          <a:xfrm>
            <a:off x="3957637" y="1972575"/>
            <a:ext cx="231115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Security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DEEEB7-1BE6-4C4B-8362-B68EBD674C48}"/>
              </a:ext>
            </a:extLst>
          </p:cNvPr>
          <p:cNvSpPr/>
          <p:nvPr userDrawn="1"/>
        </p:nvSpPr>
        <p:spPr bwMode="auto">
          <a:xfrm>
            <a:off x="3957637" y="2254637"/>
            <a:ext cx="2311153" cy="352404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9997" marR="0" lvl="0" indent="-17999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Roboto Light" panose="02000000000000000000" pitchFamily="2" charset="0"/>
              <a:buChar char="•"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We are ISO27001 certified - internationally recognised 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for our ability to uphold best practice standards across information security</a:t>
            </a:r>
          </a:p>
          <a:p>
            <a:pPr marL="179997" marR="0" lvl="0" indent="-17999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Roboto Light" panose="02000000000000000000" pitchFamily="2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We use ‘bank grade’ security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to store and process our data</a:t>
            </a:r>
          </a:p>
          <a:p>
            <a:pPr marL="179997" marR="0" lvl="0" indent="-17999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Roboto Light" panose="02000000000000000000" pitchFamily="2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Comply with 200+ security requirements from NAB, Woolworths and other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data partners</a:t>
            </a:r>
          </a:p>
          <a:p>
            <a:pPr marL="179997" marR="0" lvl="0" indent="-17999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Roboto Light" panose="02000000000000000000" pitchFamily="2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All partner data is held in separate restricted environments</a:t>
            </a:r>
          </a:p>
          <a:p>
            <a:pPr marL="179997" marR="0" lvl="0" indent="-17999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Roboto Light" panose="02000000000000000000" pitchFamily="2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All access to partner data is limited to essential staff only</a:t>
            </a:r>
          </a:p>
          <a:p>
            <a:pPr marL="179997" marR="0" lvl="0" indent="-17999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Roboto Light" panose="02000000000000000000" pitchFamily="2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Security environment and processes regularly audited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by our data partners.</a:t>
            </a:r>
            <a:endParaRPr kumimoji="0" lang="en-AU" sz="1100" b="0" i="0" u="none" strike="noStrike" kern="1200" cap="none" spc="0" normalizeH="0" baseline="0" noProof="0" dirty="0">
              <a:ln>
                <a:noFill/>
              </a:ln>
              <a:solidFill>
                <a:srgbClr val="000005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B8722E-410F-4CED-92A8-C9F2CE7F4820}"/>
              </a:ext>
            </a:extLst>
          </p:cNvPr>
          <p:cNvSpPr/>
          <p:nvPr userDrawn="1"/>
        </p:nvSpPr>
        <p:spPr>
          <a:xfrm>
            <a:off x="6718300" y="1972575"/>
            <a:ext cx="231115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Ethical use of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871283-9F06-4717-B8EE-5B501B88164A}"/>
              </a:ext>
            </a:extLst>
          </p:cNvPr>
          <p:cNvSpPr/>
          <p:nvPr userDrawn="1"/>
        </p:nvSpPr>
        <p:spPr bwMode="auto">
          <a:xfrm>
            <a:off x="6718300" y="2254637"/>
            <a:ext cx="2125664" cy="9387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Applies to all facets of our work, from the initiatives we take on, the information we use and how our solutions impact individuals, organisations and society.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3BEC63-F4B2-4A6A-BC4E-73DD15F8C285}"/>
              </a:ext>
            </a:extLst>
          </p:cNvPr>
          <p:cNvGrpSpPr/>
          <p:nvPr userDrawn="1"/>
        </p:nvGrpSpPr>
        <p:grpSpPr>
          <a:xfrm>
            <a:off x="3732882" y="1987963"/>
            <a:ext cx="2760663" cy="3790715"/>
            <a:chOff x="3732882" y="1987964"/>
            <a:chExt cx="2760663" cy="385012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1C637D5-A691-43B0-B8AB-629E6B994B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2882" y="1987964"/>
              <a:ext cx="0" cy="3850128"/>
            </a:xfrm>
            <a:prstGeom prst="line">
              <a:avLst/>
            </a:prstGeom>
            <a:ln w="6350">
              <a:solidFill>
                <a:srgbClr val="BCB5AC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90B2DB-ED35-42AA-8514-4581AA06C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93545" y="1987964"/>
              <a:ext cx="0" cy="3850128"/>
            </a:xfrm>
            <a:prstGeom prst="line">
              <a:avLst/>
            </a:prstGeom>
            <a:ln w="6350">
              <a:solidFill>
                <a:srgbClr val="BCB5AC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953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5A37-74F9-4032-96DC-27089755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51D3-9594-47AE-A7B0-17ABA8DE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9C48F-1592-4897-988B-726A8450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6B578-2ED4-4610-B21F-04E6C647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9AD88-D484-475F-AE40-71608F0F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C6FD-81E3-4D93-B1DC-BB9E69DC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E7F43-3B22-4879-AE01-F76517673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34D16-2FD5-40E2-A149-F91B44A0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07C8-FD38-4BC3-8239-A22BF0B4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63CD0-48BF-4243-8C9D-48A49629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9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DE08-9BB9-433F-9F06-E2A64962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8825-2A11-4860-85AA-A9D00BA6A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BBEF1-35EE-4243-AD45-DCF9B7F97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6CBA7-FB5B-496B-99AA-F832EF2D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B5F9A-2448-470D-8577-D8EFFE27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C48DC-3E11-4009-84D8-5C7F372E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6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0630-5201-49F2-8A8B-7EB7C0FD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A3344-3976-4320-8060-A01BE7B0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F0FD7-F298-4C7B-B572-6ADA533FD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DF4AB-8742-423A-8299-E5D3C703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F4094-8AD2-43BB-B9DC-FFC86C33B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1757B-D211-41A8-89E5-53275D68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2E178-D267-4679-BF99-DA01D6B1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BA222-3581-436B-A301-CF8A4823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3903-FE4A-4ADC-A32A-226F74AC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89DD8-583D-4D95-8723-4E5E3D8D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725A6-DC0A-4205-B05A-591112F0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E773-A662-4264-81D9-57BE8FCF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3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1772E-C1E2-4E70-B4CA-20B9554E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B9745-1F21-4BEE-A1E6-68834134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E4FEB-7DAC-4FD7-8C45-195865EF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BC44-0CAA-4711-812A-AF7CD05F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0992-F9EF-44D2-854C-D5507D5E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415DE-1E87-4633-81E3-C64845FA1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4142D-8042-4399-8A17-3A7F60EE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4C410-F6CB-46D6-BAEB-FABED12A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8304C-9446-466E-AEEA-F6A7A6B5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6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B75E-E580-4380-911A-8126BB10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1B3EA-592F-4E10-9002-F1DD5D122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5D2C7-3AA4-4394-A45C-A22CD68BF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54E6-FFCA-48AF-82D3-519BF7BB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B2926-D0C8-4D0F-9951-27654B03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47309-7E18-42A2-9333-6FC293E8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4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23D2C-F302-4717-B0FA-D266A8AB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FA89D-C74C-4097-9516-24F0FBEA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96A69-1C98-4E5F-A4EC-277506B6C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9/20/2021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EDAF-12A2-4143-AAA5-8E6925DE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C459-16C3-45E8-919F-2E4CFDD46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6653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E4E3-6D7E-4BB5-9F1E-3EAF7E35F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4611" y="1030406"/>
            <a:ext cx="6688477" cy="3506879"/>
          </a:xfrm>
        </p:spPr>
        <p:txBody>
          <a:bodyPr anchor="ctr">
            <a:normAutofit/>
          </a:bodyPr>
          <a:lstStyle/>
          <a:p>
            <a:pPr algn="l"/>
            <a:r>
              <a:rPr lang="en-AU" sz="4000" b="1" dirty="0"/>
              <a:t>Category Review: Chips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D8714-68D2-49FA-87C0-402B5E542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Retail Analytics</a:t>
            </a:r>
          </a:p>
          <a:p>
            <a:pPr algn="l"/>
            <a:r>
              <a:rPr lang="en-US" dirty="0"/>
              <a:t>By Xuan Fang</a:t>
            </a:r>
          </a:p>
        </p:txBody>
      </p:sp>
      <p:pic>
        <p:nvPicPr>
          <p:cNvPr id="4" name="Picture 3" descr="Bright blue glacial flow">
            <a:extLst>
              <a:ext uri="{FF2B5EF4-FFF2-40B4-BE49-F238E27FC236}">
                <a16:creationId xmlns:a16="http://schemas.microsoft.com/office/drawing/2014/main" id="{2641C2BC-D20F-4948-8029-ABB5CFE76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21" r="30675"/>
          <a:stretch/>
        </p:blipFill>
        <p:spPr>
          <a:xfrm>
            <a:off x="20" y="10"/>
            <a:ext cx="4397319" cy="685799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C081E38-EEE8-416F-9AF9-8C4BFF19CDE9}"/>
              </a:ext>
            </a:extLst>
          </p:cNvPr>
          <p:cNvSpPr txBox="1">
            <a:spLocks/>
          </p:cNvSpPr>
          <p:nvPr/>
        </p:nvSpPr>
        <p:spPr>
          <a:xfrm>
            <a:off x="8582040" y="172476"/>
            <a:ext cx="3457575" cy="520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i="0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</a:rPr>
              <a:t>Quantium Data Analytics Virtual Experience Program</a:t>
            </a:r>
          </a:p>
          <a:p>
            <a:pPr algn="r"/>
            <a:r>
              <a:rPr lang="en-AU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June 2021</a:t>
            </a:r>
          </a:p>
          <a:p>
            <a:pPr algn="r"/>
            <a:endParaRPr lang="pt-BR" i="0" dirty="0">
              <a:solidFill>
                <a:schemeClr val="bg1">
                  <a:lumMod val="75000"/>
                </a:schemeClr>
              </a:solidFill>
              <a:effectLst/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13EF4-4DBF-41FB-9097-22CDFFD6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830" y="6286500"/>
            <a:ext cx="19621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5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9F43-CD6B-4DED-8E09-34F3C67A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63" y="1286483"/>
            <a:ext cx="1553050" cy="1993661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B8813-76D6-4974-9436-44A4F230F73D}"/>
              </a:ext>
            </a:extLst>
          </p:cNvPr>
          <p:cNvSpPr/>
          <p:nvPr/>
        </p:nvSpPr>
        <p:spPr>
          <a:xfrm>
            <a:off x="0" y="0"/>
            <a:ext cx="85275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FAB23-AEB3-47BB-AECF-75F09D069DD1}"/>
              </a:ext>
            </a:extLst>
          </p:cNvPr>
          <p:cNvSpPr/>
          <p:nvPr/>
        </p:nvSpPr>
        <p:spPr>
          <a:xfrm>
            <a:off x="1091230" y="229823"/>
            <a:ext cx="41995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01 Customer Analysis Summary</a:t>
            </a:r>
          </a:p>
          <a:p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7ABC63-28EC-4706-BEB1-D03A0556537F}"/>
              </a:ext>
            </a:extLst>
          </p:cNvPr>
          <p:cNvSpPr/>
          <p:nvPr/>
        </p:nvSpPr>
        <p:spPr>
          <a:xfrm>
            <a:off x="1257300" y="1060820"/>
            <a:ext cx="9843470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>
                <a:ea typeface="Roboto Light" panose="02000000000000000000" pitchFamily="2" charset="0"/>
              </a:rPr>
              <a:t>The sales increase in the month of December before the Christmas (except the day itself). So, these are the crucial times.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>
                <a:ea typeface="Roboto Light" panose="02000000000000000000" pitchFamily="2" charset="0"/>
              </a:rPr>
              <a:t>Budget older families have the maximum contribution to sales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>
                <a:ea typeface="Roboto Light" panose="02000000000000000000" pitchFamily="2" charset="0"/>
              </a:rPr>
              <a:t>Mainstream </a:t>
            </a:r>
            <a:r>
              <a:rPr lang="en-IN" sz="2400" dirty="0">
                <a:solidFill>
                  <a:srgbClr val="000000"/>
                </a:solidFill>
                <a:ea typeface="Roboto Light" panose="02000000000000000000" pitchFamily="2" charset="0"/>
              </a:rPr>
              <a:t>young singles/couples, retirees are the most common customers and also account for a great share of chips sale. </a:t>
            </a:r>
            <a:endParaRPr lang="en-AU" sz="2400" dirty="0">
              <a:ea typeface="Roboto Light" panose="02000000000000000000" pitchFamily="2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>
                <a:ea typeface="Roboto Light" panose="02000000000000000000" pitchFamily="2" charset="0"/>
              </a:rPr>
              <a:t>Mainstream </a:t>
            </a:r>
            <a:r>
              <a:rPr lang="en-IN" sz="2400" dirty="0">
                <a:solidFill>
                  <a:srgbClr val="000000"/>
                </a:solidFill>
                <a:ea typeface="Roboto Light" panose="02000000000000000000" pitchFamily="2" charset="0"/>
              </a:rPr>
              <a:t>young singles/couples</a:t>
            </a:r>
            <a:r>
              <a:rPr lang="en-AU" sz="2400" dirty="0">
                <a:solidFill>
                  <a:srgbClr val="000000"/>
                </a:solidFill>
                <a:ea typeface="Roboto Light" panose="02000000000000000000" pitchFamily="2" charset="0"/>
              </a:rPr>
              <a:t> and mid-age single/couples pay more per packet than any other group.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>
                <a:ea typeface="Roboto Light" panose="02000000000000000000" pitchFamily="2" charset="0"/>
              </a:rPr>
              <a:t>Kettle is the most popular brand followed by Smiths, Doritos and Pringles.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AU" sz="2400" dirty="0"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2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right blue glacial flow">
            <a:extLst>
              <a:ext uri="{FF2B5EF4-FFF2-40B4-BE49-F238E27FC236}">
                <a16:creationId xmlns:a16="http://schemas.microsoft.com/office/drawing/2014/main" id="{716739FC-EEC3-4CA8-ACBB-825B723B1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21" r="30675"/>
          <a:stretch/>
        </p:blipFill>
        <p:spPr>
          <a:xfrm>
            <a:off x="0" y="637357"/>
            <a:ext cx="2838872" cy="35386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779F43-CD6B-4DED-8E09-34F3C67A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63" y="1286483"/>
            <a:ext cx="1553050" cy="1993661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7E6954F-7F2B-432D-B501-AA37B59624E8}"/>
              </a:ext>
            </a:extLst>
          </p:cNvPr>
          <p:cNvSpPr txBox="1">
            <a:spLocks/>
          </p:cNvSpPr>
          <p:nvPr/>
        </p:nvSpPr>
        <p:spPr>
          <a:xfrm>
            <a:off x="5262005" y="2917920"/>
            <a:ext cx="5516562" cy="2516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4000" b="1" dirty="0">
                <a:latin typeface="+mj-lt"/>
              </a:rPr>
              <a:t>Trial Store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B8813-76D6-4974-9436-44A4F230F73D}"/>
              </a:ext>
            </a:extLst>
          </p:cNvPr>
          <p:cNvSpPr/>
          <p:nvPr/>
        </p:nvSpPr>
        <p:spPr>
          <a:xfrm>
            <a:off x="0" y="0"/>
            <a:ext cx="12192000" cy="6267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080CA-6015-4BDF-8956-AF4FCBFAD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3" y="6220643"/>
            <a:ext cx="19621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9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9F43-CD6B-4DED-8E09-34F3C67A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63" y="1286483"/>
            <a:ext cx="1553050" cy="1993661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B8813-76D6-4974-9436-44A4F230F73D}"/>
              </a:ext>
            </a:extLst>
          </p:cNvPr>
          <p:cNvSpPr/>
          <p:nvPr/>
        </p:nvSpPr>
        <p:spPr>
          <a:xfrm>
            <a:off x="0" y="0"/>
            <a:ext cx="85275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FAB23-AEB3-47BB-AECF-75F09D069DD1}"/>
              </a:ext>
            </a:extLst>
          </p:cNvPr>
          <p:cNvSpPr/>
          <p:nvPr/>
        </p:nvSpPr>
        <p:spPr>
          <a:xfrm>
            <a:off x="1091230" y="229823"/>
            <a:ext cx="7104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Calculated scores of the control store 77 vs other stores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15686-2D87-4B46-B301-F3C0978D3C94}"/>
              </a:ext>
            </a:extLst>
          </p:cNvPr>
          <p:cNvSpPr txBox="1"/>
          <p:nvPr/>
        </p:nvSpPr>
        <p:spPr>
          <a:xfrm>
            <a:off x="1676400" y="5745689"/>
            <a:ext cx="960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Stores with maximum similarities have the highest score. Thus, store 233 will be a control store for trial store 77.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D1C4D-CB01-459C-AFF3-B83147F2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4" y="841148"/>
            <a:ext cx="10583818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2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FB8813-76D6-4974-9436-44A4F230F73D}"/>
              </a:ext>
            </a:extLst>
          </p:cNvPr>
          <p:cNvSpPr/>
          <p:nvPr/>
        </p:nvSpPr>
        <p:spPr>
          <a:xfrm>
            <a:off x="0" y="0"/>
            <a:ext cx="85275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FAB23-AEB3-47BB-AECF-75F09D069DD1}"/>
              </a:ext>
            </a:extLst>
          </p:cNvPr>
          <p:cNvSpPr/>
          <p:nvPr/>
        </p:nvSpPr>
        <p:spPr>
          <a:xfrm>
            <a:off x="1091230" y="229823"/>
            <a:ext cx="79392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Trial store 77 vs Store 233: Total Sales &amp; Number of Customers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15686-2D87-4B46-B301-F3C0978D3C94}"/>
              </a:ext>
            </a:extLst>
          </p:cNvPr>
          <p:cNvSpPr txBox="1"/>
          <p:nvPr/>
        </p:nvSpPr>
        <p:spPr>
          <a:xfrm>
            <a:off x="1595179" y="4636638"/>
            <a:ext cx="9605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results show that the trial in store 77 is significantly different to its control store in the trial period as the trial store performance lies outside the 5% to 95% confidence interval of the control store in </a:t>
            </a:r>
            <a:r>
              <a:rPr lang="en-US" sz="2000" b="1" dirty="0"/>
              <a:t>two of the three </a:t>
            </a:r>
            <a:r>
              <a:rPr lang="en-US" sz="2000" dirty="0"/>
              <a:t>trial months.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A21820-C270-4C34-BA03-8B6B5D25C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93" y="1429623"/>
            <a:ext cx="5678423" cy="2468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9D2E35-4BF4-4159-86EB-85D83A662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723" y="1429623"/>
            <a:ext cx="5704277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1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9F43-CD6B-4DED-8E09-34F3C67A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63" y="1286483"/>
            <a:ext cx="1553050" cy="1993661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B8813-76D6-4974-9436-44A4F230F73D}"/>
              </a:ext>
            </a:extLst>
          </p:cNvPr>
          <p:cNvSpPr/>
          <p:nvPr/>
        </p:nvSpPr>
        <p:spPr>
          <a:xfrm>
            <a:off x="0" y="0"/>
            <a:ext cx="85275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FAB23-AEB3-47BB-AECF-75F09D069DD1}"/>
              </a:ext>
            </a:extLst>
          </p:cNvPr>
          <p:cNvSpPr/>
          <p:nvPr/>
        </p:nvSpPr>
        <p:spPr>
          <a:xfrm>
            <a:off x="1091230" y="229823"/>
            <a:ext cx="7104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Calculated scores of the control store 86 vs other stores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15686-2D87-4B46-B301-F3C0978D3C94}"/>
              </a:ext>
            </a:extLst>
          </p:cNvPr>
          <p:cNvSpPr txBox="1"/>
          <p:nvPr/>
        </p:nvSpPr>
        <p:spPr>
          <a:xfrm>
            <a:off x="1676400" y="5745689"/>
            <a:ext cx="960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Stores with maximum similarities have the highest score. Thus, store 155 will be a control store for trial store 86.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82A58-1DB1-4770-905A-3A0B5E8A2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51" y="902704"/>
            <a:ext cx="1076875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3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9F43-CD6B-4DED-8E09-34F3C67A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63" y="1286483"/>
            <a:ext cx="1553050" cy="1993661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B8813-76D6-4974-9436-44A4F230F73D}"/>
              </a:ext>
            </a:extLst>
          </p:cNvPr>
          <p:cNvSpPr/>
          <p:nvPr/>
        </p:nvSpPr>
        <p:spPr>
          <a:xfrm>
            <a:off x="0" y="0"/>
            <a:ext cx="85275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FAB23-AEB3-47BB-AECF-75F09D069DD1}"/>
              </a:ext>
            </a:extLst>
          </p:cNvPr>
          <p:cNvSpPr/>
          <p:nvPr/>
        </p:nvSpPr>
        <p:spPr>
          <a:xfrm>
            <a:off x="1091230" y="229823"/>
            <a:ext cx="800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Trial store 86 vs Store 155: Total Sales &amp; Number of Customers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15686-2D87-4B46-B301-F3C0978D3C94}"/>
              </a:ext>
            </a:extLst>
          </p:cNvPr>
          <p:cNvSpPr txBox="1"/>
          <p:nvPr/>
        </p:nvSpPr>
        <p:spPr>
          <a:xfrm>
            <a:off x="1472487" y="4589910"/>
            <a:ext cx="9605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results show that the trial in store 86 is significantly different to its control store in March as the trial store performance lies outside of the 5% to 95% confidence interval of the control store in </a:t>
            </a:r>
            <a:r>
              <a:rPr lang="en-US" sz="2000" b="1" dirty="0"/>
              <a:t>one of the three</a:t>
            </a:r>
            <a:r>
              <a:rPr lang="en-US" sz="2000" dirty="0"/>
              <a:t> trial months.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5240F-3280-4F30-84C0-AA8E9DC3A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94" y="1406259"/>
            <a:ext cx="5594084" cy="2468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CB1A57-3ACC-4A3F-9EFC-5175FC7F5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753" y="1399497"/>
            <a:ext cx="5605521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4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9F43-CD6B-4DED-8E09-34F3C67A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63" y="1286483"/>
            <a:ext cx="1553050" cy="1993661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B8813-76D6-4974-9436-44A4F230F73D}"/>
              </a:ext>
            </a:extLst>
          </p:cNvPr>
          <p:cNvSpPr/>
          <p:nvPr/>
        </p:nvSpPr>
        <p:spPr>
          <a:xfrm>
            <a:off x="0" y="0"/>
            <a:ext cx="85275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FAB23-AEB3-47BB-AECF-75F09D069DD1}"/>
              </a:ext>
            </a:extLst>
          </p:cNvPr>
          <p:cNvSpPr/>
          <p:nvPr/>
        </p:nvSpPr>
        <p:spPr>
          <a:xfrm>
            <a:off x="1091230" y="229823"/>
            <a:ext cx="7104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Calculated scores of the control store 88 vs other stores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15686-2D87-4B46-B301-F3C0978D3C94}"/>
              </a:ext>
            </a:extLst>
          </p:cNvPr>
          <p:cNvSpPr txBox="1"/>
          <p:nvPr/>
        </p:nvSpPr>
        <p:spPr>
          <a:xfrm>
            <a:off x="1676400" y="5745689"/>
            <a:ext cx="960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Stores with maximum similarities have the highest score. Thus, store 237 will be a control store for trial store 77.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24E1F-B68F-49D6-8469-E2BE1C487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97" y="816637"/>
            <a:ext cx="10624457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48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FB8813-76D6-4974-9436-44A4F230F73D}"/>
              </a:ext>
            </a:extLst>
          </p:cNvPr>
          <p:cNvSpPr/>
          <p:nvPr/>
        </p:nvSpPr>
        <p:spPr>
          <a:xfrm>
            <a:off x="0" y="0"/>
            <a:ext cx="85275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FAB23-AEB3-47BB-AECF-75F09D069DD1}"/>
              </a:ext>
            </a:extLst>
          </p:cNvPr>
          <p:cNvSpPr/>
          <p:nvPr/>
        </p:nvSpPr>
        <p:spPr>
          <a:xfrm>
            <a:off x="1091230" y="229823"/>
            <a:ext cx="800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Trial store 88 vs Store 237: Total Sales &amp; Number of Customers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15686-2D87-4B46-B301-F3C0978D3C94}"/>
              </a:ext>
            </a:extLst>
          </p:cNvPr>
          <p:cNvSpPr txBox="1"/>
          <p:nvPr/>
        </p:nvSpPr>
        <p:spPr>
          <a:xfrm>
            <a:off x="1413978" y="4479050"/>
            <a:ext cx="9605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results show that the trial in store 88 is significantly different to its control store in the trial period as the trial store performance lies outside the 5% to 95% confidence interval of the control store in </a:t>
            </a:r>
            <a:r>
              <a:rPr lang="en-US" sz="2000" b="1" dirty="0"/>
              <a:t>two of the three </a:t>
            </a:r>
            <a:r>
              <a:rPr lang="en-US" sz="2000" dirty="0"/>
              <a:t>trial months.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8EE14-F173-4D3D-9083-082053A60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86" y="1575526"/>
            <a:ext cx="5589392" cy="2468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A5FFC6-E4B5-4058-8CAE-C63504712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534" y="1566517"/>
            <a:ext cx="5605519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9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9F43-CD6B-4DED-8E09-34F3C67A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63" y="1286483"/>
            <a:ext cx="1553050" cy="1993661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B8813-76D6-4974-9436-44A4F230F73D}"/>
              </a:ext>
            </a:extLst>
          </p:cNvPr>
          <p:cNvSpPr/>
          <p:nvPr/>
        </p:nvSpPr>
        <p:spPr>
          <a:xfrm>
            <a:off x="0" y="0"/>
            <a:ext cx="85275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FAB23-AEB3-47BB-AECF-75F09D069DD1}"/>
              </a:ext>
            </a:extLst>
          </p:cNvPr>
          <p:cNvSpPr/>
          <p:nvPr/>
        </p:nvSpPr>
        <p:spPr>
          <a:xfrm>
            <a:off x="1091230" y="229823"/>
            <a:ext cx="51317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02 </a:t>
            </a:r>
            <a:r>
              <a:rPr lang="en-AU" sz="2400" b="1" dirty="0"/>
              <a:t>Trial Store Performance </a:t>
            </a:r>
            <a:r>
              <a:rPr lang="en-IN" sz="2400" b="1" dirty="0">
                <a:solidFill>
                  <a:srgbClr val="000000"/>
                </a:solidFill>
              </a:rPr>
              <a:t>Summary</a:t>
            </a:r>
          </a:p>
          <a:p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7ABC63-28EC-4706-BEB1-D03A0556537F}"/>
              </a:ext>
            </a:extLst>
          </p:cNvPr>
          <p:cNvSpPr/>
          <p:nvPr/>
        </p:nvSpPr>
        <p:spPr>
          <a:xfrm>
            <a:off x="1257300" y="1060820"/>
            <a:ext cx="9843470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We've found control stores 233, 155, 237 for trial stores 77, 86 and 88 respectively.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The results for trial stores 77 and 88 during the trial period show a significant difference in at least two of the three trial months but this is not the case for trial store 86.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We can check with the client if the implementation of the trial was different in trial store 86 but overall, the trial shows a significant increase in sales.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AU" sz="2400" dirty="0"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01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F67AA-C32F-4E02-98D3-D6C20715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642" y="1056427"/>
            <a:ext cx="4701336" cy="14504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AU" sz="4000" dirty="0"/>
              <a:t>Recommendations</a:t>
            </a:r>
            <a:br>
              <a:rPr lang="en-AU" sz="6600" dirty="0"/>
            </a:b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72A460E-CAA4-4456-BA25-85C933381C5D}"/>
              </a:ext>
            </a:extLst>
          </p:cNvPr>
          <p:cNvSpPr/>
          <p:nvPr/>
        </p:nvSpPr>
        <p:spPr>
          <a:xfrm>
            <a:off x="1196975" y="1905000"/>
            <a:ext cx="485775" cy="485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24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</a:t>
            </a:r>
            <a:endParaRPr lang="en-AU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C0D74-6246-49A9-B30F-2EBA7C699DB2}"/>
              </a:ext>
            </a:extLst>
          </p:cNvPr>
          <p:cNvSpPr txBox="1"/>
          <p:nvPr/>
        </p:nvSpPr>
        <p:spPr>
          <a:xfrm>
            <a:off x="1935586" y="1967886"/>
            <a:ext cx="1896185" cy="171874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A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Task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1DC17C-1446-446F-96C9-C4C0ED690611}"/>
              </a:ext>
            </a:extLst>
          </p:cNvPr>
          <p:cNvSpPr txBox="1"/>
          <p:nvPr/>
        </p:nvSpPr>
        <p:spPr>
          <a:xfrm>
            <a:off x="4095585" y="1844599"/>
            <a:ext cx="7580989" cy="17187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dirty="0">
                <a:ea typeface="Roboto Light" panose="02000000000000000000" pitchFamily="2" charset="0"/>
              </a:rPr>
              <a:t>Stocks should be high in December before the Christmas.</a:t>
            </a:r>
          </a:p>
          <a:p>
            <a:pPr marL="228600" indent="-228600">
              <a:buFont typeface="+mj-lt"/>
              <a:buAutoNum type="arabicPeriod"/>
            </a:pPr>
            <a:r>
              <a:rPr lang="en-AU" dirty="0">
                <a:ea typeface="Roboto Light" panose="02000000000000000000" pitchFamily="2" charset="0"/>
              </a:rPr>
              <a:t>Kettle, Smiths, Doritos and Pringles should be kept in stocks as they are the most sold.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262AC3-215A-42C6-9E83-D77C86E94BCC}"/>
              </a:ext>
            </a:extLst>
          </p:cNvPr>
          <p:cNvSpPr/>
          <p:nvPr/>
        </p:nvSpPr>
        <p:spPr>
          <a:xfrm>
            <a:off x="1196975" y="4095579"/>
            <a:ext cx="485775" cy="485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240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02</a:t>
            </a:r>
            <a:endParaRPr lang="en-AU" sz="2400" dirty="0" err="1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E0E5AB-BB2E-4BB4-8B27-9E500E8FF1BF}"/>
              </a:ext>
            </a:extLst>
          </p:cNvPr>
          <p:cNvSpPr txBox="1"/>
          <p:nvPr/>
        </p:nvSpPr>
        <p:spPr>
          <a:xfrm>
            <a:off x="1935586" y="4158465"/>
            <a:ext cx="1896185" cy="171874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AU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Task 2</a:t>
            </a:r>
            <a:endParaRPr lang="en-AU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F811D1-0DDA-49D5-B23B-7912BCFF2AE9}"/>
              </a:ext>
            </a:extLst>
          </p:cNvPr>
          <p:cNvSpPr txBox="1"/>
          <p:nvPr/>
        </p:nvSpPr>
        <p:spPr>
          <a:xfrm>
            <a:off x="4084607" y="4076272"/>
            <a:ext cx="7580989" cy="17187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dirty="0">
                <a:ea typeface="Roboto Light" panose="02000000000000000000" pitchFamily="2" charset="0"/>
              </a:rPr>
              <a:t>Mainstream </a:t>
            </a:r>
            <a:r>
              <a:rPr lang="en-IN" dirty="0">
                <a:solidFill>
                  <a:srgbClr val="000000"/>
                </a:solidFill>
                <a:ea typeface="Roboto Light" panose="02000000000000000000" pitchFamily="2" charset="0"/>
              </a:rPr>
              <a:t>young singles/couples, retirees are the account for a great share of chips sale, so they need much attention. </a:t>
            </a:r>
          </a:p>
          <a:p>
            <a:pPr marL="228600" indent="-228600">
              <a:buFont typeface="+mj-lt"/>
              <a:buAutoNum type="arabicPeriod"/>
            </a:pPr>
            <a:r>
              <a:rPr lang="en-AU" dirty="0">
                <a:ea typeface="Roboto Light" panose="02000000000000000000" pitchFamily="2" charset="0"/>
              </a:rPr>
              <a:t>Budget older families have the maximum contribution to sales.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Control stores 233, 155, 237 for trial stores 77, 86 and 88 respectively would be a good choice.</a:t>
            </a:r>
            <a:endParaRPr lang="en-AU" dirty="0"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8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495230-0010-4158-82AF-3ACFD0891FD5}"/>
              </a:ext>
            </a:extLst>
          </p:cNvPr>
          <p:cNvSpPr/>
          <p:nvPr/>
        </p:nvSpPr>
        <p:spPr>
          <a:xfrm>
            <a:off x="0" y="0"/>
            <a:ext cx="85275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F67AA-C32F-4E02-98D3-D6C20715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642" y="1056427"/>
            <a:ext cx="4701336" cy="14504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AU" sz="4000" dirty="0"/>
              <a:t>Executive summary</a:t>
            </a:r>
            <a:br>
              <a:rPr lang="en-AU" sz="6600" dirty="0"/>
            </a:b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72A460E-CAA4-4456-BA25-85C933381C5D}"/>
              </a:ext>
            </a:extLst>
          </p:cNvPr>
          <p:cNvSpPr/>
          <p:nvPr/>
        </p:nvSpPr>
        <p:spPr>
          <a:xfrm>
            <a:off x="1196975" y="1905000"/>
            <a:ext cx="485775" cy="485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24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</a:t>
            </a:r>
            <a:endParaRPr lang="en-AU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C0D74-6246-49A9-B30F-2EBA7C699DB2}"/>
              </a:ext>
            </a:extLst>
          </p:cNvPr>
          <p:cNvSpPr txBox="1"/>
          <p:nvPr/>
        </p:nvSpPr>
        <p:spPr>
          <a:xfrm>
            <a:off x="1935586" y="1967886"/>
            <a:ext cx="1896185" cy="171874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A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Task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1DC17C-1446-446F-96C9-C4C0ED690611}"/>
              </a:ext>
            </a:extLst>
          </p:cNvPr>
          <p:cNvSpPr txBox="1"/>
          <p:nvPr/>
        </p:nvSpPr>
        <p:spPr>
          <a:xfrm>
            <a:off x="4095585" y="1844599"/>
            <a:ext cx="7580989" cy="17187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AU" dirty="0">
                <a:ea typeface="Roboto Light" panose="02000000000000000000" pitchFamily="2" charset="0"/>
              </a:rPr>
              <a:t>The sales increase in the month of December before the Christmas (except the day itself). So, these are the crucial times.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AU" dirty="0">
                <a:ea typeface="Roboto Light" panose="02000000000000000000" pitchFamily="2" charset="0"/>
              </a:rPr>
              <a:t>Kettle is the most popular brand followed by Smiths, Doritos and Pringles. So, they need to be in stock. Also 175 gram packets are the most sold.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AU" dirty="0">
                <a:ea typeface="Roboto Light" panose="02000000000000000000" pitchFamily="2" charset="0"/>
              </a:rPr>
              <a:t>Mainstream </a:t>
            </a:r>
            <a:r>
              <a:rPr lang="en-IN" dirty="0">
                <a:solidFill>
                  <a:srgbClr val="000000"/>
                </a:solidFill>
                <a:ea typeface="Roboto Light" panose="02000000000000000000" pitchFamily="2" charset="0"/>
              </a:rPr>
              <a:t>young singles/couples, retirees are the most common customers and also account for a great share of chips sale.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AU" dirty="0">
                <a:ea typeface="Roboto Light" panose="02000000000000000000" pitchFamily="2" charset="0"/>
              </a:rPr>
              <a:t>Budget older families have the maximum contribution to sales.</a:t>
            </a:r>
          </a:p>
          <a:p>
            <a:pPr marL="228600" indent="-228600" algn="l">
              <a:buFont typeface="+mj-lt"/>
              <a:buAutoNum type="arabicPeriod"/>
            </a:pPr>
            <a:endParaRPr lang="en-AU" dirty="0">
              <a:ea typeface="Roboto Light" panose="02000000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262AC3-215A-42C6-9E83-D77C86E94BCC}"/>
              </a:ext>
            </a:extLst>
          </p:cNvPr>
          <p:cNvSpPr/>
          <p:nvPr/>
        </p:nvSpPr>
        <p:spPr>
          <a:xfrm>
            <a:off x="1196975" y="4095579"/>
            <a:ext cx="485775" cy="485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240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02</a:t>
            </a:r>
            <a:endParaRPr lang="en-AU" sz="2400" dirty="0" err="1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E0E5AB-BB2E-4BB4-8B27-9E500E8FF1BF}"/>
              </a:ext>
            </a:extLst>
          </p:cNvPr>
          <p:cNvSpPr txBox="1"/>
          <p:nvPr/>
        </p:nvSpPr>
        <p:spPr>
          <a:xfrm>
            <a:off x="1935586" y="4158465"/>
            <a:ext cx="1896185" cy="171874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AU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Task 2</a:t>
            </a:r>
            <a:endParaRPr lang="en-AU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F811D1-0DDA-49D5-B23B-7912BCFF2AE9}"/>
              </a:ext>
            </a:extLst>
          </p:cNvPr>
          <p:cNvSpPr txBox="1"/>
          <p:nvPr/>
        </p:nvSpPr>
        <p:spPr>
          <a:xfrm>
            <a:off x="4084607" y="4076272"/>
            <a:ext cx="7580989" cy="17187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One control store was selected for each trial store and the values of metrics were compared in trial and pre-trial period.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</a:rPr>
              <a:t>The results for trial stores 77 and 88 during the trial period show a significant difference in at least two of the three trial months but this is not the case for trial store 86. </a:t>
            </a:r>
            <a:endParaRPr lang="en-AU" dirty="0"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63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right blue glacial flow">
            <a:extLst>
              <a:ext uri="{FF2B5EF4-FFF2-40B4-BE49-F238E27FC236}">
                <a16:creationId xmlns:a16="http://schemas.microsoft.com/office/drawing/2014/main" id="{716739FC-EEC3-4CA8-ACBB-825B723B1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21" r="30675"/>
          <a:stretch/>
        </p:blipFill>
        <p:spPr>
          <a:xfrm>
            <a:off x="0" y="637357"/>
            <a:ext cx="2838872" cy="35386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779F43-CD6B-4DED-8E09-34F3C67A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63" y="1286483"/>
            <a:ext cx="1553050" cy="1993661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7E6954F-7F2B-432D-B501-AA37B59624E8}"/>
              </a:ext>
            </a:extLst>
          </p:cNvPr>
          <p:cNvSpPr txBox="1">
            <a:spLocks/>
          </p:cNvSpPr>
          <p:nvPr/>
        </p:nvSpPr>
        <p:spPr>
          <a:xfrm>
            <a:off x="5676675" y="2917920"/>
            <a:ext cx="5516562" cy="2516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>
                <a:solidFill>
                  <a:srgbClr val="000000"/>
                </a:solidFill>
                <a:latin typeface="+mj-lt"/>
              </a:rPr>
              <a:t>Customer</a:t>
            </a:r>
            <a:r>
              <a:rPr lang="en-IN" sz="3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4000" b="1" dirty="0">
                <a:solidFill>
                  <a:srgbClr val="000000"/>
                </a:solidFill>
                <a:latin typeface="+mj-lt"/>
              </a:rPr>
              <a:t>Analysis</a:t>
            </a:r>
            <a:endParaRPr lang="en-IN" sz="3600" b="1" dirty="0">
              <a:solidFill>
                <a:srgbClr val="000000"/>
              </a:solidFill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B8813-76D6-4974-9436-44A4F230F73D}"/>
              </a:ext>
            </a:extLst>
          </p:cNvPr>
          <p:cNvSpPr/>
          <p:nvPr/>
        </p:nvSpPr>
        <p:spPr>
          <a:xfrm>
            <a:off x="0" y="0"/>
            <a:ext cx="12192000" cy="6267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CBC289-093B-4790-88F9-47915B3AB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3" y="6220643"/>
            <a:ext cx="19621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0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9F43-CD6B-4DED-8E09-34F3C67A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63" y="1286483"/>
            <a:ext cx="1553050" cy="1993661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B8813-76D6-4974-9436-44A4F230F73D}"/>
              </a:ext>
            </a:extLst>
          </p:cNvPr>
          <p:cNvSpPr/>
          <p:nvPr/>
        </p:nvSpPr>
        <p:spPr>
          <a:xfrm>
            <a:off x="0" y="0"/>
            <a:ext cx="85275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FAB23-AEB3-47BB-AECF-75F09D069DD1}"/>
              </a:ext>
            </a:extLst>
          </p:cNvPr>
          <p:cNvSpPr/>
          <p:nvPr/>
        </p:nvSpPr>
        <p:spPr>
          <a:xfrm>
            <a:off x="1091230" y="229823"/>
            <a:ext cx="2470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/>
              <a:t>Sales distribution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2F2A4-4DFD-4F0A-9B2E-E12452EF2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822" y="814599"/>
            <a:ext cx="7471955" cy="4754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F15686-2D87-4B46-B301-F3C0978D3C94}"/>
              </a:ext>
            </a:extLst>
          </p:cNvPr>
          <p:cNvSpPr txBox="1"/>
          <p:nvPr/>
        </p:nvSpPr>
        <p:spPr>
          <a:xfrm>
            <a:off x="1993186" y="5745689"/>
            <a:ext cx="914400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increase in sales occurs in the lead-up to Christmas and that there are zero sales on Christmas day itself. This is due to shops being closed on Christmas day</a:t>
            </a:r>
          </a:p>
        </p:txBody>
      </p:sp>
    </p:spTree>
    <p:extLst>
      <p:ext uri="{BB962C8B-B14F-4D97-AF65-F5344CB8AC3E}">
        <p14:creationId xmlns:p14="http://schemas.microsoft.com/office/powerpoint/2010/main" val="42205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9F43-CD6B-4DED-8E09-34F3C67A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63" y="1286483"/>
            <a:ext cx="1553050" cy="1993661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B8813-76D6-4974-9436-44A4F230F73D}"/>
              </a:ext>
            </a:extLst>
          </p:cNvPr>
          <p:cNvSpPr/>
          <p:nvPr/>
        </p:nvSpPr>
        <p:spPr>
          <a:xfrm>
            <a:off x="0" y="0"/>
            <a:ext cx="85275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FAB23-AEB3-47BB-AECF-75F09D069DD1}"/>
              </a:ext>
            </a:extLst>
          </p:cNvPr>
          <p:cNvSpPr/>
          <p:nvPr/>
        </p:nvSpPr>
        <p:spPr>
          <a:xfrm>
            <a:off x="1091230" y="229823"/>
            <a:ext cx="10287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Visualising</a:t>
            </a:r>
            <a:r>
              <a:rPr lang="en-US" sz="2400" b="1" dirty="0"/>
              <a:t> the proportion of customers by affluence and life stage on this slide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15686-2D87-4B46-B301-F3C0978D3C94}"/>
              </a:ext>
            </a:extLst>
          </p:cNvPr>
          <p:cNvSpPr txBox="1"/>
          <p:nvPr/>
        </p:nvSpPr>
        <p:spPr>
          <a:xfrm>
            <a:off x="2229492" y="5745689"/>
            <a:ext cx="905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can be clearly visualized that Budget - older families, Mainstream-young singles/couples, and Mainstream- retirees are customers contributing the most sales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C1A74-8D2D-4636-9379-60F964B0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13" y="902704"/>
            <a:ext cx="7691918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9F43-CD6B-4DED-8E09-34F3C67A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63" y="1286483"/>
            <a:ext cx="1553050" cy="1993661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B8813-76D6-4974-9436-44A4F230F73D}"/>
              </a:ext>
            </a:extLst>
          </p:cNvPr>
          <p:cNvSpPr/>
          <p:nvPr/>
        </p:nvSpPr>
        <p:spPr>
          <a:xfrm>
            <a:off x="0" y="0"/>
            <a:ext cx="85275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FAB23-AEB3-47BB-AECF-75F09D069DD1}"/>
              </a:ext>
            </a:extLst>
          </p:cNvPr>
          <p:cNvSpPr/>
          <p:nvPr/>
        </p:nvSpPr>
        <p:spPr>
          <a:xfrm>
            <a:off x="1091230" y="229823"/>
            <a:ext cx="496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Distribution of life stage of customers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15686-2D87-4B46-B301-F3C0978D3C94}"/>
              </a:ext>
            </a:extLst>
          </p:cNvPr>
          <p:cNvSpPr txBox="1"/>
          <p:nvPr/>
        </p:nvSpPr>
        <p:spPr>
          <a:xfrm>
            <a:off x="2229492" y="5745689"/>
            <a:ext cx="905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shows that retirees, older singles/couples, young singles/couples are the most common customers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A9732-CA6A-4E4A-9E43-B00E9EA4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492" y="913066"/>
            <a:ext cx="7851081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2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9F43-CD6B-4DED-8E09-34F3C67A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63" y="1286483"/>
            <a:ext cx="1553050" cy="1993661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B8813-76D6-4974-9436-44A4F230F73D}"/>
              </a:ext>
            </a:extLst>
          </p:cNvPr>
          <p:cNvSpPr/>
          <p:nvPr/>
        </p:nvSpPr>
        <p:spPr>
          <a:xfrm>
            <a:off x="0" y="0"/>
            <a:ext cx="85275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FAB23-AEB3-47BB-AECF-75F09D069DD1}"/>
              </a:ext>
            </a:extLst>
          </p:cNvPr>
          <p:cNvSpPr/>
          <p:nvPr/>
        </p:nvSpPr>
        <p:spPr>
          <a:xfrm>
            <a:off x="1091230" y="229823"/>
            <a:ext cx="4083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Average payment per segment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15686-2D87-4B46-B301-F3C0978D3C94}"/>
              </a:ext>
            </a:extLst>
          </p:cNvPr>
          <p:cNvSpPr txBox="1"/>
          <p:nvPr/>
        </p:nvSpPr>
        <p:spPr>
          <a:xfrm>
            <a:off x="1921885" y="5753716"/>
            <a:ext cx="9462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Mainstream young singles/couples spend the most, followed by </a:t>
            </a:r>
            <a:r>
              <a:rPr lang="en-AU" sz="2000" dirty="0">
                <a:solidFill>
                  <a:srgbClr val="000000"/>
                </a:solidFill>
                <a:ea typeface="Roboto Light" panose="02000000000000000000" pitchFamily="2" charset="0"/>
              </a:rPr>
              <a:t>mid-age single/couples</a:t>
            </a:r>
            <a:r>
              <a:rPr lang="en-US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2D4156-8F11-4315-8FEB-7DAAC3AB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007" y="841148"/>
            <a:ext cx="7616048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1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9F43-CD6B-4DED-8E09-34F3C67A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63" y="1286483"/>
            <a:ext cx="1553050" cy="1993661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B8813-76D6-4974-9436-44A4F230F73D}"/>
              </a:ext>
            </a:extLst>
          </p:cNvPr>
          <p:cNvSpPr/>
          <p:nvPr/>
        </p:nvSpPr>
        <p:spPr>
          <a:xfrm>
            <a:off x="0" y="0"/>
            <a:ext cx="85275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FAB23-AEB3-47BB-AECF-75F09D069DD1}"/>
              </a:ext>
            </a:extLst>
          </p:cNvPr>
          <p:cNvSpPr/>
          <p:nvPr/>
        </p:nvSpPr>
        <p:spPr>
          <a:xfrm>
            <a:off x="1091230" y="229823"/>
            <a:ext cx="2117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Popular brands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15686-2D87-4B46-B301-F3C0978D3C94}"/>
              </a:ext>
            </a:extLst>
          </p:cNvPr>
          <p:cNvSpPr txBox="1"/>
          <p:nvPr/>
        </p:nvSpPr>
        <p:spPr>
          <a:xfrm>
            <a:off x="2640459" y="5622578"/>
            <a:ext cx="905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Kettle is the most popular brand followed by Smiths, Doritos and Pringles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A89B4-F76A-4948-9844-EB172645F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086" y="779593"/>
            <a:ext cx="7623972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0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</TotalTime>
  <Words>1104</Words>
  <Application>Microsoft Office PowerPoint</Application>
  <PresentationFormat>Widescreen</PresentationFormat>
  <Paragraphs>90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Roboto Light</vt:lpstr>
      <vt:lpstr>Roboto Medium</vt:lpstr>
      <vt:lpstr>Office Theme</vt:lpstr>
      <vt:lpstr>Category Review: Chips</vt:lpstr>
      <vt:lpstr>PowerPoint Presentation</vt:lpstr>
      <vt:lpstr>Executive summary </vt:lpstr>
      <vt:lpstr>01</vt:lpstr>
      <vt:lpstr>01</vt:lpstr>
      <vt:lpstr>01</vt:lpstr>
      <vt:lpstr>01</vt:lpstr>
      <vt:lpstr>01</vt:lpstr>
      <vt:lpstr>01</vt:lpstr>
      <vt:lpstr>01</vt:lpstr>
      <vt:lpstr>02</vt:lpstr>
      <vt:lpstr>01</vt:lpstr>
      <vt:lpstr>PowerPoint Presentation</vt:lpstr>
      <vt:lpstr>01</vt:lpstr>
      <vt:lpstr>01</vt:lpstr>
      <vt:lpstr>01</vt:lpstr>
      <vt:lpstr>PowerPoint Presentation</vt:lpstr>
      <vt:lpstr>01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Category Review: Chips</dc:title>
  <dc:creator>房 萱</dc:creator>
  <cp:lastModifiedBy>Xuan Fang</cp:lastModifiedBy>
  <cp:revision>22</cp:revision>
  <dcterms:created xsi:type="dcterms:W3CDTF">2021-07-13T05:26:31Z</dcterms:created>
  <dcterms:modified xsi:type="dcterms:W3CDTF">2021-09-20T10:06:03Z</dcterms:modified>
</cp:coreProperties>
</file>