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2" r:id="rId2"/>
    <p:sldId id="486" r:id="rId3"/>
    <p:sldId id="487" r:id="rId4"/>
    <p:sldId id="484" r:id="rId5"/>
    <p:sldId id="4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5A3F-DA50-47D1-AE4E-18A4A3EB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D5BB6-06AF-48C3-81FD-5F8F56BC1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2F5AB-D43F-49B1-8401-9DE770A4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41F-F11F-465F-829E-B9CE35CA360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8B5FC-361A-4374-B2AF-03B0BCF2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E77C4-2C2D-4115-A881-EED4A39C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4D49-1F70-4688-A8B0-C54FED8FD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1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0E0E-6D00-4846-914F-1FA8AAB3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22A85-2D4B-4526-94E6-C92236650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5BEA9-FF52-4DB9-B2DE-3499C117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41F-F11F-465F-829E-B9CE35CA360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02683-FA5C-41C5-B120-46DE0C77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DE100-549A-4901-82D4-7AA7F7DA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4D49-1F70-4688-A8B0-C54FED8FD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9D3CE-E683-4BCA-87CC-453196160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C9D42-20E7-4BEB-8D5D-94287658A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5E36A-D643-41BC-9950-0600D0E8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41F-F11F-465F-829E-B9CE35CA360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B9F02-55C4-4F21-A445-AA6CED41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2A3D5-B492-4BC7-9B89-2C530800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4D49-1F70-4688-A8B0-C54FED8FD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2590-A1A2-4457-80C9-24D337A3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EC70-BEC3-45DA-AD8D-CB3758DBE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44EF7-3FC7-4DD1-9F09-452C5E09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41F-F11F-465F-829E-B9CE35CA360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3FCC7-5626-4634-B7EE-AC0DEBC3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8BBFF-4B9B-4203-B0AF-2081A13D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4D49-1F70-4688-A8B0-C54FED8FD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7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206A-CFAB-4986-B451-21B99E9B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FFF3C-27EF-4BE2-9C8A-EB4D4C88E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63FF3-FEC7-4F4A-A4B6-FDA2FE3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41F-F11F-465F-829E-B9CE35CA360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D1F0C-80F5-4A40-A59F-79377D3A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0DD8A-EDDB-4F58-8B7A-5E319B06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4D49-1F70-4688-A8B0-C54FED8FD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9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E822-12B3-4C26-9A90-305FEFA8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6491-12E6-432E-AAF2-B58C1D2FB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10E1A-3F37-4668-8FD8-1C2E2F0E8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D8492-8958-466F-964C-A768F867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41F-F11F-465F-829E-B9CE35CA360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EE0B9-65D5-47F7-96FD-F8F13509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27316-98CB-438E-9D73-30C572EC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4D49-1F70-4688-A8B0-C54FED8FD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232E-CD4E-4516-B068-E28D8063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5E26B-D74E-414E-BD97-C84D3023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7737B-F471-4CC3-B42A-805938DC2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CF268-2F02-45FB-BA3C-D113D91C2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CF656-1BD6-4CE7-A62D-7C975DCA4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1CF71-06DB-4552-B4CC-191217D1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41F-F11F-465F-829E-B9CE35CA360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BA728-D707-4162-A553-731148C5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487CF-F1E2-4BBA-BBED-C13552DC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4D49-1F70-4688-A8B0-C54FED8FD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85AF-CA92-47B5-8C7F-4BB65526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4F2F2-1A2B-4EFD-8BEF-659D0B24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41F-F11F-465F-829E-B9CE35CA360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9562E-BAE3-4B02-813D-876717F0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C6317-2626-4BE8-A463-FC58D9F2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4D49-1F70-4688-A8B0-C54FED8FD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1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1F8F5-CE5B-4747-AE81-C750AF75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41F-F11F-465F-829E-B9CE35CA360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8158F-1C74-47C8-8EB6-94D65EDF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4BCC3-465A-4AB8-AF4A-CD068744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4D49-1F70-4688-A8B0-C54FED8FD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3864-F2A3-4BCB-93E2-A5C31740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AC5E-237B-49B6-B998-7291106F7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C9AC5-3F45-4C5A-B61B-375D26326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20AA4-A964-4AA3-AAB5-AB43437F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41F-F11F-465F-829E-B9CE35CA360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9CBD6-8453-47F6-BAD4-15DCEC5B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CC8AD-0041-478F-8737-5F0AEFF5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4D49-1F70-4688-A8B0-C54FED8FD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1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CD30-B87A-484E-8C3B-A094B7D1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91B29-DF87-49DC-ABF0-63EF9F641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3EA0E-0BC2-4992-9A5A-D88BF5D57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7D61-5720-4D59-84BC-6AC62FBD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41F-F11F-465F-829E-B9CE35CA360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CBC50-8AB5-4767-A7AB-9BAF8060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0BA1D-7260-4D32-ADD4-2ED8FBA0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4D49-1F70-4688-A8B0-C54FED8FD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4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BBB5E-6FAF-4F82-B22F-93507D78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68871-2662-4107-A0EF-776F69F15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2590-9E96-4A27-9509-4BFFD9025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4441F-F11F-465F-829E-B9CE35CA360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A00CB-E7F7-4FF7-B9AF-A22B76760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C2B6C-7F19-4749-A9B8-2D76BD17F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F4D49-1F70-4688-A8B0-C54FED8FD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5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0816" y="2432815"/>
            <a:ext cx="627958" cy="76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E4DF4-DD50-422E-9F15-7ED3F542F5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000"/>
                    </a14:imgEffect>
                    <a14:imgEffect>
                      <a14:colorTemperature colorTemp="4524"/>
                    </a14:imgEffect>
                    <a14:imgEffect>
                      <a14:saturation sat="110000"/>
                    </a14:imgEffect>
                    <a14:imgEffect>
                      <a14:brightnessContrast bright="42000" contrast="-4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0" cy="1520454"/>
          </a:xfrm>
          <a:prstGeom prst="rect">
            <a:avLst/>
          </a:prstGeom>
          <a:effectLst>
            <a:glow>
              <a:schemeClr val="accent1"/>
            </a:glow>
            <a:outerShdw blurRad="952500" dist="50800" dir="5400000" sx="78000" sy="78000" algn="ctr" rotWithShape="0">
              <a:schemeClr val="tx1">
                <a:alpha val="0"/>
              </a:schemeClr>
            </a:outerShdw>
            <a:softEdge rad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708F1-A220-4F45-B67E-8D247451133E}"/>
              </a:ext>
            </a:extLst>
          </p:cNvPr>
          <p:cNvSpPr txBox="1"/>
          <p:nvPr/>
        </p:nvSpPr>
        <p:spPr>
          <a:xfrm>
            <a:off x="816935" y="6586142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928B2-D794-4A59-B794-64574F082038}"/>
              </a:ext>
            </a:extLst>
          </p:cNvPr>
          <p:cNvSpPr txBox="1"/>
          <p:nvPr/>
        </p:nvSpPr>
        <p:spPr>
          <a:xfrm>
            <a:off x="3094286" y="2264599"/>
            <a:ext cx="787851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		</a:t>
            </a:r>
            <a:r>
              <a:rPr lang="en-US" sz="2800" b="1" dirty="0">
                <a:solidFill>
                  <a:srgbClr val="0070C0"/>
                </a:solidFill>
              </a:rPr>
              <a:t>Homework #6-1:</a:t>
            </a:r>
          </a:p>
          <a:p>
            <a:r>
              <a:rPr lang="en-US" b="1" dirty="0">
                <a:solidFill>
                  <a:srgbClr val="C00000"/>
                </a:solidFill>
              </a:rPr>
              <a:t>	           	</a:t>
            </a: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b="1" dirty="0">
                <a:solidFill>
                  <a:srgbClr val="002060"/>
                </a:solidFill>
              </a:rPr>
              <a:t>Exercise: </a:t>
            </a:r>
            <a:r>
              <a:rPr lang="en-US" sz="1400" dirty="0">
                <a:solidFill>
                  <a:srgbClr val="002060"/>
                </a:solidFill>
              </a:rPr>
              <a:t>VSA</a:t>
            </a:r>
          </a:p>
          <a:p>
            <a:r>
              <a:rPr lang="en-US" sz="1400" dirty="0">
                <a:solidFill>
                  <a:srgbClr val="002060"/>
                </a:solidFill>
              </a:rPr>
              <a:t>Assignment: Visualize all VSA concepts (1-10) on any chart</a:t>
            </a:r>
          </a:p>
          <a:p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9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8DFD6C-0B71-4E0D-AAD5-2372D4D7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94" y="100584"/>
            <a:ext cx="11732681" cy="661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3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A1B4A2-72A0-427A-B1C9-D0B181BB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68" y="164592"/>
            <a:ext cx="11965997" cy="665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2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0816" y="2432815"/>
            <a:ext cx="627958" cy="76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E4DF4-DD50-422E-9F15-7ED3F542F5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000"/>
                    </a14:imgEffect>
                    <a14:imgEffect>
                      <a14:colorTemperature colorTemp="4524"/>
                    </a14:imgEffect>
                    <a14:imgEffect>
                      <a14:saturation sat="110000"/>
                    </a14:imgEffect>
                    <a14:imgEffect>
                      <a14:brightnessContrast bright="42000" contrast="-4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0" cy="1520454"/>
          </a:xfrm>
          <a:prstGeom prst="rect">
            <a:avLst/>
          </a:prstGeom>
          <a:effectLst>
            <a:glow>
              <a:schemeClr val="accent1"/>
            </a:glow>
            <a:outerShdw blurRad="952500" dist="50800" dir="5400000" sx="78000" sy="78000" algn="ctr" rotWithShape="0">
              <a:schemeClr val="tx1">
                <a:alpha val="0"/>
              </a:schemeClr>
            </a:outerShdw>
            <a:softEdge rad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708F1-A220-4F45-B67E-8D247451133E}"/>
              </a:ext>
            </a:extLst>
          </p:cNvPr>
          <p:cNvSpPr txBox="1"/>
          <p:nvPr/>
        </p:nvSpPr>
        <p:spPr>
          <a:xfrm>
            <a:off x="816935" y="6586142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928B2-D794-4A59-B794-64574F082038}"/>
              </a:ext>
            </a:extLst>
          </p:cNvPr>
          <p:cNvSpPr txBox="1"/>
          <p:nvPr/>
        </p:nvSpPr>
        <p:spPr>
          <a:xfrm>
            <a:off x="3094286" y="2264599"/>
            <a:ext cx="78785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		</a:t>
            </a:r>
            <a:r>
              <a:rPr lang="en-US" sz="2800" b="1" dirty="0">
                <a:solidFill>
                  <a:srgbClr val="0070C0"/>
                </a:solidFill>
              </a:rPr>
              <a:t>Group Exercise 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			and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		Homework #6-2:</a:t>
            </a:r>
          </a:p>
          <a:p>
            <a:r>
              <a:rPr lang="en-US" b="1" dirty="0">
                <a:solidFill>
                  <a:srgbClr val="C00000"/>
                </a:solidFill>
              </a:rPr>
              <a:t>	           	</a:t>
            </a: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b="1" dirty="0">
                <a:solidFill>
                  <a:srgbClr val="002060"/>
                </a:solidFill>
              </a:rPr>
              <a:t>Exercise: </a:t>
            </a:r>
            <a:r>
              <a:rPr lang="en-US" sz="1400" dirty="0">
                <a:solidFill>
                  <a:srgbClr val="002060"/>
                </a:solidFill>
              </a:rPr>
              <a:t>Volume and Price Analysis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          Price Structural Analysis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Assignment: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</a:rPr>
              <a:t>Identify the dominance of Supply or Demand on a single bar or a swing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</a:rPr>
              <a:t>Combine Price Structural Analysis with Volume Analysis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</a:rPr>
              <a:t>Make your determination about the next most probable price action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</a:rPr>
              <a:t>Label trading ranges with Wyckoff Phases and events</a:t>
            </a:r>
            <a:endParaRPr lang="en-US" sz="1200" dirty="0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C00000"/>
                </a:solidFill>
              </a:rPr>
              <a:t>Watch the video of this exercise again and make notes. Email the notes to Roman. </a:t>
            </a:r>
          </a:p>
          <a:p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7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6DD983-40C3-4BCC-A47C-BD31E0AD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79" y="401299"/>
            <a:ext cx="8055045" cy="6237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2A4C18-7CA1-46E3-850D-7112BA589F3F}"/>
              </a:ext>
            </a:extLst>
          </p:cNvPr>
          <p:cNvSpPr/>
          <p:nvPr/>
        </p:nvSpPr>
        <p:spPr>
          <a:xfrm>
            <a:off x="8627363" y="710504"/>
            <a:ext cx="32270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u="sng" dirty="0">
                <a:solidFill>
                  <a:srgbClr val="0070C0"/>
                </a:solidFill>
              </a:rPr>
              <a:t>BAR # ANALYSIS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Effort	Volume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Demand 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Supply 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Dominating Effort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 	Spread 			Close-to-spread: 			Close-to-close: 	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Intention (up/down): 	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Analogue bar(s)   </a:t>
            </a:r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342896-314F-4236-AFF4-179036B10E1A}"/>
              </a:ext>
            </a:extLst>
          </p:cNvPr>
          <p:cNvSpPr/>
          <p:nvPr/>
        </p:nvSpPr>
        <p:spPr>
          <a:xfrm>
            <a:off x="8627363" y="2763082"/>
            <a:ext cx="347472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u="sng" dirty="0">
                <a:solidFill>
                  <a:srgbClr val="0070C0"/>
                </a:solidFill>
              </a:rPr>
              <a:t>SWING # ANALYSIS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Previous swing of the same bias 	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Previous swing of the counter bias	</a:t>
            </a:r>
          </a:p>
          <a:p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Market Behavioral Analysis (Strong/Weak Hands)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 types: 	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ITF types: 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Professionals:			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Public: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</a:p>
          <a:p>
            <a:r>
              <a:rPr lang="en-US" sz="1000" b="1" u="sng" dirty="0">
                <a:solidFill>
                  <a:srgbClr val="0070C0"/>
                </a:solidFill>
              </a:rPr>
              <a:t>FINAL DEDUCTIONS 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r>
              <a:rPr lang="en-US" sz="1000" b="1" dirty="0"/>
              <a:t>BIAS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Short-term: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Long-term:</a:t>
            </a:r>
          </a:p>
          <a:p>
            <a:r>
              <a:rPr lang="en-US" sz="1000" b="1" dirty="0"/>
              <a:t>TIMING</a:t>
            </a:r>
          </a:p>
          <a:p>
            <a:r>
              <a:rPr lang="en-US" sz="1000" b="1" dirty="0"/>
              <a:t>CHARACTER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Distance           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Target zones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Momentum	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Duration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</a:t>
            </a:r>
          </a:p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Additional notes: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01EEE-BB85-4DEF-959A-5242CB94D78D}"/>
              </a:ext>
            </a:extLst>
          </p:cNvPr>
          <p:cNvSpPr txBox="1"/>
          <p:nvPr/>
        </p:nvSpPr>
        <p:spPr>
          <a:xfrm>
            <a:off x="816935" y="6618393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2BFFC-36D0-45C6-AA4F-446EC689EE77}"/>
              </a:ext>
            </a:extLst>
          </p:cNvPr>
          <p:cNvSpPr txBox="1"/>
          <p:nvPr/>
        </p:nvSpPr>
        <p:spPr>
          <a:xfrm>
            <a:off x="10088879" y="138491"/>
            <a:ext cx="187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Group Exercise - 1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59EE6-FED5-49E1-9A7E-385FDC3C65C7}"/>
              </a:ext>
            </a:extLst>
          </p:cNvPr>
          <p:cNvSpPr txBox="1"/>
          <p:nvPr/>
        </p:nvSpPr>
        <p:spPr>
          <a:xfrm>
            <a:off x="1216187" y="3203628"/>
            <a:ext cx="5715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</a:rPr>
              <a:t>Swing 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A1A1A-9420-45AF-8331-8774B67EB419}"/>
              </a:ext>
            </a:extLst>
          </p:cNvPr>
          <p:cNvSpPr txBox="1"/>
          <p:nvPr/>
        </p:nvSpPr>
        <p:spPr>
          <a:xfrm>
            <a:off x="932759" y="4378930"/>
            <a:ext cx="56685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</a:rPr>
              <a:t>Swing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B2C9F-C3D3-45BF-A583-9BA1CC07934F}"/>
              </a:ext>
            </a:extLst>
          </p:cNvPr>
          <p:cNvSpPr txBox="1"/>
          <p:nvPr/>
        </p:nvSpPr>
        <p:spPr>
          <a:xfrm>
            <a:off x="1787687" y="4871566"/>
            <a:ext cx="5715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</a:rPr>
              <a:t>Swing 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5553ED-25A7-4551-A356-5D3FAA363ADD}"/>
              </a:ext>
            </a:extLst>
          </p:cNvPr>
          <p:cNvSpPr txBox="1"/>
          <p:nvPr/>
        </p:nvSpPr>
        <p:spPr>
          <a:xfrm>
            <a:off x="2025650" y="3698494"/>
            <a:ext cx="5715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</a:rPr>
              <a:t>Swing #4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2F2AA-1A94-4CDE-8415-DA73B0AEE171}"/>
              </a:ext>
            </a:extLst>
          </p:cNvPr>
          <p:cNvSpPr txBox="1"/>
          <p:nvPr/>
        </p:nvSpPr>
        <p:spPr>
          <a:xfrm>
            <a:off x="2973831" y="4594374"/>
            <a:ext cx="5715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</a:rPr>
              <a:t>Swing #5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3EF57-349A-4BC9-AEC3-2D97709AC8AF}"/>
              </a:ext>
            </a:extLst>
          </p:cNvPr>
          <p:cNvSpPr txBox="1"/>
          <p:nvPr/>
        </p:nvSpPr>
        <p:spPr>
          <a:xfrm>
            <a:off x="3650487" y="2235222"/>
            <a:ext cx="5715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</a:rPr>
              <a:t>Swing #6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9F9C0-A950-4084-9474-798FC2A58D46}"/>
              </a:ext>
            </a:extLst>
          </p:cNvPr>
          <p:cNvSpPr txBox="1"/>
          <p:nvPr/>
        </p:nvSpPr>
        <p:spPr>
          <a:xfrm>
            <a:off x="4173121" y="3999119"/>
            <a:ext cx="5715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</a:rPr>
              <a:t>Swing #7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7D53CD-F254-4BA3-94AB-DA202F46C916}"/>
              </a:ext>
            </a:extLst>
          </p:cNvPr>
          <p:cNvSpPr txBox="1"/>
          <p:nvPr/>
        </p:nvSpPr>
        <p:spPr>
          <a:xfrm>
            <a:off x="4631943" y="2279160"/>
            <a:ext cx="5715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</a:rPr>
              <a:t>Swing #8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A024D-1205-47C0-9BBD-6737DF98C66E}"/>
              </a:ext>
            </a:extLst>
          </p:cNvPr>
          <p:cNvSpPr txBox="1"/>
          <p:nvPr/>
        </p:nvSpPr>
        <p:spPr>
          <a:xfrm>
            <a:off x="5332983" y="3698494"/>
            <a:ext cx="5715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</a:rPr>
              <a:t>Swing #9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2C1B6-9E8B-46DD-B922-F29998502166}"/>
              </a:ext>
            </a:extLst>
          </p:cNvPr>
          <p:cNvSpPr txBox="1"/>
          <p:nvPr/>
        </p:nvSpPr>
        <p:spPr>
          <a:xfrm>
            <a:off x="6607046" y="185855"/>
            <a:ext cx="6715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</a:rPr>
              <a:t>Swing #10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0ABCE-76DA-434E-B5C3-D7E94CC6612E}"/>
              </a:ext>
            </a:extLst>
          </p:cNvPr>
          <p:cNvSpPr txBox="1"/>
          <p:nvPr/>
        </p:nvSpPr>
        <p:spPr>
          <a:xfrm>
            <a:off x="7530846" y="2342944"/>
            <a:ext cx="66217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</a:rPr>
              <a:t>Swing #11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96F451-F47E-4BB3-905A-9F5BF9EFFFD4}"/>
              </a:ext>
            </a:extLst>
          </p:cNvPr>
          <p:cNvSpPr txBox="1"/>
          <p:nvPr/>
        </p:nvSpPr>
        <p:spPr>
          <a:xfrm>
            <a:off x="7727060" y="464159"/>
            <a:ext cx="66217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</a:rPr>
              <a:t>Swing #12</a:t>
            </a:r>
          </a:p>
        </p:txBody>
      </p:sp>
    </p:spTree>
    <p:extLst>
      <p:ext uri="{BB962C8B-B14F-4D97-AF65-F5344CB8AC3E}">
        <p14:creationId xmlns:p14="http://schemas.microsoft.com/office/powerpoint/2010/main" val="132390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2</cp:revision>
  <dcterms:created xsi:type="dcterms:W3CDTF">2019-02-12T02:08:13Z</dcterms:created>
  <dcterms:modified xsi:type="dcterms:W3CDTF">2019-02-12T04:57:04Z</dcterms:modified>
</cp:coreProperties>
</file>