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  <p:sldId id="500" r:id="rId3"/>
    <p:sldId id="50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2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3AF4-15D8-4958-9A23-A932AAD34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CD7C4-91A9-445F-B9C6-BEC91BA58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35942-E162-4E16-A37D-2DA367C9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69E5-DD8B-452E-BF2E-A76C8B07A2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DF220-BCC4-4B51-83B7-13B873D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36404-A199-479A-A1C0-143C8EA2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6F38-F630-43C1-9C58-1BED59AC6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3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7973-EBA5-4AA1-8E3E-2A1B7AB8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A01D8-1018-4F0D-8A33-6547098C7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9FE2D-9641-4274-AD7A-E1F073AE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69E5-DD8B-452E-BF2E-A76C8B07A2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C5263-AD76-4925-8BD9-5BD16733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AFA87-39E2-4FFC-82EE-A7E0B4FF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6F38-F630-43C1-9C58-1BED59AC6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1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4E2DE-4C8D-42A2-8A5D-9E187071C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0CB32-D074-4961-A180-67F66C152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5C05F-7B4E-4F97-9825-27E5D614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69E5-DD8B-452E-BF2E-A76C8B07A2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DEF31-18A0-4CD5-8685-DCBDD65E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7DD10-F38C-45C5-9ECC-7C7E21D3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6F38-F630-43C1-9C58-1BED59AC6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7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3AD0-A86E-411D-8D34-4C11E064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C1EDD-49A9-4ECF-8D4D-873CB018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74C1-E210-4F7C-B1CA-7CB5149E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69E5-DD8B-452E-BF2E-A76C8B07A2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76225-67E0-49F3-9E87-417C3B81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F0042-D561-4DED-A8AC-D68A3E4F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6F38-F630-43C1-9C58-1BED59AC6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0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D336-B320-464E-92C3-718E834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3C712-70F0-44F3-BE07-836F288B9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5EA2-2CC9-41E8-8AB4-8B3FDABE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69E5-DD8B-452E-BF2E-A76C8B07A2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B4E78-41A8-4B04-9953-02F118DE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FF568-890B-49D0-A041-A8AAC532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6F38-F630-43C1-9C58-1BED59AC6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7DDE-BE15-4901-86FB-D072007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D1ADC-F051-48CF-AC3A-379DDC171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6A5D2-55DA-42DE-8F68-E25292E48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DA2DD-B35C-45C3-8854-18EAD844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69E5-DD8B-452E-BF2E-A76C8B07A2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0F699-107A-436B-A1FE-8006E47C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44A08-82CA-4307-96A4-9DFDB75D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6F38-F630-43C1-9C58-1BED59AC6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4A69-4DB8-4BF1-96B9-FDEB5BF4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5974-77B2-4CFC-A4A8-86697366C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4265F-2644-4559-9021-2F29E333E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A6779-E6C6-4E3C-B952-D9FB1B7A2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9EFBB-09DC-4CC5-9F06-E3E8C21F5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3A047-D5AD-44BE-AE99-6986FB5B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69E5-DD8B-452E-BF2E-A76C8B07A2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E84BB-030D-4D56-848B-BCC3A769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C36B4-C469-4D5D-9303-E2F41743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6F38-F630-43C1-9C58-1BED59AC6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0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4DD8-B924-48A0-846E-19B84F40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A57E4-A288-4094-858F-E7D625C7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69E5-DD8B-452E-BF2E-A76C8B07A2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D000D-D5C9-46B5-A20D-B298D3D6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EBE4C-23B9-4481-8765-46FB49EF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6F38-F630-43C1-9C58-1BED59AC6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3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0BC97-4766-4A17-8F71-B11E7134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69E5-DD8B-452E-BF2E-A76C8B07A2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F3052-1A1F-4632-AA27-70F5B8DD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9E8CC-9B88-4E82-B824-DF2B0A78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6F38-F630-43C1-9C58-1BED59AC6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9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6089-5246-469A-853F-1E1816E6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E1162-A0CA-453B-9F0E-B07E0AFB9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1F2EE-7BC8-472B-B7B1-7ACA70DEC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485D0-A465-4D0E-BCA4-791BE6F7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69E5-DD8B-452E-BF2E-A76C8B07A2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6B050-7BD3-4EB2-A0E9-ECEF587C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A8AD4-4560-49B8-92AF-9BC58EBC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6F38-F630-43C1-9C58-1BED59AC6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1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B1DA-137E-4730-8D52-173A6BC1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53C64-E1E9-4B9D-8272-293C91BFF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D4FEE-8677-48E5-BE55-C7342D43B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EA502-BF96-4CFB-8E19-193EBE9D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69E5-DD8B-452E-BF2E-A76C8B07A2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315C8-439E-4CDB-8A32-9604EB1D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157A8-5B48-4AB5-9178-848EE754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6F38-F630-43C1-9C58-1BED59AC6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12547-975F-46CF-A8A0-49F38F73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4472C-FC34-4FC0-B065-B99AA2DC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5B4DF-1C78-4E71-8AFF-0B91E4688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869E5-DD8B-452E-BF2E-A76C8B07A2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1422E-50E9-41A0-AEEE-DD64433DA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1540F-1DC5-40D0-8ACA-809C91A91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B6F38-F630-43C1-9C58-1BED59AC6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0816" y="2432815"/>
            <a:ext cx="627958" cy="763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E4DF4-DD50-422E-9F15-7ED3F542F5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000"/>
                    </a14:imgEffect>
                    <a14:imgEffect>
                      <a14:colorTemperature colorTemp="4524"/>
                    </a14:imgEffect>
                    <a14:imgEffect>
                      <a14:saturation sat="110000"/>
                    </a14:imgEffect>
                    <a14:imgEffect>
                      <a14:brightnessContrast bright="42000" contrast="-4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2000" cy="1520454"/>
          </a:xfrm>
          <a:prstGeom prst="rect">
            <a:avLst/>
          </a:prstGeom>
          <a:effectLst>
            <a:glow>
              <a:schemeClr val="accent1"/>
            </a:glow>
            <a:outerShdw blurRad="952500" dist="50800" dir="5400000" sx="78000" sy="78000" algn="ctr" rotWithShape="0">
              <a:schemeClr val="tx1">
                <a:alpha val="0"/>
              </a:schemeClr>
            </a:outerShdw>
            <a:softEdge rad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708F1-A220-4F45-B67E-8D247451133E}"/>
              </a:ext>
            </a:extLst>
          </p:cNvPr>
          <p:cNvSpPr txBox="1"/>
          <p:nvPr/>
        </p:nvSpPr>
        <p:spPr>
          <a:xfrm>
            <a:off x="816935" y="6586142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928B2-D794-4A59-B794-64574F082038}"/>
              </a:ext>
            </a:extLst>
          </p:cNvPr>
          <p:cNvSpPr txBox="1"/>
          <p:nvPr/>
        </p:nvSpPr>
        <p:spPr>
          <a:xfrm>
            <a:off x="3094286" y="2264599"/>
            <a:ext cx="78785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		</a:t>
            </a:r>
            <a:r>
              <a:rPr lang="en-US" sz="2800" b="1" dirty="0">
                <a:solidFill>
                  <a:srgbClr val="0070C0"/>
                </a:solidFill>
              </a:rPr>
              <a:t>Group Exercise 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			and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		Homework #7:</a:t>
            </a:r>
          </a:p>
          <a:p>
            <a:r>
              <a:rPr lang="en-US" b="1" dirty="0">
                <a:solidFill>
                  <a:srgbClr val="C00000"/>
                </a:solidFill>
              </a:rPr>
              <a:t>	           	</a:t>
            </a:r>
          </a:p>
          <a:p>
            <a:endParaRPr lang="en-US" sz="1400" b="1" u="sng" dirty="0">
              <a:solidFill>
                <a:srgbClr val="002060"/>
              </a:solidFill>
            </a:endParaRPr>
          </a:p>
          <a:p>
            <a:endParaRPr lang="en-US" sz="1400" b="1" u="sng" dirty="0">
              <a:solidFill>
                <a:srgbClr val="002060"/>
              </a:solidFill>
            </a:endParaRPr>
          </a:p>
          <a:p>
            <a:endParaRPr lang="en-US" sz="1400" b="1" u="sng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 	</a:t>
            </a:r>
            <a:r>
              <a:rPr lang="en-US" sz="1400" b="1" dirty="0">
                <a:solidFill>
                  <a:srgbClr val="002060"/>
                </a:solidFill>
              </a:rPr>
              <a:t>Exercise: 	</a:t>
            </a:r>
            <a:r>
              <a:rPr lang="en-US" sz="1400" dirty="0">
                <a:solidFill>
                  <a:srgbClr val="002060"/>
                </a:solidFill>
              </a:rPr>
              <a:t>Volume and Price Analysis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          		Price Structural Analysis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	Assignment:</a:t>
            </a:r>
          </a:p>
          <a:p>
            <a:pPr marL="1143000" lvl="2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</a:rPr>
              <a:t>Identify the dominance of Supply or Demand on a single bar or a swing</a:t>
            </a:r>
          </a:p>
          <a:p>
            <a:pPr marL="1143000" lvl="2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</a:rPr>
              <a:t>Combine Price Structural Analysis with Volume Analysis</a:t>
            </a:r>
          </a:p>
          <a:p>
            <a:pPr marL="1143000" lvl="2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</a:rPr>
              <a:t>Make your determination about the next most probable price action</a:t>
            </a:r>
          </a:p>
          <a:p>
            <a:pPr marL="1143000" lvl="2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</a:rPr>
              <a:t>Label trading ranges with Wyckoff Phases and events</a:t>
            </a:r>
            <a:endParaRPr lang="en-US" sz="1200" dirty="0">
              <a:solidFill>
                <a:srgbClr val="C00000"/>
              </a:solidFill>
            </a:endParaRPr>
          </a:p>
          <a:p>
            <a:pPr marL="1143000" lvl="2" indent="-228600">
              <a:buAutoNum type="arabicPeriod"/>
            </a:pPr>
            <a:r>
              <a:rPr lang="en-US" sz="1200" dirty="0">
                <a:solidFill>
                  <a:srgbClr val="C00000"/>
                </a:solidFill>
              </a:rPr>
              <a:t>Watch the video of this exercise again and make notes. Email the notes to Roman. </a:t>
            </a:r>
          </a:p>
          <a:p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47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24C060-AEE5-4C8B-9D56-85744BCB1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30" y="93944"/>
            <a:ext cx="11862265" cy="667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4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FCE910-FD77-4D5A-ACA8-7D849B1C4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39" y="175365"/>
            <a:ext cx="11532945" cy="658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0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2</cp:revision>
  <dcterms:created xsi:type="dcterms:W3CDTF">2019-03-12T01:09:33Z</dcterms:created>
  <dcterms:modified xsi:type="dcterms:W3CDTF">2019-03-12T02:14:41Z</dcterms:modified>
</cp:coreProperties>
</file>