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79" r:id="rId4"/>
    <p:sldId id="280" r:id="rId5"/>
    <p:sldId id="28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7CA3-5DD6-4151-8EF1-4B96D60B1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40442-1EF7-4F7C-9BCD-9E7929C77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15BD3-A264-4F56-BA75-069C0224A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3195-CEE4-4911-BB96-46D947E553B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AB885-8BD5-4009-9D19-DE491269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D15FC-0535-46F4-875E-8E3F695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ACCE-3722-4320-86A9-5454DF95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4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600C-DFF1-4936-8F6E-E39A5A38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7C54A-C5C1-478B-8609-EDD8CE1D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11447-5428-413E-A470-F919A8EBF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3195-CEE4-4911-BB96-46D947E553B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C74E4-7A77-47F5-B833-8C8B8AD0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41304-C8A9-4733-8FB6-C27EE8E5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ACCE-3722-4320-86A9-5454DF95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8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779EA-1670-4120-B5ED-D68A11325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D51A9-5E43-483A-9126-557536A2F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E83C4-4CFA-4D96-B382-79B61A46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3195-CEE4-4911-BB96-46D947E553B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C7AB8-AF04-4C1C-8E4E-43CECA11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06E47-D3C0-4620-912F-C1348F69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ACCE-3722-4320-86A9-5454DF95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4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6E4D-617B-4408-8B84-184C0A4B5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7289A-A493-49F7-8C24-EE3BAD148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5FD4E-4B1B-49D1-A489-8877BC58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3195-CEE4-4911-BB96-46D947E553B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3BE90-4B15-471C-B372-C96C2F79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9138D-8ADE-4C88-A336-02A323D2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ACCE-3722-4320-86A9-5454DF95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6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484CA-FDE2-4754-B77C-0C09B4AD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D2AA0-3E8B-4C97-A37D-524E95140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BA87D-E63B-40AA-B31B-D74907329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3195-CEE4-4911-BB96-46D947E553B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E505C-24F0-4F58-B2FB-DB1B2BF14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8AB1F-F506-457E-A379-41C2CD15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ACCE-3722-4320-86A9-5454DF95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2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61A6-158D-4073-A3AA-7483FE54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2B0D4-6B43-45EC-9F3E-CAFCFA3DC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5346F-69A4-41B3-AC17-CC292CF38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32BFA-F2C9-4FAF-A955-08E6C20C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3195-CEE4-4911-BB96-46D947E553B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E8ACD-4265-4299-A7A7-13CD2E539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FA7A3-62E2-48EF-9A33-B3A5DCAA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ACCE-3722-4320-86A9-5454DF95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6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77ED-F6C1-415A-9990-A04C8D067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9E3F4-CE25-4042-9744-B5555464B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A5085-1C4B-4B8C-AB4D-4C84EBE7D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18CDD2-9A2E-4C7B-99EF-A72CA020F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D77FC1-8027-460F-A810-909133290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151F1-C755-487D-BF6A-FFE31B58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3195-CEE4-4911-BB96-46D947E553B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C5D100-86B8-404B-ACE8-8ED3DA0A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D9BE98-4EBE-44B5-B398-4CE97405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ACCE-3722-4320-86A9-5454DF95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4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EF84-B658-4F4C-A605-8A5C3AFA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4E427-8EFC-4719-A21A-2BCE53A2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3195-CEE4-4911-BB96-46D947E553B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EF92B-436E-4695-8B09-0968AC99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5F215-652E-4A95-A99E-40E1F7D6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ACCE-3722-4320-86A9-5454DF95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5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4A130-6856-49D5-BECB-C884CE16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3195-CEE4-4911-BB96-46D947E553B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8B21C-A77F-4231-8A7D-7D6732AB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DCCF4-43C7-4D9C-9CA7-CDD84555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ACCE-3722-4320-86A9-5454DF95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5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D336-6F60-4734-A02C-E0D0D063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DA743-4AFB-4C10-8803-1CC71E853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0EE8A-DA59-4539-B6A0-DE0AE58A2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24B6D-E1BB-4068-8A4D-E833FCF1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3195-CEE4-4911-BB96-46D947E553B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44D65-5AFB-40C2-BC85-0E45697F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1584B-1D29-425E-A51F-9C86581E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ACCE-3722-4320-86A9-5454DF95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7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53240-D8B3-4BBC-AC11-4D43AA735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AC9D8-93A5-4592-B827-88F99CFBD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E0C82-E593-4EB7-B013-9A09B8F7F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F7807-C1B3-4BB0-8153-10760790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3195-CEE4-4911-BB96-46D947E553B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5D2EE-B417-4534-8793-0AFB9074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D31CA-B0C6-4F30-B394-7BFCCECA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ACCE-3722-4320-86A9-5454DF95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2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92317-E95E-4421-BC09-8065ABC39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FF517-3F49-42DE-A95E-D2D840157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B23D5-109A-4B57-BA3A-283D3DC79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E3195-CEE4-4911-BB96-46D947E553B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8D36-FFF0-41B3-9D49-CD448C079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1F31E-5396-4CAD-B195-DF530AFAE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5ACCE-3722-4320-86A9-5454DF95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2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4940" y="609600"/>
            <a:ext cx="1879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495800" y="609600"/>
            <a:ext cx="571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400" b="1" u="sng" dirty="0">
              <a:solidFill>
                <a:srgbClr val="002060"/>
              </a:solidFill>
            </a:endParaRPr>
          </a:p>
          <a:p>
            <a:pPr algn="just"/>
            <a:endParaRPr lang="en-US" sz="1400" b="1" dirty="0">
              <a:solidFill>
                <a:srgbClr val="002060"/>
              </a:solidFill>
            </a:endParaRPr>
          </a:p>
          <a:p>
            <a:pPr algn="just"/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89767" y="228601"/>
            <a:ext cx="878249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sz="1200" dirty="0">
              <a:solidFill>
                <a:srgbClr val="002060"/>
              </a:solidFill>
            </a:endParaRPr>
          </a:p>
          <a:p>
            <a:pPr marL="342900" indent="-342900" algn="ctr"/>
            <a:r>
              <a:rPr lang="en-US" b="1" dirty="0">
                <a:solidFill>
                  <a:srgbClr val="0070C0"/>
                </a:solidFill>
              </a:rPr>
              <a:t>HOMEWORK </a:t>
            </a:r>
          </a:p>
          <a:p>
            <a:pPr marL="342900" indent="-342900" algn="ctr"/>
            <a:r>
              <a:rPr lang="en-US" dirty="0">
                <a:solidFill>
                  <a:srgbClr val="0070C0"/>
                </a:solidFill>
              </a:rPr>
              <a:t>due on April 8     </a:t>
            </a:r>
          </a:p>
          <a:p>
            <a:pPr marL="342900" indent="-342900" algn="ctr"/>
            <a:endParaRPr lang="en-US" sz="1400" b="1" dirty="0">
              <a:solidFill>
                <a:srgbClr val="C00000"/>
              </a:solidFill>
            </a:endParaRPr>
          </a:p>
          <a:p>
            <a:pPr marL="342900" indent="-342900"/>
            <a:endParaRPr lang="en-US" sz="1400" b="1" dirty="0">
              <a:solidFill>
                <a:srgbClr val="002060"/>
              </a:solidFill>
            </a:endParaRPr>
          </a:p>
          <a:p>
            <a:pPr marL="228600" indent="-228600"/>
            <a:r>
              <a:rPr lang="en-US" sz="1400" u="sng" dirty="0">
                <a:solidFill>
                  <a:srgbClr val="002060"/>
                </a:solidFill>
              </a:rPr>
              <a:t>Situation: </a:t>
            </a:r>
          </a:p>
          <a:p>
            <a:pPr marL="228600" indent="-228600"/>
            <a:endParaRPr lang="en-US" sz="1400" dirty="0">
              <a:solidFill>
                <a:srgbClr val="002060"/>
              </a:solidFill>
            </a:endParaRPr>
          </a:p>
          <a:p>
            <a:pPr marL="228600" indent="-228600"/>
            <a:r>
              <a:rPr lang="en-US" sz="1400" dirty="0">
                <a:solidFill>
                  <a:srgbClr val="002060"/>
                </a:solidFill>
              </a:rPr>
              <a:t>4 charts are exhibited in each slide. One of them is S&amp;P500 at the important swing top or bottom. The next swing is an opposite swing to the current swing. So, you are given a directional bias for the next swing. </a:t>
            </a:r>
          </a:p>
          <a:p>
            <a:pPr marL="228600" indent="-228600"/>
            <a:endParaRPr lang="en-US" sz="1400" dirty="0">
              <a:solidFill>
                <a:srgbClr val="002060"/>
              </a:solidFill>
            </a:endParaRPr>
          </a:p>
          <a:p>
            <a:pPr marL="228600" indent="-228600"/>
            <a:r>
              <a:rPr lang="en-US" sz="1400" u="sng" dirty="0">
                <a:solidFill>
                  <a:srgbClr val="002060"/>
                </a:solidFill>
              </a:rPr>
              <a:t>Task: </a:t>
            </a:r>
          </a:p>
          <a:p>
            <a:pPr marL="228600" indent="-228600"/>
            <a:endParaRPr lang="en-US" sz="1400" dirty="0">
              <a:solidFill>
                <a:srgbClr val="002060"/>
              </a:solidFill>
            </a:endParaRPr>
          </a:p>
          <a:p>
            <a:pPr marL="228600" indent="-228600"/>
            <a:r>
              <a:rPr lang="en-US" sz="1400" dirty="0">
                <a:solidFill>
                  <a:srgbClr val="002060"/>
                </a:solidFill>
              </a:rPr>
              <a:t>Chose a stock (or stocks) at the market top that has the following characteristics:</a:t>
            </a:r>
          </a:p>
          <a:p>
            <a:pPr marL="228600" indent="-228600"/>
            <a:r>
              <a:rPr lang="en-US" sz="1400" dirty="0">
                <a:solidFill>
                  <a:srgbClr val="002060"/>
                </a:solidFill>
              </a:rPr>
              <a:t>		1. A stock is in the distribution/redistribution range </a:t>
            </a:r>
          </a:p>
          <a:p>
            <a:pPr marL="228600" indent="-228600"/>
            <a:r>
              <a:rPr lang="en-US" sz="1400" dirty="0">
                <a:solidFill>
                  <a:srgbClr val="002060"/>
                </a:solidFill>
              </a:rPr>
              <a:t>		2. A stock is either in Phase C, D or E</a:t>
            </a:r>
          </a:p>
          <a:p>
            <a:pPr marL="228600" indent="-228600"/>
            <a:r>
              <a:rPr lang="en-US" sz="1400" dirty="0">
                <a:solidFill>
                  <a:srgbClr val="002060"/>
                </a:solidFill>
              </a:rPr>
              <a:t>		</a:t>
            </a:r>
            <a:r>
              <a:rPr lang="en-US" sz="1400" b="1" dirty="0">
                <a:solidFill>
                  <a:srgbClr val="002060"/>
                </a:solidFill>
              </a:rPr>
              <a:t>3. A stock that has the most potential to advance down on the next down swing </a:t>
            </a:r>
          </a:p>
          <a:p>
            <a:pPr marL="228600" indent="-228600"/>
            <a:r>
              <a:rPr lang="en-US" sz="1400" dirty="0">
                <a:solidFill>
                  <a:srgbClr val="002060"/>
                </a:solidFill>
              </a:rPr>
              <a:t>Chose the chart(s) at the market bottom that has the following characteristics:</a:t>
            </a:r>
          </a:p>
          <a:p>
            <a:pPr marL="228600" indent="-228600"/>
            <a:r>
              <a:rPr lang="en-US" sz="1400" dirty="0">
                <a:solidFill>
                  <a:srgbClr val="002060"/>
                </a:solidFill>
              </a:rPr>
              <a:t>		1. A stock is in the accumulation/re accumulation range </a:t>
            </a:r>
          </a:p>
          <a:p>
            <a:pPr marL="228600" indent="-228600"/>
            <a:r>
              <a:rPr lang="en-US" sz="1400" dirty="0">
                <a:solidFill>
                  <a:srgbClr val="002060"/>
                </a:solidFill>
              </a:rPr>
              <a:t>		2. A stock is either in Phase C, D or E</a:t>
            </a:r>
          </a:p>
          <a:p>
            <a:pPr marL="228600" indent="-228600"/>
            <a:r>
              <a:rPr lang="en-US" sz="1400" b="1" dirty="0">
                <a:solidFill>
                  <a:srgbClr val="002060"/>
                </a:solidFill>
              </a:rPr>
              <a:t>		3. A stock that has the most potential to outperform on the next up swing</a:t>
            </a:r>
          </a:p>
          <a:p>
            <a:pPr marL="228600" indent="-228600"/>
            <a:endParaRPr lang="en-US" sz="1400" dirty="0">
              <a:solidFill>
                <a:srgbClr val="002060"/>
              </a:solidFill>
            </a:endParaRPr>
          </a:p>
          <a:p>
            <a:pPr marL="228600" indent="-228600"/>
            <a:endParaRPr lang="en-US" sz="1400" dirty="0">
              <a:solidFill>
                <a:srgbClr val="002060"/>
              </a:solidFill>
            </a:endParaRPr>
          </a:p>
          <a:p>
            <a:pPr marL="228600" indent="-228600"/>
            <a:r>
              <a:rPr lang="en-US" sz="1400" u="sng" dirty="0">
                <a:solidFill>
                  <a:srgbClr val="002060"/>
                </a:solidFill>
              </a:rPr>
              <a:t>Goal: </a:t>
            </a:r>
          </a:p>
          <a:p>
            <a:pPr marL="228600" indent="-228600"/>
            <a:endParaRPr lang="en-US" sz="1400" dirty="0">
              <a:solidFill>
                <a:srgbClr val="002060"/>
              </a:solidFill>
            </a:endParaRPr>
          </a:p>
          <a:p>
            <a:pPr marL="228600" indent="-228600"/>
            <a:r>
              <a:rPr lang="en-US" sz="1400" dirty="0">
                <a:solidFill>
                  <a:srgbClr val="002060"/>
                </a:solidFill>
              </a:rPr>
              <a:t>To practice identifying a stock that is stronger before upswing or weaker before downswing and that is ready to advance after the market reversal</a:t>
            </a:r>
            <a:r>
              <a:rPr lang="en-US" sz="1050" dirty="0">
                <a:solidFill>
                  <a:srgbClr val="002060"/>
                </a:solidFill>
              </a:rPr>
              <a:t>.  </a:t>
            </a:r>
          </a:p>
          <a:p>
            <a:pPr marL="228600" indent="-228600"/>
            <a:endParaRPr lang="en-US" sz="1200" dirty="0">
              <a:solidFill>
                <a:srgbClr val="002060"/>
              </a:solidFill>
            </a:endParaRPr>
          </a:p>
          <a:p>
            <a:pPr marL="228600" indent="-228600"/>
            <a:endParaRPr lang="en-US" sz="1200" dirty="0">
              <a:solidFill>
                <a:srgbClr val="002060"/>
              </a:solidFill>
            </a:endParaRPr>
          </a:p>
          <a:p>
            <a:pPr marL="228600" indent="-228600"/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1629" y="6539024"/>
            <a:ext cx="11440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	 </a:t>
            </a:r>
            <a:r>
              <a:rPr lang="en-US" sz="900" dirty="0"/>
              <a:t>Copyright © 2019 Wyckoff Associates, LLC. All Rights Reserved. 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16363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109" y="258545"/>
            <a:ext cx="563968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1" y="3368749"/>
            <a:ext cx="579208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1" y="272541"/>
            <a:ext cx="5792089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0109" y="3368749"/>
            <a:ext cx="563969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089400" y="241940"/>
            <a:ext cx="168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S&amp;P500 - 2/18 market top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1629" y="6539024"/>
            <a:ext cx="11440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	 </a:t>
            </a:r>
            <a:r>
              <a:rPr lang="en-US" sz="900" dirty="0"/>
              <a:t>Copyright © 2019 Wyckoff Associates, LLC. All Rights Reserved. </a:t>
            </a:r>
            <a:endParaRPr lang="en-US" sz="9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D71488-D7BB-4FCE-959D-1E6EEAA9EFF5}"/>
              </a:ext>
            </a:extLst>
          </p:cNvPr>
          <p:cNvSpPr txBox="1"/>
          <p:nvPr/>
        </p:nvSpPr>
        <p:spPr>
          <a:xfrm>
            <a:off x="6019800" y="261908"/>
            <a:ext cx="21272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Stock #1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0F1C2B-95F3-48B8-8DA5-5271436994E2}"/>
              </a:ext>
            </a:extLst>
          </p:cNvPr>
          <p:cNvSpPr txBox="1"/>
          <p:nvPr/>
        </p:nvSpPr>
        <p:spPr>
          <a:xfrm>
            <a:off x="380104" y="3368749"/>
            <a:ext cx="21662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Stock #2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29B573-9919-46F2-89FC-39CDEB1D10E8}"/>
              </a:ext>
            </a:extLst>
          </p:cNvPr>
          <p:cNvSpPr txBox="1"/>
          <p:nvPr/>
        </p:nvSpPr>
        <p:spPr>
          <a:xfrm>
            <a:off x="6019798" y="3380799"/>
            <a:ext cx="20256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Stock #3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B4EB64-BA2C-468F-A38F-8A5E8B1C3836}"/>
              </a:ext>
            </a:extLst>
          </p:cNvPr>
          <p:cNvSpPr txBox="1"/>
          <p:nvPr/>
        </p:nvSpPr>
        <p:spPr>
          <a:xfrm>
            <a:off x="371241" y="237690"/>
            <a:ext cx="20733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Market Bias = Down</a:t>
            </a:r>
          </a:p>
        </p:txBody>
      </p:sp>
    </p:spTree>
    <p:extLst>
      <p:ext uri="{BB962C8B-B14F-4D97-AF65-F5344CB8AC3E}">
        <p14:creationId xmlns:p14="http://schemas.microsoft.com/office/powerpoint/2010/main" val="294311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00" y="457202"/>
            <a:ext cx="5854700" cy="320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446566"/>
            <a:ext cx="57023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7500" y="3657601"/>
            <a:ext cx="5854700" cy="3028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3657600"/>
            <a:ext cx="5702300" cy="3028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572000" y="1676400"/>
            <a:ext cx="1447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C00000"/>
                </a:solidFill>
              </a:rPr>
              <a:t>S&amp;P500 - 3/16 market bottom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1629" y="6627168"/>
            <a:ext cx="11440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	 </a:t>
            </a:r>
            <a:r>
              <a:rPr lang="en-US" sz="900" dirty="0"/>
              <a:t>Copyright © 2019 Wyckoff Associates, LLC. All Rights Reserved. </a:t>
            </a:r>
            <a:endParaRPr lang="en-US" sz="9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26CB22-F00D-4214-8054-47F81C1B0866}"/>
              </a:ext>
            </a:extLst>
          </p:cNvPr>
          <p:cNvSpPr txBox="1"/>
          <p:nvPr/>
        </p:nvSpPr>
        <p:spPr>
          <a:xfrm>
            <a:off x="6172199" y="437696"/>
            <a:ext cx="20733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Stock #1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6C4502-6A4A-437E-9F61-687010BA6141}"/>
              </a:ext>
            </a:extLst>
          </p:cNvPr>
          <p:cNvSpPr txBox="1"/>
          <p:nvPr/>
        </p:nvSpPr>
        <p:spPr>
          <a:xfrm>
            <a:off x="317500" y="3657600"/>
            <a:ext cx="23991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Stock #2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F0BD92-BDB9-4930-AF5B-214606639B68}"/>
              </a:ext>
            </a:extLst>
          </p:cNvPr>
          <p:cNvSpPr txBox="1"/>
          <p:nvPr/>
        </p:nvSpPr>
        <p:spPr>
          <a:xfrm>
            <a:off x="6172200" y="3646967"/>
            <a:ext cx="19621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Stock #3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4C6D24-A0AF-4990-B069-5B06A1B742A6}"/>
              </a:ext>
            </a:extLst>
          </p:cNvPr>
          <p:cNvSpPr txBox="1"/>
          <p:nvPr/>
        </p:nvSpPr>
        <p:spPr>
          <a:xfrm>
            <a:off x="317499" y="437696"/>
            <a:ext cx="21336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Market Bias = Up</a:t>
            </a:r>
          </a:p>
        </p:txBody>
      </p:sp>
    </p:spTree>
    <p:extLst>
      <p:ext uri="{BB962C8B-B14F-4D97-AF65-F5344CB8AC3E}">
        <p14:creationId xmlns:p14="http://schemas.microsoft.com/office/powerpoint/2010/main" val="152860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334" y="457200"/>
            <a:ext cx="5780866" cy="3274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1" y="457202"/>
            <a:ext cx="5626099" cy="3276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3700" y="3733801"/>
            <a:ext cx="5778500" cy="297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81066" y="3733799"/>
            <a:ext cx="5617234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305300" y="263131"/>
            <a:ext cx="1638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S&amp;P500 – 5/02 market top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284" y="6666384"/>
            <a:ext cx="11440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	 </a:t>
            </a:r>
            <a:r>
              <a:rPr lang="en-US" sz="900" dirty="0"/>
              <a:t>Copyright © 2019 Wyckoff Associates, LLC. All Rights Reserved. </a:t>
            </a:r>
            <a:endParaRPr lang="en-US" sz="9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3F2985-A0D0-4446-947C-4CF18FBE9C2A}"/>
              </a:ext>
            </a:extLst>
          </p:cNvPr>
          <p:cNvSpPr txBox="1"/>
          <p:nvPr/>
        </p:nvSpPr>
        <p:spPr>
          <a:xfrm>
            <a:off x="6181066" y="429228"/>
            <a:ext cx="19977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Stock #1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748D93-6F19-431B-802A-463794D81694}"/>
              </a:ext>
            </a:extLst>
          </p:cNvPr>
          <p:cNvSpPr txBox="1"/>
          <p:nvPr/>
        </p:nvSpPr>
        <p:spPr>
          <a:xfrm>
            <a:off x="391334" y="3731348"/>
            <a:ext cx="16533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Stock #2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C3AB69-480E-469B-AAA9-E32CD0C79BE7}"/>
              </a:ext>
            </a:extLst>
          </p:cNvPr>
          <p:cNvSpPr txBox="1"/>
          <p:nvPr/>
        </p:nvSpPr>
        <p:spPr>
          <a:xfrm>
            <a:off x="6169834" y="3733596"/>
            <a:ext cx="18121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Stock #3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B1EB95-E346-4E07-8ADE-BDDE4D297107}"/>
              </a:ext>
            </a:extLst>
          </p:cNvPr>
          <p:cNvSpPr txBox="1"/>
          <p:nvPr/>
        </p:nvSpPr>
        <p:spPr>
          <a:xfrm>
            <a:off x="391333" y="434157"/>
            <a:ext cx="20733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Market Bias = Down</a:t>
            </a:r>
          </a:p>
        </p:txBody>
      </p:sp>
    </p:spTree>
    <p:extLst>
      <p:ext uri="{BB962C8B-B14F-4D97-AF65-F5344CB8AC3E}">
        <p14:creationId xmlns:p14="http://schemas.microsoft.com/office/powerpoint/2010/main" val="361944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" y="457200"/>
            <a:ext cx="57340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" y="3810000"/>
            <a:ext cx="57340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457200"/>
            <a:ext cx="56705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3810001"/>
            <a:ext cx="5670550" cy="2894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572000" y="3276600"/>
            <a:ext cx="1447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C00000"/>
                </a:solidFill>
              </a:rPr>
              <a:t>S&amp;P500 - 3/16 market bottom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284" y="6666384"/>
            <a:ext cx="11440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	 </a:t>
            </a:r>
            <a:r>
              <a:rPr lang="en-US" sz="900" dirty="0"/>
              <a:t>Copyright © 2019 Wyckoff Associates, LLC. All Rights Reserved. </a:t>
            </a:r>
            <a:endParaRPr lang="en-US" sz="9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C4EB6E-887C-4C0C-BC96-CE0CD1FEF6BE}"/>
              </a:ext>
            </a:extLst>
          </p:cNvPr>
          <p:cNvSpPr txBox="1"/>
          <p:nvPr/>
        </p:nvSpPr>
        <p:spPr>
          <a:xfrm>
            <a:off x="6172200" y="453384"/>
            <a:ext cx="21018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Stock #1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CD640F-CB47-4F26-B2A1-778B8E6B38A2}"/>
              </a:ext>
            </a:extLst>
          </p:cNvPr>
          <p:cNvSpPr txBox="1"/>
          <p:nvPr/>
        </p:nvSpPr>
        <p:spPr>
          <a:xfrm>
            <a:off x="438150" y="3795564"/>
            <a:ext cx="20129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Stock #2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9F700B-2DE6-4453-BF24-4D1A16A1F55D}"/>
              </a:ext>
            </a:extLst>
          </p:cNvPr>
          <p:cNvSpPr txBox="1"/>
          <p:nvPr/>
        </p:nvSpPr>
        <p:spPr>
          <a:xfrm>
            <a:off x="6172200" y="3805441"/>
            <a:ext cx="21018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Stock #3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29148E-28D5-45EA-B1DF-7F96537A9442}"/>
              </a:ext>
            </a:extLst>
          </p:cNvPr>
          <p:cNvSpPr txBox="1"/>
          <p:nvPr/>
        </p:nvSpPr>
        <p:spPr>
          <a:xfrm>
            <a:off x="438150" y="457200"/>
            <a:ext cx="20733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Market Bias = Up</a:t>
            </a:r>
          </a:p>
        </p:txBody>
      </p:sp>
    </p:spTree>
    <p:extLst>
      <p:ext uri="{BB962C8B-B14F-4D97-AF65-F5344CB8AC3E}">
        <p14:creationId xmlns:p14="http://schemas.microsoft.com/office/powerpoint/2010/main" val="2606730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</dc:creator>
  <cp:lastModifiedBy>IT</cp:lastModifiedBy>
  <cp:revision>1</cp:revision>
  <dcterms:created xsi:type="dcterms:W3CDTF">2019-03-31T17:51:31Z</dcterms:created>
  <dcterms:modified xsi:type="dcterms:W3CDTF">2019-03-31T17:51:58Z</dcterms:modified>
</cp:coreProperties>
</file>