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315" r:id="rId2"/>
    <p:sldId id="317" r:id="rId3"/>
    <p:sldId id="318" r:id="rId4"/>
    <p:sldId id="427" r:id="rId5"/>
    <p:sldId id="390" r:id="rId6"/>
    <p:sldId id="428" r:id="rId7"/>
    <p:sldId id="391" r:id="rId8"/>
    <p:sldId id="429" r:id="rId9"/>
    <p:sldId id="392" r:id="rId10"/>
    <p:sldId id="430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26" r:id="rId26"/>
    <p:sldId id="425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327" r:id="rId45"/>
    <p:sldId id="432" r:id="rId46"/>
    <p:sldId id="287" r:id="rId47"/>
    <p:sldId id="271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libri Light" panose="020F0302020204030204" pitchFamily="34" charset="0"/>
      <p:regular r:id="rId54"/>
      <p:italic r:id="rId55"/>
    </p:embeddedFont>
    <p:embeddedFont>
      <p:font typeface="Helvetica Neue" panose="020B0604020202020204" charset="0"/>
      <p:regular r:id="rId56"/>
      <p:bold r:id="rId57"/>
      <p:italic r:id="rId58"/>
      <p:boldItalic r:id="rId59"/>
    </p:embeddedFont>
    <p:embeddedFont>
      <p:font typeface="Helvetica Neue Light" panose="020B0604020202020204" charset="0"/>
      <p:regular r:id="rId60"/>
      <p:bold r:id="rId61"/>
      <p:italic r:id="rId62"/>
      <p:boldItalic r:id="rId63"/>
    </p:embeddedFont>
    <p:embeddedFont>
      <p:font typeface="Montserrat ExtraBold" panose="00000900000000000000" pitchFamily="2" charset="0"/>
      <p:bold r:id="rId64"/>
      <p:boldItalic r:id="rId65"/>
    </p:embeddedFont>
    <p:embeddedFont>
      <p:font typeface="Montserrat Light" panose="00000400000000000000" pitchFamily="2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7" roundtripDataSignature="AMtx7mjAtE/lEmpLlEvlOVk+x/eNkyf8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D88"/>
    <a:srgbClr val="82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31E40-2D72-41DE-9A02-167A9ACFAA58}">
  <a:tblStyle styleId="{F3D31E40-2D72-41DE-9A02-167A9ACFAA5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D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customschemas.google.com/relationships/presentationmetadata" Target="meta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D78FA-677B-4A22-883B-BF4569C9F5F2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78F254A-EEAD-430F-85DD-03177A5AA30C}">
      <dgm:prSet phldrT="[Text]" custT="1"/>
      <dgm:spPr/>
      <dgm:t>
        <a:bodyPr/>
        <a:lstStyle/>
        <a:p>
          <a:r>
            <a:rPr lang="en-US" sz="2400" b="1" dirty="0" err="1">
              <a:latin typeface="Helvetica Neue" panose="020B0604020202020204" charset="0"/>
            </a:rPr>
            <a:t>Laporan</a:t>
          </a:r>
          <a:r>
            <a:rPr lang="en-US" sz="2400" b="1" dirty="0">
              <a:latin typeface="Helvetica Neue" panose="020B0604020202020204" charset="0"/>
            </a:rPr>
            <a:t> </a:t>
          </a:r>
          <a:r>
            <a:rPr lang="en-US" sz="2400" b="1" dirty="0" err="1">
              <a:latin typeface="Helvetica Neue" panose="020B0604020202020204" charset="0"/>
            </a:rPr>
            <a:t>Bulanan</a:t>
          </a:r>
          <a:endParaRPr lang="en-US" sz="2400" b="1" dirty="0">
            <a:latin typeface="Helvetica Neue" panose="020B0604020202020204" charset="0"/>
          </a:endParaRPr>
        </a:p>
      </dgm:t>
    </dgm:pt>
    <dgm:pt modelId="{F169079B-ED14-401A-98B7-18F881C6A456}" type="parTrans" cxnId="{9DD97ECA-045C-4CA8-973F-62E4BCD71BE5}">
      <dgm:prSet/>
      <dgm:spPr/>
      <dgm:t>
        <a:bodyPr/>
        <a:lstStyle/>
        <a:p>
          <a:endParaRPr lang="en-US"/>
        </a:p>
      </dgm:t>
    </dgm:pt>
    <dgm:pt modelId="{48F88CEB-040A-461A-9624-0F2FCC588B83}" type="sibTrans" cxnId="{9DD97ECA-045C-4CA8-973F-62E4BCD71BE5}">
      <dgm:prSet/>
      <dgm:spPr/>
      <dgm:t>
        <a:bodyPr/>
        <a:lstStyle/>
        <a:p>
          <a:endParaRPr lang="en-US"/>
        </a:p>
      </dgm:t>
    </dgm:pt>
    <dgm:pt modelId="{44DA3260-202D-4B7D-AD67-E597991BB0F8}">
      <dgm:prSet phldrT="[Text]" custT="1"/>
      <dgm:spPr/>
      <dgm:t>
        <a:bodyPr/>
        <a:lstStyle/>
        <a:p>
          <a:r>
            <a:rPr lang="en-US" sz="2400" b="1" dirty="0" err="1">
              <a:latin typeface="Helvetica Neue" panose="020B0604020202020204" charset="0"/>
            </a:rPr>
            <a:t>Laporan</a:t>
          </a:r>
          <a:r>
            <a:rPr lang="en-US" sz="2400" b="1" dirty="0">
              <a:latin typeface="Helvetica Neue" panose="020B0604020202020204" charset="0"/>
            </a:rPr>
            <a:t> </a:t>
          </a:r>
          <a:r>
            <a:rPr lang="en-US" sz="2400" b="1" i="1" dirty="0">
              <a:latin typeface="Helvetica Neue" panose="020B0604020202020204" charset="0"/>
            </a:rPr>
            <a:t>Corrective Maintenance</a:t>
          </a:r>
          <a:endParaRPr lang="en-US" sz="2400" b="1" dirty="0">
            <a:latin typeface="Helvetica Neue" panose="020B0604020202020204" charset="0"/>
          </a:endParaRPr>
        </a:p>
      </dgm:t>
    </dgm:pt>
    <dgm:pt modelId="{7EDC1294-D8F6-477A-B59F-AB3B395C857D}" type="parTrans" cxnId="{F1A04092-048E-41D4-9F32-2C3F00B026C4}">
      <dgm:prSet/>
      <dgm:spPr/>
      <dgm:t>
        <a:bodyPr/>
        <a:lstStyle/>
        <a:p>
          <a:endParaRPr lang="en-US"/>
        </a:p>
      </dgm:t>
    </dgm:pt>
    <dgm:pt modelId="{6D000E35-AD92-45F6-89DA-7B42BB9A0DE8}" type="sibTrans" cxnId="{F1A04092-048E-41D4-9F32-2C3F00B026C4}">
      <dgm:prSet/>
      <dgm:spPr/>
      <dgm:t>
        <a:bodyPr/>
        <a:lstStyle/>
        <a:p>
          <a:endParaRPr lang="en-US"/>
        </a:p>
      </dgm:t>
    </dgm:pt>
    <dgm:pt modelId="{FFC650AF-CF0B-4AAF-A33D-352A58DBA013}" type="pres">
      <dgm:prSet presAssocID="{583D78FA-677B-4A22-883B-BF4569C9F5F2}" presName="Name0" presStyleCnt="0">
        <dgm:presLayoutVars>
          <dgm:dir/>
        </dgm:presLayoutVars>
      </dgm:prSet>
      <dgm:spPr/>
    </dgm:pt>
    <dgm:pt modelId="{DD700CE0-4831-40CA-A5F2-622A731122F6}" type="pres">
      <dgm:prSet presAssocID="{878F254A-EEAD-430F-85DD-03177A5AA30C}" presName="noChildren" presStyleCnt="0"/>
      <dgm:spPr/>
    </dgm:pt>
    <dgm:pt modelId="{CBDCC23A-65D1-4F46-9C47-8B85A35D5092}" type="pres">
      <dgm:prSet presAssocID="{878F254A-EEAD-430F-85DD-03177A5AA30C}" presName="gap" presStyleCnt="0"/>
      <dgm:spPr/>
    </dgm:pt>
    <dgm:pt modelId="{680EF33A-FED7-47D4-AAA3-0F6E935A0D89}" type="pres">
      <dgm:prSet presAssocID="{878F254A-EEAD-430F-85DD-03177A5AA30C}" presName="medCircle2" presStyleLbl="vennNode1" presStyleIdx="0" presStyleCnt="2"/>
      <dgm:spPr/>
    </dgm:pt>
    <dgm:pt modelId="{6F0AB18C-F609-4E8E-A8D2-01095C884E7C}" type="pres">
      <dgm:prSet presAssocID="{878F254A-EEAD-430F-85DD-03177A5AA30C}" presName="txLvlOnly1" presStyleLbl="revTx" presStyleIdx="0" presStyleCnt="2"/>
      <dgm:spPr/>
    </dgm:pt>
    <dgm:pt modelId="{9EEC17EF-14EB-402E-A1A5-216658B3ACA2}" type="pres">
      <dgm:prSet presAssocID="{44DA3260-202D-4B7D-AD67-E597991BB0F8}" presName="noChildren" presStyleCnt="0"/>
      <dgm:spPr/>
    </dgm:pt>
    <dgm:pt modelId="{51CF5FCB-9278-4A4D-8F78-61B2D2EED1C5}" type="pres">
      <dgm:prSet presAssocID="{44DA3260-202D-4B7D-AD67-E597991BB0F8}" presName="gap" presStyleCnt="0"/>
      <dgm:spPr/>
    </dgm:pt>
    <dgm:pt modelId="{AFD767F0-26BA-4C76-97D1-81A82D919CD1}" type="pres">
      <dgm:prSet presAssocID="{44DA3260-202D-4B7D-AD67-E597991BB0F8}" presName="medCircle2" presStyleLbl="vennNode1" presStyleIdx="1" presStyleCnt="2"/>
      <dgm:spPr/>
    </dgm:pt>
    <dgm:pt modelId="{A8462A02-D651-40AE-BC93-ACA0FE8F9E60}" type="pres">
      <dgm:prSet presAssocID="{44DA3260-202D-4B7D-AD67-E597991BB0F8}" presName="txLvlOnly1" presStyleLbl="revTx" presStyleIdx="1" presStyleCnt="2"/>
      <dgm:spPr/>
    </dgm:pt>
  </dgm:ptLst>
  <dgm:cxnLst>
    <dgm:cxn modelId="{4B68900C-6E14-4630-9845-E2CF516441B7}" type="presOf" srcId="{583D78FA-677B-4A22-883B-BF4569C9F5F2}" destId="{FFC650AF-CF0B-4AAF-A33D-352A58DBA013}" srcOrd="0" destOrd="0" presId="urn:microsoft.com/office/officeart/2008/layout/VerticalCircleList"/>
    <dgm:cxn modelId="{F2336C70-32A4-44E4-847A-6FDD50E530CC}" type="presOf" srcId="{44DA3260-202D-4B7D-AD67-E597991BB0F8}" destId="{A8462A02-D651-40AE-BC93-ACA0FE8F9E60}" srcOrd="0" destOrd="0" presId="urn:microsoft.com/office/officeart/2008/layout/VerticalCircleList"/>
    <dgm:cxn modelId="{609EA674-1666-4932-A9FB-025CC2E2FA65}" type="presOf" srcId="{878F254A-EEAD-430F-85DD-03177A5AA30C}" destId="{6F0AB18C-F609-4E8E-A8D2-01095C884E7C}" srcOrd="0" destOrd="0" presId="urn:microsoft.com/office/officeart/2008/layout/VerticalCircleList"/>
    <dgm:cxn modelId="{F1A04092-048E-41D4-9F32-2C3F00B026C4}" srcId="{583D78FA-677B-4A22-883B-BF4569C9F5F2}" destId="{44DA3260-202D-4B7D-AD67-E597991BB0F8}" srcOrd="1" destOrd="0" parTransId="{7EDC1294-D8F6-477A-B59F-AB3B395C857D}" sibTransId="{6D000E35-AD92-45F6-89DA-7B42BB9A0DE8}"/>
    <dgm:cxn modelId="{9DD97ECA-045C-4CA8-973F-62E4BCD71BE5}" srcId="{583D78FA-677B-4A22-883B-BF4569C9F5F2}" destId="{878F254A-EEAD-430F-85DD-03177A5AA30C}" srcOrd="0" destOrd="0" parTransId="{F169079B-ED14-401A-98B7-18F881C6A456}" sibTransId="{48F88CEB-040A-461A-9624-0F2FCC588B83}"/>
    <dgm:cxn modelId="{FE0BECA9-9A35-4516-99ED-3C44069F7CD4}" type="presParOf" srcId="{FFC650AF-CF0B-4AAF-A33D-352A58DBA013}" destId="{DD700CE0-4831-40CA-A5F2-622A731122F6}" srcOrd="0" destOrd="0" presId="urn:microsoft.com/office/officeart/2008/layout/VerticalCircleList"/>
    <dgm:cxn modelId="{32B8CA34-590C-4B41-ABA0-FA03F4D8E178}" type="presParOf" srcId="{DD700CE0-4831-40CA-A5F2-622A731122F6}" destId="{CBDCC23A-65D1-4F46-9C47-8B85A35D5092}" srcOrd="0" destOrd="0" presId="urn:microsoft.com/office/officeart/2008/layout/VerticalCircleList"/>
    <dgm:cxn modelId="{C8A3CFBE-9CA6-4999-AF60-1A1C2886B4C5}" type="presParOf" srcId="{DD700CE0-4831-40CA-A5F2-622A731122F6}" destId="{680EF33A-FED7-47D4-AAA3-0F6E935A0D89}" srcOrd="1" destOrd="0" presId="urn:microsoft.com/office/officeart/2008/layout/VerticalCircleList"/>
    <dgm:cxn modelId="{BE57C7D3-8FD0-4288-9BD5-3B087E15170F}" type="presParOf" srcId="{DD700CE0-4831-40CA-A5F2-622A731122F6}" destId="{6F0AB18C-F609-4E8E-A8D2-01095C884E7C}" srcOrd="2" destOrd="0" presId="urn:microsoft.com/office/officeart/2008/layout/VerticalCircleList"/>
    <dgm:cxn modelId="{A532AB5C-8FDF-4995-A9D7-7F5F4FCB3964}" type="presParOf" srcId="{FFC650AF-CF0B-4AAF-A33D-352A58DBA013}" destId="{9EEC17EF-14EB-402E-A1A5-216658B3ACA2}" srcOrd="1" destOrd="0" presId="urn:microsoft.com/office/officeart/2008/layout/VerticalCircleList"/>
    <dgm:cxn modelId="{E3784E5A-D545-4168-8987-9A6539919180}" type="presParOf" srcId="{9EEC17EF-14EB-402E-A1A5-216658B3ACA2}" destId="{51CF5FCB-9278-4A4D-8F78-61B2D2EED1C5}" srcOrd="0" destOrd="0" presId="urn:microsoft.com/office/officeart/2008/layout/VerticalCircleList"/>
    <dgm:cxn modelId="{A430613D-504B-471C-AF64-1AA0C3386649}" type="presParOf" srcId="{9EEC17EF-14EB-402E-A1A5-216658B3ACA2}" destId="{AFD767F0-26BA-4C76-97D1-81A82D919CD1}" srcOrd="1" destOrd="0" presId="urn:microsoft.com/office/officeart/2008/layout/VerticalCircleList"/>
    <dgm:cxn modelId="{3D7F9295-561B-4F6C-AC53-0CFD04E0331C}" type="presParOf" srcId="{9EEC17EF-14EB-402E-A1A5-216658B3ACA2}" destId="{A8462A02-D651-40AE-BC93-ACA0FE8F9E6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EF33A-FED7-47D4-AAA3-0F6E935A0D89}">
      <dsp:nvSpPr>
        <dsp:cNvPr id="0" name=""/>
        <dsp:cNvSpPr/>
      </dsp:nvSpPr>
      <dsp:spPr>
        <a:xfrm>
          <a:off x="213126" y="799607"/>
          <a:ext cx="812854" cy="8128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0AB18C-F609-4E8E-A8D2-01095C884E7C}">
      <dsp:nvSpPr>
        <dsp:cNvPr id="0" name=""/>
        <dsp:cNvSpPr/>
      </dsp:nvSpPr>
      <dsp:spPr>
        <a:xfrm>
          <a:off x="619553" y="799607"/>
          <a:ext cx="4336874" cy="81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Helvetica Neue" panose="020B0604020202020204" charset="0"/>
            </a:rPr>
            <a:t>Laporan</a:t>
          </a:r>
          <a:r>
            <a:rPr lang="en-US" sz="2400" b="1" kern="1200" dirty="0">
              <a:latin typeface="Helvetica Neue" panose="020B0604020202020204" charset="0"/>
            </a:rPr>
            <a:t> </a:t>
          </a:r>
          <a:r>
            <a:rPr lang="en-US" sz="2400" b="1" kern="1200" dirty="0" err="1">
              <a:latin typeface="Helvetica Neue" panose="020B0604020202020204" charset="0"/>
            </a:rPr>
            <a:t>Bulanan</a:t>
          </a:r>
          <a:endParaRPr lang="en-US" sz="2400" b="1" kern="1200" dirty="0">
            <a:latin typeface="Helvetica Neue" panose="020B0604020202020204" charset="0"/>
          </a:endParaRPr>
        </a:p>
      </dsp:txBody>
      <dsp:txXfrm>
        <a:off x="619553" y="799607"/>
        <a:ext cx="4336874" cy="812854"/>
      </dsp:txXfrm>
    </dsp:sp>
    <dsp:sp modelId="{AFD767F0-26BA-4C76-97D1-81A82D919CD1}">
      <dsp:nvSpPr>
        <dsp:cNvPr id="0" name=""/>
        <dsp:cNvSpPr/>
      </dsp:nvSpPr>
      <dsp:spPr>
        <a:xfrm>
          <a:off x="213126" y="1612462"/>
          <a:ext cx="812854" cy="812854"/>
        </a:xfrm>
        <a:prstGeom prst="ellipse">
          <a:avLst/>
        </a:prstGeom>
        <a:solidFill>
          <a:schemeClr val="accent4">
            <a:alpha val="50000"/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462A02-D651-40AE-BC93-ACA0FE8F9E60}">
      <dsp:nvSpPr>
        <dsp:cNvPr id="0" name=""/>
        <dsp:cNvSpPr/>
      </dsp:nvSpPr>
      <dsp:spPr>
        <a:xfrm>
          <a:off x="619553" y="1612462"/>
          <a:ext cx="4336874" cy="81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Helvetica Neue" panose="020B0604020202020204" charset="0"/>
            </a:rPr>
            <a:t>Laporan</a:t>
          </a:r>
          <a:r>
            <a:rPr lang="en-US" sz="2400" b="1" kern="1200" dirty="0">
              <a:latin typeface="Helvetica Neue" panose="020B0604020202020204" charset="0"/>
            </a:rPr>
            <a:t> </a:t>
          </a:r>
          <a:r>
            <a:rPr lang="en-US" sz="2400" b="1" i="1" kern="1200" dirty="0">
              <a:latin typeface="Helvetica Neue" panose="020B0604020202020204" charset="0"/>
            </a:rPr>
            <a:t>Corrective Maintenance</a:t>
          </a:r>
          <a:endParaRPr lang="en-US" sz="2400" b="1" kern="1200" dirty="0">
            <a:latin typeface="Helvetica Neue" panose="020B0604020202020204" charset="0"/>
          </a:endParaRPr>
        </a:p>
      </dsp:txBody>
      <dsp:txXfrm>
        <a:off x="619553" y="1612462"/>
        <a:ext cx="4336874" cy="81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543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416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262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7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37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138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484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640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79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6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956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70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714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663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763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38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306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26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58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015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2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34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106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793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239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17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5187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68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077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192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955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60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5826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497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315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73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621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346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6532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969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1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38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90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71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6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844325" y="805326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739090" y="1126040"/>
            <a:ext cx="7664730" cy="219926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 b="1" dirty="0" err="1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Laporan</a:t>
            </a:r>
            <a:r>
              <a:rPr lang="en-ID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Hasil </a:t>
            </a:r>
            <a:r>
              <a:rPr lang="en-ID" b="1" dirty="0" err="1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Kegiatan</a:t>
            </a:r>
            <a:r>
              <a:rPr lang="en-ID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ID" b="1" dirty="0" err="1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Pemeliharaan</a:t>
            </a:r>
            <a:r>
              <a:rPr lang="en-ID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ID" b="1" dirty="0" err="1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Bulan</a:t>
            </a:r>
            <a:r>
              <a:rPr lang="en-ID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ID" b="1" dirty="0" err="1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Februari</a:t>
            </a:r>
            <a:r>
              <a:rPr lang="en-ID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2023</a:t>
            </a:r>
            <a:br>
              <a:rPr lang="en-ID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D" sz="1800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PENGADAAN JASA PEMELIHARAAN APLIKASI OPENSHIFT </a:t>
            </a:r>
            <a:br>
              <a:rPr lang="en-ID" sz="1800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D" sz="1800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 LINGKUNGAN DIREKTORAT JENDERAL BEA DAN CUKAI  TA 2023</a:t>
            </a:r>
            <a:endParaRPr b="1" dirty="0">
              <a:solidFill>
                <a:srgbClr val="2B6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184" y="222880"/>
            <a:ext cx="1312985" cy="80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1171" y="3165684"/>
            <a:ext cx="1321658" cy="122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10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infra2.proddc.customs.go.id</a:t>
            </a:r>
            <a:r>
              <a:rPr lang="pt-BR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pt-BR"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161E1-5D35-A949-CE97-74D628BB9C6C}"/>
              </a:ext>
            </a:extLst>
          </p:cNvPr>
          <p:cNvSpPr txBox="1"/>
          <p:nvPr/>
        </p:nvSpPr>
        <p:spPr>
          <a:xfrm>
            <a:off x="4797264" y="276467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REKOMENDASI</a:t>
            </a:r>
            <a:endParaRPr lang="en-ID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3E17C-9380-DEDF-B10F-7144FA3F0305}"/>
              </a:ext>
            </a:extLst>
          </p:cNvPr>
          <p:cNvSpPr txBox="1"/>
          <p:nvPr/>
        </p:nvSpPr>
        <p:spPr>
          <a:xfrm>
            <a:off x="177333" y="1253460"/>
            <a:ext cx="8670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Terdapat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sudah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hampir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mendekati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maksimal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kapasitas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yang</a:t>
            </a:r>
          </a:p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Tersedia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Sebaiknya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dilakukan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pengurangan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pada Memory </a:t>
            </a:r>
          </a:p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bisa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juga di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pindahkan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yang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sedikit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nya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ID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11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master0.proddc.customs.go.id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1987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1,34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16,72%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11,72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37.32%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33,63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16,83%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Master 0,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CBA38-7E92-44F1-6FD1-C76D4B3D5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4" y="1531021"/>
            <a:ext cx="4491956" cy="2444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A1143-1273-23AA-1ACB-31B1C692AA75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7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12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master1.proddc.customs.go.id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39001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1,13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14,08%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11,62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37,02%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33,57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16,80%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Master 1,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D524C4-31F3-6909-A75E-0D2F8E093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4" y="1531021"/>
            <a:ext cx="4491956" cy="2441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8745D-66D4-689B-25D5-CB7A1E3522D2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3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13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master2.proddc.customs.go.id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66848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0,78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9,74%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7.97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25,38%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21,10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10,56%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Master 2,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39993-BAA1-C1A2-3AA8-D4CF32FD1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4" y="1531021"/>
            <a:ext cx="4491956" cy="2441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008A16-31D2-7E36-320E-5A684F434BB3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1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14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router0.proddc.customs.go.id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82472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0,27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6,83%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3,11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62,9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19,85%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15,56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7,84%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Router 0,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E903DB-F056-C394-EFCD-31F1E66B3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4" y="1531021"/>
            <a:ext cx="4491956" cy="2456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0823EC-626D-2A8E-A34D-63D5274AFD07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1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15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router1.proddc.customs.go.id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451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0,28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7,10%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3,16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15,56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20,18%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14,83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7,42%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Router 1,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2A3A6-79EB-98E9-7E9D-5056F3FDE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4" y="1531021"/>
            <a:ext cx="4491956" cy="2453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7E1A3-AAE9-48DB-9C72-A45CC5618615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8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16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router2.proddc.customs.go.id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73839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0,28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6,97%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3,17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15,65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20,24%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15,22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7,62%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Router 2,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3B6B5-9A6C-CFE2-1DFC-306F2CD09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4" y="1531021"/>
            <a:ext cx="4491956" cy="2438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5A4C6-990F-00A7-9872-23815C0DDF99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8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17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worker0.proddc.customs.go.id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13179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0,97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6,07%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20,91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62,9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33,24%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74,97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37,52%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0,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D4D48-B33F-F014-B1AA-9C6B3710A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5" y="1531021"/>
            <a:ext cx="4491955" cy="2699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0B52E-1649-4CFA-E434-8D678DBA603D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18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worker1.proddc.customs.go.id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76322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0,84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5,24%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23,90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62,9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38,00%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58,98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29,52%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1,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B22DF-0F17-6B65-BDE2-AF14E3BF8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14" y="1531021"/>
            <a:ext cx="4491956" cy="2441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30B03-D5B1-5FF4-88E9-B1373AED27DA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1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19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worker2.proddc.customs.go.id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84850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0,98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6,14%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20,74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62,9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32,98%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78,28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39,18%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2,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18CE9D-39E7-7297-C389-26B818BBA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4" y="1531021"/>
            <a:ext cx="4491956" cy="2447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FCEA0-1044-E4EB-B676-0D03E511049C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4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n-ID" sz="1200" b="0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 Light"/>
                <a:sym typeface="Montserrat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B7B7B7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/>
        </p:nvSpPr>
        <p:spPr>
          <a:xfrm>
            <a:off x="4204855" y="37603"/>
            <a:ext cx="4542103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tabLst/>
              <a:defRPr/>
            </a:pP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2B608B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52439" y="1292901"/>
            <a:ext cx="7664730" cy="317519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tabLst/>
              <a:defRPr/>
            </a:pP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2B608B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07735772"/>
              </p:ext>
            </p:extLst>
          </p:nvPr>
        </p:nvGraphicFramePr>
        <p:xfrm>
          <a:off x="3922461" y="1293824"/>
          <a:ext cx="4956428" cy="3224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CC01AED-5D02-75E6-ACD7-C5BBB0C7478F}"/>
              </a:ext>
            </a:extLst>
          </p:cNvPr>
          <p:cNvGrpSpPr/>
          <p:nvPr/>
        </p:nvGrpSpPr>
        <p:grpSpPr>
          <a:xfrm>
            <a:off x="596266" y="1169197"/>
            <a:ext cx="3401442" cy="3563378"/>
            <a:chOff x="596266" y="1098807"/>
            <a:chExt cx="3401442" cy="3563378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28672EC-6871-1ED5-4219-EA4EA4227FAD}"/>
                </a:ext>
              </a:extLst>
            </p:cNvPr>
            <p:cNvSpPr/>
            <p:nvPr/>
          </p:nvSpPr>
          <p:spPr>
            <a:xfrm>
              <a:off x="1009389" y="1098807"/>
              <a:ext cx="2988319" cy="3563378"/>
            </a:xfrm>
            <a:prstGeom prst="rightArrow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5167C6-1AA2-969A-177C-F57CDF1A636D}"/>
                </a:ext>
              </a:extLst>
            </p:cNvPr>
            <p:cNvSpPr/>
            <p:nvPr/>
          </p:nvSpPr>
          <p:spPr>
            <a:xfrm>
              <a:off x="596266" y="2167820"/>
              <a:ext cx="2669711" cy="1425351"/>
            </a:xfrm>
            <a:custGeom>
              <a:avLst/>
              <a:gdLst>
                <a:gd name="connsiteX0" fmla="*/ 0 w 2669711"/>
                <a:gd name="connsiteY0" fmla="*/ 237563 h 1425351"/>
                <a:gd name="connsiteX1" fmla="*/ 237563 w 2669711"/>
                <a:gd name="connsiteY1" fmla="*/ 0 h 1425351"/>
                <a:gd name="connsiteX2" fmla="*/ 2432148 w 2669711"/>
                <a:gd name="connsiteY2" fmla="*/ 0 h 1425351"/>
                <a:gd name="connsiteX3" fmla="*/ 2669711 w 2669711"/>
                <a:gd name="connsiteY3" fmla="*/ 237563 h 1425351"/>
                <a:gd name="connsiteX4" fmla="*/ 2669711 w 2669711"/>
                <a:gd name="connsiteY4" fmla="*/ 1187788 h 1425351"/>
                <a:gd name="connsiteX5" fmla="*/ 2432148 w 2669711"/>
                <a:gd name="connsiteY5" fmla="*/ 1425351 h 1425351"/>
                <a:gd name="connsiteX6" fmla="*/ 237563 w 2669711"/>
                <a:gd name="connsiteY6" fmla="*/ 1425351 h 1425351"/>
                <a:gd name="connsiteX7" fmla="*/ 0 w 2669711"/>
                <a:gd name="connsiteY7" fmla="*/ 1187788 h 1425351"/>
                <a:gd name="connsiteX8" fmla="*/ 0 w 2669711"/>
                <a:gd name="connsiteY8" fmla="*/ 237563 h 142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9711" h="1425351">
                  <a:moveTo>
                    <a:pt x="0" y="237563"/>
                  </a:moveTo>
                  <a:cubicBezTo>
                    <a:pt x="0" y="106361"/>
                    <a:pt x="106361" y="0"/>
                    <a:pt x="237563" y="0"/>
                  </a:cubicBezTo>
                  <a:lnTo>
                    <a:pt x="2432148" y="0"/>
                  </a:lnTo>
                  <a:cubicBezTo>
                    <a:pt x="2563350" y="0"/>
                    <a:pt x="2669711" y="106361"/>
                    <a:pt x="2669711" y="237563"/>
                  </a:cubicBezTo>
                  <a:lnTo>
                    <a:pt x="2669711" y="1187788"/>
                  </a:lnTo>
                  <a:cubicBezTo>
                    <a:pt x="2669711" y="1318990"/>
                    <a:pt x="2563350" y="1425351"/>
                    <a:pt x="2432148" y="1425351"/>
                  </a:cubicBezTo>
                  <a:lnTo>
                    <a:pt x="237563" y="1425351"/>
                  </a:lnTo>
                  <a:cubicBezTo>
                    <a:pt x="106361" y="1425351"/>
                    <a:pt x="0" y="1318990"/>
                    <a:pt x="0" y="1187788"/>
                  </a:cubicBezTo>
                  <a:lnTo>
                    <a:pt x="0" y="237563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2450" tIns="172450" rIns="172450" bIns="172450" numCol="1" spcCol="1270" anchor="ctr" anchorCtr="0">
              <a:noAutofit/>
            </a:bodyPr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 panose="020B0604020202020204" charset="0"/>
                  <a:ea typeface="+mn-ea"/>
                  <a:cs typeface="+mn-cs"/>
                  <a:sym typeface="Arial"/>
                </a:rPr>
                <a:t>Laporan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 panose="020B0604020202020204" charset="0"/>
                  <a:ea typeface="+mn-ea"/>
                  <a:cs typeface="+mn-cs"/>
                  <a:sym typeface="Arial"/>
                </a:rPr>
                <a:t>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 panose="020B0604020202020204" charset="0"/>
                  <a:ea typeface="+mn-ea"/>
                  <a:cs typeface="+mn-cs"/>
                  <a:sym typeface="Arial"/>
                </a:rPr>
                <a:t>Hasil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 panose="020B0604020202020204" charset="0"/>
                  <a:ea typeface="+mn-ea"/>
                  <a:cs typeface="+mn-cs"/>
                  <a:sym typeface="Arial"/>
                </a:rPr>
                <a:t>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 panose="020B0604020202020204" charset="0"/>
                  <a:ea typeface="+mn-ea"/>
                  <a:cs typeface="+mn-cs"/>
                  <a:sym typeface="Arial"/>
                </a:rPr>
                <a:t>Kegiatan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 panose="020B0604020202020204" charset="0"/>
                  <a:ea typeface="+mn-ea"/>
                  <a:cs typeface="+mn-cs"/>
                  <a:sym typeface="Arial"/>
                </a:rPr>
                <a:t>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 panose="020B0604020202020204" charset="0"/>
                  <a:ea typeface="+mn-ea"/>
                  <a:cs typeface="+mn-cs"/>
                  <a:sym typeface="Arial"/>
                </a:rPr>
                <a:t>Pemeliharaan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anose="020B0604020202020204" charset="0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037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20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worker3.proddc.customs.go.id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27594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0,85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5,31%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16,73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62,9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26,60%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74,81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37,44%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3,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5BE79-FC39-DA68-D1DA-9B0E5A0E2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59" y="1531021"/>
            <a:ext cx="4491956" cy="2450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44CFB-6166-71A5-662C-933D18D8CC5F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21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worker4.proddc.customs.go.id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48958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3,60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12,52%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67,31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17,14%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60,79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446,5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16,83%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4,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39E8E-386B-4E28-2E6C-81CA68A27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59" y="1531021"/>
            <a:ext cx="4491956" cy="2456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1ADC4-2273-A182-DF24-FA5E9DC8EF77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33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22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worker5.proddc.customs.go.id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17548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1,40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2,19%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79,20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251,6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71,26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446,9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15,95%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5,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C3285-B9D5-5304-1B1E-9825625BA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7" y="1531021"/>
            <a:ext cx="4491956" cy="2459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2E356-E9A7-9F7E-0A15-39C49A058A8D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28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23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worker6.proddc.customs.go.id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73209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1,42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2,22%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67,72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251,6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26,92%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68,35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446,9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15,30%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6,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38BF91-6BE3-F495-EB6B-0A96228FD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14" y="1531021"/>
            <a:ext cx="4524301" cy="2459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1C02E-CBAF-20B5-A48B-B945B6F9B858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9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24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worker7.proddc.customs.go.id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52410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1,27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1,99%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76,53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251,6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30,42%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63,59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446,9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14,23%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7,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EC9CD-659B-16F1-F0BB-90552AE9B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14" y="1531021"/>
            <a:ext cx="4524301" cy="2459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A39199-1D30-D8E3-3D75-9DF9D4BAD376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0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739635" y="1472117"/>
            <a:ext cx="7664730" cy="219926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 err="1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Laporan</a:t>
            </a:r>
            <a:r>
              <a:rPr lang="en-US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Monitoring</a:t>
            </a:r>
            <a:br>
              <a:rPr lang="en-US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Disaster Recovery Center (DC)</a:t>
            </a:r>
            <a:endParaRPr b="1" dirty="0">
              <a:solidFill>
                <a:srgbClr val="2B6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244" y="253360"/>
            <a:ext cx="1312985" cy="807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53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n-ID" sz="1200" b="0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 Light"/>
                <a:sym typeface="Montserrat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B7B7B7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48E74-FAA5-9819-85A6-B76F52B67F82}"/>
              </a:ext>
            </a:extLst>
          </p:cNvPr>
          <p:cNvSpPr txBox="1"/>
          <p:nvPr/>
        </p:nvSpPr>
        <p:spPr>
          <a:xfrm>
            <a:off x="2416872" y="1056581"/>
            <a:ext cx="4163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MONITORING UTILISASI DRC</a:t>
            </a:r>
            <a:endParaRPr lang="en-ID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BC565-9E5A-EE77-55C2-89ABC47D6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161" y="1456691"/>
            <a:ext cx="592074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3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27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infra0.proddrc.customs.go.id</a:t>
            </a:r>
            <a:r>
              <a:rPr lang="pt-BR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09934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1,44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17,99%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18,57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59,13%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20,51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10,27%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Infra 0,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B7C2A-A317-F1CF-1744-6C64B660C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14" y="1531021"/>
            <a:ext cx="4524301" cy="2473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6ED901-705A-3FCF-243B-E7ADC5153A43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6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28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infra1.proddrc.customs.go.id</a:t>
            </a:r>
            <a:r>
              <a:rPr lang="pt-BR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Infra 1,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F732C-0F5E-DC37-867E-361DAD26E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8" y="1531021"/>
            <a:ext cx="4545683" cy="2473879"/>
          </a:xfrm>
          <a:prstGeom prst="rect">
            <a:avLst/>
          </a:prstGeom>
        </p:spPr>
      </p:pic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3D2C61F9-BA8A-1651-B067-394EE915A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39821"/>
              </p:ext>
            </p:extLst>
          </p:nvPr>
        </p:nvGraphicFramePr>
        <p:xfrm>
          <a:off x="4722229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1,80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22,46%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15,93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50,72%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18,41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9,21%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367850-2904-978A-05B1-3DBE8F2F0D20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56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29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infra2.proddrc.customs.go.id</a:t>
            </a:r>
            <a:r>
              <a:rPr lang="pt-BR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014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1,99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24,91%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16,10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51,29%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17,68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8,85%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Infra 2,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64950F-2F0F-B392-A5FE-E1B4BC6AD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32" y="1531021"/>
            <a:ext cx="4545683" cy="2457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8045B6-BF86-6637-DAA1-239BBEA659A8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739635" y="1472117"/>
            <a:ext cx="7664730" cy="219926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 err="1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Laporan</a:t>
            </a:r>
            <a:r>
              <a:rPr lang="en-US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Monitoring</a:t>
            </a:r>
            <a:br>
              <a:rPr lang="en-US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Center (DC)</a:t>
            </a:r>
            <a:endParaRPr b="1" dirty="0">
              <a:solidFill>
                <a:srgbClr val="2B6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244" y="253360"/>
            <a:ext cx="1312985" cy="807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05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30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master0.proddrc.customs.go.id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75025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0,83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10,38%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10,85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34,56%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25,17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12,60%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Master 0,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48C3D-24C4-D66A-BB64-DFD50B594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0" y="1531021"/>
            <a:ext cx="4545683" cy="24515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5BC93-0177-DBA1-D56D-3948880CF487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56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31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master1.proddrc.customs.go.id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3769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1,01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12,59%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10,84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34,51%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23,31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11,67%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Master 1,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7AC03E-79AB-317B-84A0-22BC47CCB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32" y="1531021"/>
            <a:ext cx="4545683" cy="2467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7B5016-A89F-55AF-51CB-D325A042347D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7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32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master2.proddrc.customs.go.id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11127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0,65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8,16%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8,39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26,71%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22,49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11,26%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Master 2,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32D02-9FD5-8917-9BD4-67B04EB07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32" y="1531021"/>
            <a:ext cx="4545683" cy="2470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FFDA93-49A6-56A2-81CA-C5261478FD38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05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33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router0.proddrc.customs.go.id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7590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0,17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4,20%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2,23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15,65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14,28%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8,13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4,07%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Router 0,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E949A6-F97F-11BF-833F-490E5E7F6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32" y="1531021"/>
            <a:ext cx="4545683" cy="2483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80A108-8F2B-D220-656F-8B9862824A1D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84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34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router1.proddrc.customs.go.id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79358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0,17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4,20%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2,26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15,56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14,46%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8,32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4,17%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Router 1,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6B643-3480-47D0-E837-CDD39D12D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32" y="1531021"/>
            <a:ext cx="4545683" cy="24738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71623D-C403-7DD8-428B-AC53959DA636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69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35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router2.proddrc.customs.go.id</a:t>
            </a:r>
            <a:r>
              <a:rPr lang="en-ID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00957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0,17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4,30%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2,30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15,65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14,67%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8,25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4,13%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Router 2,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D3E67-C3CC-664A-2DB3-B9A9847B1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32" y="1531021"/>
            <a:ext cx="4545683" cy="2473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FE3464-D9CA-E774-BFCB-A5569DDE405E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9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36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worker0.proddrc.customs.go.id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85216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0,23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1,43%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13,13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62,9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20,88%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57,11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28,58%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0,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CAAF1-94F9-6FB5-3EB4-74D8FE9AC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" y="1531021"/>
            <a:ext cx="4618280" cy="24738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A6EF5-7B8D-1F80-3A8C-3BCBFBAE6BC4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03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37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worker1.proddrc.customs.go.id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1,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F63A89-7D7C-9463-97CA-5C2318970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" y="1531021"/>
            <a:ext cx="4618280" cy="2513388"/>
          </a:xfrm>
          <a:prstGeom prst="rect">
            <a:avLst/>
          </a:prstGeom>
        </p:spPr>
      </p:pic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4B7F98E0-27B3-B71B-F866-23A7CC4DA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9932"/>
              </p:ext>
            </p:extLst>
          </p:nvPr>
        </p:nvGraphicFramePr>
        <p:xfrm>
          <a:off x="4816940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0,23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1,42%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9,13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62,9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14,51%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48,01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24,03%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126A8D-57B0-8EE7-2C06-6F00E672794D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1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38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worker2.proddrc.customs.go.id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31728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0,59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3,70%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10,61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62,9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16,86%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37,19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18,61%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2,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38951-AD86-DA50-3C98-72D684EBE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" y="1531021"/>
            <a:ext cx="4618280" cy="2522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66C8CD-D86E-1D28-C04C-C428F6B214E2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942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39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worker3.proddrc.customs.go.id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61057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0,36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2,24%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8,13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62,9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12,93%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49,81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24,93%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3,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25CA8E-14B3-536A-BB23-48EA77F2B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9" y="1531021"/>
            <a:ext cx="4618280" cy="2522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FE4B5-8450-29A8-09AD-FA25725A4706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2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n-ID" sz="1200" b="0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 Light"/>
                <a:sym typeface="Montserrat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B7B7B7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48E74-FAA5-9819-85A6-B76F52B67F82}"/>
              </a:ext>
            </a:extLst>
          </p:cNvPr>
          <p:cNvSpPr txBox="1"/>
          <p:nvPr/>
        </p:nvSpPr>
        <p:spPr>
          <a:xfrm>
            <a:off x="2479065" y="985363"/>
            <a:ext cx="402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MONITORING UTILISASI DC</a:t>
            </a:r>
            <a:endParaRPr lang="en-ID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E2648-E583-A914-7575-E23F22B7B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" y="1456691"/>
            <a:ext cx="587502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23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40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worker4.proddrc.customs.go.id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57198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5,25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12,52%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69,20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12,47%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77,59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446,5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12,60%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4,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A15A2-C06D-28ED-7F65-A63C3F718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6" y="1531021"/>
            <a:ext cx="4623959" cy="2522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B99B96-10FC-D1C4-2745-96998A806B2D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66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41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worker5.proddrc.customs.go.id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3691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1,63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2,55%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69,34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251,6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27,56%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88,80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446,9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19,87%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5,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40539-C76B-C6AF-6EC9-C61851CE2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6" y="1531021"/>
            <a:ext cx="4623959" cy="2516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639FC2-3726-4E4E-AD5E-A29691EB260D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68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42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worker6.proddrc.customs.go.id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0764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1,87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2,88%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35,30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251,6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14,03%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80,60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446,9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18,03%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6,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EBB1E-81FC-9ECB-9426-723447894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6" y="1531021"/>
            <a:ext cx="4623959" cy="25195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0B9447-22A7-7BE4-CD82-EDF0131F3C75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33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43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worker7.proddrc.customs.go.id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79360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Batas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7,03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10,98%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82,19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251,6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32,67%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78,88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446,9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17,65%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Worker 7,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CPU, Memory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dan rata-rata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dibawah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636991-4979-9073-0906-C19324151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6" y="1531021"/>
            <a:ext cx="4623959" cy="2522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F8F34-E27C-8C3C-9FEF-C02F4AC7CC3F}"/>
              </a:ext>
            </a:extLst>
          </p:cNvPr>
          <p:cNvSpPr txBox="1"/>
          <p:nvPr/>
        </p:nvSpPr>
        <p:spPr>
          <a:xfrm>
            <a:off x="4485029" y="285861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DRC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64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739635" y="1472117"/>
            <a:ext cx="7664730" cy="219926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 err="1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Laporan</a:t>
            </a:r>
            <a:r>
              <a:rPr lang="en-US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Corrective </a:t>
            </a:r>
            <a:br>
              <a:rPr lang="en-US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b="1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Maintenance</a:t>
            </a:r>
            <a:endParaRPr b="1" dirty="0">
              <a:solidFill>
                <a:srgbClr val="2B6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244" y="253360"/>
            <a:ext cx="1312985" cy="807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525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n-ID" sz="1200" b="0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 Light"/>
                <a:sym typeface="Montserrat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45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B7B7B7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4204855" y="37603"/>
            <a:ext cx="4542103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tabLst/>
              <a:defRPr/>
            </a:pPr>
            <a:r>
              <a:rPr kumimoji="0" lang="en-ID" sz="2800" b="1" i="0" u="none" strike="noStrike" kern="0" cap="none" spc="0" normalizeH="0" baseline="0" noProof="0" dirty="0" err="1">
                <a:ln>
                  <a:noFill/>
                </a:ln>
                <a:solidFill>
                  <a:srgbClr val="2B608B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Laporan</a:t>
            </a:r>
            <a:r>
              <a:rPr kumimoji="0" lang="en-ID" sz="2800" b="1" i="0" u="none" strike="noStrike" kern="0" cap="none" spc="0" normalizeH="0" baseline="0" noProof="0" dirty="0">
                <a:ln>
                  <a:noFill/>
                </a:ln>
                <a:solidFill>
                  <a:srgbClr val="2B608B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ID" sz="2800" b="1" i="1" u="none" strike="noStrike" kern="0" cap="none" spc="0" normalizeH="0" baseline="0" noProof="0" dirty="0">
                <a:ln>
                  <a:noFill/>
                </a:ln>
                <a:solidFill>
                  <a:srgbClr val="2B608B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Corrective Maintenance</a:t>
            </a:r>
            <a:endParaRPr kumimoji="0" sz="1200" b="1" i="1" u="none" strike="noStrike" kern="0" cap="none" spc="0" normalizeH="0" baseline="0" noProof="0" dirty="0">
              <a:ln>
                <a:noFill/>
              </a:ln>
              <a:solidFill>
                <a:srgbClr val="2B608B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739635" y="1574661"/>
            <a:ext cx="7664730" cy="317519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tabLst/>
              <a:defRPr/>
            </a:pP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2B608B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CBAA6-649E-23D7-8044-9E140CC12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785" y="1206229"/>
            <a:ext cx="6357064" cy="37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75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n-ID" sz="1200" b="0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 Light"/>
                <a:sym typeface="Montserrat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46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B7B7B7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4204855" y="37603"/>
            <a:ext cx="4542103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tabLst/>
              <a:defRPr/>
            </a:pPr>
            <a:r>
              <a:rPr kumimoji="0" lang="en-ID" sz="2800" b="1" i="0" u="none" strike="noStrike" kern="0" cap="none" spc="0" normalizeH="0" baseline="0" noProof="0" dirty="0" err="1">
                <a:ln>
                  <a:noFill/>
                </a:ln>
                <a:solidFill>
                  <a:srgbClr val="2B608B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Laporan</a:t>
            </a:r>
            <a:r>
              <a:rPr kumimoji="0" lang="en-ID" sz="2800" b="1" i="0" u="none" strike="noStrike" kern="0" cap="none" spc="0" normalizeH="0" baseline="0" noProof="0" dirty="0">
                <a:ln>
                  <a:noFill/>
                </a:ln>
                <a:solidFill>
                  <a:srgbClr val="2B608B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ID" sz="2800" b="1" i="1" u="none" strike="noStrike" kern="0" cap="none" spc="0" normalizeH="0" baseline="0" noProof="0" dirty="0">
                <a:ln>
                  <a:noFill/>
                </a:ln>
                <a:solidFill>
                  <a:srgbClr val="2B608B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Corrective Maintenance</a:t>
            </a:r>
            <a:endParaRPr kumimoji="0" sz="1200" b="1" i="1" u="none" strike="noStrike" kern="0" cap="none" spc="0" normalizeH="0" baseline="0" noProof="0" dirty="0">
              <a:ln>
                <a:noFill/>
              </a:ln>
              <a:solidFill>
                <a:srgbClr val="2B608B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739635" y="1574661"/>
            <a:ext cx="7664730" cy="317519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tabLst/>
              <a:defRPr/>
            </a:pP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2B608B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B5A07-5AC4-9841-ADB8-23FD9952C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651" y="1206229"/>
            <a:ext cx="6060698" cy="36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28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D"/>
              <a:t>47</a:t>
            </a:fld>
            <a:endParaRPr/>
          </a:p>
        </p:txBody>
      </p:sp>
      <p:sp>
        <p:nvSpPr>
          <p:cNvPr id="258" name="Google Shape;258;p8"/>
          <p:cNvSpPr txBox="1">
            <a:spLocks noGrp="1"/>
          </p:cNvSpPr>
          <p:nvPr>
            <p:ph type="ctrTitle" idx="4294967295"/>
          </p:nvPr>
        </p:nvSpPr>
        <p:spPr>
          <a:xfrm>
            <a:off x="511699" y="1189718"/>
            <a:ext cx="3842092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en-ID" sz="3600" b="1" i="0" u="none" strike="noStrike" cap="none" dirty="0">
                <a:solidFill>
                  <a:srgbClr val="2B60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sz="1600" b="1" i="0" u="none" strike="noStrike" cap="none" dirty="0">
              <a:solidFill>
                <a:srgbClr val="2B60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8"/>
          <p:cNvSpPr txBox="1">
            <a:spLocks noGrp="1"/>
          </p:cNvSpPr>
          <p:nvPr>
            <p:ph type="subTitle" idx="4294967295"/>
          </p:nvPr>
        </p:nvSpPr>
        <p:spPr>
          <a:xfrm>
            <a:off x="154260" y="3505706"/>
            <a:ext cx="4556971" cy="171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None/>
            </a:pPr>
            <a:r>
              <a:rPr lang="en-ID" sz="18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PT. Amoro Technology Indonesia</a:t>
            </a:r>
            <a:endParaRPr sz="22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None/>
            </a:pPr>
            <a:r>
              <a:rPr lang="en-ID"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Cyber II Tower Lt. 18</a:t>
            </a:r>
            <a:endParaRPr sz="22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None/>
            </a:pPr>
            <a:r>
              <a:rPr lang="en-ID"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Jl. HR. Rasuna Said Blok X5 Kav.13</a:t>
            </a:r>
            <a:endParaRPr sz="22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None/>
            </a:pPr>
            <a:r>
              <a:rPr lang="en-ID"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Jakarta Selatan – 12950</a:t>
            </a:r>
            <a:endParaRPr sz="22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None/>
            </a:pPr>
            <a:r>
              <a:rPr lang="en-ID"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Telp. 021 - 22837482</a:t>
            </a:r>
            <a:endParaRPr sz="22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None/>
            </a:pPr>
            <a:endParaRPr sz="12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None/>
            </a:pPr>
            <a:endParaRPr sz="1200" b="1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60" name="Google Shape;26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7459" y="2358344"/>
            <a:ext cx="1153676" cy="70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5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infra0.proddc.customs.go.id</a:t>
            </a:r>
            <a:r>
              <a:rPr lang="pt-BR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97881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0,90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11,21%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25,05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79,77%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35,16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17,60%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Infra 0,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sedangkan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mendekati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rata-rata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8FEC6-E1CE-21B0-29F1-7E653A724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4" y="1531021"/>
            <a:ext cx="4491956" cy="2453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BA5E6-57EC-15CE-1147-851073BD8637}"/>
              </a:ext>
            </a:extLst>
          </p:cNvPr>
          <p:cNvSpPr txBox="1"/>
          <p:nvPr/>
        </p:nvSpPr>
        <p:spPr>
          <a:xfrm>
            <a:off x="4537068" y="402847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8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6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infra0.proddc.customs.go.id</a:t>
            </a:r>
            <a:r>
              <a:rPr lang="pt-BR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161E1-5D35-A949-CE97-74D628BB9C6C}"/>
              </a:ext>
            </a:extLst>
          </p:cNvPr>
          <p:cNvSpPr txBox="1"/>
          <p:nvPr/>
        </p:nvSpPr>
        <p:spPr>
          <a:xfrm>
            <a:off x="4797264" y="276467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REKOMENDASI</a:t>
            </a:r>
            <a:endParaRPr lang="en-ID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8AE28-23F0-0DD2-0552-C9CD5D5602BD}"/>
              </a:ext>
            </a:extLst>
          </p:cNvPr>
          <p:cNvSpPr txBox="1"/>
          <p:nvPr/>
        </p:nvSpPr>
        <p:spPr>
          <a:xfrm>
            <a:off x="177333" y="1253460"/>
            <a:ext cx="8670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Terdapat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sudah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hampir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mendekati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maksimal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kapasitas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yang</a:t>
            </a:r>
          </a:p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Tersedia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Sebaiknya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dilakukan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pengurangan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pada Memory </a:t>
            </a:r>
          </a:p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bisa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juga di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pindahkan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yang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sedikit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nya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ID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8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7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infra1.proddc.customs.go.id</a:t>
            </a:r>
            <a:r>
              <a:rPr lang="pt-BR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5656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1,20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14,95%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22,35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71,18%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15,08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7,55%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993A60-A399-AE85-B12C-026AEB2FE10E}"/>
              </a:ext>
            </a:extLst>
          </p:cNvPr>
          <p:cNvSpPr txBox="1"/>
          <p:nvPr/>
        </p:nvSpPr>
        <p:spPr>
          <a:xfrm>
            <a:off x="4683515" y="2732719"/>
            <a:ext cx="37970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Infra 1,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sedangkan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mendekati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3BD09-14DD-E7C3-F008-4BE68339E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59" y="1531021"/>
            <a:ext cx="4491956" cy="2450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8DAC0-EDA0-CA3A-94A3-ADF49FC02970}"/>
              </a:ext>
            </a:extLst>
          </p:cNvPr>
          <p:cNvSpPr txBox="1"/>
          <p:nvPr/>
        </p:nvSpPr>
        <p:spPr>
          <a:xfrm>
            <a:off x="4537068" y="402847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8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infra1.proddc.customs.go.id</a:t>
            </a:r>
            <a:r>
              <a:rPr lang="pt-BR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pt-BR"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161E1-5D35-A949-CE97-74D628BB9C6C}"/>
              </a:ext>
            </a:extLst>
          </p:cNvPr>
          <p:cNvSpPr txBox="1"/>
          <p:nvPr/>
        </p:nvSpPr>
        <p:spPr>
          <a:xfrm>
            <a:off x="4797264" y="276467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REKOMENDASI</a:t>
            </a:r>
            <a:endParaRPr lang="en-ID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7D484-4712-873D-B688-CC856306E236}"/>
              </a:ext>
            </a:extLst>
          </p:cNvPr>
          <p:cNvSpPr txBox="1"/>
          <p:nvPr/>
        </p:nvSpPr>
        <p:spPr>
          <a:xfrm>
            <a:off x="177333" y="1253460"/>
            <a:ext cx="8670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Terdapat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sudah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hampir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mendekati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maksimal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kapasitas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yang</a:t>
            </a:r>
          </a:p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Tersedia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Sebaiknya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dilakukan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pengurangan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pada 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Memory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bisa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juga di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pindahkan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yang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sedikit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nya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ID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3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D"/>
              <a:t>9</a:t>
            </a:fld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409" y="4277826"/>
            <a:ext cx="1094349" cy="6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-188726" y="-181466"/>
            <a:ext cx="3385409" cy="116862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infra2.proddc.customs.go.id</a:t>
            </a:r>
            <a:r>
              <a:rPr lang="pt-BR" sz="3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sz="1200" b="1" i="0" u="none" strike="noStrike" cap="none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0995EF-F6B4-8704-ABA3-BACCD23F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41945"/>
              </p:ext>
            </p:extLst>
          </p:nvPr>
        </p:nvGraphicFramePr>
        <p:xfrm>
          <a:off x="4774268" y="1531021"/>
          <a:ext cx="3211180" cy="1005840"/>
        </p:xfrm>
        <a:graphic>
          <a:graphicData uri="http://schemas.openxmlformats.org/drawingml/2006/table">
            <a:tbl>
              <a:tblPr firstRow="1" bandRow="1">
                <a:tableStyleId>{F3D31E40-2D72-41DE-9A02-167A9ACFAA58}</a:tableStyleId>
              </a:tblPr>
              <a:tblGrid>
                <a:gridCol w="802795">
                  <a:extLst>
                    <a:ext uri="{9D8B030D-6E8A-4147-A177-3AD203B41FA5}">
                      <a16:colId xmlns:a16="http://schemas.microsoft.com/office/drawing/2014/main" val="3171018135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425806053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958245134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2483839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Deskripsi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Terpakai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Kapasitas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Persentase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CPU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1,51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18,88%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Memory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23,03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31,4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73,35%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Filesystem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28,52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199,8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14,27%</a:t>
                      </a:r>
                      <a:endParaRPr lang="en-ID" sz="105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521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F7662F2-8C43-E5A6-7F3E-2A3E07D44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59" y="1531021"/>
            <a:ext cx="4491956" cy="2447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1F72D-6915-4409-20D8-E2B58A0A52C5}"/>
              </a:ext>
            </a:extLst>
          </p:cNvPr>
          <p:cNvSpPr txBox="1"/>
          <p:nvPr/>
        </p:nvSpPr>
        <p:spPr>
          <a:xfrm>
            <a:off x="4537068" y="402847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LAPORAN ANALISA UTILISASI – DC</a:t>
            </a:r>
            <a:endParaRPr lang="en-ID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A101B-EA85-7ED2-6DAB-05E15B0B0CC6}"/>
              </a:ext>
            </a:extLst>
          </p:cNvPr>
          <p:cNvSpPr txBox="1"/>
          <p:nvPr/>
        </p:nvSpPr>
        <p:spPr>
          <a:xfrm>
            <a:off x="4683515" y="2732719"/>
            <a:ext cx="37970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Kesimpulan :</a:t>
            </a:r>
          </a:p>
          <a:p>
            <a:pPr algn="just"/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Hasil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monitoring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Node Infra 2,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CPU dan Filesystem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batas normal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sedangkan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Memory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mendekati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80% batas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3655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2398</Words>
  <Application>Microsoft Office PowerPoint</Application>
  <PresentationFormat>On-screen Show (16:9)</PresentationFormat>
  <Paragraphs>792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Montserrat Light</vt:lpstr>
      <vt:lpstr>Helvetica Neue</vt:lpstr>
      <vt:lpstr>Arial</vt:lpstr>
      <vt:lpstr>Montserrat ExtraBold</vt:lpstr>
      <vt:lpstr>Helvetica Neue Light</vt:lpstr>
      <vt:lpstr>Calibri Light</vt:lpstr>
      <vt:lpstr>Juliet template</vt:lpstr>
      <vt:lpstr>Laporan Hasil Kegiatan Pemeliharaan Bulan Februari 2023 PENGADAAN JASA PEMELIHARAAN APLIKASI OPENSHIFT  DI LINGKUNGAN DIREKTORAT JENDERAL BEA DAN CUKAI  TA 2023</vt:lpstr>
      <vt:lpstr>PowerPoint Presentation</vt:lpstr>
      <vt:lpstr>Laporan Monitoring Data Center (DC)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Laporan Monitoring Disaster Recovery Center (DC)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Laporan Corrective  Maintenance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Hasil Kegiatan Pemeliharaan Bulan Januari 2023 PENGADAAN JASA PEMELIHARAAN APLIKASI OPENSHIFT  DI LINGKUNGAN DIREKTORAT JENDERAL BEA DAN CUKAI  TA 2023</dc:title>
  <dc:creator>Freepptbackgrounds.net</dc:creator>
  <cp:lastModifiedBy>yoyoy anu</cp:lastModifiedBy>
  <cp:revision>57</cp:revision>
  <dcterms:modified xsi:type="dcterms:W3CDTF">2023-03-15T12:23:17Z</dcterms:modified>
</cp:coreProperties>
</file>