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view3D>
      <c:rotX val="80"/>
      <c:hPercent val="55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40809299999999998"/>
          <c:y val="0.35798200000000002"/>
          <c:w val="0.50207000000000002"/>
          <c:h val="0.62951800000000002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MFC</c:v>
                </c:pt>
              </c:strCache>
            </c:strRef>
          </c:tx>
          <c:spPr>
            <a:solidFill>
              <a:srgbClr val="0175BA"/>
            </a:solidFill>
            <a:ln w="12700" cap="flat">
              <a:noFill/>
              <a:miter lim="400000"/>
            </a:ln>
            <a:effectLst>
              <a:outerShdw blurRad="76200" dist="12700" dir="2700000" algn="tl">
                <a:srgbClr val="000000">
                  <a:alpha val="80000"/>
                </a:srgbClr>
              </a:outerShdw>
            </a:effectLst>
            <a:sp3d prstMaterial="matte"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92C4-4323-AEC5-E4DA5468570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>
                <a:outerShdw blurRad="76200" dist="12700" dir="2700000" algn="tl">
                  <a:srgbClr val="000000">
                    <a:alpha val="80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3-92C4-4323-AEC5-E4DA54685704}"/>
              </c:ext>
            </c:extLst>
          </c:dPt>
          <c:dPt>
            <c:idx val="2"/>
            <c:bubble3D val="0"/>
            <c:spPr>
              <a:solidFill>
                <a:srgbClr val="5F5F5F"/>
              </a:solidFill>
              <a:ln w="12700" cap="flat">
                <a:noFill/>
                <a:miter lim="400000"/>
              </a:ln>
              <a:effectLst>
                <a:outerShdw blurRad="76200" dist="12700" dir="2700000" algn="tl">
                  <a:srgbClr val="000000">
                    <a:alpha val="80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5-92C4-4323-AEC5-E4DA54685704}"/>
              </c:ext>
            </c:extLst>
          </c:dPt>
          <c:dPt>
            <c:idx val="3"/>
            <c:bubble3D val="0"/>
            <c:spPr>
              <a:solidFill>
                <a:srgbClr val="FF9300"/>
              </a:solidFill>
              <a:ln w="12700" cap="flat">
                <a:noFill/>
                <a:miter lim="400000"/>
              </a:ln>
              <a:effectLst>
                <a:outerShdw blurRad="76200" dist="12700" dir="2700000" algn="tl">
                  <a:srgbClr val="000000">
                    <a:alpha val="80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7-92C4-4323-AEC5-E4DA546857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blurRad="76200" dist="12700" dir="2700000" algn="tl">
                  <a:srgbClr val="000000">
                    <a:alpha val="80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9-92C4-4323-AEC5-E4DA54685704}"/>
              </c:ext>
            </c:extLst>
          </c:dPt>
          <c:dPt>
            <c:idx val="5"/>
            <c:bubble3D val="0"/>
            <c:spPr>
              <a:solidFill>
                <a:srgbClr val="99195E"/>
              </a:solidFill>
              <a:ln w="12700" cap="flat">
                <a:noFill/>
                <a:miter lim="400000"/>
              </a:ln>
              <a:effectLst>
                <a:outerShdw blurRad="76200" dist="12700" dir="2700000" algn="tl">
                  <a:srgbClr val="000000">
                    <a:alpha val="80000"/>
                  </a:srgbClr>
                </a:outerShdw>
              </a:effectLst>
              <a:sp3d prstMaterial="matte"/>
            </c:spPr>
            <c:extLst>
              <c:ext xmlns:c16="http://schemas.microsoft.com/office/drawing/2014/chart" uri="{C3380CC4-5D6E-409C-BE32-E72D297353CC}">
                <c16:uniqueId val="{0000000B-92C4-4323-AEC5-E4DA54685704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92C4-4323-AEC5-E4DA54685704}"/>
                </c:ext>
              </c:extLst>
            </c:dLbl>
            <c:dLbl>
              <c:idx val="1"/>
              <c:layout>
                <c:manualLayout>
                  <c:x val="-8.5591719240805317E-2"/>
                  <c:y val="9.4896980466484593E-2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C4-4323-AEC5-E4DA54685704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92C4-4323-AEC5-E4DA54685704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92C4-4323-AEC5-E4DA54685704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92C4-4323-AEC5-E4DA54685704}"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5000" b="0" i="0" u="none" strike="noStrike">
                      <a:solidFill>
                        <a:srgbClr val="FFFFFF"/>
                      </a:solidFill>
                      <a:latin typeface="Helvetica Neue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92C4-4323-AEC5-E4DA54685704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5000" b="0" i="0" u="none" strike="noStrike">
                    <a:solidFill>
                      <a:srgbClr val="FFFFFF"/>
                    </a:solidFill>
                    <a:latin typeface="Helvetica Neue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Sheet1!$B$1:$G$1</c:f>
              <c:strCache>
                <c:ptCount val="6"/>
                <c:pt idx="0">
                  <c:v>私募</c:v>
                </c:pt>
                <c:pt idx="1">
                  <c:v>交易红利</c:v>
                </c:pt>
                <c:pt idx="2">
                  <c:v>业务配额</c:v>
                </c:pt>
                <c:pt idx="3">
                  <c:v>社区建设</c:v>
                </c:pt>
                <c:pt idx="4">
                  <c:v>基建</c:v>
                </c:pt>
                <c:pt idx="5">
                  <c:v>矿场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40</c:v>
                </c:pt>
                <c:pt idx="3">
                  <c:v>15</c:v>
                </c:pt>
                <c:pt idx="4">
                  <c:v>10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2C4-4323-AEC5-E4DA54685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8.2278000000000004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400" b="0" i="0" u="none" strike="noStrike">
              <a:solidFill>
                <a:srgbClr val="FFFFFF"/>
              </a:solidFill>
              <a:latin typeface="Helvetica Neue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view3D>
      <c:rotX val="22"/>
      <c:hPercent val="52"/>
      <c:rotY val="17"/>
      <c:depthPercent val="31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0000000000000001E-3"/>
          <c:y val="0.27672000000000002"/>
          <c:w val="0.99"/>
          <c:h val="0.7107799999999999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业务规模</c:v>
                </c:pt>
              </c:strCache>
            </c:strRef>
          </c:tx>
          <c:spPr>
            <a:solidFill>
              <a:srgbClr val="0175BA"/>
            </a:solidFill>
            <a:ln w="12700" cap="flat">
              <a:noFill/>
              <a:miter lim="400000"/>
            </a:ln>
            <a:effectLst>
              <a:outerShdw blurRad="127000" dir="7800000" algn="tl">
                <a:srgbClr val="000000">
                  <a:alpha val="50000"/>
                </a:srgbClr>
              </a:outerShdw>
            </a:effectLst>
            <a:sp3d prstMaterial="matte"/>
          </c:spPr>
          <c:invertIfNegative val="0"/>
          <c:cat>
            <c:strRef>
              <c:f>Sheet1!$B$1:$F$1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  <c:pt idx="4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61-4FA2-A2C0-91EABB77945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知名度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127000" dir="7800000" algn="tl">
                <a:srgbClr val="000000">
                  <a:alpha val="50000"/>
                </a:srgbClr>
              </a:outerShdw>
            </a:effectLst>
            <a:sp3d prstMaterial="matte"/>
          </c:spPr>
          <c:invertIfNegative val="0"/>
          <c:cat>
            <c:strRef>
              <c:f>Sheet1!$B$1:$F$1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61-4FA2-A2C0-91EABB779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shape val="box"/>
        <c:axId val="2094734552"/>
        <c:axId val="2094734553"/>
        <c:axId val="2094734554"/>
      </c:bar3D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400" b="0" i="0" u="none" strike="noStrike">
                <a:solidFill>
                  <a:srgbClr val="FFFFFF"/>
                </a:solidFill>
                <a:latin typeface="Helvetica Neue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400" b="0" i="0" u="none" strike="noStrike">
                <a:solidFill>
                  <a:srgbClr val="FFFFFF"/>
                </a:solidFill>
                <a:latin typeface="Helvetica Neue"/>
              </a:defRPr>
            </a:pPr>
            <a:endParaRPr lang="zh-CN"/>
          </a:p>
        </c:txPr>
        <c:crossAx val="2094734552"/>
        <c:crosses val="autoZero"/>
        <c:crossBetween val="between"/>
        <c:majorUnit val="50"/>
        <c:minorUnit val="25"/>
      </c:valAx>
      <c:serAx>
        <c:axId val="209473455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3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5.0919300000000001E-2"/>
          <c:y val="0"/>
          <c:w val="0.89988299999999999"/>
          <c:h val="9.34615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3400" b="0" i="0" u="none" strike="noStrike">
              <a:solidFill>
                <a:srgbClr val="FFFFFF"/>
              </a:solidFill>
              <a:latin typeface="Helvetica Neue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1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fc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MFC@MFC.TEAM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ttps://mfc.co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825500">
              <a:defRPr sz="3600" u="sng">
                <a:hlinkClick r:id="rId2"/>
              </a:defRPr>
            </a:lvl1pPr>
          </a:lstStyle>
          <a:p>
            <a:pPr>
              <a:defRPr u="none"/>
            </a:pPr>
            <a:r>
              <a:rPr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https://mfc.</a:t>
            </a:r>
            <a:r>
              <a:rPr 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2" name="Money Finance Corporation"/>
          <p:cNvSpPr txBox="1">
            <a:spLocks noGrp="1"/>
          </p:cNvSpPr>
          <p:nvPr>
            <p:ph type="ctrTitle"/>
          </p:nvPr>
        </p:nvSpPr>
        <p:spPr>
          <a:xfrm>
            <a:off x="1206496" y="5799123"/>
            <a:ext cx="21971004" cy="1905001"/>
          </a:xfrm>
          <a:prstGeom prst="rect">
            <a:avLst/>
          </a:prstGeom>
        </p:spPr>
        <p:txBody>
          <a:bodyPr/>
          <a:lstStyle/>
          <a:p>
            <a:r>
              <a:rPr dirty="0"/>
              <a:t>Money Finance Corporation</a:t>
            </a:r>
          </a:p>
        </p:txBody>
      </p:sp>
      <p:sp>
        <p:nvSpPr>
          <p:cNvPr id="153" name="MFC 中文版…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704124"/>
            <a:ext cx="21971000" cy="1905001"/>
          </a:xfrm>
          <a:prstGeom prst="rect">
            <a:avLst/>
          </a:prstGeom>
        </p:spPr>
        <p:txBody>
          <a:bodyPr/>
          <a:lstStyle/>
          <a:p>
            <a:pPr defTabSz="751205">
              <a:defRPr sz="5005"/>
            </a:pPr>
            <a:r>
              <a:rPr dirty="0"/>
              <a:t>MFC </a:t>
            </a:r>
            <a:r>
              <a:rPr dirty="0" err="1"/>
              <a:t>中文版</a:t>
            </a:r>
            <a:endParaRPr dirty="0"/>
          </a:p>
          <a:p>
            <a:pPr defTabSz="751205">
              <a:defRPr sz="5005"/>
            </a:pPr>
            <a:r>
              <a:rPr lang="zh-CN" altLang="en-US" dirty="0"/>
              <a:t>全球货币流通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64DA9B-5749-4E10-B91B-0C334BE5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236" y="1239973"/>
            <a:ext cx="3809524" cy="38095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FC 的简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MFC </a:t>
            </a:r>
            <a:r>
              <a:rPr dirty="0" err="1"/>
              <a:t>的简介</a:t>
            </a:r>
            <a:endParaRPr dirty="0"/>
          </a:p>
        </p:txBody>
      </p:sp>
      <p:sp>
        <p:nvSpPr>
          <p:cNvPr id="157" name="Mfc的由来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Mfc的由来</a:t>
            </a:r>
            <a:endParaRPr dirty="0"/>
          </a:p>
        </p:txBody>
      </p:sp>
      <p:sp>
        <p:nvSpPr>
          <p:cNvPr id="158" name="MFC  全称为：Money Finance Corpo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/>
              <a:t>MFC  </a:t>
            </a:r>
            <a:r>
              <a:rPr dirty="0" err="1"/>
              <a:t>全称为：Money</a:t>
            </a:r>
            <a:r>
              <a:rPr dirty="0"/>
              <a:t> Finance Corporation 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/>
              <a:t>名</a:t>
            </a:r>
            <a:r>
              <a:rPr lang="zh-CN" altLang="en-US" dirty="0"/>
              <a:t>称</a:t>
            </a:r>
            <a:r>
              <a:rPr dirty="0"/>
              <a:t> ：</a:t>
            </a:r>
            <a:r>
              <a:rPr dirty="0" err="1"/>
              <a:t>货币金融公司</a:t>
            </a:r>
            <a:endParaRPr dirty="0"/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 err="1"/>
              <a:t>简称</a:t>
            </a:r>
            <a:r>
              <a:rPr dirty="0"/>
              <a:t> ： MFC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/>
              <a:t>发行量：100亿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/>
              <a:t>小数位：8位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rPr dirty="0" err="1"/>
              <a:t>愿景：MFC</a:t>
            </a:r>
            <a:r>
              <a:rPr dirty="0"/>
              <a:t> 为解决全球投资衔接统一标准，使得基金、股票、期货、数字币等无障碍交易与结算，通过独一账号可以进行不同投资环境的投资交互，发布式管理，无需走遍全球就可以与相关投资产品进行进行组合或单一的理财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FC 项目的属性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MFC 项目的属性</a:t>
            </a:r>
          </a:p>
        </p:txBody>
      </p:sp>
      <p:sp>
        <p:nvSpPr>
          <p:cNvPr id="161" name="MFC 的相关信息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MFC </a:t>
            </a:r>
            <a:r>
              <a:rPr dirty="0" err="1"/>
              <a:t>的相关信息</a:t>
            </a:r>
            <a:endParaRPr dirty="0"/>
          </a:p>
        </p:txBody>
      </p:sp>
      <p:sp>
        <p:nvSpPr>
          <p:cNvPr id="162" name="符号：MF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符号：MFC</a:t>
            </a:r>
            <a:endParaRPr dirty="0"/>
          </a:p>
          <a:p>
            <a:r>
              <a:rPr dirty="0"/>
              <a:t>发行量：100亿</a:t>
            </a:r>
          </a:p>
          <a:p>
            <a:r>
              <a:rPr dirty="0" err="1"/>
              <a:t>全称：Money</a:t>
            </a:r>
            <a:r>
              <a:rPr dirty="0"/>
              <a:t> Finance Corporation (MFC)</a:t>
            </a:r>
          </a:p>
          <a:p>
            <a:r>
              <a:rPr dirty="0" err="1"/>
              <a:t>所属区块链：</a:t>
            </a:r>
            <a:r>
              <a:rPr lang="en-US" dirty="0" err="1"/>
              <a:t>BSC</a:t>
            </a:r>
            <a:endParaRPr lang="en-US" dirty="0"/>
          </a:p>
          <a:p>
            <a:r>
              <a:rPr lang="zh-CN" altLang="en-US" dirty="0"/>
              <a:t>交易燃烧：</a:t>
            </a:r>
            <a:r>
              <a:rPr lang="en-US" altLang="zh-CN" dirty="0"/>
              <a:t>0.2%</a:t>
            </a:r>
            <a:endParaRPr dirty="0"/>
          </a:p>
          <a:p>
            <a:r>
              <a:rPr dirty="0" err="1"/>
              <a:t>功能属性：持币分红、不增发、不通缩</a:t>
            </a:r>
            <a:r>
              <a:rPr lang="zh-CN" altLang="en-US" dirty="0"/>
              <a:t>、燃烧</a:t>
            </a:r>
            <a:endParaRPr dirty="0"/>
          </a:p>
          <a:p>
            <a:r>
              <a:rPr dirty="0" err="1"/>
              <a:t>获取渠道：私募、兑换、挖矿、奖励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FC 的分配制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t>MFC 的分配制度</a:t>
            </a:r>
          </a:p>
        </p:txBody>
      </p:sp>
      <p:sp>
        <p:nvSpPr>
          <p:cNvPr id="165" name="MFC配额分布图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MFC配额分布图</a:t>
            </a:r>
          </a:p>
        </p:txBody>
      </p:sp>
      <p:sp>
        <p:nvSpPr>
          <p:cNvPr id="166" name="私募：对初步认可进行ICO私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私募</a:t>
            </a:r>
            <a:r>
              <a:rPr lang="en-US" dirty="0"/>
              <a:t>10%</a:t>
            </a:r>
            <a:r>
              <a:rPr dirty="0"/>
              <a:t>：</a:t>
            </a:r>
            <a:r>
              <a:rPr dirty="0" err="1"/>
              <a:t>对初步认可进行ICO私募</a:t>
            </a:r>
            <a:endParaRPr dirty="0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交易红利</a:t>
            </a:r>
            <a:r>
              <a:rPr lang="en-US" dirty="0"/>
              <a:t>5%</a:t>
            </a:r>
            <a:r>
              <a:rPr dirty="0"/>
              <a:t>：</a:t>
            </a:r>
            <a:r>
              <a:rPr dirty="0" err="1"/>
              <a:t>在一段时间内交易所产生的手续费</a:t>
            </a:r>
            <a:br>
              <a:rPr dirty="0"/>
            </a:br>
            <a:r>
              <a:rPr dirty="0" err="1"/>
              <a:t>汇聚在一个账号内，作为奖励使用</a:t>
            </a:r>
            <a:endParaRPr dirty="0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业务配额</a:t>
            </a:r>
            <a:r>
              <a:rPr lang="en-US" dirty="0"/>
              <a:t>40%</a:t>
            </a:r>
            <a:r>
              <a:rPr dirty="0"/>
              <a:t>：</a:t>
            </a:r>
            <a:r>
              <a:rPr dirty="0" err="1"/>
              <a:t>主要作为兑换各种投次产品的兑换池</a:t>
            </a:r>
            <a:endParaRPr dirty="0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社区建设</a:t>
            </a:r>
            <a:r>
              <a:rPr lang="en-US" dirty="0"/>
              <a:t>15%</a:t>
            </a:r>
            <a:r>
              <a:rPr dirty="0"/>
              <a:t>：</a:t>
            </a:r>
            <a:r>
              <a:rPr dirty="0" err="1"/>
              <a:t>用于社团社区的建设宣传工作</a:t>
            </a:r>
            <a:endParaRPr dirty="0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基建</a:t>
            </a:r>
            <a:r>
              <a:rPr lang="en-US" dirty="0"/>
              <a:t>10%</a:t>
            </a:r>
            <a:r>
              <a:rPr dirty="0"/>
              <a:t>：</a:t>
            </a:r>
            <a:r>
              <a:rPr dirty="0" err="1"/>
              <a:t>用于技术团队的后期建设</a:t>
            </a:r>
            <a:endParaRPr dirty="0"/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rPr dirty="0"/>
              <a:t>矿场</a:t>
            </a:r>
            <a:r>
              <a:rPr lang="en-US" dirty="0"/>
              <a:t>20%</a:t>
            </a:r>
            <a:r>
              <a:rPr dirty="0"/>
              <a:t>：</a:t>
            </a:r>
            <a:r>
              <a:rPr dirty="0" err="1"/>
              <a:t>用于硬件挖矿池搭建</a:t>
            </a:r>
            <a:endParaRPr dirty="0"/>
          </a:p>
        </p:txBody>
      </p:sp>
      <p:graphicFrame>
        <p:nvGraphicFramePr>
          <p:cNvPr id="167" name="三维饼图"/>
          <p:cNvGraphicFramePr/>
          <p:nvPr>
            <p:extLst>
              <p:ext uri="{D42A27DB-BD31-4B8C-83A1-F6EECF244321}">
                <p14:modId xmlns:p14="http://schemas.microsoft.com/office/powerpoint/2010/main" val="1622000446"/>
              </p:ext>
            </p:extLst>
          </p:nvPr>
        </p:nvGraphicFramePr>
        <p:xfrm>
          <a:off x="9814140" y="1841475"/>
          <a:ext cx="13802889" cy="1064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FC - 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dirty="0"/>
              <a:t>MFC - </a:t>
            </a:r>
            <a:r>
              <a:rPr dirty="0" err="1"/>
              <a:t>目标</a:t>
            </a:r>
            <a:endParaRPr dirty="0"/>
          </a:p>
        </p:txBody>
      </p:sp>
      <p:sp>
        <p:nvSpPr>
          <p:cNvPr id="170" name="MFC的主体目标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1389853">
              <a:lnSpc>
                <a:spcPct val="80000"/>
              </a:lnSpc>
              <a:defRPr sz="4845" spc="-96"/>
            </a:lvl1pPr>
          </a:lstStyle>
          <a:p>
            <a:r>
              <a:rPr dirty="0" err="1"/>
              <a:t>MFC的主体目标</a:t>
            </a:r>
            <a:endParaRPr dirty="0"/>
          </a:p>
        </p:txBody>
      </p:sp>
      <p:sp>
        <p:nvSpPr>
          <p:cNvPr id="171" name="业务规模：业务对接规模数量 每年50%的增长量，跨区域 跨地区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业务规模：业务对接规模数量</a:t>
            </a:r>
            <a:br/>
            <a:r>
              <a:t>每年50%的增长量，跨区域</a:t>
            </a:r>
            <a:br/>
            <a:r>
              <a:t>跨地区</a:t>
            </a:r>
          </a:p>
          <a:p>
            <a:r>
              <a:t>知名度：产品知名度60%以上的</a:t>
            </a:r>
            <a:br/>
            <a:r>
              <a:t>递增量，到2025年成为知名产业</a:t>
            </a:r>
            <a:br/>
            <a:r>
              <a:t>品牌第一首</a:t>
            </a:r>
            <a:br/>
            <a:endParaRPr/>
          </a:p>
        </p:txBody>
      </p:sp>
      <p:graphicFrame>
        <p:nvGraphicFramePr>
          <p:cNvPr id="172" name="三维柱形图"/>
          <p:cNvGraphicFramePr/>
          <p:nvPr/>
        </p:nvGraphicFramePr>
        <p:xfrm>
          <a:off x="10974738" y="2993581"/>
          <a:ext cx="12261195" cy="890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FC - 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z="7480" spc="-149"/>
            </a:lvl1pPr>
          </a:lstStyle>
          <a:p>
            <a:r>
              <a:rPr lang="en-US" dirty="0"/>
              <a:t>MFC - </a:t>
            </a:r>
            <a:r>
              <a:rPr lang="zh-CN" altLang="en-US" dirty="0"/>
              <a:t>路线图 </a:t>
            </a:r>
            <a:endParaRPr dirty="0"/>
          </a:p>
        </p:txBody>
      </p:sp>
      <p:sp>
        <p:nvSpPr>
          <p:cNvPr id="170" name="MFC的主体目标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1389853">
              <a:lnSpc>
                <a:spcPct val="80000"/>
              </a:lnSpc>
              <a:defRPr sz="4845" spc="-96"/>
            </a:lvl1pPr>
          </a:lstStyle>
          <a:p>
            <a:r>
              <a:rPr lang="en-US" dirty="0"/>
              <a:t>MFC</a:t>
            </a:r>
            <a:r>
              <a:rPr lang="zh-CN" altLang="en-US" dirty="0"/>
              <a:t>发展的路线</a:t>
            </a:r>
            <a:endParaRPr dirty="0"/>
          </a:p>
        </p:txBody>
      </p:sp>
      <p:sp>
        <p:nvSpPr>
          <p:cNvPr id="171" name="业务规模：业务对接规模数量 每年50%的增长量，跨区域 跨地区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初创期：发行创建 </a:t>
            </a:r>
            <a:r>
              <a:rPr lang="en-US" altLang="zh-CN" dirty="0"/>
              <a:t>&gt; </a:t>
            </a:r>
            <a:r>
              <a:rPr lang="zh-CN" altLang="en-US" dirty="0"/>
              <a:t>认证钱包 </a:t>
            </a:r>
            <a:r>
              <a:rPr lang="en-US" altLang="zh-CN" dirty="0"/>
              <a:t>&gt; </a:t>
            </a:r>
            <a:r>
              <a:rPr lang="zh-CN" altLang="en-US" dirty="0"/>
              <a:t>认证合约 </a:t>
            </a:r>
            <a:r>
              <a:rPr lang="en-US" altLang="zh-CN" dirty="0"/>
              <a:t>&gt; </a:t>
            </a:r>
            <a:r>
              <a:rPr lang="zh-CN" altLang="en-US" dirty="0"/>
              <a:t>认证官网 </a:t>
            </a:r>
            <a:r>
              <a:rPr lang="en-US" altLang="zh-CN" dirty="0"/>
              <a:t>&gt; </a:t>
            </a:r>
            <a:r>
              <a:rPr lang="zh-CN" altLang="en-US" dirty="0"/>
              <a:t>提交至以太坊认证局</a:t>
            </a:r>
          </a:p>
          <a:p>
            <a:r>
              <a:rPr lang="zh-CN" altLang="en-US" dirty="0"/>
              <a:t>基本功能期：兑换池 </a:t>
            </a:r>
            <a:r>
              <a:rPr lang="en-US" altLang="zh-CN" dirty="0"/>
              <a:t>&gt; </a:t>
            </a:r>
            <a:r>
              <a:rPr lang="zh-CN" altLang="en-US" dirty="0"/>
              <a:t>审计报告 </a:t>
            </a:r>
            <a:r>
              <a:rPr lang="en-US" altLang="zh-CN" dirty="0"/>
              <a:t>&gt; SWAP</a:t>
            </a:r>
            <a:r>
              <a:rPr lang="zh-CN" altLang="en-US" dirty="0"/>
              <a:t>池接入 </a:t>
            </a:r>
            <a:r>
              <a:rPr lang="en-US" altLang="zh-CN" dirty="0"/>
              <a:t>&gt; </a:t>
            </a:r>
            <a:r>
              <a:rPr lang="zh-CN" altLang="en-US" dirty="0"/>
              <a:t>搭建兑换群</a:t>
            </a:r>
          </a:p>
          <a:p>
            <a:r>
              <a:rPr lang="zh-CN" altLang="en-US" dirty="0"/>
              <a:t>提高期：优化兑换群结构 </a:t>
            </a:r>
            <a:r>
              <a:rPr lang="en-US" altLang="zh-CN" dirty="0"/>
              <a:t>&gt; </a:t>
            </a:r>
            <a:r>
              <a:rPr lang="zh-CN" altLang="en-US" dirty="0"/>
              <a:t>成立</a:t>
            </a:r>
            <a:r>
              <a:rPr lang="en-US" altLang="zh-CN" dirty="0"/>
              <a:t>SWAP</a:t>
            </a:r>
            <a:r>
              <a:rPr lang="zh-CN" altLang="en-US" dirty="0"/>
              <a:t>平台 </a:t>
            </a:r>
            <a:r>
              <a:rPr lang="en-US" altLang="zh-CN" dirty="0"/>
              <a:t>&gt; </a:t>
            </a:r>
            <a:r>
              <a:rPr lang="zh-CN" altLang="en-US" dirty="0"/>
              <a:t>接入更多价值区块 </a:t>
            </a:r>
            <a:r>
              <a:rPr lang="en-US" altLang="zh-CN" dirty="0"/>
              <a:t>&gt; </a:t>
            </a:r>
            <a:r>
              <a:rPr lang="zh-CN" altLang="en-US" dirty="0"/>
              <a:t>接入其它金融产品</a:t>
            </a:r>
          </a:p>
          <a:p>
            <a:r>
              <a:rPr lang="zh-CN" altLang="en-US" dirty="0"/>
              <a:t>成长期：更多的宣传推广  </a:t>
            </a:r>
            <a:r>
              <a:rPr lang="en-US" altLang="zh-CN" dirty="0"/>
              <a:t>&gt; </a:t>
            </a:r>
            <a:r>
              <a:rPr lang="zh-CN" altLang="en-US" dirty="0"/>
              <a:t>加强兑换平台管理机制 </a:t>
            </a:r>
            <a:r>
              <a:rPr lang="en-US" altLang="zh-CN" dirty="0"/>
              <a:t>&gt; </a:t>
            </a:r>
            <a:r>
              <a:rPr lang="zh-CN" altLang="en-US" dirty="0"/>
              <a:t>成立扩展事业部</a:t>
            </a:r>
          </a:p>
          <a:p>
            <a:r>
              <a:rPr lang="zh-CN" altLang="en-US" dirty="0"/>
              <a:t>发展期：提交整体平台的可用性 </a:t>
            </a:r>
            <a:r>
              <a:rPr lang="en-US" altLang="zh-CN" dirty="0"/>
              <a:t>&gt; </a:t>
            </a:r>
            <a:r>
              <a:rPr lang="zh-CN" altLang="en-US" dirty="0"/>
              <a:t>优化与完善系统平台 </a:t>
            </a:r>
            <a:r>
              <a:rPr lang="en-US" altLang="zh-CN" dirty="0"/>
              <a:t>&gt; </a:t>
            </a:r>
            <a:r>
              <a:rPr lang="zh-CN" altLang="en-US" dirty="0"/>
              <a:t>更新产业链</a:t>
            </a:r>
          </a:p>
          <a:p>
            <a:r>
              <a:rPr lang="zh-CN" altLang="en-US" dirty="0"/>
              <a:t>持续期：拓展其它附属品</a:t>
            </a:r>
          </a:p>
          <a:p>
            <a:r>
              <a:rPr lang="zh-CN" altLang="en-US" dirty="0"/>
              <a:t>升级期：升级平台实用性 </a:t>
            </a:r>
            <a:r>
              <a:rPr lang="en-US" altLang="zh-CN" dirty="0"/>
              <a:t>&gt; </a:t>
            </a:r>
            <a:r>
              <a:rPr lang="zh-CN" altLang="en-US" dirty="0"/>
              <a:t>升级产品产业链</a:t>
            </a:r>
          </a:p>
          <a:p>
            <a:r>
              <a:rPr lang="zh-CN" altLang="en-US" dirty="0"/>
              <a:t>成为标准协议：使用平台成为跨行跨产业之间的标准协议 </a:t>
            </a:r>
            <a:r>
              <a:rPr lang="en-US" altLang="zh-CN" dirty="0"/>
              <a:t>-MFC</a:t>
            </a:r>
            <a:r>
              <a:rPr lang="zh-CN" altLang="en-US" dirty="0"/>
              <a:t>协议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31554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FC@MFC.COM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b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</a:t>
            </a:r>
            <a:r>
              <a:rPr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MFC@MFC.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推特</a:t>
            </a:r>
            <a:r>
              <a:rPr lang="en-US" dirty="0">
                <a:solidFill>
                  <a:schemeClr val="tx1"/>
                </a:solidFill>
              </a:rPr>
              <a:t>: https://twitter.com/mfc2021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全  球  流  程  的  货  币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全  </a:t>
            </a:r>
            <a:r>
              <a:rPr lang="en-US" dirty="0"/>
              <a:t> </a:t>
            </a:r>
            <a:r>
              <a:rPr dirty="0"/>
              <a:t>球</a:t>
            </a:r>
            <a:r>
              <a:rPr lang="en-US" dirty="0"/>
              <a:t> </a:t>
            </a:r>
            <a:r>
              <a:rPr dirty="0"/>
              <a:t>  流</a:t>
            </a:r>
            <a:r>
              <a:rPr lang="en-US" dirty="0"/>
              <a:t> </a:t>
            </a:r>
            <a:r>
              <a:rPr dirty="0"/>
              <a:t>  </a:t>
            </a:r>
            <a:r>
              <a:rPr lang="zh-CN" altLang="en-US" dirty="0"/>
              <a:t>通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货  币</a:t>
            </a:r>
          </a:p>
        </p:txBody>
      </p:sp>
      <p:sp>
        <p:nvSpPr>
          <p:cNvPr id="181" name="谢 谢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谢 谢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337</Words>
  <Application>Microsoft Office PowerPoint</Application>
  <PresentationFormat>自定义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20_BasicBlack</vt:lpstr>
      <vt:lpstr>Money Finance Corporation</vt:lpstr>
      <vt:lpstr>MFC 的简介</vt:lpstr>
      <vt:lpstr>MFC 项目的属性</vt:lpstr>
      <vt:lpstr>MFC 的分配制度</vt:lpstr>
      <vt:lpstr>MFC - 目标</vt:lpstr>
      <vt:lpstr>MFC - 路线图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Finance Corporation</dc:title>
  <cp:lastModifiedBy>cai zhiyong</cp:lastModifiedBy>
  <cp:revision>22</cp:revision>
  <dcterms:modified xsi:type="dcterms:W3CDTF">2021-09-12T10:41:17Z</dcterms:modified>
</cp:coreProperties>
</file>