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1" r:id="rId5"/>
    <p:sldId id="262" r:id="rId6"/>
    <p:sldId id="26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3" r:id="rId16"/>
    <p:sldId id="264" r:id="rId17"/>
    <p:sldId id="269" r:id="rId18"/>
    <p:sldId id="270" r:id="rId19"/>
    <p:sldId id="271" r:id="rId20"/>
    <p:sldId id="272" r:id="rId21"/>
    <p:sldId id="267" r:id="rId22"/>
  </p:sldIdLst>
  <p:sldSz cx="10080625" cy="7559675"/>
  <p:notesSz cx="6888163" cy="10020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>
      <p:cViewPr varScale="1">
        <p:scale>
          <a:sx n="47" d="100"/>
          <a:sy n="47" d="100"/>
        </p:scale>
        <p:origin x="-108" y="-53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98868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compatLnSpc="0"/>
          <a:lstStyle/>
          <a:p>
            <a:pPr algn="r" hangingPunct="0">
              <a:defRPr sz="1400"/>
            </a:pPr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anchor="b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98868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anchor="b" compatLnSpc="0"/>
          <a:lstStyle/>
          <a:p>
            <a:pPr algn="r" hangingPunct="0">
              <a:defRPr sz="1400"/>
            </a:pPr>
            <a:fld id="{B5C6F299-2316-4E60-A915-BCB05C0ACB57}" type="slidenum">
              <a:pPr algn="r" hangingPunct="0">
                <a:defRPr sz="1400"/>
              </a:pPr>
              <a:t>‹nº›</a:t>
            </a:fld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682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62000"/>
            <a:ext cx="5006975" cy="375602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688846" y="4759557"/>
            <a:ext cx="5510439" cy="45088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3898868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3898868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59BDEBF5-9DBC-4AA2-B6A7-F04ECA00053E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283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8846" y="4759557"/>
            <a:ext cx="5510439" cy="307777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671972"/>
            <a:ext cx="8568531" cy="470379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459765"/>
            <a:ext cx="7056438" cy="134394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018A825-5551-46CB-A1EC-6D49CE448C8E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F4AD93-7301-4339-A9AB-A1D7BED607EC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7A9ED0-9E7F-4693-AB0C-91EF931270A6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8B3567-877A-4898-A3A7-0D4FD0BF22BC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1511936"/>
            <a:ext cx="8568531" cy="2761381"/>
          </a:xfrm>
        </p:spPr>
        <p:txBody>
          <a:bodyPr anchor="b"/>
          <a:lstStyle>
            <a:lvl1pPr algn="ctr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485058"/>
            <a:ext cx="8568531" cy="1247696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C835A7-1D38-42FE-AAA2-4596AC0C1F80}" type="slidenum">
              <a:rPr lang="x-none" smtClean="0"/>
              <a:t>‹nº›</a:t>
            </a:fld>
            <a:endParaRPr lang="x-none"/>
          </a:p>
        </p:txBody>
      </p:sp>
      <p:sp>
        <p:nvSpPr>
          <p:cNvPr id="7" name="Oval 6"/>
          <p:cNvSpPr/>
          <p:nvPr/>
        </p:nvSpPr>
        <p:spPr>
          <a:xfrm>
            <a:off x="4956307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6821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6844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1ABE4B-D63E-4A71-BB9A-3DD39A4D388E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3225" y="1763924"/>
            <a:ext cx="4455636" cy="498938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4454027" cy="671971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1763924"/>
            <a:ext cx="4455776" cy="671971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F28D5-C782-49D8-A8F6-4D48266FFBE2}" type="slidenum">
              <a:rPr lang="x-none" smtClean="0"/>
              <a:t>‹nº›</a:t>
            </a:fld>
            <a:endParaRPr lang="x-non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04031" y="2439255"/>
            <a:ext cx="4455636" cy="431405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51200" y="2439256"/>
            <a:ext cx="4455636" cy="431356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9113BC-3EEC-4C45-82EE-116F826EDEA5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B3DF6-D575-434F-A8DE-E5A895B1072D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154" y="293987"/>
            <a:ext cx="3316456" cy="2309901"/>
          </a:xfrm>
        </p:spPr>
        <p:txBody>
          <a:bodyPr anchor="b"/>
          <a:lstStyle>
            <a:lvl1pPr algn="ctr">
              <a:lnSpc>
                <a:spcPct val="100000"/>
              </a:lnSpc>
              <a:defRPr sz="31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799" y="300988"/>
            <a:ext cx="5507592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2154" y="2687885"/>
            <a:ext cx="3316456" cy="4065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39A247-821F-4702-8E4C-C8E9D957F6F5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616" y="251989"/>
            <a:ext cx="6296889" cy="986958"/>
          </a:xfrm>
        </p:spPr>
        <p:txBody>
          <a:bodyPr anchor="b"/>
          <a:lstStyle>
            <a:lvl1pPr algn="ctr">
              <a:lnSpc>
                <a:spcPct val="100000"/>
              </a:lnSpc>
              <a:defRPr sz="3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2604" y="1259946"/>
            <a:ext cx="6674913" cy="500566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1616" y="6404725"/>
            <a:ext cx="6296889" cy="5879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8B4CE-932F-4923-8977-8E27F2A84F78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1763924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5149" y="7006699"/>
            <a:ext cx="2299643" cy="402483"/>
          </a:xfrm>
          <a:prstGeom prst="rect">
            <a:avLst/>
          </a:prstGeom>
        </p:spPr>
        <p:txBody>
          <a:bodyPr vert="horz" lIns="100794" tIns="50397" rIns="50397" bIns="50397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684" y="7006699"/>
            <a:ext cx="3139695" cy="402483"/>
          </a:xfrm>
          <a:prstGeom prst="rect">
            <a:avLst/>
          </a:prstGeom>
        </p:spPr>
        <p:txBody>
          <a:bodyPr vert="horz" lIns="50397" tIns="50397" rIns="100794" bIns="50397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8371" y="7006699"/>
            <a:ext cx="619538" cy="402483"/>
          </a:xfrm>
          <a:prstGeom prst="rect">
            <a:avLst/>
          </a:prstGeom>
        </p:spPr>
        <p:txBody>
          <a:bodyPr vert="horz" lIns="30238" tIns="50397" rIns="50397" bIns="50397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9AF2F233-5D4E-4255-BC5F-E4409856A1F6}" type="slidenum">
              <a:rPr lang="x-none" smtClean="0"/>
              <a:t>‹nº›</a:t>
            </a:fld>
            <a:endParaRPr lang="x-none"/>
          </a:p>
        </p:txBody>
      </p:sp>
      <p:sp>
        <p:nvSpPr>
          <p:cNvPr id="7" name="Oval 6"/>
          <p:cNvSpPr/>
          <p:nvPr/>
        </p:nvSpPr>
        <p:spPr>
          <a:xfrm>
            <a:off x="9324093" y="7164367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marL="0" algn="ctr" defTabSz="1007943" rtl="0" eaLnBrk="1" latinLnBrk="0" hangingPunct="1"/>
            <a:endParaRPr lang="en-US" sz="2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7414" y="7164367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7943" rtl="0" eaLnBrk="1" latinLnBrk="0" hangingPunct="1">
        <a:lnSpc>
          <a:spcPts val="6393"/>
        </a:lnSpc>
        <a:spcBef>
          <a:spcPct val="0"/>
        </a:spcBef>
        <a:buNone/>
        <a:defRPr sz="60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nebula.org/wp-content/uploads/2013/12/webinar_onedc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CDEA1-F08F-4ED3-B681-15465C40B4B2}" type="slidenum">
              <a:t>1</a:t>
            </a:fld>
            <a:endParaRPr lang="x-none"/>
          </a:p>
        </p:txBody>
      </p:sp>
      <p:sp>
        <p:nvSpPr>
          <p:cNvPr id="4" name="Título 6"/>
          <p:cNvSpPr txBox="1">
            <a:spLocks noGrp="1"/>
          </p:cNvSpPr>
          <p:nvPr>
            <p:ph type="title" idx="4294967295"/>
          </p:nvPr>
        </p:nvSpPr>
        <p:spPr>
          <a:xfrm>
            <a:off x="710406" y="1835621"/>
            <a:ext cx="8659812" cy="864096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100000"/>
              </a:lnSpc>
              <a:buNone/>
            </a:pPr>
            <a:r>
              <a:rPr lang="pt-PT" sz="4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r>
              <a:rPr lang="x-none" b="1">
                <a:solidFill>
                  <a:srgbClr val="000000"/>
                </a:solidFill>
                <a:latin typeface="Calibri" pitchFamily="18"/>
              </a:rPr>
              <a:t/>
            </a:r>
            <a:br>
              <a:rPr lang="x-none" b="1">
                <a:solidFill>
                  <a:srgbClr val="000000"/>
                </a:solidFill>
                <a:latin typeface="Calibri" pitchFamily="18"/>
              </a:rPr>
            </a:br>
            <a:r>
              <a:rPr lang="pt-PT" sz="2800" b="1" dirty="0" smtClean="0">
                <a:solidFill>
                  <a:srgbClr val="000000"/>
                </a:solidFill>
                <a:latin typeface="Calibri" pitchFamily="18"/>
              </a:rPr>
              <a:t/>
            </a:r>
            <a:br>
              <a:rPr lang="pt-PT" sz="2800" b="1" dirty="0" smtClean="0">
                <a:solidFill>
                  <a:srgbClr val="000000"/>
                </a:solidFill>
                <a:latin typeface="Calibri" pitchFamily="18"/>
              </a:rPr>
            </a:br>
            <a:r>
              <a:rPr lang="pt-PT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Distribuídos</a:t>
            </a:r>
            <a:br>
              <a:rPr lang="pt-PT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Verão </a:t>
            </a:r>
            <a:r>
              <a:rPr lang="x-none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2014/2015</a:t>
            </a:r>
          </a:p>
        </p:txBody>
      </p:sp>
      <p:sp>
        <p:nvSpPr>
          <p:cNvPr id="5" name="Título 6"/>
          <p:cNvSpPr txBox="1">
            <a:spLocks noGrp="1"/>
          </p:cNvSpPr>
          <p:nvPr>
            <p:ph type="title" idx="4294967295"/>
          </p:nvPr>
        </p:nvSpPr>
        <p:spPr>
          <a:xfrm>
            <a:off x="1187884" y="4427573"/>
            <a:ext cx="7704857" cy="2519706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lnSpc>
                <a:spcPct val="100000"/>
              </a:lnSpc>
              <a:buNone/>
            </a:pPr>
            <a:r>
              <a:rPr lang="x-none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 		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Manuel Marques nº36836</a:t>
            </a:r>
            <a:b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Oxana Dizdari nº39278</a:t>
            </a:r>
            <a:b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Beatriz Neto nº39320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pt-P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Luís Assunção</a:t>
            </a:r>
            <a:endParaRPr lang="x-none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 txBox="1"/>
          <p:nvPr/>
        </p:nvSpPr>
        <p:spPr>
          <a:xfrm>
            <a:off x="3240112" y="384991"/>
            <a:ext cx="6192688" cy="895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algn="ctr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de-DE" sz="1400" b="1" i="0" u="none" strike="noStrike" kern="1200" spc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Área Departamental de Engenharia de Eletrónica e Telecomunicações e de Computadores</a:t>
            </a:r>
          </a:p>
          <a:p>
            <a:pPr marL="0" marR="0" lvl="0" indent="0" algn="ctr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de-DE" sz="1400" b="1" i="0" u="none" strike="noStrike" kern="1200" spc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Licenciatura em Engenharia Informática e de Computadores</a:t>
            </a:r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2" y="142470"/>
            <a:ext cx="2381250" cy="143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5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935856" y="1331565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935856" y="205164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OpenNebula trabalha com dois tipos de armazenamento de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do sistema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sustenta os discos das máquinas virtuais em execução e outros documentos associados às máquinas virtuais tais como imagens de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checkpoints (permitem restaurar as máquinas para um estado anterior)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PT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imagens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conter o catálogo de imagens adequadas para a construção de novas máquinas virtuais.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79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83281" y="1475581"/>
            <a:ext cx="8479953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Existem duas configurações de armazenamento dependendo da utilização de uma arquitetura básica ou avançada.</a:t>
            </a:r>
            <a:r>
              <a:rPr kumimoji="0" lang="pt-PT" alt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PT" alt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  <a:r>
              <a:rPr kumimoji="0" lang="pt-PT" alt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Baseado num sistema de ficheiros partilhados tal como o NFS (Network File </a:t>
            </a:r>
            <a:r>
              <a:rPr lang="pt-P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ou o GlusterFS (</a:t>
            </a:r>
            <a:r>
              <a:rPr lang="pt-P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Gluster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P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pode ser servido pela NAS (</a:t>
            </a:r>
            <a:r>
              <a:rPr lang="pt-P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Network-</a:t>
            </a:r>
            <a:r>
              <a:rPr lang="pt-PT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pt-P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que sustenta o sistema de armazenamento de dados e imagens em OpenNebula.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ambos os casos a imagem é armazenada usando o formato qcow2 para otimizar o uso do disco e tempo de desenvolvimento, uma vez que estes apenas ocupam o espaço usado crescendo apenas quando necessário.</a:t>
            </a:r>
            <a:endParaRPr kumimoji="0" lang="pt-PT" alt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946099" y="2051645"/>
            <a:ext cx="82974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t-PT" alt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Avançada</a:t>
            </a:r>
            <a:r>
              <a:rPr lang="pt-PT" alt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alt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será usado como armazenamento, usando a sua própria rede para o armazenamento distribuído.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fornecer alta disponibilidade,  tornando os dados acessíveis mesmo quando um dos nós de armazenamento está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inativo.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alt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7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704304" y="1475581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</a:t>
            </a:r>
            <a:endParaRPr lang="pt-P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559320" y="2123653"/>
            <a:ext cx="85854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máquinas virtuais requerem dois tipos interligações de rede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privada e pública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virtuais isoladas (VLAN) para a comunicação interna entre as máquinas virtuais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acesso a cada rede virtual pode ser restrito a diferentes utilizadores, grupos ou limitada através de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quotas.</a:t>
            </a:r>
          </a:p>
          <a:p>
            <a:pPr lvl="1"/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Pública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Algumas máquinas virtuais precisam de comunicar com o mundo, por isso o acesso a redes públicas é recomendado para alguns hipervisores. </a:t>
            </a:r>
          </a:p>
        </p:txBody>
      </p:sp>
    </p:spTree>
    <p:extLst>
      <p:ext uri="{BB962C8B-B14F-4D97-AF65-F5344CB8AC3E}">
        <p14:creationId xmlns:p14="http://schemas.microsoft.com/office/powerpoint/2010/main" val="2228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684808" y="1412575"/>
            <a:ext cx="8603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 smtClean="0"/>
          </a:p>
          <a:p>
            <a:r>
              <a:rPr lang="pt-PT" dirty="0" smtClean="0"/>
              <a:t>Dependendo </a:t>
            </a:r>
            <a:r>
              <a:rPr lang="pt-PT" dirty="0"/>
              <a:t>do tamanho da cloud, são recomendadas diferentes configurações na rede. </a:t>
            </a:r>
            <a:endParaRPr lang="pt-PT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23561"/>
              </p:ext>
            </p:extLst>
          </p:nvPr>
        </p:nvGraphicFramePr>
        <p:xfrm>
          <a:off x="1776461" y="2555701"/>
          <a:ext cx="6636691" cy="318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608"/>
                <a:gridCol w="3381643"/>
                <a:gridCol w="2420440"/>
              </a:tblGrid>
              <a:tr h="38478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Básica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Avançada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25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Rede privada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100">
                          <a:effectLst/>
                        </a:rPr>
                        <a:t>Comunicação entre máquinas.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É importante atribuir identificadores de VLAN contíguos aos portos do interruptor ligado a esta rede.  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Comunicação entre máquinas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5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Rede pública 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Para servir as máquinas virtuais que precisam de acesso à internet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505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Rede de serviços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Para a front-end e os nós de virtualização (incluindo comunicações entre nós), bem como para o tráfego de armazenamento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7655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Rede de armazenamento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Para servir o Sistema de Ficheiros Partilhados para nós de virtualização (OPCIONAL)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Para servir o </a:t>
                      </a:r>
                      <a:r>
                        <a:rPr lang="pt-PT" sz="1100" dirty="0" err="1">
                          <a:effectLst/>
                        </a:rPr>
                        <a:t>Ceph</a:t>
                      </a:r>
                      <a:r>
                        <a:rPr lang="pt-PT" sz="1100" dirty="0">
                          <a:effectLst/>
                        </a:rPr>
                        <a:t> pools para nós de virtualização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7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9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15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OpenaNebula: História</a:t>
            </a:r>
            <a:endParaRPr lang="pt-PT" sz="44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3" name="Content Placeholder 3" descr="timeline1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2" r="-6062"/>
          <a:stretch>
            <a:fillRect/>
          </a:stretch>
        </p:blipFill>
        <p:spPr>
          <a:xfrm>
            <a:off x="1063158" y="1475581"/>
            <a:ext cx="8063299" cy="44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16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331565"/>
            <a:ext cx="8853411" cy="5133528"/>
          </a:xfrm>
        </p:spPr>
        <p:txBody>
          <a:bodyPr>
            <a:normAutofit fontScale="5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 - maior foco relativamente ao desenvolvimento de aplicações em larga escala;</a:t>
            </a:r>
          </a:p>
          <a:p>
            <a:pPr>
              <a:lnSpc>
                <a:spcPct val="120000"/>
              </a:lnSpc>
            </a:pPr>
            <a:endParaRPr lang="pt-PT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a única qualificação para o OpenNebula ser uma das plataformas altamente usada. </a:t>
            </a:r>
          </a:p>
          <a:p>
            <a:pPr marL="108000" indent="0">
              <a:lnSpc>
                <a:spcPct val="120000"/>
              </a:lnSpc>
              <a:buNone/>
            </a:pPr>
            <a:endParaRPr lang="pt-PT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escalabilidade é também possibilitada através de: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Centros de dados virtuais;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Híbridas;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Zonas OpenNebula;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17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Clusters: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hosts físicos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Mesmo servidor e redes </a:t>
            </a:r>
            <a:r>
              <a:rPr lang="pt-PT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virtuais</a:t>
            </a:r>
            <a:endParaRPr lang="pt-P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Mesmas configurações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 à mesma OpenvSwitch </a:t>
            </a:r>
          </a:p>
          <a:p>
            <a:pPr marL="0" indent="0">
              <a:buNone/>
            </a:pPr>
            <a:endParaRPr lang="pt-P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Entrega das VMs corretas aos hardwares que as requisitaram;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balanceamento de  carga de operações I/O através de vários datastores.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78" y="1691605"/>
            <a:ext cx="35623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18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Centers (VDC):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de infraestruturas virtuais totalmente isolados;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Sob-controlo de um administrador VDC;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Utilizadores podem criar e gerir recursos computacionais, de armazenamento e rede;</a:t>
            </a:r>
          </a:p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para alcançar 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multi-arrendamento;</a:t>
            </a:r>
          </a:p>
          <a:p>
            <a:pPr lvl="1"/>
            <a:r>
              <a:rPr lang="pt-P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Fragmentação </a:t>
            </a:r>
            <a:r>
              <a:rPr lang="pt-P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uma cloud em várias </a:t>
            </a:r>
            <a:r>
              <a:rPr lang="pt-P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pequenas, facilitando </a:t>
            </a:r>
            <a:r>
              <a:rPr lang="pt-P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sua distribuição.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19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Híbridas: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de uma cloud privada;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combinação de recursos locais com os de um fornecedor cloud remoto;</a:t>
            </a:r>
          </a:p>
          <a:p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Suporta cloudbursting;</a:t>
            </a:r>
          </a:p>
          <a:p>
            <a:pPr lvl="1"/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haver uma alta escalabilidade de ambientes host;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OpenNebula?</a:t>
            </a:r>
          </a:p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fornecidas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História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distribuídas de larga escala</a:t>
            </a:r>
            <a:endParaRPr lang="de-DE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20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 Zones: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Instâncias da OpenNebula;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hosts físicos interligados com hipervisores controlados por a OpenNebula;</a:t>
            </a:r>
          </a:p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de adicionar zonas a estruturas;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de magnitude da escala da Cloud gerida pela OpenNebula;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21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3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O que </a:t>
            </a: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é?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expansível e segura para disponibilizar recursos em Clouds privadas, públicas ou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Inclui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de integração, gestão, escalabilidade, segurança e contabilidade de </a:t>
            </a:r>
            <a:r>
              <a:rPr lang="pt-PT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datacenters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rquitetura flexível.</a:t>
            </a:r>
          </a:p>
          <a:p>
            <a:pPr marL="0" indent="0">
              <a:buNone/>
            </a:pP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Compromete-se a permitir: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Simplicidade…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Transparência…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Flexibilidade…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31" y="2843733"/>
            <a:ext cx="4793677" cy="31683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256089" y="6051995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Figura adaptada de </a:t>
            </a:r>
            <a:r>
              <a:rPr lang="pt-PT" sz="1200" dirty="0">
                <a:hlinkClick r:id="rId5"/>
              </a:rPr>
              <a:t>http://</a:t>
            </a:r>
            <a:r>
              <a:rPr lang="pt-PT" sz="1200" dirty="0" smtClean="0">
                <a:hlinkClick r:id="rId5"/>
              </a:rPr>
              <a:t>opennebula.org/wp-content/uploads/2013/12/webinar_onedc.png</a:t>
            </a:r>
            <a:endParaRPr lang="pt-PT" sz="12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05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4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OpenaNebula: Características</a:t>
            </a:r>
            <a:endParaRPr lang="pt-PT" sz="44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 gestão de segurança dos utilizadores.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Controlo e monotorização avançadas  de infraestruturas virtuais.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completa da máquina virtual.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centralizada em múltilas zonas.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 disponibilidade.</a:t>
            </a:r>
          </a:p>
          <a:p>
            <a:pPr marL="457200" indent="-457200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Confiabilidade, eficiência e escalabilidade </a:t>
            </a:r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massiva.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1" name="Picture 2" descr="http://www.datacentertalk.com/wp-content/uploads/2012/01/opennebula_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08" y="4355901"/>
            <a:ext cx="3780742" cy="20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5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0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Interfaces </a:t>
            </a:r>
            <a:r>
              <a:rPr lang="pt-PT" sz="40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fornecidas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984528" y="2051645"/>
            <a:ext cx="2792785" cy="2232248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Consumidores Cloud;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Cloud;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Programadores;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Integradores da Cloud;</a:t>
            </a:r>
          </a:p>
          <a:p>
            <a:pPr marL="342900" indent="-342900"/>
            <a:endParaRPr lang="pt-P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7589"/>
            <a:ext cx="63963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6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arquitetura de uma cloud é d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efinida por três componentes principais: </a:t>
            </a:r>
            <a:r>
              <a:rPr lang="pt-P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(armazenamento), </a:t>
            </a:r>
            <a:r>
              <a:rPr lang="pt-PT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PT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etworking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(rede) e </a:t>
            </a:r>
            <a:r>
              <a:rPr lang="pt-PT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PT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irtualization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pt-PT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 rotWithShape="1">
          <a:blip r:embed="rId4"/>
          <a:srcRect l="31393" t="31306" r="29630" b="28478"/>
          <a:stretch/>
        </p:blipFill>
        <p:spPr bwMode="auto">
          <a:xfrm>
            <a:off x="2169363" y="2267986"/>
            <a:ext cx="585089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431800" y="1331565"/>
            <a:ext cx="9505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recomendado dois tipos de implementação de uma cloud baseada na arquitetura acima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ásica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tamanho médio (a partir de algumas dezenas de hipervisores)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vançada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grandes dimensões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(contem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dezenas a centenas de hipervisores).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48334"/>
              </p:ext>
            </p:extLst>
          </p:nvPr>
        </p:nvGraphicFramePr>
        <p:xfrm>
          <a:off x="1557848" y="3203773"/>
          <a:ext cx="6282696" cy="2930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981"/>
                <a:gridCol w="2093981"/>
                <a:gridCol w="2094734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Básica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Avançada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Sistemas Operativos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Suportados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Ubuntu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CentOS/RHEL)  em todas as máquinas. 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92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Hipervisor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KVM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(Kernel-based Virtual Machine)</a:t>
                      </a:r>
                      <a:endParaRPr lang="pt-PT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14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Rede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 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VXLAN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Armazenamento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NFS/GlusterFS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 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Autenticação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 Authentication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Active Directory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8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849476" y="1403573"/>
            <a:ext cx="2978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i="1" dirty="0" smtClean="0"/>
              <a:t>Front-End</a:t>
            </a:r>
            <a:r>
              <a:rPr lang="pt-PT" sz="2000" b="1" dirty="0" smtClean="0"/>
              <a:t> OpenNebula</a:t>
            </a:r>
            <a:r>
              <a:rPr lang="pt-PT" b="1" dirty="0" smtClean="0"/>
              <a:t> </a:t>
            </a:r>
            <a:endParaRPr lang="pt-PT" dirty="0"/>
          </a:p>
        </p:txBody>
      </p:sp>
      <p:sp>
        <p:nvSpPr>
          <p:cNvPr id="9" name="Rectângulo 8"/>
          <p:cNvSpPr/>
          <p:nvPr/>
        </p:nvSpPr>
        <p:spPr>
          <a:xfrm>
            <a:off x="849476" y="1803683"/>
            <a:ext cx="7935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máquina virtual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dedicada à 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gestão de todos os recursos da cloud.  Os sistemas operativos recomendados para a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o CentOS/RHEL e 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99090"/>
              </p:ext>
            </p:extLst>
          </p:nvPr>
        </p:nvGraphicFramePr>
        <p:xfrm>
          <a:off x="1223888" y="3127122"/>
          <a:ext cx="6696745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81"/>
                <a:gridCol w="2231981"/>
                <a:gridCol w="2232783"/>
              </a:tblGrid>
              <a:tr h="5509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Básica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Avançada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8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Memória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8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CPU (2 cores)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CPU (4 cores)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do disco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Rede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5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717520" y="1475581"/>
            <a:ext cx="205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Virtualização</a:t>
            </a:r>
            <a:endParaRPr lang="pt-PT" sz="2400" dirty="0"/>
          </a:p>
        </p:txBody>
      </p:sp>
      <p:sp>
        <p:nvSpPr>
          <p:cNvPr id="8" name="Rectângulo 7"/>
          <p:cNvSpPr/>
          <p:nvPr/>
        </p:nvSpPr>
        <p:spPr>
          <a:xfrm>
            <a:off x="863848" y="2267669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Responsáveis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​​por fornecer máquinas virtuais com recursos de execução (por exemplo, CPU, memória, ou de acesso à rede).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virtualização são as mesmas para uma arquitetura básica ou avançada. O recomendado é que se tenha o menor número de nódulos com o maior número de núcleos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possíveis.</a:t>
            </a:r>
          </a:p>
          <a:p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das tarefas mais importantes na infraestrutura de uma cloud é a de dimensionar os nós de virtualização de acordo com a carga de trabalho esperada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recomendação, por norma, é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pelo menos 1 GB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49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1628</TotalTime>
  <Words>1216</Words>
  <Application>Microsoft Office PowerPoint</Application>
  <PresentationFormat>Personalizados</PresentationFormat>
  <Paragraphs>209</Paragraphs>
  <Slides>21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Executivo</vt:lpstr>
      <vt:lpstr>OpenNebula  Sistemas Distribuídos Verão 2014/2015</vt:lpstr>
      <vt:lpstr>Sumário</vt:lpstr>
      <vt:lpstr>OpenNebula: O que é?</vt:lpstr>
      <vt:lpstr>OpenaNebula: Características</vt:lpstr>
      <vt:lpstr>OpenNebula: Interfaces fornecidas</vt:lpstr>
      <vt:lpstr>OpenNebula: Arquitetura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OpenaNebula: História</vt:lpstr>
      <vt:lpstr>OpenaNebula: Aplicações distribuídas de larga escala</vt:lpstr>
      <vt:lpstr>OpenaNebula: Aplicações distribuídas de larga escala</vt:lpstr>
      <vt:lpstr>OpenaNebula: Aplicações distribuídas de larga escala</vt:lpstr>
      <vt:lpstr>OpenaNebula: Aplicações distribuídas de larga escala</vt:lpstr>
      <vt:lpstr>OpenaNebula: Aplicações distribuídas de larga escala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*Título do Trabalho de Projecto*  Projecto e Seminário  Verão 2014/2015</dc:title>
  <dc:creator>Oksana Dizdari</dc:creator>
  <cp:lastModifiedBy>Beatriz Neto</cp:lastModifiedBy>
  <cp:revision>94</cp:revision>
  <cp:lastPrinted>2015-06-18T00:24:08Z</cp:lastPrinted>
  <dcterms:created xsi:type="dcterms:W3CDTF">2009-04-16T11:32:32Z</dcterms:created>
  <dcterms:modified xsi:type="dcterms:W3CDTF">2015-06-18T00:57:34Z</dcterms:modified>
</cp:coreProperties>
</file>