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61" r:id="rId5"/>
    <p:sldId id="262" r:id="rId6"/>
    <p:sldId id="266" r:id="rId7"/>
    <p:sldId id="263" r:id="rId8"/>
    <p:sldId id="264" r:id="rId9"/>
    <p:sldId id="269" r:id="rId10"/>
    <p:sldId id="270" r:id="rId11"/>
    <p:sldId id="271" r:id="rId12"/>
    <p:sldId id="272" r:id="rId13"/>
    <p:sldId id="267" r:id="rId14"/>
  </p:sldIdLst>
  <p:sldSz cx="10080625" cy="7559675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>
      <p:cViewPr varScale="1">
        <p:scale>
          <a:sx n="67" d="100"/>
          <a:sy n="67" d="100"/>
        </p:scale>
        <p:origin x="-1206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5C6F299-2316-4E60-A915-BCB05C0ACB57}" type="slidenum">
              <a:t>‹nº›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46825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59BDEBF5-9DBC-4AA2-B6A7-F04ECA00053E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0283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671972"/>
            <a:ext cx="8568531" cy="470379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5459765"/>
            <a:ext cx="7056438" cy="1343942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018A825-5551-46CB-A1EC-6D49CE448C8E}" type="slidenum">
              <a:rPr lang="x-none" smtClean="0"/>
              <a:t>‹nº›</a:t>
            </a:fld>
            <a:endParaRPr lang="x-non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F4AD93-7301-4339-A9AB-A1D7BED607EC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7A9ED0-9E7F-4693-AB0C-91EF931270A6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8B3567-877A-4898-A3A7-0D4FD0BF22BC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1511936"/>
            <a:ext cx="8568531" cy="2761381"/>
          </a:xfrm>
        </p:spPr>
        <p:txBody>
          <a:bodyPr anchor="b"/>
          <a:lstStyle>
            <a:lvl1pPr algn="ctr" defTabSz="10079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4485058"/>
            <a:ext cx="8568531" cy="1247696"/>
          </a:xfrm>
        </p:spPr>
        <p:txBody>
          <a:bodyPr anchor="t"/>
          <a:lstStyle>
            <a:lvl1pPr marL="0" indent="0" algn="ct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C835A7-1D38-42FE-AAA2-4596AC0C1F80}" type="slidenum">
              <a:rPr lang="x-none" smtClean="0"/>
              <a:t>‹nº›</a:t>
            </a:fld>
            <a:endParaRPr lang="x-none"/>
          </a:p>
        </p:txBody>
      </p:sp>
      <p:sp>
        <p:nvSpPr>
          <p:cNvPr id="7" name="Oval 6"/>
          <p:cNvSpPr/>
          <p:nvPr/>
        </p:nvSpPr>
        <p:spPr>
          <a:xfrm>
            <a:off x="4956307" y="4325814"/>
            <a:ext cx="93455" cy="934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76821" y="4325814"/>
            <a:ext cx="93455" cy="934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36844" y="4325814"/>
            <a:ext cx="93455" cy="934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2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1ABE4B-D63E-4A71-BB9A-3DD39A4D388E}" type="slidenum">
              <a:rPr lang="x-none" smtClean="0"/>
              <a:t>‹nº›</a:t>
            </a:fld>
            <a:endParaRPr lang="x-non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3225" y="1763924"/>
            <a:ext cx="4455636" cy="498938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4454027" cy="671971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0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4318" y="1763924"/>
            <a:ext cx="4455776" cy="671971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0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CF28D5-C782-49D8-A8F6-4D48266FFBE2}" type="slidenum">
              <a:rPr lang="x-none" smtClean="0"/>
              <a:t>‹nº›</a:t>
            </a:fld>
            <a:endParaRPr lang="x-non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04031" y="2439255"/>
            <a:ext cx="4455636" cy="431405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51200" y="2439256"/>
            <a:ext cx="4455636" cy="431356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9113BC-3EEC-4C45-82EE-116F826EDEA5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CB3DF6-D575-434F-A8DE-E5A895B1072D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154" y="293987"/>
            <a:ext cx="3316456" cy="2309901"/>
          </a:xfrm>
        </p:spPr>
        <p:txBody>
          <a:bodyPr anchor="b"/>
          <a:lstStyle>
            <a:lvl1pPr algn="ctr">
              <a:lnSpc>
                <a:spcPct val="100000"/>
              </a:lnSpc>
              <a:defRPr sz="31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799" y="300988"/>
            <a:ext cx="5507592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2154" y="2687885"/>
            <a:ext cx="3316456" cy="4065076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39A247-821F-4702-8E4C-C8E9D957F6F5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616" y="251989"/>
            <a:ext cx="6296889" cy="986958"/>
          </a:xfrm>
        </p:spPr>
        <p:txBody>
          <a:bodyPr anchor="b"/>
          <a:lstStyle>
            <a:lvl1pPr algn="ctr">
              <a:lnSpc>
                <a:spcPct val="100000"/>
              </a:lnSpc>
              <a:defRPr sz="31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2604" y="1259946"/>
            <a:ext cx="6674913" cy="5005660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1616" y="6404725"/>
            <a:ext cx="6296889" cy="58797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A8B4CE-932F-4923-8977-8E27F2A84F78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0"/>
            <a:ext cx="9072563" cy="1763924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5149" y="7006699"/>
            <a:ext cx="2299643" cy="402483"/>
          </a:xfrm>
          <a:prstGeom prst="rect">
            <a:avLst/>
          </a:prstGeom>
        </p:spPr>
        <p:txBody>
          <a:bodyPr vert="horz" lIns="100794" tIns="50397" rIns="50397" bIns="50397" rtlCol="0" anchor="ctr"/>
          <a:lstStyle>
            <a:lvl1pPr algn="r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684" y="7006699"/>
            <a:ext cx="3139695" cy="402483"/>
          </a:xfrm>
          <a:prstGeom prst="rect">
            <a:avLst/>
          </a:prstGeom>
        </p:spPr>
        <p:txBody>
          <a:bodyPr vert="horz" lIns="50397" tIns="50397" rIns="100794" bIns="50397" rtlCol="0" anchor="ctr"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8371" y="7006699"/>
            <a:ext cx="619538" cy="402483"/>
          </a:xfrm>
          <a:prstGeom prst="rect">
            <a:avLst/>
          </a:prstGeom>
        </p:spPr>
        <p:txBody>
          <a:bodyPr vert="horz" lIns="30238" tIns="50397" rIns="50397" bIns="50397" rtlCol="0" anchor="ctr"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fld id="{9AF2F233-5D4E-4255-BC5F-E4409856A1F6}" type="slidenum">
              <a:rPr lang="x-none" smtClean="0"/>
              <a:t>‹nº›</a:t>
            </a:fld>
            <a:endParaRPr lang="x-none"/>
          </a:p>
        </p:txBody>
      </p:sp>
      <p:sp>
        <p:nvSpPr>
          <p:cNvPr id="7" name="Oval 6"/>
          <p:cNvSpPr/>
          <p:nvPr/>
        </p:nvSpPr>
        <p:spPr>
          <a:xfrm>
            <a:off x="9324093" y="7164367"/>
            <a:ext cx="93455" cy="934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marL="0" algn="ctr" defTabSz="1007943" rtl="0" eaLnBrk="1" latinLnBrk="0" hangingPunct="1"/>
            <a:endParaRPr lang="en-US" sz="20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27414" y="7164367"/>
            <a:ext cx="93455" cy="934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07943" rtl="0" eaLnBrk="1" latinLnBrk="0" hangingPunct="1">
        <a:lnSpc>
          <a:spcPts val="6393"/>
        </a:lnSpc>
        <a:spcBef>
          <a:spcPct val="0"/>
        </a:spcBef>
        <a:buNone/>
        <a:defRPr sz="60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opennebula.org/wp-content/uploads/2013/12/webinar_onedc.png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5CDEA1-F08F-4ED3-B681-15465C40B4B2}" type="slidenum">
              <a:t>1</a:t>
            </a:fld>
            <a:endParaRPr lang="x-none"/>
          </a:p>
        </p:txBody>
      </p:sp>
      <p:sp>
        <p:nvSpPr>
          <p:cNvPr id="4" name="Título 6"/>
          <p:cNvSpPr txBox="1">
            <a:spLocks noGrp="1"/>
          </p:cNvSpPr>
          <p:nvPr>
            <p:ph type="title" idx="4294967295"/>
          </p:nvPr>
        </p:nvSpPr>
        <p:spPr>
          <a:xfrm>
            <a:off x="710406" y="1835621"/>
            <a:ext cx="8659812" cy="864096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>
              <a:lnSpc>
                <a:spcPct val="100000"/>
              </a:lnSpc>
              <a:buNone/>
            </a:pPr>
            <a:r>
              <a:rPr lang="pt-PT" sz="4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</a:t>
            </a:r>
            <a:r>
              <a:rPr lang="x-none" b="1">
                <a:solidFill>
                  <a:srgbClr val="000000"/>
                </a:solidFill>
                <a:latin typeface="Calibri" pitchFamily="18"/>
              </a:rPr>
              <a:t/>
            </a:r>
            <a:br>
              <a:rPr lang="x-none" b="1">
                <a:solidFill>
                  <a:srgbClr val="000000"/>
                </a:solidFill>
                <a:latin typeface="Calibri" pitchFamily="18"/>
              </a:rPr>
            </a:br>
            <a:r>
              <a:rPr lang="pt-PT" sz="2800" b="1" dirty="0" smtClean="0">
                <a:solidFill>
                  <a:srgbClr val="000000"/>
                </a:solidFill>
                <a:latin typeface="Calibri" pitchFamily="18"/>
              </a:rPr>
              <a:t/>
            </a:r>
            <a:br>
              <a:rPr lang="pt-PT" sz="2800" b="1" dirty="0" smtClean="0">
                <a:solidFill>
                  <a:srgbClr val="000000"/>
                </a:solidFill>
                <a:latin typeface="Calibri" pitchFamily="18"/>
              </a:rPr>
            </a:br>
            <a:r>
              <a:rPr lang="pt-PT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Distribuídos</a:t>
            </a:r>
            <a:br>
              <a:rPr lang="pt-PT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x-none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Verão </a:t>
            </a:r>
            <a:r>
              <a:rPr lang="x-none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2014/2015</a:t>
            </a:r>
          </a:p>
        </p:txBody>
      </p:sp>
      <p:sp>
        <p:nvSpPr>
          <p:cNvPr id="5" name="Título 6"/>
          <p:cNvSpPr txBox="1">
            <a:spLocks noGrp="1"/>
          </p:cNvSpPr>
          <p:nvPr>
            <p:ph type="title" idx="4294967295"/>
          </p:nvPr>
        </p:nvSpPr>
        <p:spPr>
          <a:xfrm>
            <a:off x="1187884" y="4427573"/>
            <a:ext cx="7704857" cy="2519706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lnSpc>
                <a:spcPct val="100000"/>
              </a:lnSpc>
              <a:buNone/>
            </a:pPr>
            <a:r>
              <a:rPr lang="x-none" sz="2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</a:t>
            </a: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es: 			</a:t>
            </a:r>
            <a:r>
              <a:rPr lang="pt-PT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Manuel Marques nº36836</a:t>
            </a:r>
            <a:br>
              <a:rPr lang="pt-PT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Oxana Dizdari nº39278</a:t>
            </a:r>
            <a:br>
              <a:rPr lang="pt-PT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Beatriz Neto nº39320</a:t>
            </a: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Docente:</a:t>
            </a:r>
            <a:r>
              <a:rPr lang="pt-PT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PT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Luís Assunção</a:t>
            </a:r>
            <a:endParaRPr lang="x-none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/>
          <p:cNvSpPr txBox="1"/>
          <p:nvPr/>
        </p:nvSpPr>
        <p:spPr>
          <a:xfrm>
            <a:off x="3240112" y="384991"/>
            <a:ext cx="6192688" cy="895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algn="ctr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de-DE" sz="1400" b="1" i="0" u="none" strike="noStrike" kern="1200" spc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Área Departamental de Engenharia de Eletrónica e Telecomunicações e de Computadores</a:t>
            </a:r>
          </a:p>
          <a:p>
            <a:pPr marL="0" marR="0" lvl="0" indent="0" algn="ctr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de-DE" sz="1400" b="1" i="0" u="none" strike="noStrike" kern="1200" spc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Licenciatura em Engenharia Informática e de Computadores</a:t>
            </a:r>
          </a:p>
        </p:txBody>
      </p:sp>
      <p:pic>
        <p:nvPicPr>
          <p:cNvPr id="8" name="Image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62" y="142470"/>
            <a:ext cx="2381250" cy="1433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10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28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</a:t>
            </a:r>
            <a:r>
              <a:rPr lang="pt-PT" sz="28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Aplicações distribuídas de larga escala</a:t>
            </a:r>
            <a:endParaRPr lang="pt-PT" sz="32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Data Centers (VDC):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Ambientes de infraestruturas virtuais totalmente isolados;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Sob-controlo de um administrador VDC;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Utilizadores podem criar e gerir recursos computacionais, de armazenamento e rede;</a:t>
            </a:r>
          </a:p>
          <a:p>
            <a:pPr marL="0" indent="0">
              <a:buNone/>
            </a:pPr>
            <a:endParaRPr lang="pt-PT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Benefícios: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 para alcançar </a:t>
            </a: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multi-arrendamento;</a:t>
            </a:r>
          </a:p>
          <a:p>
            <a:pPr lvl="1"/>
            <a:r>
              <a:rPr lang="pt-PT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Fragmentação </a:t>
            </a:r>
            <a:r>
              <a:rPr lang="pt-P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uma cloud em várias </a:t>
            </a:r>
            <a:r>
              <a:rPr lang="pt-PT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pequenas, facilitando </a:t>
            </a:r>
            <a:r>
              <a:rPr lang="pt-P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sua distribuição.</a:t>
            </a: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11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28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</a:t>
            </a:r>
            <a:r>
              <a:rPr lang="pt-PT" sz="28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Aplicações distribuídas de larga escala</a:t>
            </a:r>
            <a:endParaRPr lang="pt-PT" sz="32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pt-P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Clouds Híbridas: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 de uma cloud privada;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combinação de recursos locais com os de um fornecedor cloud remoto;</a:t>
            </a:r>
          </a:p>
          <a:p>
            <a:endParaRPr lang="pt-PT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Benefícios: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Suporta cloudbursting;</a:t>
            </a:r>
          </a:p>
          <a:p>
            <a:pPr lvl="1"/>
            <a:r>
              <a:rPr lang="pt-PT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haver uma alta escalabilidade de ambientes host;</a:t>
            </a: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12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28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</a:t>
            </a:r>
            <a:r>
              <a:rPr lang="pt-PT" sz="28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Aplicações distribuídas de larga escala</a:t>
            </a:r>
            <a:endParaRPr lang="pt-PT" sz="32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 Zones: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Instâncias da OpenNebula;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hosts físicos interligados com hipervisores controlados por a OpenNebula;</a:t>
            </a:r>
          </a:p>
          <a:p>
            <a:pPr marL="0" indent="0">
              <a:buNone/>
            </a:pPr>
            <a:endParaRPr lang="pt-PT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Benefícios: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Capacidade de adicionar zonas a estruturas;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Aumento de magnitude da escala da Cloud gerida pela OpenNebula;</a:t>
            </a: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13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0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2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457200" indent="-457200"/>
            <a:r>
              <a:rPr lang="pt-PT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OpenNebula</a:t>
            </a:r>
            <a:r>
              <a:rPr lang="pt-PT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/>
            <a:r>
              <a:rPr lang="pt-PT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</a:p>
          <a:p>
            <a:pPr marL="457200" indent="-457200"/>
            <a:r>
              <a:rPr lang="pt-PT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fornecidas</a:t>
            </a:r>
            <a:endParaRPr lang="pt-PT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pt-PT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</a:t>
            </a:r>
          </a:p>
          <a:p>
            <a:pPr marL="457200" indent="-457200"/>
            <a:r>
              <a:rPr lang="pt-PT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História</a:t>
            </a:r>
          </a:p>
          <a:p>
            <a:pPr marL="457200" indent="-457200"/>
            <a:r>
              <a:rPr lang="pt-PT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distribuídas de larga escala</a:t>
            </a:r>
            <a:endParaRPr lang="de-DE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3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O que </a:t>
            </a: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é?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457200" indent="-457200"/>
            <a:r>
              <a:rPr lang="pt-PT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expansível e segura para disponibilizar recursos em Clouds privadas, públicas ou 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híbridas.</a:t>
            </a:r>
          </a:p>
          <a:p>
            <a:pPr marL="457200" indent="-457200"/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Inclui 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de integração, gestão, escalabilidade, segurança e contabilidade de </a:t>
            </a:r>
            <a:r>
              <a:rPr lang="pt-PT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datacenters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rquitetura flexível.</a:t>
            </a:r>
          </a:p>
          <a:p>
            <a:pPr marL="0" indent="0">
              <a:buNone/>
            </a:pPr>
            <a:endParaRPr lang="pt-PT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Compromete-se a permitir:</a:t>
            </a:r>
          </a:p>
          <a:p>
            <a:pPr marL="774900" lvl="1" indent="-342900"/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Simplicidade…</a:t>
            </a:r>
          </a:p>
          <a:p>
            <a:pPr marL="774900" lvl="1" indent="-342900"/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Transparência</a:t>
            </a:r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4900" lvl="1" indent="-342900"/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Confiabilidade…</a:t>
            </a:r>
          </a:p>
          <a:p>
            <a:pPr marL="774900" lvl="1" indent="-342900"/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Flexibilidade…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ndale Sans UI" pitchFamily="2"/>
              <a:cs typeface="Times New Roman" panose="02020603050405020304" pitchFamily="18" charset="0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31" y="2843733"/>
            <a:ext cx="4793677" cy="316835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256089" y="6051995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Figura adaptada de </a:t>
            </a:r>
            <a:r>
              <a:rPr lang="pt-PT" sz="1200" dirty="0">
                <a:hlinkClick r:id="rId5"/>
              </a:rPr>
              <a:t>http://</a:t>
            </a:r>
            <a:r>
              <a:rPr lang="pt-PT" sz="1200" dirty="0" smtClean="0">
                <a:hlinkClick r:id="rId5"/>
              </a:rPr>
              <a:t>opennebula.org/wp-content/uploads/2013/12/webinar_onedc.png</a:t>
            </a:r>
            <a:endParaRPr lang="pt-PT" sz="12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055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4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OpenaNebula: Características</a:t>
            </a:r>
            <a:endParaRPr lang="pt-PT" sz="44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457200" indent="-4572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 gestão de segurança dos utilizadores.</a:t>
            </a:r>
          </a:p>
          <a:p>
            <a:pPr marL="457200" indent="-4572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Controlo e monotorização avançadas  de infraestruturas virtuais.</a:t>
            </a:r>
          </a:p>
          <a:p>
            <a:pPr marL="457200" indent="-4572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completa da máquina virtual.</a:t>
            </a:r>
          </a:p>
          <a:p>
            <a:pPr marL="457200" indent="-4572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centralizada em múltilas zonas.</a:t>
            </a:r>
          </a:p>
          <a:p>
            <a:pPr marL="457200" indent="-4572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Alta disponibilidade.</a:t>
            </a:r>
          </a:p>
          <a:p>
            <a:pPr marL="457200" indent="-457200"/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Confiabilidade, eficiência e escalabilidade </a:t>
            </a:r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massiva.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ndale Sans UI" pitchFamily="2"/>
              <a:cs typeface="Times New Roman" panose="02020603050405020304" pitchFamily="18" charset="0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11" name="Picture 2" descr="http://www.datacentertalk.com/wp-content/uploads/2012/01/opennebula_clou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08" y="4355901"/>
            <a:ext cx="3780742" cy="209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5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0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Interfaces </a:t>
            </a:r>
            <a:r>
              <a:rPr lang="pt-PT" sz="40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fornecidas</a:t>
            </a:r>
            <a:endParaRPr lang="pt-PT" sz="40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984528" y="2051645"/>
            <a:ext cx="2792785" cy="2232248"/>
          </a:xfrm>
        </p:spPr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342900" indent="-3429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Consumidores Cloud;</a:t>
            </a:r>
          </a:p>
          <a:p>
            <a:pPr marL="342900" indent="-3429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Cloud;</a:t>
            </a:r>
          </a:p>
          <a:p>
            <a:pPr marL="342900" indent="-3429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Programadores;</a:t>
            </a:r>
          </a:p>
          <a:p>
            <a:pPr marL="342900" indent="-3429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Integradores da Cloud;</a:t>
            </a:r>
          </a:p>
          <a:p>
            <a:pPr marL="342900" indent="-342900"/>
            <a:endParaRPr lang="pt-PT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ndale Sans UI" pitchFamily="2"/>
              <a:cs typeface="Times New Roman" panose="02020603050405020304" pitchFamily="18" charset="0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547589"/>
            <a:ext cx="639636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6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6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7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OpenaNebula: História</a:t>
            </a:r>
            <a:endParaRPr lang="pt-PT" sz="44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ndale Sans UI" pitchFamily="2"/>
              <a:cs typeface="Times New Roman" panose="02020603050405020304" pitchFamily="18" charset="0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13" name="Content Placeholder 3" descr="timeline1.png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2" r="-6062"/>
          <a:stretch>
            <a:fillRect/>
          </a:stretch>
        </p:blipFill>
        <p:spPr>
          <a:xfrm>
            <a:off x="1063158" y="1475581"/>
            <a:ext cx="8063299" cy="44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8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28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</a:t>
            </a:r>
            <a:r>
              <a:rPr lang="pt-PT" sz="28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Aplicações distribuídas de larga escala</a:t>
            </a:r>
            <a:endParaRPr lang="pt-PT" sz="32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331565"/>
            <a:ext cx="8853411" cy="5133528"/>
          </a:xfrm>
        </p:spPr>
        <p:txBody>
          <a:bodyPr>
            <a:normAutofit fontScale="550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108000" indent="0">
              <a:lnSpc>
                <a:spcPct val="120000"/>
              </a:lnSpc>
              <a:buNone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Escalabilidade - maior foco relativamente ao desenvolvimento de aplicações em larga escala;</a:t>
            </a:r>
          </a:p>
          <a:p>
            <a:pPr>
              <a:lnSpc>
                <a:spcPct val="120000"/>
              </a:lnSpc>
            </a:pPr>
            <a:endParaRPr lang="pt-PT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 indent="0">
              <a:lnSpc>
                <a:spcPct val="120000"/>
              </a:lnSpc>
              <a:buNone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a única qualificação para o OpenNebula ser uma das plataformas altamente usada. </a:t>
            </a:r>
          </a:p>
          <a:p>
            <a:pPr marL="108000" indent="0">
              <a:lnSpc>
                <a:spcPct val="120000"/>
              </a:lnSpc>
              <a:buNone/>
            </a:pPr>
            <a:endParaRPr lang="pt-PT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 indent="0">
              <a:lnSpc>
                <a:spcPct val="120000"/>
              </a:lnSpc>
              <a:buNone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escalabilidade é também possibilitada através de: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Clusters;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Centros de dados virtuais;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Clouds Híbridas;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Zonas OpenNebula;</a:t>
            </a: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9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28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</a:t>
            </a:r>
            <a:r>
              <a:rPr lang="pt-PT" sz="28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Aplicações distribuídas de larga escala</a:t>
            </a:r>
            <a:endParaRPr lang="pt-PT" sz="32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 fontScale="925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Clusters:</a:t>
            </a: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hosts físicos</a:t>
            </a: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Mesmo servidor e redes </a:t>
            </a:r>
            <a:r>
              <a:rPr lang="pt-PT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virtuais</a:t>
            </a:r>
            <a:endParaRPr lang="pt-PT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Mesmas configurações</a:t>
            </a: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 à mesma OpenvSwitch </a:t>
            </a:r>
          </a:p>
          <a:p>
            <a:pPr marL="0" indent="0">
              <a:buNone/>
            </a:pPr>
            <a:endParaRPr lang="pt-PT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Benefícios:</a:t>
            </a: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Entrega das VMs corretas aos hardwares que as requisitaram;</a:t>
            </a: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balanceamento de  carga de operações I/O através de vários datastores.</a:t>
            </a: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578" y="1691605"/>
            <a:ext cx="35623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73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1454</TotalTime>
  <Words>495</Words>
  <Application>Microsoft Office PowerPoint</Application>
  <PresentationFormat>Personalizar</PresentationFormat>
  <Paragraphs>107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Executivo</vt:lpstr>
      <vt:lpstr>OpenNebula  Sistemas Distribuídos Verão 2014/2015</vt:lpstr>
      <vt:lpstr>Sumário</vt:lpstr>
      <vt:lpstr>OpenNebula: O que é?</vt:lpstr>
      <vt:lpstr>OpenaNebula: Características</vt:lpstr>
      <vt:lpstr>OpenNebula: Interfaces fornecidas</vt:lpstr>
      <vt:lpstr>OpenNebula: Arquitetura</vt:lpstr>
      <vt:lpstr>OpenaNebula: História</vt:lpstr>
      <vt:lpstr>OpenaNebula: Aplicações distribuídas de larga escala</vt:lpstr>
      <vt:lpstr>OpenaNebula: Aplicações distribuídas de larga escala</vt:lpstr>
      <vt:lpstr>OpenaNebula: Aplicações distribuídas de larga escala</vt:lpstr>
      <vt:lpstr>OpenaNebula: Aplicações distribuídas de larga escala</vt:lpstr>
      <vt:lpstr>OpenaNebula: Aplicações distribuídas de larga escala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*Título do Trabalho de Projecto*  Projecto e Seminário  Verão 2014/2015</dc:title>
  <dc:creator>Oksana Dizdari</dc:creator>
  <cp:lastModifiedBy>oksana.dizdari@gmail.com</cp:lastModifiedBy>
  <cp:revision>86</cp:revision>
  <dcterms:created xsi:type="dcterms:W3CDTF">2009-04-16T11:32:32Z</dcterms:created>
  <dcterms:modified xsi:type="dcterms:W3CDTF">2015-06-17T13:53:05Z</dcterms:modified>
</cp:coreProperties>
</file>